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7" r:id="rId5"/>
    <p:sldId id="261" r:id="rId6"/>
    <p:sldId id="265" r:id="rId7"/>
    <p:sldId id="275" r:id="rId8"/>
    <p:sldId id="266" r:id="rId9"/>
    <p:sldId id="271" r:id="rId10"/>
    <p:sldId id="263" r:id="rId11"/>
    <p:sldId id="27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793" autoAdjust="0"/>
  </p:normalViewPr>
  <p:slideViewPr>
    <p:cSldViewPr snapToGrid="0">
      <p:cViewPr varScale="1">
        <p:scale>
          <a:sx n="86" d="100"/>
          <a:sy n="86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Jack" userId="e064267e-cc83-4067-b3e1-998835266c9a" providerId="ADAL" clId="{0A92BFB3-8DFC-438A-82B5-095B574E5F9E}"/>
    <pc:docChg chg="addSld delSld modSld">
      <pc:chgData name="Young, Jack" userId="e064267e-cc83-4067-b3e1-998835266c9a" providerId="ADAL" clId="{0A92BFB3-8DFC-438A-82B5-095B574E5F9E}" dt="2023-10-06T19:28:24.757" v="88" actId="2696"/>
      <pc:docMkLst>
        <pc:docMk/>
      </pc:docMkLst>
      <pc:sldChg chg="modNotesTx">
        <pc:chgData name="Young, Jack" userId="e064267e-cc83-4067-b3e1-998835266c9a" providerId="ADAL" clId="{0A92BFB3-8DFC-438A-82B5-095B574E5F9E}" dt="2023-10-06T19:22:29.281" v="0" actId="20577"/>
        <pc:sldMkLst>
          <pc:docMk/>
          <pc:sldMk cId="1888512237" sldId="256"/>
        </pc:sldMkLst>
      </pc:sldChg>
      <pc:sldChg chg="modNotesTx">
        <pc:chgData name="Young, Jack" userId="e064267e-cc83-4067-b3e1-998835266c9a" providerId="ADAL" clId="{0A92BFB3-8DFC-438A-82B5-095B574E5F9E}" dt="2023-10-06T19:22:33.775" v="1" actId="20577"/>
        <pc:sldMkLst>
          <pc:docMk/>
          <pc:sldMk cId="1880564077" sldId="257"/>
        </pc:sldMkLst>
      </pc:sldChg>
      <pc:sldChg chg="modNotesTx">
        <pc:chgData name="Young, Jack" userId="e064267e-cc83-4067-b3e1-998835266c9a" providerId="ADAL" clId="{0A92BFB3-8DFC-438A-82B5-095B574E5F9E}" dt="2023-10-06T19:22:38.079" v="2" actId="20577"/>
        <pc:sldMkLst>
          <pc:docMk/>
          <pc:sldMk cId="344603956" sldId="259"/>
        </pc:sldMkLst>
      </pc:sldChg>
      <pc:sldChg chg="modNotesTx">
        <pc:chgData name="Young, Jack" userId="e064267e-cc83-4067-b3e1-998835266c9a" providerId="ADAL" clId="{0A92BFB3-8DFC-438A-82B5-095B574E5F9E}" dt="2023-10-06T19:23:10.922" v="10" actId="20577"/>
        <pc:sldMkLst>
          <pc:docMk/>
          <pc:sldMk cId="586956765" sldId="261"/>
        </pc:sldMkLst>
      </pc:sldChg>
      <pc:sldChg chg="modNotesTx">
        <pc:chgData name="Young, Jack" userId="e064267e-cc83-4067-b3e1-998835266c9a" providerId="ADAL" clId="{0A92BFB3-8DFC-438A-82B5-095B574E5F9E}" dt="2023-10-06T19:23:27.764" v="14" actId="20577"/>
        <pc:sldMkLst>
          <pc:docMk/>
          <pc:sldMk cId="1711201345" sldId="263"/>
        </pc:sldMkLst>
      </pc:sldChg>
      <pc:sldChg chg="modNotesTx">
        <pc:chgData name="Young, Jack" userId="e064267e-cc83-4067-b3e1-998835266c9a" providerId="ADAL" clId="{0A92BFB3-8DFC-438A-82B5-095B574E5F9E}" dt="2023-10-06T19:23:14.384" v="11" actId="20577"/>
        <pc:sldMkLst>
          <pc:docMk/>
          <pc:sldMk cId="3069435100" sldId="265"/>
        </pc:sldMkLst>
      </pc:sldChg>
      <pc:sldChg chg="modNotesTx">
        <pc:chgData name="Young, Jack" userId="e064267e-cc83-4067-b3e1-998835266c9a" providerId="ADAL" clId="{0A92BFB3-8DFC-438A-82B5-095B574E5F9E}" dt="2023-10-06T19:23:21.084" v="13" actId="20577"/>
        <pc:sldMkLst>
          <pc:docMk/>
          <pc:sldMk cId="1942188939" sldId="266"/>
        </pc:sldMkLst>
      </pc:sldChg>
      <pc:sldChg chg="modSp mod modNotesTx">
        <pc:chgData name="Young, Jack" userId="e064267e-cc83-4067-b3e1-998835266c9a" providerId="ADAL" clId="{0A92BFB3-8DFC-438A-82B5-095B574E5F9E}" dt="2023-10-06T19:22:56.873" v="9" actId="20577"/>
        <pc:sldMkLst>
          <pc:docMk/>
          <pc:sldMk cId="1914059269" sldId="267"/>
        </pc:sldMkLst>
        <pc:spChg chg="mod">
          <ac:chgData name="Young, Jack" userId="e064267e-cc83-4067-b3e1-998835266c9a" providerId="ADAL" clId="{0A92BFB3-8DFC-438A-82B5-095B574E5F9E}" dt="2023-10-06T19:22:56.873" v="9" actId="20577"/>
          <ac:spMkLst>
            <pc:docMk/>
            <pc:sldMk cId="1914059269" sldId="267"/>
            <ac:spMk id="4" creationId="{84406961-8699-5104-2E6A-FDC25E61BD40}"/>
          </ac:spMkLst>
        </pc:spChg>
      </pc:sldChg>
      <pc:sldChg chg="modSp mod">
        <pc:chgData name="Young, Jack" userId="e064267e-cc83-4067-b3e1-998835266c9a" providerId="ADAL" clId="{0A92BFB3-8DFC-438A-82B5-095B574E5F9E}" dt="2023-10-06T19:23:33.290" v="15" actId="20577"/>
        <pc:sldMkLst>
          <pc:docMk/>
          <pc:sldMk cId="32047107" sldId="270"/>
        </pc:sldMkLst>
        <pc:spChg chg="mod">
          <ac:chgData name="Young, Jack" userId="e064267e-cc83-4067-b3e1-998835266c9a" providerId="ADAL" clId="{0A92BFB3-8DFC-438A-82B5-095B574E5F9E}" dt="2023-10-06T19:23:33.290" v="15" actId="20577"/>
          <ac:spMkLst>
            <pc:docMk/>
            <pc:sldMk cId="32047107" sldId="270"/>
            <ac:spMk id="6" creationId="{89074A81-E3CE-2721-C24F-C394F4E27F95}"/>
          </ac:spMkLst>
        </pc:spChg>
      </pc:sldChg>
      <pc:sldChg chg="modNotesTx">
        <pc:chgData name="Young, Jack" userId="e064267e-cc83-4067-b3e1-998835266c9a" providerId="ADAL" clId="{0A92BFB3-8DFC-438A-82B5-095B574E5F9E}" dt="2023-10-06T19:23:41.659" v="16" actId="20577"/>
        <pc:sldMkLst>
          <pc:docMk/>
          <pc:sldMk cId="3300252445" sldId="274"/>
        </pc:sldMkLst>
      </pc:sldChg>
      <pc:sldChg chg="modNotesTx">
        <pc:chgData name="Young, Jack" userId="e064267e-cc83-4067-b3e1-998835266c9a" providerId="ADAL" clId="{0A92BFB3-8DFC-438A-82B5-095B574E5F9E}" dt="2023-10-06T19:23:17.792" v="12" actId="20577"/>
        <pc:sldMkLst>
          <pc:docMk/>
          <pc:sldMk cId="1640805799" sldId="275"/>
        </pc:sldMkLst>
      </pc:sldChg>
      <pc:sldChg chg="modSp new del mod">
        <pc:chgData name="Young, Jack" userId="e064267e-cc83-4067-b3e1-998835266c9a" providerId="ADAL" clId="{0A92BFB3-8DFC-438A-82B5-095B574E5F9E}" dt="2023-10-06T19:28:24.757" v="88" actId="2696"/>
        <pc:sldMkLst>
          <pc:docMk/>
          <pc:sldMk cId="3683706621" sldId="276"/>
        </pc:sldMkLst>
        <pc:spChg chg="mod">
          <ac:chgData name="Young, Jack" userId="e064267e-cc83-4067-b3e1-998835266c9a" providerId="ADAL" clId="{0A92BFB3-8DFC-438A-82B5-095B574E5F9E}" dt="2023-10-06T19:27:12.878" v="87" actId="20577"/>
          <ac:spMkLst>
            <pc:docMk/>
            <pc:sldMk cId="3683706621" sldId="276"/>
            <ac:spMk id="2" creationId="{7300229A-AE0D-2D3E-B715-6C8A559E5C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cmasteru365-my.sharepoint.com/personal/jkyoung_mcmaster_ca/Documents/jkyoung/Documents/Conferences/CLAW%202023/CNCI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CNCI Score When McMaster Cites Specific Journals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Sheet3!$A$11</c:f>
              <c:strCache>
                <c:ptCount val="1"/>
                <c:pt idx="0">
                  <c:v>BMJ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Sheet3!$B$10:$G$10</c:f>
              <c:strCache>
                <c:ptCount val="6"/>
                <c:pt idx="0">
                  <c:v>0</c:v>
                </c:pt>
                <c:pt idx="1">
                  <c:v>&gt;0-0.5</c:v>
                </c:pt>
                <c:pt idx="2">
                  <c:v>&gt;0.5-1</c:v>
                </c:pt>
                <c:pt idx="3">
                  <c:v>&gt;1-2</c:v>
                </c:pt>
                <c:pt idx="4">
                  <c:v>&gt;2-5</c:v>
                </c:pt>
                <c:pt idx="5">
                  <c:v>&gt;5</c:v>
                </c:pt>
              </c:strCache>
            </c:strRef>
          </c:cat>
          <c:val>
            <c:numRef>
              <c:f>Sheet3!$B$11:$G$11</c:f>
              <c:numCache>
                <c:formatCode>0%</c:formatCode>
                <c:ptCount val="6"/>
                <c:pt idx="0">
                  <c:v>0.13723441309648207</c:v>
                </c:pt>
                <c:pt idx="1">
                  <c:v>0.21560431905259492</c:v>
                </c:pt>
                <c:pt idx="2">
                  <c:v>0.20654824103099964</c:v>
                </c:pt>
                <c:pt idx="3">
                  <c:v>0.18808777429467086</c:v>
                </c:pt>
                <c:pt idx="4">
                  <c:v>0.15743643329850227</c:v>
                </c:pt>
                <c:pt idx="5">
                  <c:v>9.6133751306165097E-2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E-4BB4-AF33-3048D11CF633}"/>
            </c:ext>
          </c:extLst>
        </c:ser>
        <c:ser>
          <c:idx val="1"/>
          <c:order val="1"/>
          <c:tx>
            <c:strRef>
              <c:f>Sheet3!$A$12</c:f>
              <c:strCache>
                <c:ptCount val="1"/>
                <c:pt idx="0">
                  <c:v>CMAJ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Sheet3!$B$10:$G$10</c:f>
              <c:strCache>
                <c:ptCount val="6"/>
                <c:pt idx="0">
                  <c:v>0</c:v>
                </c:pt>
                <c:pt idx="1">
                  <c:v>&gt;0-0.5</c:v>
                </c:pt>
                <c:pt idx="2">
                  <c:v>&gt;0.5-1</c:v>
                </c:pt>
                <c:pt idx="3">
                  <c:v>&gt;1-2</c:v>
                </c:pt>
                <c:pt idx="4">
                  <c:v>&gt;2-5</c:v>
                </c:pt>
                <c:pt idx="5">
                  <c:v>&gt;5</c:v>
                </c:pt>
              </c:strCache>
            </c:strRef>
          </c:cat>
          <c:val>
            <c:numRef>
              <c:f>Sheet3!$B$12:$G$12</c:f>
              <c:numCache>
                <c:formatCode>0%</c:formatCode>
                <c:ptCount val="6"/>
                <c:pt idx="0">
                  <c:v>0.15753424657534246</c:v>
                </c:pt>
                <c:pt idx="1">
                  <c:v>0.2404109589041096</c:v>
                </c:pt>
                <c:pt idx="2">
                  <c:v>0.20821917808219179</c:v>
                </c:pt>
                <c:pt idx="3">
                  <c:v>0.1910958904109589</c:v>
                </c:pt>
                <c:pt idx="4">
                  <c:v>0.12808219178082192</c:v>
                </c:pt>
                <c:pt idx="5">
                  <c:v>7.6027397260273979E-2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E-4BB4-AF33-3048D11CF633}"/>
            </c:ext>
          </c:extLst>
        </c:ser>
        <c:ser>
          <c:idx val="2"/>
          <c:order val="2"/>
          <c:tx>
            <c:strRef>
              <c:f>Sheet3!$A$13</c:f>
              <c:strCache>
                <c:ptCount val="1"/>
                <c:pt idx="0">
                  <c:v>Astronomy &amp; Astrophysics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Sheet3!$B$10:$G$10</c:f>
              <c:strCache>
                <c:ptCount val="6"/>
                <c:pt idx="0">
                  <c:v>0</c:v>
                </c:pt>
                <c:pt idx="1">
                  <c:v>&gt;0-0.5</c:v>
                </c:pt>
                <c:pt idx="2">
                  <c:v>&gt;0.5-1</c:v>
                </c:pt>
                <c:pt idx="3">
                  <c:v>&gt;1-2</c:v>
                </c:pt>
                <c:pt idx="4">
                  <c:v>&gt;2-5</c:v>
                </c:pt>
                <c:pt idx="5">
                  <c:v>&gt;5</c:v>
                </c:pt>
              </c:strCache>
            </c:strRef>
          </c:cat>
          <c:val>
            <c:numRef>
              <c:f>Sheet3!$B$13:$G$13</c:f>
              <c:numCache>
                <c:formatCode>0%</c:formatCode>
                <c:ptCount val="6"/>
                <c:pt idx="0">
                  <c:v>7.9365079365079361E-2</c:v>
                </c:pt>
                <c:pt idx="1">
                  <c:v>0.15079365079365079</c:v>
                </c:pt>
                <c:pt idx="2">
                  <c:v>0.1984126984126984</c:v>
                </c:pt>
                <c:pt idx="3">
                  <c:v>0.30952380952380953</c:v>
                </c:pt>
                <c:pt idx="4">
                  <c:v>0.21428571428571427</c:v>
                </c:pt>
                <c:pt idx="5">
                  <c:v>3.968253968253968E-2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E-4BB4-AF33-3048D11CF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7323488"/>
        <c:axId val="521430496"/>
      </c:barChart>
      <c:catAx>
        <c:axId val="63732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430496"/>
        <c:crosses val="autoZero"/>
        <c:auto val="1"/>
        <c:lblAlgn val="ctr"/>
        <c:lblOffset val="100"/>
        <c:noMultiLvlLbl val="0"/>
      </c:catAx>
      <c:valAx>
        <c:axId val="5214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32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1980C-99BB-4CA0-995A-24EEF905CE4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41F32-CC23-460D-AAA7-BE4C94785D6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Journal Impact Factor</a:t>
          </a:r>
        </a:p>
      </dgm:t>
    </dgm:pt>
    <dgm:pt modelId="{B02A72B1-2DC8-47B1-A68E-4E2E76B9CB15}" type="parTrans" cxnId="{8488D4D9-8273-4D78-AAA3-905D5D3FB079}">
      <dgm:prSet/>
      <dgm:spPr/>
      <dgm:t>
        <a:bodyPr/>
        <a:lstStyle/>
        <a:p>
          <a:endParaRPr lang="en-US"/>
        </a:p>
      </dgm:t>
    </dgm:pt>
    <dgm:pt modelId="{FA61EDCF-9FE6-4E32-94FB-69377C1D64B4}" type="sibTrans" cxnId="{8488D4D9-8273-4D78-AAA3-905D5D3FB079}">
      <dgm:prSet/>
      <dgm:spPr/>
      <dgm:t>
        <a:bodyPr/>
        <a:lstStyle/>
        <a:p>
          <a:endParaRPr lang="en-US"/>
        </a:p>
      </dgm:t>
    </dgm:pt>
    <dgm:pt modelId="{147B04AE-2166-4763-B80C-2A14F0F3D7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average number of citations received by articles within a given journal over the past 2 years.</a:t>
          </a:r>
        </a:p>
      </dgm:t>
    </dgm:pt>
    <dgm:pt modelId="{6D64CDA0-75F8-4C5B-A6E6-0ECB5C92396A}" type="parTrans" cxnId="{F17D4B0C-69BC-4A4C-A7A1-B46EC4C2134F}">
      <dgm:prSet/>
      <dgm:spPr/>
      <dgm:t>
        <a:bodyPr/>
        <a:lstStyle/>
        <a:p>
          <a:endParaRPr lang="en-US"/>
        </a:p>
      </dgm:t>
    </dgm:pt>
    <dgm:pt modelId="{E4C718B2-1262-4B8C-BEFC-D6016E1C0107}" type="sibTrans" cxnId="{F17D4B0C-69BC-4A4C-A7A1-B46EC4C2134F}">
      <dgm:prSet/>
      <dgm:spPr/>
      <dgm:t>
        <a:bodyPr/>
        <a:lstStyle/>
        <a:p>
          <a:endParaRPr lang="en-US"/>
        </a:p>
      </dgm:t>
    </dgm:pt>
    <dgm:pt modelId="{3082B62B-5B95-444B-A7E5-D8F0C63F040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Total Institutional Publications</a:t>
          </a:r>
        </a:p>
      </dgm:t>
    </dgm:pt>
    <dgm:pt modelId="{46BC1976-97C6-44B4-A367-A1E7F374A6E6}" type="parTrans" cxnId="{88E2492D-B0A6-484C-AE5F-C415E49D159B}">
      <dgm:prSet/>
      <dgm:spPr/>
      <dgm:t>
        <a:bodyPr/>
        <a:lstStyle/>
        <a:p>
          <a:endParaRPr lang="en-US"/>
        </a:p>
      </dgm:t>
    </dgm:pt>
    <dgm:pt modelId="{DB212B20-08DA-4D53-B30E-5B86BB682812}" type="sibTrans" cxnId="{88E2492D-B0A6-484C-AE5F-C415E49D159B}">
      <dgm:prSet/>
      <dgm:spPr/>
      <dgm:t>
        <a:bodyPr/>
        <a:lstStyle/>
        <a:p>
          <a:endParaRPr lang="en-US"/>
        </a:p>
      </dgm:t>
    </dgm:pt>
    <dgm:pt modelId="{B64DC2F9-2E82-4D9D-871C-85C2051858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often authors from your institution publish in a given journal.</a:t>
          </a:r>
        </a:p>
      </dgm:t>
    </dgm:pt>
    <dgm:pt modelId="{FEA83FC7-710A-44B4-83CC-E2AEB71C02C8}" type="parTrans" cxnId="{D8EFF3BF-DFB8-48A2-AB31-482374E1AE8F}">
      <dgm:prSet/>
      <dgm:spPr/>
      <dgm:t>
        <a:bodyPr/>
        <a:lstStyle/>
        <a:p>
          <a:endParaRPr lang="en-US"/>
        </a:p>
      </dgm:t>
    </dgm:pt>
    <dgm:pt modelId="{612715B9-AF3A-43E3-A56B-7397B3E2DDD7}" type="sibTrans" cxnId="{D8EFF3BF-DFB8-48A2-AB31-482374E1AE8F}">
      <dgm:prSet/>
      <dgm:spPr/>
      <dgm:t>
        <a:bodyPr/>
        <a:lstStyle/>
        <a:p>
          <a:endParaRPr lang="en-US"/>
        </a:p>
      </dgm:t>
    </dgm:pt>
    <dgm:pt modelId="{16322C68-D8ED-48B2-B826-899DC9E7812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Total Institutional Citations</a:t>
          </a:r>
        </a:p>
      </dgm:t>
    </dgm:pt>
    <dgm:pt modelId="{72BD02A4-2125-490E-A4E1-0A152F925907}" type="parTrans" cxnId="{E6B84FFC-608C-4371-86F0-94D578C39027}">
      <dgm:prSet/>
      <dgm:spPr/>
      <dgm:t>
        <a:bodyPr/>
        <a:lstStyle/>
        <a:p>
          <a:endParaRPr lang="en-US"/>
        </a:p>
      </dgm:t>
    </dgm:pt>
    <dgm:pt modelId="{A2098BBA-228F-4776-97C6-4BFED78AE12F}" type="sibTrans" cxnId="{E6B84FFC-608C-4371-86F0-94D578C39027}">
      <dgm:prSet/>
      <dgm:spPr/>
      <dgm:t>
        <a:bodyPr/>
        <a:lstStyle/>
        <a:p>
          <a:endParaRPr lang="en-US"/>
        </a:p>
      </dgm:t>
    </dgm:pt>
    <dgm:pt modelId="{C97A2196-C96B-4319-B9AA-8FE2BB3E05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often authors from your institution cite a given journal.</a:t>
          </a:r>
        </a:p>
      </dgm:t>
    </dgm:pt>
    <dgm:pt modelId="{019D8064-721F-44E7-9FE9-2157479DECE9}" type="parTrans" cxnId="{A2C2E9E6-67CA-497D-8F30-80F1F65000A1}">
      <dgm:prSet/>
      <dgm:spPr/>
      <dgm:t>
        <a:bodyPr/>
        <a:lstStyle/>
        <a:p>
          <a:endParaRPr lang="en-US"/>
        </a:p>
      </dgm:t>
    </dgm:pt>
    <dgm:pt modelId="{153F8A14-6A9B-4C04-9AFF-753C622AD3EF}" type="sibTrans" cxnId="{A2C2E9E6-67CA-497D-8F30-80F1F65000A1}">
      <dgm:prSet/>
      <dgm:spPr/>
      <dgm:t>
        <a:bodyPr/>
        <a:lstStyle/>
        <a:p>
          <a:endParaRPr lang="en-US"/>
        </a:p>
      </dgm:t>
    </dgm:pt>
    <dgm:pt modelId="{8037717D-5EBA-4939-A399-58C2E0474A2E}" type="pres">
      <dgm:prSet presAssocID="{D5D1980C-99BB-4CA0-995A-24EEF905CE4C}" presName="root" presStyleCnt="0">
        <dgm:presLayoutVars>
          <dgm:dir/>
          <dgm:resizeHandles val="exact"/>
        </dgm:presLayoutVars>
      </dgm:prSet>
      <dgm:spPr/>
    </dgm:pt>
    <dgm:pt modelId="{01DC45AC-776F-4ABE-A609-82CDD915E10A}" type="pres">
      <dgm:prSet presAssocID="{BA741F32-CC23-460D-AAA7-BE4C94785D63}" presName="compNode" presStyleCnt="0"/>
      <dgm:spPr/>
    </dgm:pt>
    <dgm:pt modelId="{3178A148-B8DF-4231-B391-4276853C8389}" type="pres">
      <dgm:prSet presAssocID="{BA741F32-CC23-460D-AAA7-BE4C94785D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FB9B7E1-C9AA-45DF-B682-4B8C91764AE7}" type="pres">
      <dgm:prSet presAssocID="{BA741F32-CC23-460D-AAA7-BE4C94785D63}" presName="iconSpace" presStyleCnt="0"/>
      <dgm:spPr/>
    </dgm:pt>
    <dgm:pt modelId="{8AB95EAB-7349-44F7-94CB-7A5C06ED9DFD}" type="pres">
      <dgm:prSet presAssocID="{BA741F32-CC23-460D-AAA7-BE4C94785D63}" presName="parTx" presStyleLbl="revTx" presStyleIdx="0" presStyleCnt="6">
        <dgm:presLayoutVars>
          <dgm:chMax val="0"/>
          <dgm:chPref val="0"/>
        </dgm:presLayoutVars>
      </dgm:prSet>
      <dgm:spPr/>
    </dgm:pt>
    <dgm:pt modelId="{260B42B4-461D-4083-ABA1-50A52EE2F922}" type="pres">
      <dgm:prSet presAssocID="{BA741F32-CC23-460D-AAA7-BE4C94785D63}" presName="txSpace" presStyleCnt="0"/>
      <dgm:spPr/>
    </dgm:pt>
    <dgm:pt modelId="{20F77D15-BE5A-4DC0-A898-815916B9EDF1}" type="pres">
      <dgm:prSet presAssocID="{BA741F32-CC23-460D-AAA7-BE4C94785D63}" presName="desTx" presStyleLbl="revTx" presStyleIdx="1" presStyleCnt="6">
        <dgm:presLayoutVars/>
      </dgm:prSet>
      <dgm:spPr/>
    </dgm:pt>
    <dgm:pt modelId="{CE51ED75-DC50-4895-A7F7-37D703B91D34}" type="pres">
      <dgm:prSet presAssocID="{FA61EDCF-9FE6-4E32-94FB-69377C1D64B4}" presName="sibTrans" presStyleCnt="0"/>
      <dgm:spPr/>
    </dgm:pt>
    <dgm:pt modelId="{C8DA575B-ACC1-4C65-BA70-8B3F79622E66}" type="pres">
      <dgm:prSet presAssocID="{3082B62B-5B95-444B-A7E5-D8F0C63F0407}" presName="compNode" presStyleCnt="0"/>
      <dgm:spPr/>
    </dgm:pt>
    <dgm:pt modelId="{87EEA1DC-9E12-44F5-AA7E-1876F7F70706}" type="pres">
      <dgm:prSet presAssocID="{3082B62B-5B95-444B-A7E5-D8F0C63F04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217699CC-17C9-44C7-BC9F-D41CD71C5ED1}" type="pres">
      <dgm:prSet presAssocID="{3082B62B-5B95-444B-A7E5-D8F0C63F0407}" presName="iconSpace" presStyleCnt="0"/>
      <dgm:spPr/>
    </dgm:pt>
    <dgm:pt modelId="{F3B9648A-5EA7-48D4-B277-292F67E4AD36}" type="pres">
      <dgm:prSet presAssocID="{3082B62B-5B95-444B-A7E5-D8F0C63F0407}" presName="parTx" presStyleLbl="revTx" presStyleIdx="2" presStyleCnt="6">
        <dgm:presLayoutVars>
          <dgm:chMax val="0"/>
          <dgm:chPref val="0"/>
        </dgm:presLayoutVars>
      </dgm:prSet>
      <dgm:spPr/>
    </dgm:pt>
    <dgm:pt modelId="{14D8B1BC-F1BD-4939-8974-06C878BF13AB}" type="pres">
      <dgm:prSet presAssocID="{3082B62B-5B95-444B-A7E5-D8F0C63F0407}" presName="txSpace" presStyleCnt="0"/>
      <dgm:spPr/>
    </dgm:pt>
    <dgm:pt modelId="{FC222983-2A6A-4A1E-836B-25BDDBB1DF4A}" type="pres">
      <dgm:prSet presAssocID="{3082B62B-5B95-444B-A7E5-D8F0C63F0407}" presName="desTx" presStyleLbl="revTx" presStyleIdx="3" presStyleCnt="6">
        <dgm:presLayoutVars/>
      </dgm:prSet>
      <dgm:spPr/>
    </dgm:pt>
    <dgm:pt modelId="{41E1FE1C-84A9-4DB0-8707-B7B118909255}" type="pres">
      <dgm:prSet presAssocID="{DB212B20-08DA-4D53-B30E-5B86BB682812}" presName="sibTrans" presStyleCnt="0"/>
      <dgm:spPr/>
    </dgm:pt>
    <dgm:pt modelId="{4E5808CA-7986-4046-9794-6B134F3C8EC1}" type="pres">
      <dgm:prSet presAssocID="{16322C68-D8ED-48B2-B826-899DC9E7812B}" presName="compNode" presStyleCnt="0"/>
      <dgm:spPr/>
    </dgm:pt>
    <dgm:pt modelId="{35BCD39B-A5A8-4BFB-98D9-6CD7489F00A2}" type="pres">
      <dgm:prSet presAssocID="{16322C68-D8ED-48B2-B826-899DC9E781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475CAF7B-55B4-4816-A301-8D23B91193B4}" type="pres">
      <dgm:prSet presAssocID="{16322C68-D8ED-48B2-B826-899DC9E7812B}" presName="iconSpace" presStyleCnt="0"/>
      <dgm:spPr/>
    </dgm:pt>
    <dgm:pt modelId="{C9B902E8-7971-49D6-AD70-7CBE5001C283}" type="pres">
      <dgm:prSet presAssocID="{16322C68-D8ED-48B2-B826-899DC9E7812B}" presName="parTx" presStyleLbl="revTx" presStyleIdx="4" presStyleCnt="6">
        <dgm:presLayoutVars>
          <dgm:chMax val="0"/>
          <dgm:chPref val="0"/>
        </dgm:presLayoutVars>
      </dgm:prSet>
      <dgm:spPr/>
    </dgm:pt>
    <dgm:pt modelId="{DD03206B-8106-4132-A899-994623EF066F}" type="pres">
      <dgm:prSet presAssocID="{16322C68-D8ED-48B2-B826-899DC9E7812B}" presName="txSpace" presStyleCnt="0"/>
      <dgm:spPr/>
    </dgm:pt>
    <dgm:pt modelId="{EA3412A6-C5AD-4558-A295-412B0D12C79B}" type="pres">
      <dgm:prSet presAssocID="{16322C68-D8ED-48B2-B826-899DC9E7812B}" presName="desTx" presStyleLbl="revTx" presStyleIdx="5" presStyleCnt="6">
        <dgm:presLayoutVars/>
      </dgm:prSet>
      <dgm:spPr/>
    </dgm:pt>
  </dgm:ptLst>
  <dgm:cxnLst>
    <dgm:cxn modelId="{3F655E00-65C3-495F-89C9-879012AA4E4F}" type="presOf" srcId="{BA741F32-CC23-460D-AAA7-BE4C94785D63}" destId="{8AB95EAB-7349-44F7-94CB-7A5C06ED9DFD}" srcOrd="0" destOrd="0" presId="urn:microsoft.com/office/officeart/2018/5/layout/CenteredIconLabelDescriptionList"/>
    <dgm:cxn modelId="{B101A508-E66E-4A2C-A477-9021DA116091}" type="presOf" srcId="{C97A2196-C96B-4319-B9AA-8FE2BB3E0569}" destId="{EA3412A6-C5AD-4558-A295-412B0D12C79B}" srcOrd="0" destOrd="0" presId="urn:microsoft.com/office/officeart/2018/5/layout/CenteredIconLabelDescriptionList"/>
    <dgm:cxn modelId="{F17D4B0C-69BC-4A4C-A7A1-B46EC4C2134F}" srcId="{BA741F32-CC23-460D-AAA7-BE4C94785D63}" destId="{147B04AE-2166-4763-B80C-2A14F0F3D7D6}" srcOrd="0" destOrd="0" parTransId="{6D64CDA0-75F8-4C5B-A6E6-0ECB5C92396A}" sibTransId="{E4C718B2-1262-4B8C-BEFC-D6016E1C0107}"/>
    <dgm:cxn modelId="{6005E91C-69AF-44C8-9483-86E92A32B2AC}" type="presOf" srcId="{D5D1980C-99BB-4CA0-995A-24EEF905CE4C}" destId="{8037717D-5EBA-4939-A399-58C2E0474A2E}" srcOrd="0" destOrd="0" presId="urn:microsoft.com/office/officeart/2018/5/layout/CenteredIconLabelDescriptionList"/>
    <dgm:cxn modelId="{88E2492D-B0A6-484C-AE5F-C415E49D159B}" srcId="{D5D1980C-99BB-4CA0-995A-24EEF905CE4C}" destId="{3082B62B-5B95-444B-A7E5-D8F0C63F0407}" srcOrd="1" destOrd="0" parTransId="{46BC1976-97C6-44B4-A367-A1E7F374A6E6}" sibTransId="{DB212B20-08DA-4D53-B30E-5B86BB682812}"/>
    <dgm:cxn modelId="{5BE44C7E-DA0E-45F3-A4B5-2BDB13680F73}" type="presOf" srcId="{B64DC2F9-2E82-4D9D-871C-85C205185800}" destId="{FC222983-2A6A-4A1E-836B-25BDDBB1DF4A}" srcOrd="0" destOrd="0" presId="urn:microsoft.com/office/officeart/2018/5/layout/CenteredIconLabelDescriptionList"/>
    <dgm:cxn modelId="{3698DE8A-0ED7-4819-BF99-914620E3B485}" type="presOf" srcId="{3082B62B-5B95-444B-A7E5-D8F0C63F0407}" destId="{F3B9648A-5EA7-48D4-B277-292F67E4AD36}" srcOrd="0" destOrd="0" presId="urn:microsoft.com/office/officeart/2018/5/layout/CenteredIconLabelDescriptionList"/>
    <dgm:cxn modelId="{D8EFF3BF-DFB8-48A2-AB31-482374E1AE8F}" srcId="{3082B62B-5B95-444B-A7E5-D8F0C63F0407}" destId="{B64DC2F9-2E82-4D9D-871C-85C205185800}" srcOrd="0" destOrd="0" parTransId="{FEA83FC7-710A-44B4-83CC-E2AEB71C02C8}" sibTransId="{612715B9-AF3A-43E3-A56B-7397B3E2DDD7}"/>
    <dgm:cxn modelId="{8488D4D9-8273-4D78-AAA3-905D5D3FB079}" srcId="{D5D1980C-99BB-4CA0-995A-24EEF905CE4C}" destId="{BA741F32-CC23-460D-AAA7-BE4C94785D63}" srcOrd="0" destOrd="0" parTransId="{B02A72B1-2DC8-47B1-A68E-4E2E76B9CB15}" sibTransId="{FA61EDCF-9FE6-4E32-94FB-69377C1D64B4}"/>
    <dgm:cxn modelId="{471CF1E3-87F7-4520-802B-69E27CA06CAC}" type="presOf" srcId="{147B04AE-2166-4763-B80C-2A14F0F3D7D6}" destId="{20F77D15-BE5A-4DC0-A898-815916B9EDF1}" srcOrd="0" destOrd="0" presId="urn:microsoft.com/office/officeart/2018/5/layout/CenteredIconLabelDescriptionList"/>
    <dgm:cxn modelId="{7C71AEE4-2E85-4C05-8661-E156ADF1998A}" type="presOf" srcId="{16322C68-D8ED-48B2-B826-899DC9E7812B}" destId="{C9B902E8-7971-49D6-AD70-7CBE5001C283}" srcOrd="0" destOrd="0" presId="urn:microsoft.com/office/officeart/2018/5/layout/CenteredIconLabelDescriptionList"/>
    <dgm:cxn modelId="{A2C2E9E6-67CA-497D-8F30-80F1F65000A1}" srcId="{16322C68-D8ED-48B2-B826-899DC9E7812B}" destId="{C97A2196-C96B-4319-B9AA-8FE2BB3E0569}" srcOrd="0" destOrd="0" parTransId="{019D8064-721F-44E7-9FE9-2157479DECE9}" sibTransId="{153F8A14-6A9B-4C04-9AFF-753C622AD3EF}"/>
    <dgm:cxn modelId="{E6B84FFC-608C-4371-86F0-94D578C39027}" srcId="{D5D1980C-99BB-4CA0-995A-24EEF905CE4C}" destId="{16322C68-D8ED-48B2-B826-899DC9E7812B}" srcOrd="2" destOrd="0" parTransId="{72BD02A4-2125-490E-A4E1-0A152F925907}" sibTransId="{A2098BBA-228F-4776-97C6-4BFED78AE12F}"/>
    <dgm:cxn modelId="{D3607B13-15C3-436B-869C-03987215DAC2}" type="presParOf" srcId="{8037717D-5EBA-4939-A399-58C2E0474A2E}" destId="{01DC45AC-776F-4ABE-A609-82CDD915E10A}" srcOrd="0" destOrd="0" presId="urn:microsoft.com/office/officeart/2018/5/layout/CenteredIconLabelDescriptionList"/>
    <dgm:cxn modelId="{549D2358-4920-4F0A-81C8-828285BB1DDD}" type="presParOf" srcId="{01DC45AC-776F-4ABE-A609-82CDD915E10A}" destId="{3178A148-B8DF-4231-B391-4276853C8389}" srcOrd="0" destOrd="0" presId="urn:microsoft.com/office/officeart/2018/5/layout/CenteredIconLabelDescriptionList"/>
    <dgm:cxn modelId="{DDEA4C6E-BE8F-470E-ABFA-CC2FF83AFA70}" type="presParOf" srcId="{01DC45AC-776F-4ABE-A609-82CDD915E10A}" destId="{0FB9B7E1-C9AA-45DF-B682-4B8C91764AE7}" srcOrd="1" destOrd="0" presId="urn:microsoft.com/office/officeart/2018/5/layout/CenteredIconLabelDescriptionList"/>
    <dgm:cxn modelId="{D1CFE813-B30A-4258-8C87-174D4A1A8CA3}" type="presParOf" srcId="{01DC45AC-776F-4ABE-A609-82CDD915E10A}" destId="{8AB95EAB-7349-44F7-94CB-7A5C06ED9DFD}" srcOrd="2" destOrd="0" presId="urn:microsoft.com/office/officeart/2018/5/layout/CenteredIconLabelDescriptionList"/>
    <dgm:cxn modelId="{A42D75CC-6234-4171-848C-CEAC303166A3}" type="presParOf" srcId="{01DC45AC-776F-4ABE-A609-82CDD915E10A}" destId="{260B42B4-461D-4083-ABA1-50A52EE2F922}" srcOrd="3" destOrd="0" presId="urn:microsoft.com/office/officeart/2018/5/layout/CenteredIconLabelDescriptionList"/>
    <dgm:cxn modelId="{ABB94C24-93C0-4892-BEBA-BC3EE6805A2E}" type="presParOf" srcId="{01DC45AC-776F-4ABE-A609-82CDD915E10A}" destId="{20F77D15-BE5A-4DC0-A898-815916B9EDF1}" srcOrd="4" destOrd="0" presId="urn:microsoft.com/office/officeart/2018/5/layout/CenteredIconLabelDescriptionList"/>
    <dgm:cxn modelId="{6D2E3B8C-DB3C-47DB-8470-87E033ADB23E}" type="presParOf" srcId="{8037717D-5EBA-4939-A399-58C2E0474A2E}" destId="{CE51ED75-DC50-4895-A7F7-37D703B91D34}" srcOrd="1" destOrd="0" presId="urn:microsoft.com/office/officeart/2018/5/layout/CenteredIconLabelDescriptionList"/>
    <dgm:cxn modelId="{45751122-C99D-43E8-B528-A1F4B6C076ED}" type="presParOf" srcId="{8037717D-5EBA-4939-A399-58C2E0474A2E}" destId="{C8DA575B-ACC1-4C65-BA70-8B3F79622E66}" srcOrd="2" destOrd="0" presId="urn:microsoft.com/office/officeart/2018/5/layout/CenteredIconLabelDescriptionList"/>
    <dgm:cxn modelId="{1D47F45E-DE1C-4C64-8FD5-318E16ABB7D7}" type="presParOf" srcId="{C8DA575B-ACC1-4C65-BA70-8B3F79622E66}" destId="{87EEA1DC-9E12-44F5-AA7E-1876F7F70706}" srcOrd="0" destOrd="0" presId="urn:microsoft.com/office/officeart/2018/5/layout/CenteredIconLabelDescriptionList"/>
    <dgm:cxn modelId="{61974B34-698A-40CC-AAFD-BC0965D1A3DC}" type="presParOf" srcId="{C8DA575B-ACC1-4C65-BA70-8B3F79622E66}" destId="{217699CC-17C9-44C7-BC9F-D41CD71C5ED1}" srcOrd="1" destOrd="0" presId="urn:microsoft.com/office/officeart/2018/5/layout/CenteredIconLabelDescriptionList"/>
    <dgm:cxn modelId="{C141945A-59CA-43E1-95F3-D2678F41CFFD}" type="presParOf" srcId="{C8DA575B-ACC1-4C65-BA70-8B3F79622E66}" destId="{F3B9648A-5EA7-48D4-B277-292F67E4AD36}" srcOrd="2" destOrd="0" presId="urn:microsoft.com/office/officeart/2018/5/layout/CenteredIconLabelDescriptionList"/>
    <dgm:cxn modelId="{8614BF30-2E73-4B52-B507-8DB87DE64B14}" type="presParOf" srcId="{C8DA575B-ACC1-4C65-BA70-8B3F79622E66}" destId="{14D8B1BC-F1BD-4939-8974-06C878BF13AB}" srcOrd="3" destOrd="0" presId="urn:microsoft.com/office/officeart/2018/5/layout/CenteredIconLabelDescriptionList"/>
    <dgm:cxn modelId="{222E7D9D-B202-4B4A-B293-24A3DE701288}" type="presParOf" srcId="{C8DA575B-ACC1-4C65-BA70-8B3F79622E66}" destId="{FC222983-2A6A-4A1E-836B-25BDDBB1DF4A}" srcOrd="4" destOrd="0" presId="urn:microsoft.com/office/officeart/2018/5/layout/CenteredIconLabelDescriptionList"/>
    <dgm:cxn modelId="{233B02A2-673D-4EA1-8ED3-E2A95D03AC31}" type="presParOf" srcId="{8037717D-5EBA-4939-A399-58C2E0474A2E}" destId="{41E1FE1C-84A9-4DB0-8707-B7B118909255}" srcOrd="3" destOrd="0" presId="urn:microsoft.com/office/officeart/2018/5/layout/CenteredIconLabelDescriptionList"/>
    <dgm:cxn modelId="{B53A984D-B964-4113-AB76-642697BF3A9C}" type="presParOf" srcId="{8037717D-5EBA-4939-A399-58C2E0474A2E}" destId="{4E5808CA-7986-4046-9794-6B134F3C8EC1}" srcOrd="4" destOrd="0" presId="urn:microsoft.com/office/officeart/2018/5/layout/CenteredIconLabelDescriptionList"/>
    <dgm:cxn modelId="{1D7242D4-FED2-4841-88A2-8EBFA867BA05}" type="presParOf" srcId="{4E5808CA-7986-4046-9794-6B134F3C8EC1}" destId="{35BCD39B-A5A8-4BFB-98D9-6CD7489F00A2}" srcOrd="0" destOrd="0" presId="urn:microsoft.com/office/officeart/2018/5/layout/CenteredIconLabelDescriptionList"/>
    <dgm:cxn modelId="{031271BC-5EC8-4AF8-B3D5-EC02457A02EC}" type="presParOf" srcId="{4E5808CA-7986-4046-9794-6B134F3C8EC1}" destId="{475CAF7B-55B4-4816-A301-8D23B91193B4}" srcOrd="1" destOrd="0" presId="urn:microsoft.com/office/officeart/2018/5/layout/CenteredIconLabelDescriptionList"/>
    <dgm:cxn modelId="{55FA4A17-8987-40B6-B1DA-61FE0AEF3FA4}" type="presParOf" srcId="{4E5808CA-7986-4046-9794-6B134F3C8EC1}" destId="{C9B902E8-7971-49D6-AD70-7CBE5001C283}" srcOrd="2" destOrd="0" presId="urn:microsoft.com/office/officeart/2018/5/layout/CenteredIconLabelDescriptionList"/>
    <dgm:cxn modelId="{56EB090B-82CF-4E11-9F3B-C7DF70ECE6D2}" type="presParOf" srcId="{4E5808CA-7986-4046-9794-6B134F3C8EC1}" destId="{DD03206B-8106-4132-A899-994623EF066F}" srcOrd="3" destOrd="0" presId="urn:microsoft.com/office/officeart/2018/5/layout/CenteredIconLabelDescriptionList"/>
    <dgm:cxn modelId="{643CED11-000F-4755-842B-497FBD2C935C}" type="presParOf" srcId="{4E5808CA-7986-4046-9794-6B134F3C8EC1}" destId="{EA3412A6-C5AD-4558-A295-412B0D12C79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8A148-B8DF-4231-B391-4276853C8389}">
      <dsp:nvSpPr>
        <dsp:cNvPr id="0" name=""/>
        <dsp:cNvSpPr/>
      </dsp:nvSpPr>
      <dsp:spPr>
        <a:xfrm>
          <a:off x="1020487" y="957591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95EAB-7349-44F7-94CB-7A5C06ED9DFD}">
      <dsp:nvSpPr>
        <dsp:cNvPr id="0" name=""/>
        <dsp:cNvSpPr/>
      </dsp:nvSpPr>
      <dsp:spPr>
        <a:xfrm>
          <a:off x="393" y="21609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Journal Impact Factor</a:t>
          </a:r>
        </a:p>
      </dsp:txBody>
      <dsp:txXfrm>
        <a:off x="393" y="2160908"/>
        <a:ext cx="3138750" cy="470812"/>
      </dsp:txXfrm>
    </dsp:sp>
    <dsp:sp modelId="{20F77D15-BE5A-4DC0-A898-815916B9EDF1}">
      <dsp:nvSpPr>
        <dsp:cNvPr id="0" name=""/>
        <dsp:cNvSpPr/>
      </dsp:nvSpPr>
      <dsp:spPr>
        <a:xfrm>
          <a:off x="393" y="2680444"/>
          <a:ext cx="3138750" cy="71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average number of citations received by articles within a given journal over the past 2 years.</a:t>
          </a:r>
        </a:p>
      </dsp:txBody>
      <dsp:txXfrm>
        <a:off x="393" y="2680444"/>
        <a:ext cx="3138750" cy="713301"/>
      </dsp:txXfrm>
    </dsp:sp>
    <dsp:sp modelId="{87EEA1DC-9E12-44F5-AA7E-1876F7F70706}">
      <dsp:nvSpPr>
        <dsp:cNvPr id="0" name=""/>
        <dsp:cNvSpPr/>
      </dsp:nvSpPr>
      <dsp:spPr>
        <a:xfrm>
          <a:off x="4708518" y="957591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9648A-5EA7-48D4-B277-292F67E4AD36}">
      <dsp:nvSpPr>
        <dsp:cNvPr id="0" name=""/>
        <dsp:cNvSpPr/>
      </dsp:nvSpPr>
      <dsp:spPr>
        <a:xfrm>
          <a:off x="3688425" y="21609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Total Institutional Publications</a:t>
          </a:r>
        </a:p>
      </dsp:txBody>
      <dsp:txXfrm>
        <a:off x="3688425" y="2160908"/>
        <a:ext cx="3138750" cy="470812"/>
      </dsp:txXfrm>
    </dsp:sp>
    <dsp:sp modelId="{FC222983-2A6A-4A1E-836B-25BDDBB1DF4A}">
      <dsp:nvSpPr>
        <dsp:cNvPr id="0" name=""/>
        <dsp:cNvSpPr/>
      </dsp:nvSpPr>
      <dsp:spPr>
        <a:xfrm>
          <a:off x="3688425" y="2680444"/>
          <a:ext cx="3138750" cy="71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often authors from your institution publish in a given journal.</a:t>
          </a:r>
        </a:p>
      </dsp:txBody>
      <dsp:txXfrm>
        <a:off x="3688425" y="2680444"/>
        <a:ext cx="3138750" cy="713301"/>
      </dsp:txXfrm>
    </dsp:sp>
    <dsp:sp modelId="{35BCD39B-A5A8-4BFB-98D9-6CD7489F00A2}">
      <dsp:nvSpPr>
        <dsp:cNvPr id="0" name=""/>
        <dsp:cNvSpPr/>
      </dsp:nvSpPr>
      <dsp:spPr>
        <a:xfrm>
          <a:off x="8396550" y="957591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902E8-7971-49D6-AD70-7CBE5001C283}">
      <dsp:nvSpPr>
        <dsp:cNvPr id="0" name=""/>
        <dsp:cNvSpPr/>
      </dsp:nvSpPr>
      <dsp:spPr>
        <a:xfrm>
          <a:off x="7376456" y="21609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Total Institutional Citations</a:t>
          </a:r>
        </a:p>
      </dsp:txBody>
      <dsp:txXfrm>
        <a:off x="7376456" y="2160908"/>
        <a:ext cx="3138750" cy="470812"/>
      </dsp:txXfrm>
    </dsp:sp>
    <dsp:sp modelId="{EA3412A6-C5AD-4558-A295-412B0D12C79B}">
      <dsp:nvSpPr>
        <dsp:cNvPr id="0" name=""/>
        <dsp:cNvSpPr/>
      </dsp:nvSpPr>
      <dsp:spPr>
        <a:xfrm>
          <a:off x="7376456" y="2680444"/>
          <a:ext cx="3138750" cy="71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often authors from your institution cite a given journal.</a:t>
          </a:r>
        </a:p>
      </dsp:txBody>
      <dsp:txXfrm>
        <a:off x="7376456" y="2680444"/>
        <a:ext cx="3138750" cy="71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7CAE-B1C0-42D7-9439-9D9AEC49800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3A883-533C-4799-995B-9ACAC0CC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3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2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9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3A883-533C-4799-995B-9ACAC0CC59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93F6-0120-9A7C-1AEE-CD838AE1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9184C-EC21-7FED-E829-8FAEA7164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E8DCC-1F41-F493-4671-5D73B3C8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66E5-D284-2AA9-BF38-AF04D4AD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33A3-84EB-18DF-FDBD-139CFF65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C534-361D-A810-914A-4D927D50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F673-80D7-CC03-0D45-8B8C05791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ECD49-58AD-CAE3-2C8A-4FC8C9B6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91DD-7A10-5199-3D83-8D79E284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CCD49-EA35-6C3B-9D57-D641DC3D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1BA12-5C28-B50F-2DFB-9A7D18922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5953D-E866-8897-2671-FD8481532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CBDC-8694-83C8-5FCF-2DEA5AE7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37494-7DD5-C7D6-1459-9F95667C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A4012-6811-4FA2-87A2-696DDFE8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9423-4FA5-2989-3B4D-CFC53F40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B061-51D8-9E89-BEAB-ACF3F35D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9091D-5F5E-6BD0-E7B3-2C0EE9E1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5C56C-631A-63AE-08AB-621692B5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FF53-75C1-3097-72A6-619D6915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53A8-721D-6A46-0C7D-D2724645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01E5-D7A2-80A1-0A6D-0A3842FFC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031AA-AE0A-0B71-A4BF-84B4D9BC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DD64E-608D-F7DD-A133-5D05A85B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8F0C-BAC5-5728-F3D5-2ACF7E19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B152-182F-5D40-580A-586FC641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A725D-53B0-05C8-6490-3CCA23E61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81299-53D4-1BF0-C5E4-11D6A9B57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D9389-45AC-1E30-1865-C7CA99B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A1DBB-8106-B4A3-5E26-F5C7BF00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E0544-2747-E438-0E50-8BA38182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0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58F9-864E-F2AA-9BFF-7565530B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375A-A8C4-02B6-BB60-D5843AF6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C1B63-9242-B429-D065-134E2486F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9DABE-11F7-6054-576E-1ED52E4A7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5F6CF-39FB-EF17-CBD5-F687E4FF9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C23F1-49D3-A67A-57FF-B8AFDAF6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87FEB-8E67-AB23-1042-17B55382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A6156-B230-AD8A-4170-BA7EDA82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BD81-186F-1F23-E364-E71C84AE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F841F-26C7-DB50-EEAC-A021B0CE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E075C-9037-8807-AC4A-27A19C47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33650-E739-3EAB-BE62-30CDE1FF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25EE4-9D00-888C-78A1-A01B18D6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1B9FA-D88E-D8E9-088C-F0BAD8BD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2F1DC-4903-01DF-5006-2E5F2089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AC98-F347-84C8-6559-2E82A6DD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47E9-1F0C-27D2-29F3-DF1A63EB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1B698-DA61-F9FA-BA24-72214985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E13F6-5E00-0581-BA91-5CB1BE39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16C22-FB32-D2B0-E0FF-82316626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AAA1D-0A58-62CA-20E1-04AEDAC7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8342-1F8E-8931-4387-030F9F73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B0563-354D-F7E1-A9FE-D596DF18A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572F-4955-7E42-5ED3-0C61A224B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0E13-C4EF-98F9-C4B0-FF8C399E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6501A-7149-7533-95CB-998B6393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8B852-F65E-19FD-D180-83F40711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3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83F95-E51D-3C27-BCE2-0611EE40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24F8-E125-F560-98D2-7DCB25595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DD68-FA20-3875-9250-5920B6414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5262-040F-422A-8CB6-EBDF8D0BBF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6B3CD-5862-24C5-5291-896207DBB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ECCAB-A83E-E9EA-76BF-DA159B89D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53C6-9BDF-499E-A1A4-7DAD7AF5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kyoung@mcmaster.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kyoung@mcmaster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ne luminous opened box among closed white square boxes">
            <a:extLst>
              <a:ext uri="{FF2B5EF4-FFF2-40B4-BE49-F238E27FC236}">
                <a16:creationId xmlns:a16="http://schemas.microsoft.com/office/drawing/2014/main" id="{5BB909EC-C237-8B22-9053-49575087A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3187D-5111-825F-5053-66D64B67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CA" sz="3700" b="1" kern="0" dirty="0">
                <a:effectLst/>
                <a:ea typeface="Calibri" panose="020F0502020204030204" pitchFamily="34" charset="0"/>
              </a:rPr>
              <a:t>Uncovering Impact: Bibliometric Approaches to Assessing Library Collections</a:t>
            </a: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F942-8A1F-B966-8A79-7B405466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Jack Young – McMaster University</a:t>
            </a:r>
          </a:p>
          <a:p>
            <a:pPr algn="l"/>
            <a:r>
              <a:rPr lang="en-US" sz="2000">
                <a:hlinkClick r:id="rId4"/>
              </a:rPr>
              <a:t>jkyoung@mcmaster.ca</a:t>
            </a:r>
            <a:endParaRPr lang="en-US" sz="2000"/>
          </a:p>
          <a:p>
            <a:pPr algn="l"/>
            <a:endParaRPr lang="en-US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51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3693-DC78-C215-21AD-34F370E0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</a:t>
            </a:r>
            <a:r>
              <a:rPr lang="en-US" i="1" dirty="0"/>
              <a:t>BMJ</a:t>
            </a:r>
            <a:r>
              <a:rPr lang="en-US" dirty="0"/>
              <a:t> at McMaster Leads To Publications in….</a:t>
            </a:r>
          </a:p>
        </p:txBody>
      </p:sp>
      <p:pic>
        <p:nvPicPr>
          <p:cNvPr id="1026" name="Picture 2" descr="BMJ : British Medical Journal: | The BMJ">
            <a:extLst>
              <a:ext uri="{FF2B5EF4-FFF2-40B4-BE49-F238E27FC236}">
                <a16:creationId xmlns:a16="http://schemas.microsoft.com/office/drawing/2014/main" id="{70E5D86B-19B4-ECA7-02EE-383BD9699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749" y="2051824"/>
            <a:ext cx="1948711" cy="25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ar graph with different colored bars&#10;&#10;Description automatically generated">
            <a:extLst>
              <a:ext uri="{FF2B5EF4-FFF2-40B4-BE49-F238E27FC236}">
                <a16:creationId xmlns:a16="http://schemas.microsoft.com/office/drawing/2014/main" id="{C341057E-6191-962A-7F89-CB891482CB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9" b="23034"/>
          <a:stretch/>
        </p:blipFill>
        <p:spPr>
          <a:xfrm>
            <a:off x="838200" y="1690688"/>
            <a:ext cx="7882076" cy="49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F5D5-593D-8EC5-3036-00A26846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</a:t>
            </a:r>
            <a:r>
              <a:rPr lang="en-US" i="1" dirty="0"/>
              <a:t>Astronomy &amp; Astrophysics </a:t>
            </a:r>
            <a:r>
              <a:rPr lang="en-US" dirty="0"/>
              <a:t>at McMaster Leads To Collaborations with…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C796A-2E90-9274-0674-93BF7D14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" t="32933" r="5349" b="24190"/>
          <a:stretch/>
        </p:blipFill>
        <p:spPr>
          <a:xfrm>
            <a:off x="374272" y="2938346"/>
            <a:ext cx="11217498" cy="3200442"/>
          </a:xfrm>
          <a:prstGeom prst="rect">
            <a:avLst/>
          </a:prstGeom>
        </p:spPr>
      </p:pic>
      <p:pic>
        <p:nvPicPr>
          <p:cNvPr id="2050" name="Picture 2" descr="Astronomy &amp; Astrophysics - Wikipedia bahasa Indonesia, ensiklopedia bebas">
            <a:extLst>
              <a:ext uri="{FF2B5EF4-FFF2-40B4-BE49-F238E27FC236}">
                <a16:creationId xmlns:a16="http://schemas.microsoft.com/office/drawing/2014/main" id="{19761CCC-E1FC-5C04-2CB4-792680CD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92" y="1984759"/>
            <a:ext cx="1851916" cy="25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74A81-E3CE-2721-C24F-C394F4E27F95}"/>
              </a:ext>
            </a:extLst>
          </p:cNvPr>
          <p:cNvSpPr txBox="1"/>
          <p:nvPr/>
        </p:nvSpPr>
        <p:spPr>
          <a:xfrm>
            <a:off x="722971" y="5969511"/>
            <a:ext cx="5373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*Network visualization created in </a:t>
            </a:r>
            <a:r>
              <a:rPr lang="en-US" sz="1600" i="1" dirty="0" err="1"/>
              <a:t>VOSviewer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04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ne luminous opened box among closed white square boxes">
            <a:extLst>
              <a:ext uri="{FF2B5EF4-FFF2-40B4-BE49-F238E27FC236}">
                <a16:creationId xmlns:a16="http://schemas.microsoft.com/office/drawing/2014/main" id="{5BB909EC-C237-8B22-9053-49575087A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3187D-5111-825F-5053-66D64B67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CA" sz="3700" b="1" kern="0" dirty="0">
                <a:effectLst/>
                <a:ea typeface="Calibri" panose="020F0502020204030204" pitchFamily="34" charset="0"/>
              </a:rPr>
              <a:t>Uncovering Impact: Bibliometric Approaches to Assessing Library Collections</a:t>
            </a: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F942-8A1F-B966-8A79-7B405466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Jack Young – McMaster University</a:t>
            </a:r>
          </a:p>
          <a:p>
            <a:pPr algn="l"/>
            <a:r>
              <a:rPr lang="en-US" sz="2000">
                <a:hlinkClick r:id="rId4"/>
              </a:rPr>
              <a:t>jkyoung@mcmaster.ca</a:t>
            </a:r>
            <a:endParaRPr lang="en-US" sz="2000"/>
          </a:p>
          <a:p>
            <a:pPr algn="l"/>
            <a:endParaRPr lang="en-US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5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8F42-3F70-2BF9-572B-44B85867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Use-Based Indicators for Collections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3F41E-BAD4-AB1C-3A7B-B358C8645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377558"/>
              </p:ext>
            </p:extLst>
          </p:nvPr>
        </p:nvGraphicFramePr>
        <p:xfrm>
          <a:off x="670932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56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4D51CD-98A6-1F4F-17D4-A6DD715DBCE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7744">
                  <a:extLst>
                    <a:ext uri="{9D8B030D-6E8A-4147-A177-3AD203B41FA5}">
                      <a16:colId xmlns:a16="http://schemas.microsoft.com/office/drawing/2014/main" val="114476135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984085209"/>
                    </a:ext>
                  </a:extLst>
                </a:gridCol>
                <a:gridCol w="2176529">
                  <a:extLst>
                    <a:ext uri="{9D8B030D-6E8A-4147-A177-3AD203B41FA5}">
                      <a16:colId xmlns:a16="http://schemas.microsoft.com/office/drawing/2014/main" val="175054806"/>
                    </a:ext>
                  </a:extLst>
                </a:gridCol>
                <a:gridCol w="1926465">
                  <a:extLst>
                    <a:ext uri="{9D8B030D-6E8A-4147-A177-3AD203B41FA5}">
                      <a16:colId xmlns:a16="http://schemas.microsoft.com/office/drawing/2014/main" val="2102539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BMJ – British Medical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Canadian Medical Association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Astronomy &amp; Astrophysics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6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Journal Impact Factor</a:t>
                      </a:r>
                      <a:r>
                        <a:rPr lang="en-US" baseline="30000" dirty="0">
                          <a:effectLst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0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McMaster Publications (2020-22)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7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McMaster Citations (2020-22)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402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FA8A6B-A154-294F-EA91-EBEF5BB3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Bibliometric Indicators for Collections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C2FFE-932A-7F23-4C95-41F85C8EF249}"/>
              </a:ext>
            </a:extLst>
          </p:cNvPr>
          <p:cNvSpPr txBox="1"/>
          <p:nvPr/>
        </p:nvSpPr>
        <p:spPr>
          <a:xfrm>
            <a:off x="838200" y="5432485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Journal Citation Reports</a:t>
            </a:r>
          </a:p>
          <a:p>
            <a:r>
              <a:rPr lang="en-US" sz="1600" baseline="30000" dirty="0"/>
              <a:t>2 </a:t>
            </a:r>
            <a:r>
              <a:rPr lang="en-US" sz="1600" dirty="0"/>
              <a:t>Web of Science</a:t>
            </a:r>
          </a:p>
          <a:p>
            <a:r>
              <a:rPr lang="en-US" sz="1600" baseline="30000" dirty="0"/>
              <a:t>3 </a:t>
            </a:r>
            <a:r>
              <a:rPr lang="en-US" sz="1600" dirty="0" err="1"/>
              <a:t>InCites</a:t>
            </a:r>
            <a:r>
              <a:rPr lang="en-US" sz="1600" dirty="0"/>
              <a:t> Benchmarking &amp;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6540A-A415-E267-C4DF-647A35FEFC42}"/>
              </a:ext>
            </a:extLst>
          </p:cNvPr>
          <p:cNvSpPr txBox="1"/>
          <p:nvPr/>
        </p:nvSpPr>
        <p:spPr>
          <a:xfrm>
            <a:off x="812442" y="1425515"/>
            <a:ext cx="241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Use-Based Indicators</a:t>
            </a:r>
          </a:p>
        </p:txBody>
      </p:sp>
    </p:spTree>
    <p:extLst>
      <p:ext uri="{BB962C8B-B14F-4D97-AF65-F5344CB8AC3E}">
        <p14:creationId xmlns:p14="http://schemas.microsoft.com/office/powerpoint/2010/main" val="34460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8F42-3F70-2BF9-572B-44B85867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Impact-Based Indicators for Collections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C14E-3938-F551-430A-F82B9435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30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Category Normalized Citation Impact (CNCI)</a:t>
            </a:r>
          </a:p>
          <a:p>
            <a:pPr lvl="1"/>
            <a:r>
              <a:rPr lang="en-US" dirty="0"/>
              <a:t>This metric normalizes an article’s citation count based on the year and subject area in which it was published.</a:t>
            </a:r>
          </a:p>
          <a:p>
            <a:pPr lvl="1"/>
            <a:r>
              <a:rPr lang="en-US" dirty="0"/>
              <a:t>CNCI allows for journal impact comparisons across disciplines (globally &amp; within the institution).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CNCI Example Scores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06961-8699-5104-2E6A-FDC25E61BD40}"/>
              </a:ext>
            </a:extLst>
          </p:cNvPr>
          <p:cNvSpPr txBox="1"/>
          <p:nvPr/>
        </p:nvSpPr>
        <p:spPr>
          <a:xfrm>
            <a:off x="992458" y="3958683"/>
            <a:ext cx="9969191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0.5 = The article has been cited half as many times as expected based on its year and subject area.</a:t>
            </a:r>
          </a:p>
          <a:p>
            <a:endParaRPr lang="en-US" dirty="0"/>
          </a:p>
          <a:p>
            <a:r>
              <a:rPr lang="en-US" dirty="0"/>
              <a:t>1 = The article has been cited exactly as many times as expected based on its year and subject area. </a:t>
            </a:r>
          </a:p>
          <a:p>
            <a:endParaRPr lang="en-US" dirty="0"/>
          </a:p>
          <a:p>
            <a:r>
              <a:rPr lang="en-US" dirty="0"/>
              <a:t>2 = The article has been cited twice as many times as expected based on its year and subject area.</a:t>
            </a:r>
          </a:p>
        </p:txBody>
      </p:sp>
    </p:spTree>
    <p:extLst>
      <p:ext uri="{BB962C8B-B14F-4D97-AF65-F5344CB8AC3E}">
        <p14:creationId xmlns:p14="http://schemas.microsoft.com/office/powerpoint/2010/main" val="191405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8A6B-A154-294F-EA91-EBEF5BB3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Bibliometric Indicators for Collections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B8D4D-008E-B20F-82EE-226D64711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71531"/>
              </p:ext>
            </p:extLst>
          </p:nvPr>
        </p:nvGraphicFramePr>
        <p:xfrm>
          <a:off x="838200" y="4115476"/>
          <a:ext cx="10515600" cy="741680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4377744">
                  <a:extLst>
                    <a:ext uri="{9D8B030D-6E8A-4147-A177-3AD203B41FA5}">
                      <a16:colId xmlns:a16="http://schemas.microsoft.com/office/drawing/2014/main" val="418404284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2662904860"/>
                    </a:ext>
                  </a:extLst>
                </a:gridCol>
                <a:gridCol w="2176529">
                  <a:extLst>
                    <a:ext uri="{9D8B030D-6E8A-4147-A177-3AD203B41FA5}">
                      <a16:colId xmlns:a16="http://schemas.microsoft.com/office/drawing/2014/main" val="527167072"/>
                    </a:ext>
                  </a:extLst>
                </a:gridCol>
                <a:gridCol w="1926465">
                  <a:extLst>
                    <a:ext uri="{9D8B030D-6E8A-4147-A177-3AD203B41FA5}">
                      <a16:colId xmlns:a16="http://schemas.microsoft.com/office/drawing/2014/main" val="357430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Journal CNCI (2020-22)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13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McMaster CNCI When Publishing (2020-22)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13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06DF6A-3240-1B8C-8E3C-FCF39E809745}"/>
              </a:ext>
            </a:extLst>
          </p:cNvPr>
          <p:cNvSpPr txBox="1"/>
          <p:nvPr/>
        </p:nvSpPr>
        <p:spPr>
          <a:xfrm>
            <a:off x="812442" y="1425515"/>
            <a:ext cx="241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Use-Based Indicators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2C0F05-B94D-CF38-A2FA-4C14E74BBC2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7744">
                  <a:extLst>
                    <a:ext uri="{9D8B030D-6E8A-4147-A177-3AD203B41FA5}">
                      <a16:colId xmlns:a16="http://schemas.microsoft.com/office/drawing/2014/main" val="114476135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984085209"/>
                    </a:ext>
                  </a:extLst>
                </a:gridCol>
                <a:gridCol w="2176529">
                  <a:extLst>
                    <a:ext uri="{9D8B030D-6E8A-4147-A177-3AD203B41FA5}">
                      <a16:colId xmlns:a16="http://schemas.microsoft.com/office/drawing/2014/main" val="175054806"/>
                    </a:ext>
                  </a:extLst>
                </a:gridCol>
                <a:gridCol w="1926465">
                  <a:extLst>
                    <a:ext uri="{9D8B030D-6E8A-4147-A177-3AD203B41FA5}">
                      <a16:colId xmlns:a16="http://schemas.microsoft.com/office/drawing/2014/main" val="2102539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BMJ – British Medical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Canadian Medical Association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Astronomy &amp; Astrophysics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6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Journal Impact Factor</a:t>
                      </a:r>
                      <a:r>
                        <a:rPr lang="en-US" baseline="30000" dirty="0">
                          <a:effectLst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0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McMaster Publications (2020-22)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7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McMaster Citations (2020-22)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402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14DC4D3-4A31-3164-59D2-50DC75A621D0}"/>
              </a:ext>
            </a:extLst>
          </p:cNvPr>
          <p:cNvSpPr txBox="1"/>
          <p:nvPr/>
        </p:nvSpPr>
        <p:spPr>
          <a:xfrm>
            <a:off x="812442" y="3713162"/>
            <a:ext cx="275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Impact-Based Indicators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C01A2-3BF1-42C3-0A67-5688DAFD6C37}"/>
              </a:ext>
            </a:extLst>
          </p:cNvPr>
          <p:cNvSpPr txBox="1"/>
          <p:nvPr/>
        </p:nvSpPr>
        <p:spPr>
          <a:xfrm>
            <a:off x="838200" y="5432485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Journal Citation Reports</a:t>
            </a:r>
          </a:p>
          <a:p>
            <a:r>
              <a:rPr lang="en-US" sz="1600" baseline="30000" dirty="0"/>
              <a:t>2 </a:t>
            </a:r>
            <a:r>
              <a:rPr lang="en-US" sz="1600" dirty="0"/>
              <a:t>Web of Science</a:t>
            </a:r>
          </a:p>
          <a:p>
            <a:r>
              <a:rPr lang="en-US" sz="1600" baseline="30000" dirty="0"/>
              <a:t>3 </a:t>
            </a:r>
            <a:r>
              <a:rPr lang="en-US" sz="1600" dirty="0" err="1"/>
              <a:t>InCites</a:t>
            </a:r>
            <a:r>
              <a:rPr lang="en-US" sz="1600" dirty="0"/>
              <a:t> Benchmarking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58695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28AA11E-C65D-4B76-C73D-D270A925745D}"/>
              </a:ext>
            </a:extLst>
          </p:cNvPr>
          <p:cNvSpPr/>
          <p:nvPr/>
        </p:nvSpPr>
        <p:spPr>
          <a:xfrm>
            <a:off x="838200" y="1594624"/>
            <a:ext cx="10368776" cy="48982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6089-A81C-1558-DD58-8D0C89C2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Projecting the Impact of Journal Use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D0843B-5FE7-805D-E975-93EED4C23577}"/>
              </a:ext>
            </a:extLst>
          </p:cNvPr>
          <p:cNvGrpSpPr/>
          <p:nvPr/>
        </p:nvGrpSpPr>
        <p:grpSpPr>
          <a:xfrm>
            <a:off x="1873403" y="1977610"/>
            <a:ext cx="8429537" cy="3547426"/>
            <a:chOff x="1963714" y="2003368"/>
            <a:chExt cx="8429537" cy="354742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2C1E1F-0BD8-8CEE-62BE-770661CD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963714" y="3887272"/>
              <a:ext cx="250525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EC2E5CA2-5FA1-ABAF-146B-0BFA49139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7498" y="2003368"/>
              <a:ext cx="2985753" cy="1770139"/>
            </a:xfrm>
            <a:prstGeom prst="curvedConnector3">
              <a:avLst>
                <a:gd name="adj1" fmla="val 31021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64E62-85CB-479D-32A8-76FB01740B79}"/>
                </a:ext>
              </a:extLst>
            </p:cNvPr>
            <p:cNvSpPr/>
            <p:nvPr/>
          </p:nvSpPr>
          <p:spPr>
            <a:xfrm>
              <a:off x="4567707" y="2369713"/>
              <a:ext cx="2807594" cy="280759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27C3049D-BAC7-20A3-43F7-D36BC4A01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5301" y="3099148"/>
              <a:ext cx="2850524" cy="659704"/>
            </a:xfrm>
            <a:prstGeom prst="curvedConnector3">
              <a:avLst>
                <a:gd name="adj1" fmla="val 51807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A0684A9-5A8B-585D-E427-88F7F279D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7498" y="2537138"/>
              <a:ext cx="2850524" cy="1221714"/>
            </a:xfrm>
            <a:prstGeom prst="curvedConnector3">
              <a:avLst>
                <a:gd name="adj1" fmla="val 43675"/>
              </a:avLst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1B782D-8512-B9E9-5023-778DF9C16C0E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7375301" y="3758852"/>
              <a:ext cx="2850524" cy="146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BEB2831D-1DE1-E1D0-31FC-50FBF42AF0B6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7375301" y="3773510"/>
              <a:ext cx="2850524" cy="46363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CF70DA71-B33B-302C-0C84-043DFB38E87F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7375301" y="3773510"/>
              <a:ext cx="2882721" cy="112260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2B66F7AC-B26F-A615-6D8B-DF5CB1B5B933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7375301" y="3773510"/>
              <a:ext cx="2882721" cy="1777284"/>
            </a:xfrm>
            <a:prstGeom prst="curvedConnector3">
              <a:avLst>
                <a:gd name="adj1" fmla="val 38831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79B85B-CB7B-DB4B-CA67-B76264ABCBAD}"/>
              </a:ext>
            </a:extLst>
          </p:cNvPr>
          <p:cNvSpPr txBox="1"/>
          <p:nvPr/>
        </p:nvSpPr>
        <p:spPr>
          <a:xfrm>
            <a:off x="3217141" y="5811253"/>
            <a:ext cx="55662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Research Impact “Flows” Through the Library Collection</a:t>
            </a:r>
          </a:p>
        </p:txBody>
      </p:sp>
      <p:pic>
        <p:nvPicPr>
          <p:cNvPr id="3074" name="Picture 2" descr="Table of Contents — October 24, 2022, 194 (41) | CMAJ">
            <a:extLst>
              <a:ext uri="{FF2B5EF4-FFF2-40B4-BE49-F238E27FC236}">
                <a16:creationId xmlns:a16="http://schemas.microsoft.com/office/drawing/2014/main" id="{5EF30099-7215-379F-0C7D-97825498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708">
            <a:off x="5930601" y="2905606"/>
            <a:ext cx="955013" cy="12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MJ : British Medical Journal: | The BMJ">
            <a:extLst>
              <a:ext uri="{FF2B5EF4-FFF2-40B4-BE49-F238E27FC236}">
                <a16:creationId xmlns:a16="http://schemas.microsoft.com/office/drawing/2014/main" id="{A3B1AFA5-146E-4CE5-E97D-2281F4FF4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747">
            <a:off x="4904073" y="2800311"/>
            <a:ext cx="967642" cy="12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stronomy &amp; Astrophysics - Wikipedia bahasa Indonesia, ensiklopedia bebas">
            <a:extLst>
              <a:ext uri="{FF2B5EF4-FFF2-40B4-BE49-F238E27FC236}">
                <a16:creationId xmlns:a16="http://schemas.microsoft.com/office/drawing/2014/main" id="{C71DDD6B-0FEF-B3D1-395A-03CE8D92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70" y="3747749"/>
            <a:ext cx="927222" cy="12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3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28AA11E-C65D-4B76-C73D-D270A925745D}"/>
              </a:ext>
            </a:extLst>
          </p:cNvPr>
          <p:cNvSpPr/>
          <p:nvPr/>
        </p:nvSpPr>
        <p:spPr>
          <a:xfrm>
            <a:off x="838200" y="1594624"/>
            <a:ext cx="10368776" cy="48982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6089-A81C-1558-DD58-8D0C89C2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Projecting the Impact of Journal Use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D0843B-5FE7-805D-E975-93EED4C23577}"/>
              </a:ext>
            </a:extLst>
          </p:cNvPr>
          <p:cNvGrpSpPr/>
          <p:nvPr/>
        </p:nvGrpSpPr>
        <p:grpSpPr>
          <a:xfrm>
            <a:off x="1873403" y="1977610"/>
            <a:ext cx="8429537" cy="3173939"/>
            <a:chOff x="1963714" y="2003368"/>
            <a:chExt cx="8429537" cy="317393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2C1E1F-0BD8-8CEE-62BE-770661CD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963714" y="3887272"/>
              <a:ext cx="250525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EC2E5CA2-5FA1-ABAF-146B-0BFA49139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7498" y="2003368"/>
              <a:ext cx="2985753" cy="1770139"/>
            </a:xfrm>
            <a:prstGeom prst="curvedConnector3">
              <a:avLst>
                <a:gd name="adj1" fmla="val 31021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64E62-85CB-479D-32A8-76FB01740B79}"/>
                </a:ext>
              </a:extLst>
            </p:cNvPr>
            <p:cNvSpPr/>
            <p:nvPr/>
          </p:nvSpPr>
          <p:spPr>
            <a:xfrm>
              <a:off x="4567707" y="2369713"/>
              <a:ext cx="2807594" cy="280759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27C3049D-BAC7-20A3-43F7-D36BC4A01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5301" y="3099148"/>
              <a:ext cx="2850524" cy="659704"/>
            </a:xfrm>
            <a:prstGeom prst="curvedConnector3">
              <a:avLst>
                <a:gd name="adj1" fmla="val 51807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BEB2831D-1DE1-E1D0-31FC-50FBF42AF0B6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7375301" y="3773510"/>
              <a:ext cx="2850524" cy="46363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CF70DA71-B33B-302C-0C84-043DFB38E87F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7375301" y="3773510"/>
              <a:ext cx="2882721" cy="112260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79B85B-CB7B-DB4B-CA67-B76264ABCBAD}"/>
              </a:ext>
            </a:extLst>
          </p:cNvPr>
          <p:cNvSpPr txBox="1"/>
          <p:nvPr/>
        </p:nvSpPr>
        <p:spPr>
          <a:xfrm>
            <a:off x="3217141" y="5811253"/>
            <a:ext cx="55662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Research Impact “Flows” Through the Library Collection</a:t>
            </a:r>
          </a:p>
        </p:txBody>
      </p:sp>
      <p:pic>
        <p:nvPicPr>
          <p:cNvPr id="20" name="Picture 2" descr="BMJ : British Medical Journal: | The BMJ">
            <a:extLst>
              <a:ext uri="{FF2B5EF4-FFF2-40B4-BE49-F238E27FC236}">
                <a16:creationId xmlns:a16="http://schemas.microsoft.com/office/drawing/2014/main" id="{A3B1AFA5-146E-4CE5-E97D-2281F4FF4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747">
            <a:off x="4904073" y="2800311"/>
            <a:ext cx="967642" cy="12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stronomy &amp; Astrophysics - Wikipedia bahasa Indonesia, ensiklopedia bebas">
            <a:extLst>
              <a:ext uri="{FF2B5EF4-FFF2-40B4-BE49-F238E27FC236}">
                <a16:creationId xmlns:a16="http://schemas.microsoft.com/office/drawing/2014/main" id="{C71DDD6B-0FEF-B3D1-395A-03CE8D92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70" y="3747749"/>
            <a:ext cx="927222" cy="12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0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8A6B-A154-294F-EA91-EBEF5BB3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Bibliometric Indicators for Collections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B8D4D-008E-B20F-82EE-226D64711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499805"/>
              </p:ext>
            </p:extLst>
          </p:nvPr>
        </p:nvGraphicFramePr>
        <p:xfrm>
          <a:off x="838200" y="4115476"/>
          <a:ext cx="10515600" cy="1112520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4377744">
                  <a:extLst>
                    <a:ext uri="{9D8B030D-6E8A-4147-A177-3AD203B41FA5}">
                      <a16:colId xmlns:a16="http://schemas.microsoft.com/office/drawing/2014/main" val="418404284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2662904860"/>
                    </a:ext>
                  </a:extLst>
                </a:gridCol>
                <a:gridCol w="2176529">
                  <a:extLst>
                    <a:ext uri="{9D8B030D-6E8A-4147-A177-3AD203B41FA5}">
                      <a16:colId xmlns:a16="http://schemas.microsoft.com/office/drawing/2014/main" val="527167072"/>
                    </a:ext>
                  </a:extLst>
                </a:gridCol>
                <a:gridCol w="1926465">
                  <a:extLst>
                    <a:ext uri="{9D8B030D-6E8A-4147-A177-3AD203B41FA5}">
                      <a16:colId xmlns:a16="http://schemas.microsoft.com/office/drawing/2014/main" val="357430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Journal CNCI (2020-22)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13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McMaster CNCI When Publishing (2020-22)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1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McMaster CNCI When Citing (2020-22)</a:t>
                      </a:r>
                      <a:r>
                        <a:rPr lang="en-US" baseline="30000" dirty="0"/>
                        <a:t>2+3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867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06DF6A-3240-1B8C-8E3C-FCF39E809745}"/>
              </a:ext>
            </a:extLst>
          </p:cNvPr>
          <p:cNvSpPr txBox="1"/>
          <p:nvPr/>
        </p:nvSpPr>
        <p:spPr>
          <a:xfrm>
            <a:off x="812442" y="1425515"/>
            <a:ext cx="241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Use-Based Indicators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2C0F05-B94D-CF38-A2FA-4C14E74BBC2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7744">
                  <a:extLst>
                    <a:ext uri="{9D8B030D-6E8A-4147-A177-3AD203B41FA5}">
                      <a16:colId xmlns:a16="http://schemas.microsoft.com/office/drawing/2014/main" val="114476135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984085209"/>
                    </a:ext>
                  </a:extLst>
                </a:gridCol>
                <a:gridCol w="2176529">
                  <a:extLst>
                    <a:ext uri="{9D8B030D-6E8A-4147-A177-3AD203B41FA5}">
                      <a16:colId xmlns:a16="http://schemas.microsoft.com/office/drawing/2014/main" val="175054806"/>
                    </a:ext>
                  </a:extLst>
                </a:gridCol>
                <a:gridCol w="1926465">
                  <a:extLst>
                    <a:ext uri="{9D8B030D-6E8A-4147-A177-3AD203B41FA5}">
                      <a16:colId xmlns:a16="http://schemas.microsoft.com/office/drawing/2014/main" val="2102539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BMJ – British Medical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Canadian Medical Association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Astronomy &amp; Astrophysics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6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Journal Impact Factor</a:t>
                      </a:r>
                      <a:r>
                        <a:rPr lang="en-US" baseline="30000" dirty="0">
                          <a:effectLst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0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McMaster Publications (2020-22)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7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McMaster Citations (2020-22)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402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14DC4D3-4A31-3164-59D2-50DC75A621D0}"/>
              </a:ext>
            </a:extLst>
          </p:cNvPr>
          <p:cNvSpPr txBox="1"/>
          <p:nvPr/>
        </p:nvSpPr>
        <p:spPr>
          <a:xfrm>
            <a:off x="812442" y="3713162"/>
            <a:ext cx="275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Impact-Based Indicators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C01A2-3BF1-42C3-0A67-5688DAFD6C37}"/>
              </a:ext>
            </a:extLst>
          </p:cNvPr>
          <p:cNvSpPr txBox="1"/>
          <p:nvPr/>
        </p:nvSpPr>
        <p:spPr>
          <a:xfrm>
            <a:off x="838200" y="5432485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Journal Citation Reports</a:t>
            </a:r>
          </a:p>
          <a:p>
            <a:r>
              <a:rPr lang="en-US" sz="1600" baseline="30000" dirty="0"/>
              <a:t>2 </a:t>
            </a:r>
            <a:r>
              <a:rPr lang="en-US" sz="1600" dirty="0"/>
              <a:t>Web of Science</a:t>
            </a:r>
          </a:p>
          <a:p>
            <a:r>
              <a:rPr lang="en-US" sz="1600" baseline="30000" dirty="0"/>
              <a:t>3 </a:t>
            </a:r>
            <a:r>
              <a:rPr lang="en-US" sz="1600" dirty="0" err="1"/>
              <a:t>InCites</a:t>
            </a:r>
            <a:r>
              <a:rPr lang="en-US" sz="1600" dirty="0"/>
              <a:t> Benchmarking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19421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7AD1-FCB8-44DB-998C-972B8AED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Impact-Based Visualizations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CC6187-7797-8819-3FA1-C57F08D32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697959"/>
              </p:ext>
            </p:extLst>
          </p:nvPr>
        </p:nvGraphicFramePr>
        <p:xfrm>
          <a:off x="1588350" y="1839951"/>
          <a:ext cx="8838039" cy="450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293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491</Words>
  <Application>Microsoft Office PowerPoint</Application>
  <PresentationFormat>Widescreen</PresentationFormat>
  <Paragraphs>126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Uncovering Impact: Bibliometric Approaches to Assessing Library Collections</vt:lpstr>
      <vt:lpstr>Use-Based Indicators for Collections Analysis</vt:lpstr>
      <vt:lpstr>Bibliometric Indicators for Collections Analysis</vt:lpstr>
      <vt:lpstr>Impact-Based Indicators for Collections Analysis</vt:lpstr>
      <vt:lpstr>Bibliometric Indicators for Collections Analysis</vt:lpstr>
      <vt:lpstr>Projecting the Impact of Journal Use</vt:lpstr>
      <vt:lpstr>Projecting the Impact of Journal Use</vt:lpstr>
      <vt:lpstr>Bibliometric Indicators for Collections Analysis</vt:lpstr>
      <vt:lpstr>Impact-Based Visualizations</vt:lpstr>
      <vt:lpstr>Access to BMJ at McMaster Leads To Publications in….</vt:lpstr>
      <vt:lpstr>Access to Astronomy &amp; Astrophysics at McMaster Leads To Collaborations with…</vt:lpstr>
      <vt:lpstr>Uncovering Impact: Bibliometric Approaches to Assessing Library Collections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Uncovering Impact: A Bibliometric Approach to Assessing Library Collections</dc:title>
  <dc:creator>Young, Jack</dc:creator>
  <cp:lastModifiedBy>Young, Jack</cp:lastModifiedBy>
  <cp:revision>2</cp:revision>
  <dcterms:created xsi:type="dcterms:W3CDTF">2023-10-04T19:40:55Z</dcterms:created>
  <dcterms:modified xsi:type="dcterms:W3CDTF">2023-10-06T19:28:33Z</dcterms:modified>
</cp:coreProperties>
</file>