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notesSlides/notesSlide6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7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78.xml" ContentType="application/vnd.openxmlformats-officedocument.presentationml.notesSlide+xml"/>
  <Override PartName="/ppt/charts/chart9.xml" ContentType="application/vnd.openxmlformats-officedocument.drawingml.chart+xml"/>
  <Override PartName="/ppt/notesSlides/notesSlide79.xml" ContentType="application/vnd.openxmlformats-officedocument.presentationml.notesSlide+xml"/>
  <Override PartName="/ppt/charts/chart10.xml" ContentType="application/vnd.openxmlformats-officedocument.drawingml.chart+xml"/>
  <Override PartName="/ppt/notesSlides/notesSlide80.xml" ContentType="application/vnd.openxmlformats-officedocument.presentationml.notesSlide+xml"/>
  <Override PartName="/ppt/charts/chart11.xml" ContentType="application/vnd.openxmlformats-officedocument.drawingml.chart+xml"/>
  <Override PartName="/ppt/notesSlides/notesSlide81.xml" ContentType="application/vnd.openxmlformats-officedocument.presentationml.notesSlide+xml"/>
  <Override PartName="/ppt/charts/chart12.xml" ContentType="application/vnd.openxmlformats-officedocument.drawingml.chart+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13.xml" ContentType="application/vnd.openxmlformats-officedocument.drawingml.chart+xml"/>
  <Override PartName="/ppt/notesSlides/notesSlide84.xml" ContentType="application/vnd.openxmlformats-officedocument.presentationml.notesSlide+xml"/>
  <Override PartName="/ppt/charts/chart14.xml" ContentType="application/vnd.openxmlformats-officedocument.drawingml.chart+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charts/chart15.xml" ContentType="application/vnd.openxmlformats-officedocument.drawingml.chart+xml"/>
  <Override PartName="/ppt/comments/comment1.xml" ContentType="application/vnd.openxmlformats-officedocument.presentationml.comments+xml"/>
  <Override PartName="/ppt/notesSlides/notesSlide126.xml" ContentType="application/vnd.openxmlformats-officedocument.presentationml.notesSlide+xml"/>
  <Override PartName="/ppt/charts/chart16.xml" ContentType="application/vnd.openxmlformats-officedocument.drawingml.chart+xml"/>
  <Override PartName="/ppt/notesSlides/notesSlide127.xml" ContentType="application/vnd.openxmlformats-officedocument.presentationml.notesSlide+xml"/>
  <Override PartName="/ppt/charts/chart17.xml" ContentType="application/vnd.openxmlformats-officedocument.drawingml.chart+xml"/>
  <Override PartName="/ppt/notesSlides/notesSlide128.xml" ContentType="application/vnd.openxmlformats-officedocument.presentationml.notesSlide+xml"/>
  <Override PartName="/ppt/charts/chart18.xml" ContentType="application/vnd.openxmlformats-officedocument.drawingml.chart+xml"/>
  <Override PartName="/ppt/notesSlides/notesSlide129.xml" ContentType="application/vnd.openxmlformats-officedocument.presentationml.notesSlide+xml"/>
  <Override PartName="/ppt/charts/chart19.xml" ContentType="application/vnd.openxmlformats-officedocument.drawingml.chart+xml"/>
  <Override PartName="/ppt/theme/themeOverride1.xml" ContentType="application/vnd.openxmlformats-officedocument.themeOverride+xml"/>
  <Override PartName="/ppt/notesSlides/notesSlide130.xml" ContentType="application/vnd.openxmlformats-officedocument.presentationml.notesSlide+xml"/>
  <Override PartName="/ppt/charts/chart20.xml" ContentType="application/vnd.openxmlformats-officedocument.drawingml.chart+xml"/>
  <Override PartName="/ppt/theme/themeOverride2.xml" ContentType="application/vnd.openxmlformats-officedocument.themeOverride+xml"/>
  <Override PartName="/ppt/charts/chart21.xml" ContentType="application/vnd.openxmlformats-officedocument.drawingml.chart+xml"/>
  <Override PartName="/ppt/theme/themeOverride3.xml" ContentType="application/vnd.openxmlformats-officedocument.themeOverride+xml"/>
  <Override PartName="/ppt/notesSlides/notesSlide131.xml" ContentType="application/vnd.openxmlformats-officedocument.presentationml.notesSlide+xml"/>
  <Override PartName="/ppt/charts/chart22.xml" ContentType="application/vnd.openxmlformats-officedocument.drawingml.chart+xml"/>
  <Override PartName="/ppt/theme/themeOverride4.xml" ContentType="application/vnd.openxmlformats-officedocument.themeOverride+xml"/>
  <Override PartName="/ppt/charts/chart23.xml" ContentType="application/vnd.openxmlformats-officedocument.drawingml.chart+xml"/>
  <Override PartName="/ppt/theme/themeOverride5.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4" r:id="rId1"/>
    <p:sldMasterId id="2147484001" r:id="rId2"/>
    <p:sldMasterId id="2147484192" r:id="rId3"/>
    <p:sldMasterId id="2147484191" r:id="rId4"/>
    <p:sldMasterId id="2147484013" r:id="rId5"/>
    <p:sldMasterId id="2147484032" r:id="rId6"/>
    <p:sldMasterId id="2147484044" r:id="rId7"/>
    <p:sldMasterId id="2147484046" r:id="rId8"/>
    <p:sldMasterId id="2147484063" r:id="rId9"/>
    <p:sldMasterId id="2147484075" r:id="rId10"/>
    <p:sldMasterId id="2147484106" r:id="rId11"/>
    <p:sldMasterId id="2147484112" r:id="rId12"/>
    <p:sldMasterId id="2147484124" r:id="rId13"/>
    <p:sldMasterId id="2147484141" r:id="rId14"/>
    <p:sldMasterId id="2147484166" r:id="rId15"/>
    <p:sldMasterId id="2147484178" r:id="rId16"/>
    <p:sldMasterId id="2147484207" r:id="rId17"/>
  </p:sldMasterIdLst>
  <p:notesMasterIdLst>
    <p:notesMasterId r:id="rId231"/>
  </p:notesMasterIdLst>
  <p:handoutMasterIdLst>
    <p:handoutMasterId r:id="rId232"/>
  </p:handoutMasterIdLst>
  <p:sldIdLst>
    <p:sldId id="1125" r:id="rId18"/>
    <p:sldId id="1079" r:id="rId19"/>
    <p:sldId id="1080" r:id="rId20"/>
    <p:sldId id="1081" r:id="rId21"/>
    <p:sldId id="1082" r:id="rId22"/>
    <p:sldId id="1083" r:id="rId23"/>
    <p:sldId id="1126" r:id="rId24"/>
    <p:sldId id="1127" r:id="rId25"/>
    <p:sldId id="1128" r:id="rId26"/>
    <p:sldId id="1129" r:id="rId27"/>
    <p:sldId id="1130" r:id="rId28"/>
    <p:sldId id="1131" r:id="rId29"/>
    <p:sldId id="1132" r:id="rId30"/>
    <p:sldId id="1133" r:id="rId31"/>
    <p:sldId id="1134" r:id="rId32"/>
    <p:sldId id="1135" r:id="rId33"/>
    <p:sldId id="1136" r:id="rId34"/>
    <p:sldId id="1137" r:id="rId35"/>
    <p:sldId id="1138" r:id="rId36"/>
    <p:sldId id="1139" r:id="rId37"/>
    <p:sldId id="1140" r:id="rId38"/>
    <p:sldId id="1141" r:id="rId39"/>
    <p:sldId id="1142" r:id="rId40"/>
    <p:sldId id="1078" r:id="rId41"/>
    <p:sldId id="1026" r:id="rId42"/>
    <p:sldId id="1027" r:id="rId43"/>
    <p:sldId id="1028" r:id="rId44"/>
    <p:sldId id="1029" r:id="rId45"/>
    <p:sldId id="1030" r:id="rId46"/>
    <p:sldId id="1031" r:id="rId47"/>
    <p:sldId id="1032" r:id="rId48"/>
    <p:sldId id="1033" r:id="rId49"/>
    <p:sldId id="1034" r:id="rId50"/>
    <p:sldId id="1035" r:id="rId51"/>
    <p:sldId id="1036" r:id="rId52"/>
    <p:sldId id="1037" r:id="rId53"/>
    <p:sldId id="1038" r:id="rId54"/>
    <p:sldId id="1039" r:id="rId55"/>
    <p:sldId id="1040" r:id="rId56"/>
    <p:sldId id="1041" r:id="rId57"/>
    <p:sldId id="1042" r:id="rId58"/>
    <p:sldId id="1043" r:id="rId59"/>
    <p:sldId id="1044" r:id="rId60"/>
    <p:sldId id="1045" r:id="rId61"/>
    <p:sldId id="1046" r:id="rId62"/>
    <p:sldId id="1047" r:id="rId63"/>
    <p:sldId id="1048" r:id="rId64"/>
    <p:sldId id="1049" r:id="rId65"/>
    <p:sldId id="1050" r:id="rId66"/>
    <p:sldId id="1051" r:id="rId67"/>
    <p:sldId id="1052" r:id="rId68"/>
    <p:sldId id="1053" r:id="rId69"/>
    <p:sldId id="1054" r:id="rId70"/>
    <p:sldId id="1055" r:id="rId71"/>
    <p:sldId id="1056" r:id="rId72"/>
    <p:sldId id="906" r:id="rId73"/>
    <p:sldId id="1143" r:id="rId74"/>
    <p:sldId id="1144" r:id="rId75"/>
    <p:sldId id="1145" r:id="rId76"/>
    <p:sldId id="1146" r:id="rId77"/>
    <p:sldId id="1147" r:id="rId78"/>
    <p:sldId id="1148" r:id="rId79"/>
    <p:sldId id="1149" r:id="rId80"/>
    <p:sldId id="1150" r:id="rId81"/>
    <p:sldId id="1151" r:id="rId82"/>
    <p:sldId id="1152" r:id="rId83"/>
    <p:sldId id="1153" r:id="rId84"/>
    <p:sldId id="908" r:id="rId85"/>
    <p:sldId id="907" r:id="rId86"/>
    <p:sldId id="910" r:id="rId87"/>
    <p:sldId id="911" r:id="rId88"/>
    <p:sldId id="986" r:id="rId89"/>
    <p:sldId id="987" r:id="rId90"/>
    <p:sldId id="988" r:id="rId91"/>
    <p:sldId id="989" r:id="rId92"/>
    <p:sldId id="990" r:id="rId93"/>
    <p:sldId id="991" r:id="rId94"/>
    <p:sldId id="992" r:id="rId95"/>
    <p:sldId id="993" r:id="rId96"/>
    <p:sldId id="994" r:id="rId97"/>
    <p:sldId id="995" r:id="rId98"/>
    <p:sldId id="996" r:id="rId99"/>
    <p:sldId id="997" r:id="rId100"/>
    <p:sldId id="998" r:id="rId101"/>
    <p:sldId id="999" r:id="rId102"/>
    <p:sldId id="1000" r:id="rId103"/>
    <p:sldId id="1001" r:id="rId104"/>
    <p:sldId id="913" r:id="rId105"/>
    <p:sldId id="948" r:id="rId106"/>
    <p:sldId id="949" r:id="rId107"/>
    <p:sldId id="950" r:id="rId108"/>
    <p:sldId id="951" r:id="rId109"/>
    <p:sldId id="952" r:id="rId110"/>
    <p:sldId id="953" r:id="rId111"/>
    <p:sldId id="954" r:id="rId112"/>
    <p:sldId id="955" r:id="rId113"/>
    <p:sldId id="956" r:id="rId114"/>
    <p:sldId id="957" r:id="rId115"/>
    <p:sldId id="958" r:id="rId116"/>
    <p:sldId id="959" r:id="rId117"/>
    <p:sldId id="960" r:id="rId118"/>
    <p:sldId id="914" r:id="rId119"/>
    <p:sldId id="961" r:id="rId120"/>
    <p:sldId id="962" r:id="rId121"/>
    <p:sldId id="963" r:id="rId122"/>
    <p:sldId id="964" r:id="rId123"/>
    <p:sldId id="965" r:id="rId124"/>
    <p:sldId id="966" r:id="rId125"/>
    <p:sldId id="967" r:id="rId126"/>
    <p:sldId id="968" r:id="rId127"/>
    <p:sldId id="969" r:id="rId128"/>
    <p:sldId id="970" r:id="rId129"/>
    <p:sldId id="971" r:id="rId130"/>
    <p:sldId id="972" r:id="rId131"/>
    <p:sldId id="973" r:id="rId132"/>
    <p:sldId id="915" r:id="rId133"/>
    <p:sldId id="916" r:id="rId134"/>
    <p:sldId id="917" r:id="rId135"/>
    <p:sldId id="1196" r:id="rId136"/>
    <p:sldId id="1197" r:id="rId137"/>
    <p:sldId id="1198" r:id="rId138"/>
    <p:sldId id="1199" r:id="rId139"/>
    <p:sldId id="1200" r:id="rId140"/>
    <p:sldId id="1201" r:id="rId141"/>
    <p:sldId id="1202" r:id="rId142"/>
    <p:sldId id="1203" r:id="rId143"/>
    <p:sldId id="1204" r:id="rId144"/>
    <p:sldId id="1205" r:id="rId145"/>
    <p:sldId id="1206" r:id="rId146"/>
    <p:sldId id="1207" r:id="rId147"/>
    <p:sldId id="1208" r:id="rId148"/>
    <p:sldId id="919" r:id="rId149"/>
    <p:sldId id="922" r:id="rId150"/>
    <p:sldId id="923" r:id="rId151"/>
    <p:sldId id="1184" r:id="rId152"/>
    <p:sldId id="1185" r:id="rId153"/>
    <p:sldId id="1186" r:id="rId154"/>
    <p:sldId id="1187" r:id="rId155"/>
    <p:sldId id="1188" r:id="rId156"/>
    <p:sldId id="1189" r:id="rId157"/>
    <p:sldId id="1190" r:id="rId158"/>
    <p:sldId id="1191" r:id="rId159"/>
    <p:sldId id="1192" r:id="rId160"/>
    <p:sldId id="1193" r:id="rId161"/>
    <p:sldId id="1194" r:id="rId162"/>
    <p:sldId id="1195" r:id="rId163"/>
    <p:sldId id="918" r:id="rId164"/>
    <p:sldId id="1110" r:id="rId165"/>
    <p:sldId id="1111" r:id="rId166"/>
    <p:sldId id="1112" r:id="rId167"/>
    <p:sldId id="1113" r:id="rId168"/>
    <p:sldId id="1114" r:id="rId169"/>
    <p:sldId id="1115" r:id="rId170"/>
    <p:sldId id="1116" r:id="rId171"/>
    <p:sldId id="1117" r:id="rId172"/>
    <p:sldId id="1118" r:id="rId173"/>
    <p:sldId id="1119" r:id="rId174"/>
    <p:sldId id="1120" r:id="rId175"/>
    <p:sldId id="1121" r:id="rId176"/>
    <p:sldId id="1122" r:id="rId177"/>
    <p:sldId id="1123" r:id="rId178"/>
    <p:sldId id="921" r:id="rId179"/>
    <p:sldId id="1166" r:id="rId180"/>
    <p:sldId id="1167" r:id="rId181"/>
    <p:sldId id="1168" r:id="rId182"/>
    <p:sldId id="1169" r:id="rId183"/>
    <p:sldId id="1170" r:id="rId184"/>
    <p:sldId id="1171" r:id="rId185"/>
    <p:sldId id="1172" r:id="rId186"/>
    <p:sldId id="1173" r:id="rId187"/>
    <p:sldId id="1174" r:id="rId188"/>
    <p:sldId id="1175" r:id="rId189"/>
    <p:sldId id="1176" r:id="rId190"/>
    <p:sldId id="1177" r:id="rId191"/>
    <p:sldId id="1178" r:id="rId192"/>
    <p:sldId id="1179" r:id="rId193"/>
    <p:sldId id="1180" r:id="rId194"/>
    <p:sldId id="1181" r:id="rId195"/>
    <p:sldId id="1182" r:id="rId196"/>
    <p:sldId id="1183" r:id="rId197"/>
    <p:sldId id="924" r:id="rId198"/>
    <p:sldId id="928" r:id="rId199"/>
    <p:sldId id="930" r:id="rId200"/>
    <p:sldId id="931" r:id="rId201"/>
    <p:sldId id="932" r:id="rId202"/>
    <p:sldId id="1100" r:id="rId203"/>
    <p:sldId id="1101" r:id="rId204"/>
    <p:sldId id="1102" r:id="rId205"/>
    <p:sldId id="1103" r:id="rId206"/>
    <p:sldId id="1104" r:id="rId207"/>
    <p:sldId id="1105" r:id="rId208"/>
    <p:sldId id="1106" r:id="rId209"/>
    <p:sldId id="1107" r:id="rId210"/>
    <p:sldId id="1108" r:id="rId211"/>
    <p:sldId id="1109" r:id="rId212"/>
    <p:sldId id="925" r:id="rId213"/>
    <p:sldId id="1002" r:id="rId214"/>
    <p:sldId id="1003" r:id="rId215"/>
    <p:sldId id="1004" r:id="rId216"/>
    <p:sldId id="1005" r:id="rId217"/>
    <p:sldId id="1006" r:id="rId218"/>
    <p:sldId id="1007" r:id="rId219"/>
    <p:sldId id="1008" r:id="rId220"/>
    <p:sldId id="1009" r:id="rId221"/>
    <p:sldId id="1010" r:id="rId222"/>
    <p:sldId id="1011" r:id="rId223"/>
    <p:sldId id="1012" r:id="rId224"/>
    <p:sldId id="1013" r:id="rId225"/>
    <p:sldId id="1014" r:id="rId226"/>
    <p:sldId id="934" r:id="rId227"/>
    <p:sldId id="941" r:id="rId228"/>
    <p:sldId id="613" r:id="rId229"/>
    <p:sldId id="844" r:id="rId23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p15:clr>
            <a:srgbClr val="A4A3A4"/>
          </p15:clr>
        </p15:guide>
        <p15:guide id="2" orient="horz" pos="1769">
          <p15:clr>
            <a:srgbClr val="A4A3A4"/>
          </p15:clr>
        </p15:guide>
        <p15:guide id="3" pos="476">
          <p15:clr>
            <a:srgbClr val="A4A3A4"/>
          </p15:clr>
        </p15:guide>
        <p15:guide id="4" pos="5465">
          <p15:clr>
            <a:srgbClr val="A4A3A4"/>
          </p15:clr>
        </p15:guide>
        <p15:guide id="5" pos="34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ma, Mariane" initials="AM" lastIdx="1" clrIdx="0">
    <p:extLst/>
  </p:cmAuthor>
  <p:cmAuthor id="2" name="Wayne" initials="W"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003B"/>
    <a:srgbClr val="005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8" autoAdjust="0"/>
    <p:restoredTop sz="78338" autoAdjust="0"/>
  </p:normalViewPr>
  <p:slideViewPr>
    <p:cSldViewPr showGuides="1">
      <p:cViewPr varScale="1">
        <p:scale>
          <a:sx n="51" d="100"/>
          <a:sy n="51" d="100"/>
        </p:scale>
        <p:origin x="1800" y="32"/>
      </p:cViewPr>
      <p:guideLst>
        <p:guide orient="horz" pos="845"/>
        <p:guide orient="horz" pos="1769"/>
        <p:guide pos="476"/>
        <p:guide pos="5465"/>
        <p:guide pos="3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49" d="100"/>
          <a:sy n="49" d="100"/>
        </p:scale>
        <p:origin x="2644" y="44"/>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tableStyles" Target="tableStyles.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13" Type="http://schemas.openxmlformats.org/officeDocument/2006/relationships/slideMaster" Target="slideMasters/slideMaster13.xml"/><Relationship Id="rId109" Type="http://schemas.openxmlformats.org/officeDocument/2006/relationships/slide" Target="slides/slide92.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8" Type="http://schemas.openxmlformats.org/officeDocument/2006/relationships/slideMaster" Target="slideMasters/slideMaster8.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230" Type="http://schemas.openxmlformats.org/officeDocument/2006/relationships/slide" Target="slides/slide21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theme" Target="theme/theme1.xml"/><Relationship Id="rId26" Type="http://schemas.openxmlformats.org/officeDocument/2006/relationships/slide" Target="slides/slide9.xml"/><Relationship Id="rId231" Type="http://schemas.openxmlformats.org/officeDocument/2006/relationships/notesMaster" Target="notesMasters/notesMaster1.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handoutMaster" Target="handoutMasters/handoutMaster1.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commentAuthors" Target="commentAuthors.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18" Type="http://schemas.openxmlformats.org/officeDocument/2006/relationships/slide" Target="slides/slide1.xml"/><Relationship Id="rId39" Type="http://schemas.openxmlformats.org/officeDocument/2006/relationships/slide" Target="slides/slide22.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2.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 Type="http://schemas.openxmlformats.org/officeDocument/2006/relationships/slideMaster" Target="slideMasters/slideMaster3.xml"/><Relationship Id="rId214" Type="http://schemas.openxmlformats.org/officeDocument/2006/relationships/slide" Target="slides/slide197.xml"/><Relationship Id="rId235" Type="http://schemas.openxmlformats.org/officeDocument/2006/relationships/viewProps" Target="viewProps.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s>
</file>

<file path=ppt/charts/_rels/chart1.xml.rels><?xml version="1.0" encoding="UTF-8" standalone="yes"?>
<Relationships xmlns="http://schemas.openxmlformats.org/package/2006/relationships"><Relationship Id="rId1" Type="http://schemas.openxmlformats.org/officeDocument/2006/relationships/oleObject" Target="file:///\\Users\ricardotranjan\Desktop\Dropbox\Ricardo\Precarious%20Professionals\professionals%20graphs%20.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pfkelly:Dropbox:1-FYTiC:Feb%2022%20-%20Pinoy%20Project%20Survey%20SPREADSHEET%20-%20LCP%20cleaned%20version%20(version%20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pfkelly:Dropbox:1-FYTiC:Feb%2022%20-%20Pinoy%20Project%20Survey%20SPREADSHEET%20-%20LCP%20cleaned%20version%20(version%20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pfkelly:Dropbox:1-FYTiC:Feb%2022%20-%20Pinoy%20Project%20Survey%20SPREADSHEET%20-%20LCP%20cleaned%20version%20(version%20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pfkelly:Dropbox:1-FYTiC:Feb%2022%20-%20Pinoy%20Project%20Survey%20SPREADSHEET%20-%20LCP%20cleaned%20version%20(version%201).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pfkelly:Dropbox:1-FYTiC:Feb%2022%20-%20Pinoy%20Project%20Survey%20SPREADSHEET%20-%20LCP%20cleaned%20version%20(version%20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Users:Jeff:Library:Mobile%20Documents:com~apple~CloudDocs:5-McMaster%20Lewchuk%20Study%202016:Millennial%20Survey%202017:SURVEY%20data,%20Excel,%20etc.:HMS%20Report-All,%20Health,%20Community.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Users:Jeff:Library:Mobile%20Documents:com~apple~CloudDocs:5-MA%20Work%20&amp;%20Society:McMaster%20Lewchuk%20Study%202016:Millennial%20Survey%202017:SURVEY%20Results-Analysis:HMS%20Report-All,%20Health,%20Community.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Users:Jeff:Library:Mobile%20Documents:com~apple~CloudDocs:5-MA%20Work%20&amp;%20Society:McMaster%20Lewchuk%20Study%202016:Millennial%20Survey%202017:SURVEY%20Results-Analysis:HMS%20Report-All,%20Health,%20Community.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Macintosh:Users:Jeff:Library:Mobile%20Documents:com~apple~CloudDocs:5-McMaster%20Lewchuk%20Study%202016:Millennial%20Survey%202017:SURVEY%20data,%20Excel,%20etc.:HMS%20Report-All,%20Health,%20Community.xlsx" TargetMode="External"/></Relationships>
</file>

<file path=ppt/charts/_rels/chart19.xml.rels><?xml version="1.0" encoding="UTF-8" standalone="yes"?>
<Relationships xmlns="http://schemas.openxmlformats.org/package/2006/relationships"><Relationship Id="rId2" Type="http://schemas.openxmlformats.org/officeDocument/2006/relationships/oleObject" Target="Macintosh:Users:Jeff:Library:Mobile%20Documents:com~apple~CloudDocs:5-McMaster%20Lewchuk%20Study%202016:Millennial%20Survey%202017:SURVEY%20data,%20Excel,%20etc.:HMS%20Report-All,%20Health,%20Community.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icardotranjan\Library\Containers\com.microsoft.Excel\Data\Library\Preferences\AutoRecovery\professionals%20graphs%20%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oleObject" Target="Macintosh:Users:Jeff:Library:Mobile%20Documents:com~apple~CloudDocs:5-McMaster%20Lewchuk%20Study%202016:Millennial%20Survey%202017:SURVEY%20data,%20Excel,%20etc.:HMS%20Report-All,%20Health,%20Community.xlsx" TargetMode="External"/><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2" Type="http://schemas.openxmlformats.org/officeDocument/2006/relationships/oleObject" Target="Macintosh:Users:Jeff:Library:Mobile%20Documents:com~apple~CloudDocs:5-McMaster%20Lewchuk%20Study%202016:Millennial%20Survey%202017:SURVEY%20data,%20Excel,%20etc.:HMS%20Report-All,%20Health,%20Community.xlsx" TargetMode="External"/><Relationship Id="rId1" Type="http://schemas.openxmlformats.org/officeDocument/2006/relationships/themeOverride" Target="../theme/themeOverride3.xml"/></Relationships>
</file>

<file path=ppt/charts/_rels/chart22.xml.rels><?xml version="1.0" encoding="UTF-8" standalone="yes"?>
<Relationships xmlns="http://schemas.openxmlformats.org/package/2006/relationships"><Relationship Id="rId2" Type="http://schemas.openxmlformats.org/officeDocument/2006/relationships/oleObject" Target="Macintosh:Users:Jeff:Library:Mobile%20Documents:com~apple~CloudDocs:5-McMaster%20Lewchuk%20Study%202016:Millennial%20Survey%202017:SURVEY%20data,%20Excel,%20etc.:HMS%20Report-All,%20Health,%20Community.xlsx" TargetMode="External"/><Relationship Id="rId1" Type="http://schemas.openxmlformats.org/officeDocument/2006/relationships/themeOverride" Target="../theme/themeOverride4.xml"/></Relationships>
</file>

<file path=ppt/charts/_rels/chart23.xml.rels><?xml version="1.0" encoding="UTF-8" standalone="yes"?>
<Relationships xmlns="http://schemas.openxmlformats.org/package/2006/relationships"><Relationship Id="rId2" Type="http://schemas.openxmlformats.org/officeDocument/2006/relationships/oleObject" Target="Macintosh:Users:Jeff:Library:Mobile%20Documents:com~apple~CloudDocs:5-McMaster%20Lewchuk%20Study%202016:Millennial%20Survey%202017:SURVEY%20data,%20Excel,%20etc.:HMS%20Report-All,%20Health,%20Community.xlsx" TargetMode="External"/><Relationship Id="rId1" Type="http://schemas.openxmlformats.org/officeDocument/2006/relationships/themeOverride" Target="../theme/themeOverride5.xml"/></Relationships>
</file>

<file path=ppt/charts/_rels/chart3.xml.rels><?xml version="1.0" encoding="UTF-8" standalone="yes"?>
<Relationships xmlns="http://schemas.openxmlformats.org/package/2006/relationships"><Relationship Id="rId3" Type="http://schemas.openxmlformats.org/officeDocument/2006/relationships/oleObject" Target="file:///\\Users\ricardotranjan\Library\Containers\com.microsoft.Excel\Data\Library\Preferences\AutoRecovery\professionals%20graphs%20%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ricardotranjan\Desktop\Dropbox\Ricardo\Precarious%20Professionals\professionals%20graphs%20.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318325562210352"/>
          <c:y val="0.19923469997034243"/>
          <c:w val="0.88144824032472402"/>
          <c:h val="0.60388188976377899"/>
        </c:manualLayout>
      </c:layout>
      <c:barChart>
        <c:barDir val="col"/>
        <c:grouping val="clustered"/>
        <c:varyColors val="0"/>
        <c:ser>
          <c:idx val="0"/>
          <c:order val="0"/>
          <c:tx>
            <c:strRef>
              <c:f>[Workbook2]Sheet1!$A$2</c:f>
              <c:strCache>
                <c:ptCount val="1"/>
                <c:pt idx="0">
                  <c:v>Secure professionals </c:v>
                </c:pt>
              </c:strCache>
            </c:strRef>
          </c:tx>
          <c:spPr>
            <a:solidFill>
              <a:srgbClr val="00B050"/>
            </a:solidFill>
          </c:spPr>
          <c:invertIfNegative val="0"/>
          <c:dLbls>
            <c:spPr>
              <a:noFill/>
              <a:ln>
                <a:noFill/>
              </a:ln>
              <a:effectLst/>
            </c:spPr>
            <c:txPr>
              <a:bodyPr wrap="square" lIns="38100" tIns="19050" rIns="38100" bIns="19050" anchor="ctr">
                <a:spAutoFit/>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[2]Sheet1!$B$1:$E$1</c:f>
              <c:strCache>
                <c:ptCount val="4"/>
                <c:pt idx="0">
                  <c:v>Pension plan/RRSP</c:v>
                </c:pt>
                <c:pt idx="1">
                  <c:v>Sick days </c:v>
                </c:pt>
                <c:pt idx="2">
                  <c:v>Predicable income</c:v>
                </c:pt>
                <c:pt idx="3">
                  <c:v>Predictable schedule </c:v>
                </c:pt>
              </c:strCache>
            </c:strRef>
          </c:cat>
          <c:val>
            <c:numRef>
              <c:f>Benefits!$B$2:$E$2</c:f>
              <c:numCache>
                <c:formatCode>0%</c:formatCode>
                <c:ptCount val="4"/>
                <c:pt idx="0">
                  <c:v>0.85</c:v>
                </c:pt>
                <c:pt idx="1">
                  <c:v>0.94</c:v>
                </c:pt>
                <c:pt idx="2">
                  <c:v>0.79</c:v>
                </c:pt>
                <c:pt idx="3">
                  <c:v>0.94</c:v>
                </c:pt>
              </c:numCache>
            </c:numRef>
          </c:val>
          <c:extLst>
            <c:ext xmlns:c16="http://schemas.microsoft.com/office/drawing/2014/chart" uri="{C3380CC4-5D6E-409C-BE32-E72D297353CC}">
              <c16:uniqueId val="{00000000-C811-B341-8BC2-ABCB8DC71601}"/>
            </c:ext>
          </c:extLst>
        </c:ser>
        <c:ser>
          <c:idx val="1"/>
          <c:order val="1"/>
          <c:tx>
            <c:strRef>
              <c:f>[Workbook2]Sheet1!$A$3</c:f>
              <c:strCache>
                <c:ptCount val="1"/>
                <c:pt idx="0">
                  <c:v>Precarious professionals </c:v>
                </c:pt>
              </c:strCache>
            </c:strRef>
          </c:tx>
          <c:spPr>
            <a:solidFill>
              <a:srgbClr val="FFFF00"/>
            </a:solidFill>
          </c:spPr>
          <c:invertIfNegative val="0"/>
          <c:dLbls>
            <c:spPr>
              <a:noFill/>
              <a:ln>
                <a:noFill/>
              </a:ln>
              <a:effectLst/>
            </c:spPr>
            <c:txPr>
              <a:bodyPr wrap="square" lIns="38100" tIns="19050" rIns="38100" bIns="19050" anchor="ctr">
                <a:spAutoFit/>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[2]Sheet1!$B$1:$E$1</c:f>
              <c:strCache>
                <c:ptCount val="4"/>
                <c:pt idx="0">
                  <c:v>Pension plan/RRSP</c:v>
                </c:pt>
                <c:pt idx="1">
                  <c:v>Sick days </c:v>
                </c:pt>
                <c:pt idx="2">
                  <c:v>Predicable income</c:v>
                </c:pt>
                <c:pt idx="3">
                  <c:v>Predictable schedule </c:v>
                </c:pt>
              </c:strCache>
            </c:strRef>
          </c:cat>
          <c:val>
            <c:numRef>
              <c:f>Benefits!$B$3:$E$3</c:f>
              <c:numCache>
                <c:formatCode>0%</c:formatCode>
                <c:ptCount val="4"/>
                <c:pt idx="0">
                  <c:v>0.4</c:v>
                </c:pt>
                <c:pt idx="1">
                  <c:v>0.41</c:v>
                </c:pt>
                <c:pt idx="2">
                  <c:v>0.47</c:v>
                </c:pt>
                <c:pt idx="3">
                  <c:v>0.72</c:v>
                </c:pt>
              </c:numCache>
            </c:numRef>
          </c:val>
          <c:extLst>
            <c:ext xmlns:c16="http://schemas.microsoft.com/office/drawing/2014/chart" uri="{C3380CC4-5D6E-409C-BE32-E72D297353CC}">
              <c16:uniqueId val="{00000001-C811-B341-8BC2-ABCB8DC71601}"/>
            </c:ext>
          </c:extLst>
        </c:ser>
        <c:dLbls>
          <c:showLegendKey val="0"/>
          <c:showVal val="0"/>
          <c:showCatName val="0"/>
          <c:showSerName val="0"/>
          <c:showPercent val="0"/>
          <c:showBubbleSize val="0"/>
        </c:dLbls>
        <c:gapWidth val="150"/>
        <c:axId val="264080768"/>
        <c:axId val="264094848"/>
      </c:barChart>
      <c:catAx>
        <c:axId val="264080768"/>
        <c:scaling>
          <c:orientation val="minMax"/>
        </c:scaling>
        <c:delete val="0"/>
        <c:axPos val="b"/>
        <c:numFmt formatCode="General" sourceLinked="0"/>
        <c:majorTickMark val="out"/>
        <c:minorTickMark val="none"/>
        <c:tickLblPos val="nextTo"/>
        <c:txPr>
          <a:bodyPr/>
          <a:lstStyle/>
          <a:p>
            <a:pPr>
              <a:defRPr sz="1600" b="1"/>
            </a:pPr>
            <a:endParaRPr lang="en-US"/>
          </a:p>
        </c:txPr>
        <c:crossAx val="264094848"/>
        <c:crosses val="autoZero"/>
        <c:auto val="1"/>
        <c:lblAlgn val="ctr"/>
        <c:lblOffset val="100"/>
        <c:noMultiLvlLbl val="0"/>
      </c:catAx>
      <c:valAx>
        <c:axId val="264094848"/>
        <c:scaling>
          <c:orientation val="minMax"/>
        </c:scaling>
        <c:delete val="1"/>
        <c:axPos val="l"/>
        <c:numFmt formatCode="0%" sourceLinked="1"/>
        <c:majorTickMark val="out"/>
        <c:minorTickMark val="none"/>
        <c:tickLblPos val="nextTo"/>
        <c:crossAx val="264080768"/>
        <c:crosses val="autoZero"/>
        <c:crossBetween val="between"/>
        <c:majorUnit val="0.2"/>
      </c:valAx>
    </c:plotArea>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600"/>
            </a:pPr>
            <a:r>
              <a:rPr lang="en-US" sz="3600" baseline="0" dirty="0"/>
              <a:t>Percentage of Parents with Bachelor's Degree or Higher, by Immigration Channel</a:t>
            </a:r>
            <a:endParaRPr lang="en-US" sz="3600" dirty="0"/>
          </a:p>
        </c:rich>
      </c:tx>
      <c:layout/>
      <c:overlay val="0"/>
    </c:title>
    <c:autoTitleDeleted val="0"/>
    <c:plotArea>
      <c:layout/>
      <c:barChart>
        <c:barDir val="col"/>
        <c:grouping val="clustered"/>
        <c:varyColors val="0"/>
        <c:ser>
          <c:idx val="0"/>
          <c:order val="0"/>
          <c:spPr>
            <a:solidFill>
              <a:srgbClr val="3366FF"/>
            </a:solidFill>
          </c:spPr>
          <c:invertIfNegative val="0"/>
          <c:dPt>
            <c:idx val="1"/>
            <c:invertIfNegative val="0"/>
            <c:bubble3D val="0"/>
            <c:spPr>
              <a:solidFill>
                <a:srgbClr val="008000"/>
              </a:solidFill>
            </c:spPr>
            <c:extLst>
              <c:ext xmlns:c16="http://schemas.microsoft.com/office/drawing/2014/chart" uri="{C3380CC4-5D6E-409C-BE32-E72D297353CC}">
                <c16:uniqueId val="{00000001-F289-45F1-A7D8-567AC491F7B5}"/>
              </c:ext>
            </c:extLst>
          </c:dPt>
          <c:cat>
            <c:strRef>
              <c:f>'Just parents'!$AW$11:$AW$12</c:f>
              <c:strCache>
                <c:ptCount val="2"/>
                <c:pt idx="0">
                  <c:v>LCP</c:v>
                </c:pt>
                <c:pt idx="1">
                  <c:v>Non-LCP</c:v>
                </c:pt>
              </c:strCache>
            </c:strRef>
          </c:cat>
          <c:val>
            <c:numRef>
              <c:f>'Just parents'!$AX$11:$AX$12</c:f>
              <c:numCache>
                <c:formatCode>0%</c:formatCode>
                <c:ptCount val="2"/>
                <c:pt idx="0">
                  <c:v>0.59016393442622905</c:v>
                </c:pt>
                <c:pt idx="1">
                  <c:v>0.63461538461538403</c:v>
                </c:pt>
              </c:numCache>
            </c:numRef>
          </c:val>
          <c:extLst>
            <c:ext xmlns:c16="http://schemas.microsoft.com/office/drawing/2014/chart" uri="{C3380CC4-5D6E-409C-BE32-E72D297353CC}">
              <c16:uniqueId val="{00000002-F289-45F1-A7D8-567AC491F7B5}"/>
            </c:ext>
          </c:extLst>
        </c:ser>
        <c:dLbls>
          <c:showLegendKey val="0"/>
          <c:showVal val="0"/>
          <c:showCatName val="0"/>
          <c:showSerName val="0"/>
          <c:showPercent val="0"/>
          <c:showBubbleSize val="0"/>
        </c:dLbls>
        <c:gapWidth val="150"/>
        <c:axId val="265031040"/>
        <c:axId val="265036928"/>
      </c:barChart>
      <c:catAx>
        <c:axId val="265031040"/>
        <c:scaling>
          <c:orientation val="minMax"/>
        </c:scaling>
        <c:delete val="0"/>
        <c:axPos val="b"/>
        <c:numFmt formatCode="General" sourceLinked="0"/>
        <c:majorTickMark val="out"/>
        <c:minorTickMark val="none"/>
        <c:tickLblPos val="nextTo"/>
        <c:txPr>
          <a:bodyPr/>
          <a:lstStyle/>
          <a:p>
            <a:pPr>
              <a:defRPr sz="4400" b="1"/>
            </a:pPr>
            <a:endParaRPr lang="en-US"/>
          </a:p>
        </c:txPr>
        <c:crossAx val="265036928"/>
        <c:crossesAt val="0"/>
        <c:auto val="1"/>
        <c:lblAlgn val="ctr"/>
        <c:lblOffset val="100"/>
        <c:noMultiLvlLbl val="0"/>
      </c:catAx>
      <c:valAx>
        <c:axId val="265036928"/>
        <c:scaling>
          <c:orientation val="minMax"/>
          <c:max val="1"/>
        </c:scaling>
        <c:delete val="0"/>
        <c:axPos val="l"/>
        <c:majorGridlines/>
        <c:numFmt formatCode="0%" sourceLinked="1"/>
        <c:majorTickMark val="out"/>
        <c:minorTickMark val="none"/>
        <c:tickLblPos val="nextTo"/>
        <c:txPr>
          <a:bodyPr/>
          <a:lstStyle/>
          <a:p>
            <a:pPr>
              <a:defRPr sz="2800" b="1"/>
            </a:pPr>
            <a:endParaRPr lang="en-US"/>
          </a:p>
        </c:txPr>
        <c:crossAx val="265031040"/>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a:t>Number of Jobs Currently Held by Parents, </a:t>
            </a:r>
          </a:p>
          <a:p>
            <a:pPr>
              <a:defRPr sz="3200"/>
            </a:pPr>
            <a:r>
              <a:rPr lang="en-US" sz="3200"/>
              <a:t>by Immigration Category </a:t>
            </a:r>
          </a:p>
        </c:rich>
      </c:tx>
      <c:layout/>
      <c:overlay val="0"/>
    </c:title>
    <c:autoTitleDeleted val="0"/>
    <c:plotArea>
      <c:layout/>
      <c:barChart>
        <c:barDir val="col"/>
        <c:grouping val="clustered"/>
        <c:varyColors val="0"/>
        <c:ser>
          <c:idx val="0"/>
          <c:order val="0"/>
          <c:tx>
            <c:strRef>
              <c:f>'Just parents'!$AW$3</c:f>
              <c:strCache>
                <c:ptCount val="1"/>
                <c:pt idx="0">
                  <c:v>LCP</c:v>
                </c:pt>
              </c:strCache>
            </c:strRef>
          </c:tx>
          <c:spPr>
            <a:solidFill>
              <a:srgbClr val="0000FF"/>
            </a:solidFill>
          </c:spPr>
          <c:invertIfNegative val="0"/>
          <c:val>
            <c:numRef>
              <c:f>'Just parents'!$AW$4:$AW$7</c:f>
              <c:numCache>
                <c:formatCode>0%</c:formatCode>
                <c:ptCount val="4"/>
                <c:pt idx="0">
                  <c:v>0.56363636363636405</c:v>
                </c:pt>
                <c:pt idx="1">
                  <c:v>0.381818181818182</c:v>
                </c:pt>
                <c:pt idx="2">
                  <c:v>3.6363636363636397E-2</c:v>
                </c:pt>
                <c:pt idx="3">
                  <c:v>1.8181818181818198E-2</c:v>
                </c:pt>
              </c:numCache>
            </c:numRef>
          </c:val>
          <c:extLst>
            <c:ext xmlns:c16="http://schemas.microsoft.com/office/drawing/2014/chart" uri="{C3380CC4-5D6E-409C-BE32-E72D297353CC}">
              <c16:uniqueId val="{00000000-FCEC-4B48-82C5-4E139B4C22BE}"/>
            </c:ext>
          </c:extLst>
        </c:ser>
        <c:ser>
          <c:idx val="1"/>
          <c:order val="1"/>
          <c:tx>
            <c:strRef>
              <c:f>'Just parents'!$AX$3</c:f>
              <c:strCache>
                <c:ptCount val="1"/>
                <c:pt idx="0">
                  <c:v>Non-LCP</c:v>
                </c:pt>
              </c:strCache>
            </c:strRef>
          </c:tx>
          <c:spPr>
            <a:solidFill>
              <a:srgbClr val="008000"/>
            </a:solidFill>
          </c:spPr>
          <c:invertIfNegative val="0"/>
          <c:val>
            <c:numRef>
              <c:f>'Just parents'!$AX$4:$AX$7</c:f>
              <c:numCache>
                <c:formatCode>0%</c:formatCode>
                <c:ptCount val="4"/>
                <c:pt idx="0">
                  <c:v>0.82962962962963005</c:v>
                </c:pt>
                <c:pt idx="1">
                  <c:v>0.155555555555556</c:v>
                </c:pt>
                <c:pt idx="2">
                  <c:v>7.4074074074074103E-3</c:v>
                </c:pt>
                <c:pt idx="3">
                  <c:v>7.4074074074074103E-3</c:v>
                </c:pt>
              </c:numCache>
            </c:numRef>
          </c:val>
          <c:extLst>
            <c:ext xmlns:c16="http://schemas.microsoft.com/office/drawing/2014/chart" uri="{C3380CC4-5D6E-409C-BE32-E72D297353CC}">
              <c16:uniqueId val="{00000001-FCEC-4B48-82C5-4E139B4C22BE}"/>
            </c:ext>
          </c:extLst>
        </c:ser>
        <c:dLbls>
          <c:showLegendKey val="0"/>
          <c:showVal val="0"/>
          <c:showCatName val="0"/>
          <c:showSerName val="0"/>
          <c:showPercent val="0"/>
          <c:showBubbleSize val="0"/>
        </c:dLbls>
        <c:gapWidth val="150"/>
        <c:axId val="265089408"/>
        <c:axId val="265090944"/>
      </c:barChart>
      <c:catAx>
        <c:axId val="265089408"/>
        <c:scaling>
          <c:orientation val="minMax"/>
        </c:scaling>
        <c:delete val="0"/>
        <c:axPos val="b"/>
        <c:majorTickMark val="out"/>
        <c:minorTickMark val="none"/>
        <c:tickLblPos val="nextTo"/>
        <c:txPr>
          <a:bodyPr/>
          <a:lstStyle/>
          <a:p>
            <a:pPr>
              <a:defRPr sz="2800"/>
            </a:pPr>
            <a:endParaRPr lang="en-US"/>
          </a:p>
        </c:txPr>
        <c:crossAx val="265090944"/>
        <c:crosses val="autoZero"/>
        <c:auto val="1"/>
        <c:lblAlgn val="ctr"/>
        <c:lblOffset val="100"/>
        <c:noMultiLvlLbl val="0"/>
      </c:catAx>
      <c:valAx>
        <c:axId val="265090944"/>
        <c:scaling>
          <c:orientation val="minMax"/>
        </c:scaling>
        <c:delete val="0"/>
        <c:axPos val="l"/>
        <c:majorGridlines/>
        <c:numFmt formatCode="0%" sourceLinked="1"/>
        <c:majorTickMark val="out"/>
        <c:minorTickMark val="none"/>
        <c:tickLblPos val="nextTo"/>
        <c:txPr>
          <a:bodyPr/>
          <a:lstStyle/>
          <a:p>
            <a:pPr>
              <a:defRPr sz="2800"/>
            </a:pPr>
            <a:endParaRPr lang="en-US"/>
          </a:p>
        </c:txPr>
        <c:crossAx val="265089408"/>
        <c:crosses val="autoZero"/>
        <c:crossBetween val="between"/>
      </c:valAx>
    </c:plotArea>
    <c:legend>
      <c:legendPos val="t"/>
      <c:layout>
        <c:manualLayout>
          <c:xMode val="edge"/>
          <c:yMode val="edge"/>
          <c:x val="0.50081474425928896"/>
          <c:y val="0.25715551672577902"/>
          <c:w val="0.42486614173228299"/>
          <c:h val="9.8066545035529099E-2"/>
        </c:manualLayout>
      </c:layout>
      <c:overlay val="1"/>
      <c:txPr>
        <a:bodyPr/>
        <a:lstStyle/>
        <a:p>
          <a:pPr>
            <a:defRPr sz="3200"/>
          </a:pPr>
          <a:endParaRPr lang="en-US"/>
        </a:p>
      </c:txPr>
    </c:legend>
    <c:plotVisOnly val="1"/>
    <c:dispBlanksAs val="gap"/>
    <c:showDLblsOverMax val="0"/>
  </c:chart>
  <c:txPr>
    <a:bodyPr/>
    <a:lstStyle/>
    <a:p>
      <a:pPr>
        <a:defRPr sz="1200" b="1"/>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a:t>Individual</a:t>
            </a:r>
            <a:r>
              <a:rPr lang="en-US" sz="3200" baseline="0"/>
              <a:t> </a:t>
            </a:r>
            <a:r>
              <a:rPr lang="en-US" sz="3200"/>
              <a:t>Income Distribution</a:t>
            </a:r>
            <a:r>
              <a:rPr lang="en-US" sz="3200" baseline="0"/>
              <a:t> of Parents, </a:t>
            </a:r>
          </a:p>
          <a:p>
            <a:pPr>
              <a:defRPr sz="3200"/>
            </a:pPr>
            <a:r>
              <a:rPr lang="en-US" sz="3200" baseline="0"/>
              <a:t>by Immigration Category</a:t>
            </a:r>
            <a:endParaRPr lang="en-US" sz="3200"/>
          </a:p>
        </c:rich>
      </c:tx>
      <c:layout/>
      <c:overlay val="0"/>
    </c:title>
    <c:autoTitleDeleted val="0"/>
    <c:plotArea>
      <c:layout/>
      <c:barChart>
        <c:barDir val="col"/>
        <c:grouping val="clustered"/>
        <c:varyColors val="0"/>
        <c:ser>
          <c:idx val="1"/>
          <c:order val="0"/>
          <c:tx>
            <c:strRef>
              <c:f>'Just parents'!$AT$19</c:f>
              <c:strCache>
                <c:ptCount val="1"/>
                <c:pt idx="0">
                  <c:v>% LCP</c:v>
                </c:pt>
              </c:strCache>
            </c:strRef>
          </c:tx>
          <c:spPr>
            <a:solidFill>
              <a:srgbClr val="0000FF"/>
            </a:solidFill>
          </c:spPr>
          <c:invertIfNegative val="0"/>
          <c:cat>
            <c:strRef>
              <c:f>'Just parents'!$AR$20:$AR$26</c:f>
              <c:strCache>
                <c:ptCount val="7"/>
                <c:pt idx="0">
                  <c:v>No income</c:v>
                </c:pt>
                <c:pt idx="1">
                  <c:v>$1-$20,000</c:v>
                </c:pt>
                <c:pt idx="2">
                  <c:v>$21,000-$40,000</c:v>
                </c:pt>
                <c:pt idx="3">
                  <c:v>$41,000-$60,000</c:v>
                </c:pt>
                <c:pt idx="4">
                  <c:v>$61,000-$80,000</c:v>
                </c:pt>
                <c:pt idx="5">
                  <c:v>$81,000-$100,000</c:v>
                </c:pt>
                <c:pt idx="6">
                  <c:v>Over $100,000</c:v>
                </c:pt>
              </c:strCache>
            </c:strRef>
          </c:cat>
          <c:val>
            <c:numRef>
              <c:f>'Just parents'!$AT$20:$AT$26</c:f>
              <c:numCache>
                <c:formatCode>0%</c:formatCode>
                <c:ptCount val="7"/>
                <c:pt idx="0">
                  <c:v>3.4482758620689599E-2</c:v>
                </c:pt>
                <c:pt idx="1">
                  <c:v>0.31034482758620702</c:v>
                </c:pt>
                <c:pt idx="2">
                  <c:v>0.431034482758621</c:v>
                </c:pt>
                <c:pt idx="3">
                  <c:v>0.18965517241379301</c:v>
                </c:pt>
                <c:pt idx="4">
                  <c:v>0</c:v>
                </c:pt>
                <c:pt idx="5">
                  <c:v>3.4482758620689599E-2</c:v>
                </c:pt>
                <c:pt idx="6">
                  <c:v>0</c:v>
                </c:pt>
              </c:numCache>
            </c:numRef>
          </c:val>
          <c:extLst>
            <c:ext xmlns:c16="http://schemas.microsoft.com/office/drawing/2014/chart" uri="{C3380CC4-5D6E-409C-BE32-E72D297353CC}">
              <c16:uniqueId val="{00000000-83D5-4F37-A8FE-7A24AD57DDB0}"/>
            </c:ext>
          </c:extLst>
        </c:ser>
        <c:ser>
          <c:idx val="4"/>
          <c:order val="1"/>
          <c:tx>
            <c:strRef>
              <c:f>'Just parents'!$AW$19</c:f>
              <c:strCache>
                <c:ptCount val="1"/>
                <c:pt idx="0">
                  <c:v>% NON-LCP</c:v>
                </c:pt>
              </c:strCache>
            </c:strRef>
          </c:tx>
          <c:spPr>
            <a:solidFill>
              <a:srgbClr val="008000"/>
            </a:solidFill>
          </c:spPr>
          <c:invertIfNegative val="0"/>
          <c:cat>
            <c:strRef>
              <c:f>'Just parents'!$AR$20:$AR$26</c:f>
              <c:strCache>
                <c:ptCount val="7"/>
                <c:pt idx="0">
                  <c:v>No income</c:v>
                </c:pt>
                <c:pt idx="1">
                  <c:v>$1-$20,000</c:v>
                </c:pt>
                <c:pt idx="2">
                  <c:v>$21,000-$40,000</c:v>
                </c:pt>
                <c:pt idx="3">
                  <c:v>$41,000-$60,000</c:v>
                </c:pt>
                <c:pt idx="4">
                  <c:v>$61,000-$80,000</c:v>
                </c:pt>
                <c:pt idx="5">
                  <c:v>$81,000-$100,000</c:v>
                </c:pt>
                <c:pt idx="6">
                  <c:v>Over $100,000</c:v>
                </c:pt>
              </c:strCache>
            </c:strRef>
          </c:cat>
          <c:val>
            <c:numRef>
              <c:f>'Just parents'!$AW$20:$AW$26</c:f>
              <c:numCache>
                <c:formatCode>0%</c:formatCode>
                <c:ptCount val="7"/>
                <c:pt idx="0">
                  <c:v>7.6388888888888895E-2</c:v>
                </c:pt>
                <c:pt idx="1">
                  <c:v>9.7222222222222196E-2</c:v>
                </c:pt>
                <c:pt idx="2">
                  <c:v>0.27777777777777801</c:v>
                </c:pt>
                <c:pt idx="3">
                  <c:v>0.22222222222222199</c:v>
                </c:pt>
                <c:pt idx="4">
                  <c:v>0.16666666666666699</c:v>
                </c:pt>
                <c:pt idx="5">
                  <c:v>6.25E-2</c:v>
                </c:pt>
                <c:pt idx="6">
                  <c:v>9.7222222222222196E-2</c:v>
                </c:pt>
              </c:numCache>
            </c:numRef>
          </c:val>
          <c:extLst>
            <c:ext xmlns:c16="http://schemas.microsoft.com/office/drawing/2014/chart" uri="{C3380CC4-5D6E-409C-BE32-E72D297353CC}">
              <c16:uniqueId val="{00000001-83D5-4F37-A8FE-7A24AD57DDB0}"/>
            </c:ext>
          </c:extLst>
        </c:ser>
        <c:dLbls>
          <c:showLegendKey val="0"/>
          <c:showVal val="0"/>
          <c:showCatName val="0"/>
          <c:showSerName val="0"/>
          <c:showPercent val="0"/>
          <c:showBubbleSize val="0"/>
        </c:dLbls>
        <c:gapWidth val="150"/>
        <c:axId val="264804224"/>
        <c:axId val="264805760"/>
      </c:barChart>
      <c:catAx>
        <c:axId val="264804224"/>
        <c:scaling>
          <c:orientation val="minMax"/>
        </c:scaling>
        <c:delete val="0"/>
        <c:axPos val="b"/>
        <c:numFmt formatCode="General" sourceLinked="0"/>
        <c:majorTickMark val="out"/>
        <c:minorTickMark val="none"/>
        <c:tickLblPos val="nextTo"/>
        <c:txPr>
          <a:bodyPr/>
          <a:lstStyle/>
          <a:p>
            <a:pPr>
              <a:defRPr sz="2800"/>
            </a:pPr>
            <a:endParaRPr lang="en-US"/>
          </a:p>
        </c:txPr>
        <c:crossAx val="264805760"/>
        <c:crosses val="autoZero"/>
        <c:auto val="1"/>
        <c:lblAlgn val="ctr"/>
        <c:lblOffset val="100"/>
        <c:noMultiLvlLbl val="0"/>
      </c:catAx>
      <c:valAx>
        <c:axId val="264805760"/>
        <c:scaling>
          <c:orientation val="minMax"/>
        </c:scaling>
        <c:delete val="0"/>
        <c:axPos val="l"/>
        <c:majorGridlines/>
        <c:numFmt formatCode="0%" sourceLinked="1"/>
        <c:majorTickMark val="out"/>
        <c:minorTickMark val="none"/>
        <c:tickLblPos val="nextTo"/>
        <c:txPr>
          <a:bodyPr/>
          <a:lstStyle/>
          <a:p>
            <a:pPr>
              <a:defRPr sz="2800"/>
            </a:pPr>
            <a:endParaRPr lang="en-US"/>
          </a:p>
        </c:txPr>
        <c:crossAx val="264804224"/>
        <c:crosses val="autoZero"/>
        <c:crossBetween val="between"/>
      </c:valAx>
    </c:plotArea>
    <c:legend>
      <c:legendPos val="t"/>
      <c:layout>
        <c:manualLayout>
          <c:xMode val="edge"/>
          <c:yMode val="edge"/>
          <c:x val="0.63822737235165194"/>
          <c:y val="0.214014173247631"/>
          <c:w val="0.31591963836033699"/>
          <c:h val="7.1848681958233504E-2"/>
        </c:manualLayout>
      </c:layout>
      <c:overlay val="1"/>
      <c:txPr>
        <a:bodyPr/>
        <a:lstStyle/>
        <a:p>
          <a:pPr>
            <a:defRPr sz="2800"/>
          </a:pPr>
          <a:endParaRPr lang="en-US"/>
        </a:p>
      </c:txPr>
    </c:legend>
    <c:plotVisOnly val="1"/>
    <c:dispBlanksAs val="gap"/>
    <c:showDLblsOverMax val="0"/>
  </c:chart>
  <c:txPr>
    <a:bodyPr/>
    <a:lstStyle/>
    <a:p>
      <a:pPr>
        <a:defRPr sz="1400" b="1"/>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600"/>
            </a:pPr>
            <a:r>
              <a:rPr lang="en-US" sz="3600" dirty="0"/>
              <a:t>Self-Estimate</a:t>
            </a:r>
            <a:r>
              <a:rPr lang="en-US" sz="3600" baseline="0" dirty="0"/>
              <a:t> of Current </a:t>
            </a:r>
            <a:r>
              <a:rPr lang="en-US" sz="3600" dirty="0"/>
              <a:t>Math Grades</a:t>
            </a:r>
          </a:p>
        </c:rich>
      </c:tx>
      <c:layout/>
      <c:overlay val="0"/>
      <c:spPr>
        <a:solidFill>
          <a:schemeClr val="bg1"/>
        </a:solidFill>
      </c:spPr>
    </c:title>
    <c:autoTitleDeleted val="0"/>
    <c:plotArea>
      <c:layout/>
      <c:barChart>
        <c:barDir val="col"/>
        <c:grouping val="clustered"/>
        <c:varyColors val="0"/>
        <c:ser>
          <c:idx val="0"/>
          <c:order val="0"/>
          <c:tx>
            <c:strRef>
              <c:f>LCPvGRADES!$H$4</c:f>
              <c:strCache>
                <c:ptCount val="1"/>
                <c:pt idx="0">
                  <c:v>Non-LCP</c:v>
                </c:pt>
              </c:strCache>
            </c:strRef>
          </c:tx>
          <c:spPr>
            <a:solidFill>
              <a:srgbClr val="008000"/>
            </a:solidFill>
          </c:spPr>
          <c:invertIfNegative val="0"/>
          <c:cat>
            <c:strRef>
              <c:f>LCPvGRADES!$G$5:$G$10</c:f>
              <c:strCache>
                <c:ptCount val="6"/>
                <c:pt idx="0">
                  <c:v>0-50</c:v>
                </c:pt>
                <c:pt idx="1">
                  <c:v>51-60</c:v>
                </c:pt>
                <c:pt idx="2">
                  <c:v>61-70</c:v>
                </c:pt>
                <c:pt idx="3">
                  <c:v>71-80</c:v>
                </c:pt>
                <c:pt idx="4">
                  <c:v>81-90</c:v>
                </c:pt>
                <c:pt idx="5">
                  <c:v>91-100</c:v>
                </c:pt>
              </c:strCache>
            </c:strRef>
          </c:cat>
          <c:val>
            <c:numRef>
              <c:f>LCPvGRADES!$H$5:$H$10</c:f>
              <c:numCache>
                <c:formatCode>0%</c:formatCode>
                <c:ptCount val="6"/>
                <c:pt idx="0">
                  <c:v>3.0769230769230799E-2</c:v>
                </c:pt>
                <c:pt idx="1">
                  <c:v>7.69230769230769E-2</c:v>
                </c:pt>
                <c:pt idx="2">
                  <c:v>3.0769230769230799E-2</c:v>
                </c:pt>
                <c:pt idx="3">
                  <c:v>0.230769230769231</c:v>
                </c:pt>
                <c:pt idx="4">
                  <c:v>0.43076923076923102</c:v>
                </c:pt>
                <c:pt idx="5">
                  <c:v>0.2</c:v>
                </c:pt>
              </c:numCache>
            </c:numRef>
          </c:val>
          <c:extLst>
            <c:ext xmlns:c16="http://schemas.microsoft.com/office/drawing/2014/chart" uri="{C3380CC4-5D6E-409C-BE32-E72D297353CC}">
              <c16:uniqueId val="{00000000-5A7B-4CA1-9B90-84D000DE0795}"/>
            </c:ext>
          </c:extLst>
        </c:ser>
        <c:ser>
          <c:idx val="1"/>
          <c:order val="1"/>
          <c:tx>
            <c:strRef>
              <c:f>LCPvGRADES!$I$4</c:f>
              <c:strCache>
                <c:ptCount val="1"/>
                <c:pt idx="0">
                  <c:v>LCP</c:v>
                </c:pt>
              </c:strCache>
            </c:strRef>
          </c:tx>
          <c:spPr>
            <a:solidFill>
              <a:srgbClr val="0000FF"/>
            </a:solidFill>
          </c:spPr>
          <c:invertIfNegative val="0"/>
          <c:cat>
            <c:strRef>
              <c:f>LCPvGRADES!$G$5:$G$10</c:f>
              <c:strCache>
                <c:ptCount val="6"/>
                <c:pt idx="0">
                  <c:v>0-50</c:v>
                </c:pt>
                <c:pt idx="1">
                  <c:v>51-60</c:v>
                </c:pt>
                <c:pt idx="2">
                  <c:v>61-70</c:v>
                </c:pt>
                <c:pt idx="3">
                  <c:v>71-80</c:v>
                </c:pt>
                <c:pt idx="4">
                  <c:v>81-90</c:v>
                </c:pt>
                <c:pt idx="5">
                  <c:v>91-100</c:v>
                </c:pt>
              </c:strCache>
            </c:strRef>
          </c:cat>
          <c:val>
            <c:numRef>
              <c:f>LCPvGRADES!$I$5:$I$10</c:f>
              <c:numCache>
                <c:formatCode>0%</c:formatCode>
                <c:ptCount val="6"/>
                <c:pt idx="0">
                  <c:v>0</c:v>
                </c:pt>
                <c:pt idx="1">
                  <c:v>7.69230769230769E-2</c:v>
                </c:pt>
                <c:pt idx="2">
                  <c:v>0.15384615384615399</c:v>
                </c:pt>
                <c:pt idx="3">
                  <c:v>0.42307692307692302</c:v>
                </c:pt>
                <c:pt idx="4">
                  <c:v>0.25</c:v>
                </c:pt>
                <c:pt idx="5">
                  <c:v>9.6153846153846104E-2</c:v>
                </c:pt>
              </c:numCache>
            </c:numRef>
          </c:val>
          <c:extLst>
            <c:ext xmlns:c16="http://schemas.microsoft.com/office/drawing/2014/chart" uri="{C3380CC4-5D6E-409C-BE32-E72D297353CC}">
              <c16:uniqueId val="{00000001-5A7B-4CA1-9B90-84D000DE0795}"/>
            </c:ext>
          </c:extLst>
        </c:ser>
        <c:dLbls>
          <c:showLegendKey val="0"/>
          <c:showVal val="0"/>
          <c:showCatName val="0"/>
          <c:showSerName val="0"/>
          <c:showPercent val="0"/>
          <c:showBubbleSize val="0"/>
        </c:dLbls>
        <c:gapWidth val="150"/>
        <c:axId val="264846336"/>
        <c:axId val="264856320"/>
      </c:barChart>
      <c:catAx>
        <c:axId val="264846336"/>
        <c:scaling>
          <c:orientation val="minMax"/>
        </c:scaling>
        <c:delete val="0"/>
        <c:axPos val="b"/>
        <c:numFmt formatCode="General" sourceLinked="0"/>
        <c:majorTickMark val="out"/>
        <c:minorTickMark val="none"/>
        <c:tickLblPos val="nextTo"/>
        <c:spPr>
          <a:solidFill>
            <a:schemeClr val="bg1"/>
          </a:solidFill>
        </c:spPr>
        <c:txPr>
          <a:bodyPr/>
          <a:lstStyle/>
          <a:p>
            <a:pPr>
              <a:defRPr sz="2800" b="1"/>
            </a:pPr>
            <a:endParaRPr lang="en-US"/>
          </a:p>
        </c:txPr>
        <c:crossAx val="264856320"/>
        <c:crosses val="autoZero"/>
        <c:auto val="1"/>
        <c:lblAlgn val="ctr"/>
        <c:lblOffset val="100"/>
        <c:noMultiLvlLbl val="0"/>
      </c:catAx>
      <c:valAx>
        <c:axId val="264856320"/>
        <c:scaling>
          <c:orientation val="minMax"/>
        </c:scaling>
        <c:delete val="0"/>
        <c:axPos val="l"/>
        <c:majorGridlines/>
        <c:numFmt formatCode="0%" sourceLinked="1"/>
        <c:majorTickMark val="out"/>
        <c:minorTickMark val="none"/>
        <c:tickLblPos val="nextTo"/>
        <c:spPr>
          <a:solidFill>
            <a:schemeClr val="bg1"/>
          </a:solidFill>
        </c:spPr>
        <c:txPr>
          <a:bodyPr/>
          <a:lstStyle/>
          <a:p>
            <a:pPr>
              <a:defRPr sz="2800" b="1"/>
            </a:pPr>
            <a:endParaRPr lang="en-US"/>
          </a:p>
        </c:txPr>
        <c:crossAx val="264846336"/>
        <c:crosses val="autoZero"/>
        <c:crossBetween val="between"/>
      </c:valAx>
      <c:spPr>
        <a:solidFill>
          <a:schemeClr val="bg1"/>
        </a:solidFill>
      </c:spPr>
    </c:plotArea>
    <c:legend>
      <c:legendPos val="t"/>
      <c:layout>
        <c:manualLayout>
          <c:xMode val="edge"/>
          <c:yMode val="edge"/>
          <c:x val="9.0710301837270302E-2"/>
          <c:y val="0.19185237425374399"/>
          <c:w val="0.28207665925935399"/>
          <c:h val="9.0353445987790798E-2"/>
        </c:manualLayout>
      </c:layout>
      <c:overlay val="1"/>
      <c:txPr>
        <a:bodyPr/>
        <a:lstStyle/>
        <a:p>
          <a:pPr>
            <a:defRPr sz="2800" b="1"/>
          </a:pPr>
          <a:endParaRPr lang="en-US"/>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a:t>Students' #1 Planned Post-Secondary Pathway</a:t>
            </a:r>
          </a:p>
        </c:rich>
      </c:tx>
      <c:layout>
        <c:manualLayout>
          <c:xMode val="edge"/>
          <c:yMode val="edge"/>
          <c:x val="0.195847148745079"/>
          <c:y val="1.53077225893531E-2"/>
        </c:manualLayout>
      </c:layout>
      <c:overlay val="0"/>
    </c:title>
    <c:autoTitleDeleted val="0"/>
    <c:plotArea>
      <c:layout/>
      <c:barChart>
        <c:barDir val="col"/>
        <c:grouping val="clustered"/>
        <c:varyColors val="0"/>
        <c:ser>
          <c:idx val="1"/>
          <c:order val="0"/>
          <c:tx>
            <c:strRef>
              <c:f>'ST #1 PSE plan'!$DY$34</c:f>
              <c:strCache>
                <c:ptCount val="1"/>
                <c:pt idx="0">
                  <c:v>Go to University</c:v>
                </c:pt>
              </c:strCache>
            </c:strRef>
          </c:tx>
          <c:spPr>
            <a:solidFill>
              <a:srgbClr val="FF0000"/>
            </a:solidFill>
          </c:spPr>
          <c:invertIfNegative val="0"/>
          <c:cat>
            <c:strRef>
              <c:f>'ST #1 PSE plan'!$DZ$32:$EA$32</c:f>
              <c:strCache>
                <c:ptCount val="2"/>
                <c:pt idx="0">
                  <c:v>Non-LCP</c:v>
                </c:pt>
                <c:pt idx="1">
                  <c:v>LCP</c:v>
                </c:pt>
              </c:strCache>
            </c:strRef>
          </c:cat>
          <c:val>
            <c:numRef>
              <c:f>'ST #1 PSE plan'!$DZ$34:$EA$34</c:f>
              <c:numCache>
                <c:formatCode>0%</c:formatCode>
                <c:ptCount val="2"/>
                <c:pt idx="0">
                  <c:v>0.82539682539682502</c:v>
                </c:pt>
                <c:pt idx="1">
                  <c:v>0.49206349206349198</c:v>
                </c:pt>
              </c:numCache>
            </c:numRef>
          </c:val>
          <c:extLst>
            <c:ext xmlns:c16="http://schemas.microsoft.com/office/drawing/2014/chart" uri="{C3380CC4-5D6E-409C-BE32-E72D297353CC}">
              <c16:uniqueId val="{00000000-87AA-4B83-9AD3-1DB4DBCC64D7}"/>
            </c:ext>
          </c:extLst>
        </c:ser>
        <c:ser>
          <c:idx val="3"/>
          <c:order val="1"/>
          <c:tx>
            <c:strRef>
              <c:f>'ST #1 PSE plan'!$DY$36</c:f>
              <c:strCache>
                <c:ptCount val="1"/>
                <c:pt idx="0">
                  <c:v>Work Full Time</c:v>
                </c:pt>
              </c:strCache>
            </c:strRef>
          </c:tx>
          <c:spPr>
            <a:solidFill>
              <a:schemeClr val="accent4">
                <a:lumMod val="50000"/>
              </a:schemeClr>
            </a:solidFill>
          </c:spPr>
          <c:invertIfNegative val="0"/>
          <c:cat>
            <c:strRef>
              <c:f>'ST #1 PSE plan'!$DZ$32:$EA$32</c:f>
              <c:strCache>
                <c:ptCount val="2"/>
                <c:pt idx="0">
                  <c:v>Non-LCP</c:v>
                </c:pt>
                <c:pt idx="1">
                  <c:v>LCP</c:v>
                </c:pt>
              </c:strCache>
            </c:strRef>
          </c:cat>
          <c:val>
            <c:numRef>
              <c:f>'ST #1 PSE plan'!$DZ$36:$EA$36</c:f>
              <c:numCache>
                <c:formatCode>0.0%</c:formatCode>
                <c:ptCount val="2"/>
                <c:pt idx="0">
                  <c:v>1.58730158730159E-2</c:v>
                </c:pt>
                <c:pt idx="1">
                  <c:v>5.1724137931034503E-2</c:v>
                </c:pt>
              </c:numCache>
            </c:numRef>
          </c:val>
          <c:extLst>
            <c:ext xmlns:c16="http://schemas.microsoft.com/office/drawing/2014/chart" uri="{C3380CC4-5D6E-409C-BE32-E72D297353CC}">
              <c16:uniqueId val="{00000001-87AA-4B83-9AD3-1DB4DBCC64D7}"/>
            </c:ext>
          </c:extLst>
        </c:ser>
        <c:ser>
          <c:idx val="5"/>
          <c:order val="2"/>
          <c:tx>
            <c:strRef>
              <c:f>'ST #1 PSE plan'!$DY$38</c:f>
              <c:strCache>
                <c:ptCount val="1"/>
                <c:pt idx="0">
                  <c:v>Go to College</c:v>
                </c:pt>
              </c:strCache>
            </c:strRef>
          </c:tx>
          <c:spPr>
            <a:solidFill>
              <a:schemeClr val="accent6">
                <a:lumMod val="75000"/>
              </a:schemeClr>
            </a:solidFill>
          </c:spPr>
          <c:invertIfNegative val="0"/>
          <c:cat>
            <c:strRef>
              <c:f>'ST #1 PSE plan'!$DZ$32:$EA$32</c:f>
              <c:strCache>
                <c:ptCount val="2"/>
                <c:pt idx="0">
                  <c:v>Non-LCP</c:v>
                </c:pt>
                <c:pt idx="1">
                  <c:v>LCP</c:v>
                </c:pt>
              </c:strCache>
            </c:strRef>
          </c:cat>
          <c:val>
            <c:numRef>
              <c:f>'ST #1 PSE plan'!$DZ$38:$EA$38</c:f>
              <c:numCache>
                <c:formatCode>0.0%</c:formatCode>
                <c:ptCount val="2"/>
                <c:pt idx="0">
                  <c:v>0.14285714285714299</c:v>
                </c:pt>
                <c:pt idx="1">
                  <c:v>0.36206896551724099</c:v>
                </c:pt>
              </c:numCache>
            </c:numRef>
          </c:val>
          <c:extLst>
            <c:ext xmlns:c16="http://schemas.microsoft.com/office/drawing/2014/chart" uri="{C3380CC4-5D6E-409C-BE32-E72D297353CC}">
              <c16:uniqueId val="{00000002-87AA-4B83-9AD3-1DB4DBCC64D7}"/>
            </c:ext>
          </c:extLst>
        </c:ser>
        <c:ser>
          <c:idx val="7"/>
          <c:order val="3"/>
          <c:tx>
            <c:strRef>
              <c:f>'ST #1 PSE plan'!$DY$40</c:f>
              <c:strCache>
                <c:ptCount val="1"/>
                <c:pt idx="0">
                  <c:v>Learn a Trade</c:v>
                </c:pt>
              </c:strCache>
            </c:strRef>
          </c:tx>
          <c:spPr>
            <a:solidFill>
              <a:srgbClr val="0000FF"/>
            </a:solidFill>
          </c:spPr>
          <c:invertIfNegative val="0"/>
          <c:cat>
            <c:strRef>
              <c:f>'ST #1 PSE plan'!$DZ$32:$EA$32</c:f>
              <c:strCache>
                <c:ptCount val="2"/>
                <c:pt idx="0">
                  <c:v>Non-LCP</c:v>
                </c:pt>
                <c:pt idx="1">
                  <c:v>LCP</c:v>
                </c:pt>
              </c:strCache>
            </c:strRef>
          </c:cat>
          <c:val>
            <c:numRef>
              <c:f>'ST #1 PSE plan'!$DZ$40:$EA$40</c:f>
              <c:numCache>
                <c:formatCode>0.0%</c:formatCode>
                <c:ptCount val="2"/>
                <c:pt idx="0">
                  <c:v>1.58730158730159E-2</c:v>
                </c:pt>
                <c:pt idx="1">
                  <c:v>5.1724137931034503E-2</c:v>
                </c:pt>
              </c:numCache>
            </c:numRef>
          </c:val>
          <c:extLst>
            <c:ext xmlns:c16="http://schemas.microsoft.com/office/drawing/2014/chart" uri="{C3380CC4-5D6E-409C-BE32-E72D297353CC}">
              <c16:uniqueId val="{00000003-87AA-4B83-9AD3-1DB4DBCC64D7}"/>
            </c:ext>
          </c:extLst>
        </c:ser>
        <c:dLbls>
          <c:showLegendKey val="0"/>
          <c:showVal val="0"/>
          <c:showCatName val="0"/>
          <c:showSerName val="0"/>
          <c:showPercent val="0"/>
          <c:showBubbleSize val="0"/>
        </c:dLbls>
        <c:gapWidth val="150"/>
        <c:axId val="263621248"/>
        <c:axId val="263627136"/>
      </c:barChart>
      <c:catAx>
        <c:axId val="263621248"/>
        <c:scaling>
          <c:orientation val="minMax"/>
        </c:scaling>
        <c:delete val="0"/>
        <c:axPos val="b"/>
        <c:numFmt formatCode="General" sourceLinked="0"/>
        <c:majorTickMark val="out"/>
        <c:minorTickMark val="none"/>
        <c:tickLblPos val="nextTo"/>
        <c:txPr>
          <a:bodyPr/>
          <a:lstStyle/>
          <a:p>
            <a:pPr>
              <a:defRPr sz="2800" b="1"/>
            </a:pPr>
            <a:endParaRPr lang="en-US"/>
          </a:p>
        </c:txPr>
        <c:crossAx val="263627136"/>
        <c:crosses val="autoZero"/>
        <c:auto val="1"/>
        <c:lblAlgn val="ctr"/>
        <c:lblOffset val="100"/>
        <c:noMultiLvlLbl val="0"/>
      </c:catAx>
      <c:valAx>
        <c:axId val="263627136"/>
        <c:scaling>
          <c:orientation val="minMax"/>
        </c:scaling>
        <c:delete val="0"/>
        <c:axPos val="l"/>
        <c:majorGridlines/>
        <c:numFmt formatCode="0%" sourceLinked="1"/>
        <c:majorTickMark val="out"/>
        <c:minorTickMark val="none"/>
        <c:tickLblPos val="nextTo"/>
        <c:txPr>
          <a:bodyPr/>
          <a:lstStyle/>
          <a:p>
            <a:pPr>
              <a:defRPr sz="2800" b="1"/>
            </a:pPr>
            <a:endParaRPr lang="en-US"/>
          </a:p>
        </c:txPr>
        <c:crossAx val="263621248"/>
        <c:crosses val="autoZero"/>
        <c:crossBetween val="between"/>
      </c:valAx>
    </c:plotArea>
    <c:legend>
      <c:legendPos val="r"/>
      <c:layout>
        <c:manualLayout>
          <c:xMode val="edge"/>
          <c:yMode val="edge"/>
          <c:x val="0.72854352580927395"/>
          <c:y val="0.11786363925448599"/>
          <c:w val="0.25086851580738301"/>
          <c:h val="0.31984251968503902"/>
        </c:manualLayout>
      </c:layout>
      <c:overlay val="1"/>
      <c:spPr>
        <a:solidFill>
          <a:schemeClr val="bg1"/>
        </a:solidFill>
        <a:ln>
          <a:solidFill>
            <a:schemeClr val="tx1"/>
          </a:solidFill>
        </a:ln>
      </c:spPr>
      <c:txPr>
        <a:bodyPr/>
        <a:lstStyle/>
        <a:p>
          <a:pPr>
            <a:defRPr sz="2800" b="1"/>
          </a:pPr>
          <a:endParaRPr lang="en-US"/>
        </a:p>
      </c:txPr>
    </c:legend>
    <c:plotVisOnly val="1"/>
    <c:dispBlanksAs val="gap"/>
    <c:showDLblsOverMax val="0"/>
  </c:chart>
  <c:spPr>
    <a:solidFill>
      <a:schemeClr val="lt1"/>
    </a:solidFill>
    <a:ln w="12700" cap="flat" cmpd="sng" algn="ctr">
      <a:noFill/>
      <a:prstDash val="solid"/>
      <a:miter lim="800000"/>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318602976083299"/>
          <c:y val="0.19020822397200299"/>
          <c:w val="0.72427243112282502"/>
          <c:h val="0.64513900883194897"/>
        </c:manualLayout>
      </c:layout>
      <c:doughnutChart>
        <c:varyColors val="1"/>
        <c:ser>
          <c:idx val="0"/>
          <c:order val="0"/>
          <c:tx>
            <c:strRef>
              <c:f>Demographics!$B$68</c:f>
              <c:strCache>
                <c:ptCount val="1"/>
                <c:pt idx="0">
                  <c:v>%</c:v>
                </c:pt>
              </c:strCache>
            </c:strRef>
          </c:tx>
          <c:spPr>
            <a:solidFill>
              <a:srgbClr val="6DCEC2"/>
            </a:solidFill>
          </c:spPr>
          <c:dPt>
            <c:idx val="0"/>
            <c:bubble3D val="0"/>
            <c:extLst>
              <c:ext xmlns:c16="http://schemas.microsoft.com/office/drawing/2014/chart" uri="{C3380CC4-5D6E-409C-BE32-E72D297353CC}">
                <c16:uniqueId val="{00000000-83A9-49CA-A8D1-49D94000BD39}"/>
              </c:ext>
            </c:extLst>
          </c:dPt>
          <c:dPt>
            <c:idx val="1"/>
            <c:bubble3D val="0"/>
            <c:spPr>
              <a:solidFill>
                <a:srgbClr val="FAB357"/>
              </a:solidFill>
            </c:spPr>
            <c:extLst>
              <c:ext xmlns:c16="http://schemas.microsoft.com/office/drawing/2014/chart" uri="{C3380CC4-5D6E-409C-BE32-E72D297353CC}">
                <c16:uniqueId val="{00000002-83A9-49CA-A8D1-49D94000BD39}"/>
              </c:ext>
            </c:extLst>
          </c:dPt>
          <c:dPt>
            <c:idx val="2"/>
            <c:bubble3D val="0"/>
            <c:spPr>
              <a:solidFill>
                <a:srgbClr val="D46651"/>
              </a:solidFill>
            </c:spPr>
            <c:extLst>
              <c:ext xmlns:c16="http://schemas.microsoft.com/office/drawing/2014/chart" uri="{C3380CC4-5D6E-409C-BE32-E72D297353CC}">
                <c16:uniqueId val="{00000004-83A9-49CA-A8D1-49D94000BD39}"/>
              </c:ext>
            </c:extLst>
          </c:dPt>
          <c:dPt>
            <c:idx val="3"/>
            <c:bubble3D val="0"/>
            <c:spPr>
              <a:solidFill>
                <a:srgbClr val="B5D865"/>
              </a:solidFill>
            </c:spPr>
            <c:extLst>
              <c:ext xmlns:c16="http://schemas.microsoft.com/office/drawing/2014/chart" uri="{C3380CC4-5D6E-409C-BE32-E72D297353CC}">
                <c16:uniqueId val="{00000006-83A9-49CA-A8D1-49D94000BD39}"/>
              </c:ext>
            </c:extLst>
          </c:dPt>
          <c:dPt>
            <c:idx val="4"/>
            <c:bubble3D val="0"/>
            <c:extLst>
              <c:ext xmlns:c16="http://schemas.microsoft.com/office/drawing/2014/chart" uri="{C3380CC4-5D6E-409C-BE32-E72D297353CC}">
                <c16:uniqueId val="{00000007-83A9-49CA-A8D1-49D94000BD39}"/>
              </c:ext>
            </c:extLst>
          </c:dPt>
          <c:dLbls>
            <c:spPr>
              <a:noFill/>
              <a:ln>
                <a:noFill/>
              </a:ln>
              <a:effectLst/>
            </c:spPr>
            <c:txPr>
              <a:bodyPr/>
              <a:lstStyle/>
              <a:p>
                <a:pPr>
                  <a:defRPr sz="1500">
                    <a:solidFill>
                      <a:srgbClr val="000000"/>
                    </a:solidFill>
                    <a:latin typeface="Avenir Next Condensed Regular"/>
                    <a:cs typeface="Avenir Next Condensed Regular"/>
                  </a:defRPr>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Demographics!$A$69:$A$72</c:f>
              <c:strCache>
                <c:ptCount val="4"/>
                <c:pt idx="0">
                  <c:v>Secure</c:v>
                </c:pt>
                <c:pt idx="1">
                  <c:v>Stable</c:v>
                </c:pt>
                <c:pt idx="2">
                  <c:v>Vulnerable</c:v>
                </c:pt>
                <c:pt idx="3">
                  <c:v>Precarious</c:v>
                </c:pt>
              </c:strCache>
            </c:strRef>
          </c:cat>
          <c:val>
            <c:numRef>
              <c:f>Demographics!$B$69:$B$72</c:f>
              <c:numCache>
                <c:formatCode>0.00%</c:formatCode>
                <c:ptCount val="4"/>
                <c:pt idx="0">
                  <c:v>0.2195</c:v>
                </c:pt>
                <c:pt idx="1">
                  <c:v>0.2316</c:v>
                </c:pt>
                <c:pt idx="2">
                  <c:v>0.2409</c:v>
                </c:pt>
                <c:pt idx="3">
                  <c:v>0.30790000000000001</c:v>
                </c:pt>
              </c:numCache>
            </c:numRef>
          </c:val>
          <c:extLst>
            <c:ext xmlns:c16="http://schemas.microsoft.com/office/drawing/2014/chart" uri="{C3380CC4-5D6E-409C-BE32-E72D297353CC}">
              <c16:uniqueId val="{00000008-83A9-49CA-A8D1-49D94000BD39}"/>
            </c:ext>
          </c:extLst>
        </c:ser>
        <c:dLbls>
          <c:showLegendKey val="0"/>
          <c:showVal val="0"/>
          <c:showCatName val="1"/>
          <c:showSerName val="0"/>
          <c:showPercent val="0"/>
          <c:showBubbleSize val="0"/>
          <c:showLeaderLines val="1"/>
        </c:dLbls>
        <c:firstSliceAng val="0"/>
        <c:holeSize val="50"/>
      </c:doughnutChart>
    </c:plotArea>
    <c:plotVisOnly val="1"/>
    <c:dispBlanksAs val="gap"/>
    <c:showDLblsOverMax val="0"/>
  </c:chart>
  <c:spPr>
    <a:ln>
      <a:noFill/>
    </a:ln>
  </c:spPr>
  <c:txPr>
    <a:bodyPr/>
    <a:lstStyle/>
    <a:p>
      <a:pPr>
        <a:defRPr>
          <a:latin typeface="Avenir Next Condensed Medium"/>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1074927738463098"/>
          <c:y val="0.16519855539711101"/>
          <c:w val="0.60962448918568701"/>
          <c:h val="0.75843046686093396"/>
        </c:manualLayout>
      </c:layout>
      <c:doughnutChart>
        <c:varyColors val="1"/>
        <c:ser>
          <c:idx val="0"/>
          <c:order val="0"/>
          <c:dPt>
            <c:idx val="0"/>
            <c:bubble3D val="0"/>
            <c:spPr>
              <a:solidFill>
                <a:srgbClr val="FAB357"/>
              </a:solidFill>
            </c:spPr>
            <c:extLst>
              <c:ext xmlns:c16="http://schemas.microsoft.com/office/drawing/2014/chart" uri="{C3380CC4-5D6E-409C-BE32-E72D297353CC}">
                <c16:uniqueId val="{00000001-1505-452E-9870-C7A38D7E118C}"/>
              </c:ext>
            </c:extLst>
          </c:dPt>
          <c:dPt>
            <c:idx val="1"/>
            <c:bubble3D val="0"/>
            <c:spPr>
              <a:solidFill>
                <a:srgbClr val="6DCEC2"/>
              </a:solidFill>
            </c:spPr>
            <c:extLst>
              <c:ext xmlns:c16="http://schemas.microsoft.com/office/drawing/2014/chart" uri="{C3380CC4-5D6E-409C-BE32-E72D297353CC}">
                <c16:uniqueId val="{00000003-1505-452E-9870-C7A38D7E118C}"/>
              </c:ext>
            </c:extLst>
          </c:dPt>
          <c:dPt>
            <c:idx val="2"/>
            <c:bubble3D val="0"/>
            <c:spPr>
              <a:solidFill>
                <a:srgbClr val="D38A79"/>
              </a:solidFill>
            </c:spPr>
            <c:extLst>
              <c:ext xmlns:c16="http://schemas.microsoft.com/office/drawing/2014/chart" uri="{C3380CC4-5D6E-409C-BE32-E72D297353CC}">
                <c16:uniqueId val="{00000005-1505-452E-9870-C7A38D7E118C}"/>
              </c:ext>
            </c:extLst>
          </c:dPt>
          <c:dLbls>
            <c:spPr>
              <a:noFill/>
              <a:ln>
                <a:noFill/>
              </a:ln>
              <a:effectLst/>
            </c:spPr>
            <c:txPr>
              <a:bodyPr/>
              <a:lstStyle/>
              <a:p>
                <a:pPr>
                  <a:defRPr sz="33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'ALL demograhics'!$J$220:$J$222</c:f>
              <c:strCache>
                <c:ptCount val="3"/>
                <c:pt idx="0">
                  <c:v>&lt;$40,000</c:v>
                </c:pt>
                <c:pt idx="1">
                  <c:v>$40-$80,000</c:v>
                </c:pt>
                <c:pt idx="2">
                  <c:v>&gt;$80,000</c:v>
                </c:pt>
              </c:strCache>
            </c:strRef>
          </c:cat>
          <c:val>
            <c:numRef>
              <c:f>'ALL demograhics'!$K$220:$K$222</c:f>
              <c:numCache>
                <c:formatCode>0.00%</c:formatCode>
                <c:ptCount val="3"/>
                <c:pt idx="0">
                  <c:v>0.42620000000000002</c:v>
                </c:pt>
                <c:pt idx="1">
                  <c:v>0.47299999999999998</c:v>
                </c:pt>
                <c:pt idx="2">
                  <c:v>0.1008</c:v>
                </c:pt>
              </c:numCache>
            </c:numRef>
          </c:val>
          <c:extLst>
            <c:ext xmlns:c16="http://schemas.microsoft.com/office/drawing/2014/chart" uri="{C3380CC4-5D6E-409C-BE32-E72D297353CC}">
              <c16:uniqueId val="{00000006-1505-452E-9870-C7A38D7E118C}"/>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
          <c:y val="0.33989865850102102"/>
          <c:w val="0.29501503372205057"/>
          <c:h val="0.47790666914667163"/>
        </c:manualLayout>
      </c:layout>
      <c:overlay val="0"/>
      <c:txPr>
        <a:bodyPr/>
        <a:lstStyle/>
        <a:p>
          <a:pPr>
            <a:defRPr sz="2500"/>
          </a:pPr>
          <a:endParaRPr lang="en-US"/>
        </a:p>
      </c:txPr>
    </c:legend>
    <c:plotVisOnly val="1"/>
    <c:dispBlanksAs val="gap"/>
    <c:showDLblsOverMax val="0"/>
  </c:chart>
  <c:spPr>
    <a:ln>
      <a:noFill/>
    </a:ln>
  </c:spPr>
  <c:txPr>
    <a:bodyPr/>
    <a:lstStyle/>
    <a:p>
      <a:pPr>
        <a:defRPr b="0" i="0">
          <a:latin typeface="Avenir Next Condensed Regular"/>
          <a:cs typeface="Avenir Next Condensed Regula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stacked"/>
        <c:varyColors val="0"/>
        <c:ser>
          <c:idx val="0"/>
          <c:order val="0"/>
          <c:tx>
            <c:strRef>
              <c:f>'ALL demograhics'!$K$284</c:f>
              <c:strCache>
                <c:ptCount val="1"/>
                <c:pt idx="0">
                  <c:v>Overall</c:v>
                </c:pt>
              </c:strCache>
            </c:strRef>
          </c:tx>
          <c:invertIfNegative val="0"/>
          <c:dPt>
            <c:idx val="0"/>
            <c:invertIfNegative val="0"/>
            <c:bubble3D val="0"/>
            <c:spPr>
              <a:solidFill>
                <a:srgbClr val="FAB357"/>
              </a:solidFill>
            </c:spPr>
            <c:extLst>
              <c:ext xmlns:c16="http://schemas.microsoft.com/office/drawing/2014/chart" uri="{C3380CC4-5D6E-409C-BE32-E72D297353CC}">
                <c16:uniqueId val="{00000001-2B0B-4AAC-93CB-60356190B190}"/>
              </c:ext>
            </c:extLst>
          </c:dPt>
          <c:dPt>
            <c:idx val="1"/>
            <c:invertIfNegative val="0"/>
            <c:bubble3D val="0"/>
            <c:spPr>
              <a:solidFill>
                <a:srgbClr val="6DCEC2"/>
              </a:solidFill>
            </c:spPr>
            <c:extLst>
              <c:ext xmlns:c16="http://schemas.microsoft.com/office/drawing/2014/chart" uri="{C3380CC4-5D6E-409C-BE32-E72D297353CC}">
                <c16:uniqueId val="{00000003-2B0B-4AAC-93CB-60356190B190}"/>
              </c:ext>
            </c:extLst>
          </c:dPt>
          <c:dLbls>
            <c:numFmt formatCode="0.0%" sourceLinked="0"/>
            <c:spPr>
              <a:noFill/>
              <a:ln>
                <a:noFill/>
              </a:ln>
              <a:effectLst/>
            </c:spPr>
            <c:txPr>
              <a:bodyPr/>
              <a:lstStyle/>
              <a:p>
                <a:pPr>
                  <a:defRPr sz="25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demograhics'!$J$285:$J$286</c:f>
              <c:strCache>
                <c:ptCount val="2"/>
                <c:pt idx="0">
                  <c:v>&lt;$20,000 (below poverty)</c:v>
                </c:pt>
                <c:pt idx="1">
                  <c:v>&lt;29,999 (below living wage)</c:v>
                </c:pt>
              </c:strCache>
            </c:strRef>
          </c:cat>
          <c:val>
            <c:numRef>
              <c:f>'ALL demograhics'!$K$285:$K$286</c:f>
              <c:numCache>
                <c:formatCode>0.00%</c:formatCode>
                <c:ptCount val="2"/>
                <c:pt idx="0">
                  <c:v>0.15490000000000001</c:v>
                </c:pt>
                <c:pt idx="1">
                  <c:v>0.27679999999999999</c:v>
                </c:pt>
              </c:numCache>
            </c:numRef>
          </c:val>
          <c:extLst>
            <c:ext xmlns:c16="http://schemas.microsoft.com/office/drawing/2014/chart" uri="{C3380CC4-5D6E-409C-BE32-E72D297353CC}">
              <c16:uniqueId val="{00000004-2B0B-4AAC-93CB-60356190B190}"/>
            </c:ext>
          </c:extLst>
        </c:ser>
        <c:dLbls>
          <c:showLegendKey val="0"/>
          <c:showVal val="1"/>
          <c:showCatName val="0"/>
          <c:showSerName val="0"/>
          <c:showPercent val="0"/>
          <c:showBubbleSize val="0"/>
        </c:dLbls>
        <c:gapWidth val="75"/>
        <c:overlap val="100"/>
        <c:axId val="263732608"/>
        <c:axId val="263729152"/>
      </c:barChart>
      <c:valAx>
        <c:axId val="263729152"/>
        <c:scaling>
          <c:orientation val="minMax"/>
        </c:scaling>
        <c:delete val="0"/>
        <c:axPos val="b"/>
        <c:numFmt formatCode="0%" sourceLinked="0"/>
        <c:majorTickMark val="none"/>
        <c:minorTickMark val="none"/>
        <c:tickLblPos val="nextTo"/>
        <c:txPr>
          <a:bodyPr/>
          <a:lstStyle/>
          <a:p>
            <a:pPr>
              <a:defRPr sz="2500"/>
            </a:pPr>
            <a:endParaRPr lang="en-US"/>
          </a:p>
        </c:txPr>
        <c:crossAx val="263732608"/>
        <c:crosses val="autoZero"/>
        <c:crossBetween val="between"/>
      </c:valAx>
      <c:catAx>
        <c:axId val="263732608"/>
        <c:scaling>
          <c:orientation val="minMax"/>
        </c:scaling>
        <c:delete val="1"/>
        <c:axPos val="l"/>
        <c:numFmt formatCode="General" sourceLinked="0"/>
        <c:majorTickMark val="none"/>
        <c:minorTickMark val="none"/>
        <c:tickLblPos val="nextTo"/>
        <c:crossAx val="263729152"/>
        <c:crosses val="autoZero"/>
        <c:auto val="1"/>
        <c:lblAlgn val="ctr"/>
        <c:lblOffset val="100"/>
        <c:noMultiLvlLbl val="0"/>
      </c:catAx>
    </c:plotArea>
    <c:legend>
      <c:legendPos val="b"/>
      <c:layout>
        <c:manualLayout>
          <c:xMode val="edge"/>
          <c:yMode val="edge"/>
          <c:x val="7.133647807729146E-2"/>
          <c:y val="0.88295886307823268"/>
          <c:w val="0.84537224789050103"/>
          <c:h val="6.84976471136374E-2"/>
        </c:manualLayout>
      </c:layout>
      <c:overlay val="0"/>
      <c:txPr>
        <a:bodyPr/>
        <a:lstStyle/>
        <a:p>
          <a:pPr>
            <a:defRPr sz="2000"/>
          </a:pPr>
          <a:endParaRPr lang="en-US"/>
        </a:p>
      </c:txPr>
    </c:legend>
    <c:plotVisOnly val="1"/>
    <c:dispBlanksAs val="gap"/>
    <c:showDLblsOverMax val="0"/>
  </c:chart>
  <c:spPr>
    <a:ln>
      <a:noFill/>
    </a:ln>
  </c:spPr>
  <c:txPr>
    <a:bodyPr/>
    <a:lstStyle/>
    <a:p>
      <a:pPr>
        <a:defRPr b="0" i="0">
          <a:latin typeface="Avenir Next Condensed Regular"/>
          <a:cs typeface="Avenir Next Condensed Regula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Presentation!$D$17</c:f>
              <c:strCache>
                <c:ptCount val="1"/>
                <c:pt idx="0">
                  <c:v>Secure</c:v>
                </c:pt>
              </c:strCache>
            </c:strRef>
          </c:tx>
          <c:spPr>
            <a:solidFill>
              <a:srgbClr val="6DCEC2"/>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Presentation!$E$16:$F$16</c:f>
              <c:strCache>
                <c:ptCount val="2"/>
                <c:pt idx="0">
                  <c:v>General health</c:v>
                </c:pt>
                <c:pt idx="1">
                  <c:v>Mental health</c:v>
                </c:pt>
              </c:strCache>
            </c:strRef>
          </c:cat>
          <c:val>
            <c:numRef>
              <c:f>Presentation!$E$17:$F$17</c:f>
              <c:numCache>
                <c:formatCode>0.00%</c:formatCode>
                <c:ptCount val="2"/>
                <c:pt idx="0">
                  <c:v>3.4000000000000002E-2</c:v>
                </c:pt>
                <c:pt idx="1">
                  <c:v>0.13100000000000001</c:v>
                </c:pt>
              </c:numCache>
            </c:numRef>
          </c:val>
          <c:extLst>
            <c:ext xmlns:c16="http://schemas.microsoft.com/office/drawing/2014/chart" uri="{C3380CC4-5D6E-409C-BE32-E72D297353CC}">
              <c16:uniqueId val="{00000000-F8A0-4883-8ED2-575C2ED34AC1}"/>
            </c:ext>
          </c:extLst>
        </c:ser>
        <c:ser>
          <c:idx val="1"/>
          <c:order val="1"/>
          <c:tx>
            <c:strRef>
              <c:f>Presentation!$D$18</c:f>
              <c:strCache>
                <c:ptCount val="1"/>
                <c:pt idx="0">
                  <c:v>Precarious</c:v>
                </c:pt>
              </c:strCache>
            </c:strRef>
          </c:tx>
          <c:spPr>
            <a:solidFill>
              <a:srgbClr val="FAB357"/>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Presentation!$E$16:$F$16</c:f>
              <c:strCache>
                <c:ptCount val="2"/>
                <c:pt idx="0">
                  <c:v>General health</c:v>
                </c:pt>
                <c:pt idx="1">
                  <c:v>Mental health</c:v>
                </c:pt>
              </c:strCache>
            </c:strRef>
          </c:cat>
          <c:val>
            <c:numRef>
              <c:f>Presentation!$E$18:$F$18</c:f>
              <c:numCache>
                <c:formatCode>0.00%</c:formatCode>
                <c:ptCount val="2"/>
                <c:pt idx="0">
                  <c:v>0.17499999999999999</c:v>
                </c:pt>
                <c:pt idx="1">
                  <c:v>0.39300000000000002</c:v>
                </c:pt>
              </c:numCache>
            </c:numRef>
          </c:val>
          <c:extLst>
            <c:ext xmlns:c16="http://schemas.microsoft.com/office/drawing/2014/chart" uri="{C3380CC4-5D6E-409C-BE32-E72D297353CC}">
              <c16:uniqueId val="{00000001-F8A0-4883-8ED2-575C2ED34AC1}"/>
            </c:ext>
          </c:extLst>
        </c:ser>
        <c:dLbls>
          <c:showLegendKey val="0"/>
          <c:showVal val="1"/>
          <c:showCatName val="0"/>
          <c:showSerName val="0"/>
          <c:showPercent val="0"/>
          <c:showBubbleSize val="0"/>
        </c:dLbls>
        <c:gapWidth val="75"/>
        <c:axId val="264912896"/>
        <c:axId val="264914432"/>
      </c:barChart>
      <c:catAx>
        <c:axId val="264912896"/>
        <c:scaling>
          <c:orientation val="minMax"/>
        </c:scaling>
        <c:delete val="0"/>
        <c:axPos val="b"/>
        <c:numFmt formatCode="General" sourceLinked="0"/>
        <c:majorTickMark val="none"/>
        <c:minorTickMark val="none"/>
        <c:tickLblPos val="nextTo"/>
        <c:txPr>
          <a:bodyPr/>
          <a:lstStyle/>
          <a:p>
            <a:pPr>
              <a:defRPr sz="2000"/>
            </a:pPr>
            <a:endParaRPr lang="en-US"/>
          </a:p>
        </c:txPr>
        <c:crossAx val="264914432"/>
        <c:crosses val="autoZero"/>
        <c:auto val="1"/>
        <c:lblAlgn val="ctr"/>
        <c:lblOffset val="100"/>
        <c:noMultiLvlLbl val="0"/>
      </c:catAx>
      <c:valAx>
        <c:axId val="264914432"/>
        <c:scaling>
          <c:orientation val="minMax"/>
        </c:scaling>
        <c:delete val="0"/>
        <c:axPos val="l"/>
        <c:numFmt formatCode="0%" sourceLinked="0"/>
        <c:majorTickMark val="none"/>
        <c:minorTickMark val="none"/>
        <c:tickLblPos val="nextTo"/>
        <c:txPr>
          <a:bodyPr/>
          <a:lstStyle/>
          <a:p>
            <a:pPr>
              <a:defRPr sz="2000"/>
            </a:pPr>
            <a:endParaRPr lang="en-US"/>
          </a:p>
        </c:txPr>
        <c:crossAx val="264912896"/>
        <c:crosses val="autoZero"/>
        <c:crossBetween val="between"/>
      </c:valAx>
    </c:plotArea>
    <c:legend>
      <c:legendPos val="b"/>
      <c:overlay val="0"/>
      <c:txPr>
        <a:bodyPr/>
        <a:lstStyle/>
        <a:p>
          <a:pPr>
            <a:defRPr sz="2000"/>
          </a:pPr>
          <a:endParaRPr lang="en-US"/>
        </a:p>
      </c:txPr>
    </c:legend>
    <c:plotVisOnly val="1"/>
    <c:dispBlanksAs val="gap"/>
    <c:showDLblsOverMax val="0"/>
  </c:chart>
  <c:txPr>
    <a:bodyPr/>
    <a:lstStyle/>
    <a:p>
      <a:pPr>
        <a:defRPr b="0" i="0">
          <a:latin typeface="Avenir Next Condensed Regular"/>
          <a:cs typeface="Avenir Next Condensed Regula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Presentation!$D$21</c:f>
              <c:strCache>
                <c:ptCount val="1"/>
                <c:pt idx="0">
                  <c:v>Secure</c:v>
                </c:pt>
              </c:strCache>
            </c:strRef>
          </c:tx>
          <c:spPr>
            <a:solidFill>
              <a:srgbClr val="6DCEC2"/>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Presentation!$E$20:$F$20</c:f>
              <c:strCache>
                <c:ptCount val="2"/>
                <c:pt idx="0">
                  <c:v>Depression</c:v>
                </c:pt>
                <c:pt idx="1">
                  <c:v>Anger</c:v>
                </c:pt>
              </c:strCache>
            </c:strRef>
          </c:cat>
          <c:val>
            <c:numRef>
              <c:f>Presentation!$E$21:$F$21</c:f>
              <c:numCache>
                <c:formatCode>0.00%</c:formatCode>
                <c:ptCount val="2"/>
                <c:pt idx="0">
                  <c:v>0.114</c:v>
                </c:pt>
                <c:pt idx="1">
                  <c:v>5.8999999999999997E-2</c:v>
                </c:pt>
              </c:numCache>
            </c:numRef>
          </c:val>
          <c:extLst>
            <c:ext xmlns:c16="http://schemas.microsoft.com/office/drawing/2014/chart" uri="{C3380CC4-5D6E-409C-BE32-E72D297353CC}">
              <c16:uniqueId val="{00000000-334D-4459-AAD0-17DE2115BD03}"/>
            </c:ext>
          </c:extLst>
        </c:ser>
        <c:ser>
          <c:idx val="1"/>
          <c:order val="1"/>
          <c:tx>
            <c:strRef>
              <c:f>Presentation!$D$22</c:f>
              <c:strCache>
                <c:ptCount val="1"/>
                <c:pt idx="0">
                  <c:v>Precarious</c:v>
                </c:pt>
              </c:strCache>
            </c:strRef>
          </c:tx>
          <c:spPr>
            <a:solidFill>
              <a:srgbClr val="FAB357"/>
            </a:solidFill>
          </c:spPr>
          <c:invertIfNegative val="0"/>
          <c:dLbls>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Presentation!$E$20:$F$20</c:f>
              <c:strCache>
                <c:ptCount val="2"/>
                <c:pt idx="0">
                  <c:v>Depression</c:v>
                </c:pt>
                <c:pt idx="1">
                  <c:v>Anger</c:v>
                </c:pt>
              </c:strCache>
            </c:strRef>
          </c:cat>
          <c:val>
            <c:numRef>
              <c:f>Presentation!$E$22:$F$22</c:f>
              <c:numCache>
                <c:formatCode>0.00%</c:formatCode>
                <c:ptCount val="2"/>
                <c:pt idx="0">
                  <c:v>0.46700000000000003</c:v>
                </c:pt>
                <c:pt idx="1">
                  <c:v>0.38700000000000001</c:v>
                </c:pt>
              </c:numCache>
            </c:numRef>
          </c:val>
          <c:extLst>
            <c:ext xmlns:c16="http://schemas.microsoft.com/office/drawing/2014/chart" uri="{C3380CC4-5D6E-409C-BE32-E72D297353CC}">
              <c16:uniqueId val="{00000001-334D-4459-AAD0-17DE2115BD03}"/>
            </c:ext>
          </c:extLst>
        </c:ser>
        <c:dLbls>
          <c:showLegendKey val="0"/>
          <c:showVal val="1"/>
          <c:showCatName val="0"/>
          <c:showSerName val="0"/>
          <c:showPercent val="0"/>
          <c:showBubbleSize val="0"/>
        </c:dLbls>
        <c:gapWidth val="75"/>
        <c:axId val="264967296"/>
        <c:axId val="264968832"/>
      </c:barChart>
      <c:catAx>
        <c:axId val="264967296"/>
        <c:scaling>
          <c:orientation val="minMax"/>
        </c:scaling>
        <c:delete val="0"/>
        <c:axPos val="b"/>
        <c:numFmt formatCode="General" sourceLinked="0"/>
        <c:majorTickMark val="none"/>
        <c:minorTickMark val="none"/>
        <c:tickLblPos val="nextTo"/>
        <c:txPr>
          <a:bodyPr/>
          <a:lstStyle/>
          <a:p>
            <a:pPr>
              <a:defRPr sz="2000"/>
            </a:pPr>
            <a:endParaRPr lang="en-US"/>
          </a:p>
        </c:txPr>
        <c:crossAx val="264968832"/>
        <c:crosses val="autoZero"/>
        <c:auto val="1"/>
        <c:lblAlgn val="ctr"/>
        <c:lblOffset val="100"/>
        <c:noMultiLvlLbl val="0"/>
      </c:catAx>
      <c:valAx>
        <c:axId val="264968832"/>
        <c:scaling>
          <c:orientation val="minMax"/>
        </c:scaling>
        <c:delete val="0"/>
        <c:axPos val="l"/>
        <c:numFmt formatCode="0%" sourceLinked="0"/>
        <c:majorTickMark val="none"/>
        <c:minorTickMark val="none"/>
        <c:tickLblPos val="nextTo"/>
        <c:txPr>
          <a:bodyPr/>
          <a:lstStyle/>
          <a:p>
            <a:pPr>
              <a:defRPr sz="2000"/>
            </a:pPr>
            <a:endParaRPr lang="en-US"/>
          </a:p>
        </c:txPr>
        <c:crossAx val="264967296"/>
        <c:crosses val="autoZero"/>
        <c:crossBetween val="between"/>
      </c:valAx>
    </c:plotArea>
    <c:legend>
      <c:legendPos val="b"/>
      <c:overlay val="0"/>
      <c:txPr>
        <a:bodyPr/>
        <a:lstStyle/>
        <a:p>
          <a:pPr>
            <a:defRPr sz="2000" b="0" i="0">
              <a:latin typeface="Avenir Next Condensed Regular"/>
              <a:cs typeface="Avenir Next Condensed Regular"/>
            </a:defRPr>
          </a:pPr>
          <a:endParaRPr lang="en-US"/>
        </a:p>
      </c:txPr>
    </c:legend>
    <c:plotVisOnly val="1"/>
    <c:dispBlanksAs val="gap"/>
    <c:showDLblsOverMax val="0"/>
  </c:chart>
  <c:txPr>
    <a:bodyPr/>
    <a:lstStyle/>
    <a:p>
      <a:pPr>
        <a:defRPr b="0" i="0">
          <a:latin typeface="Avenir Next Condensed Regular"/>
          <a:cs typeface="Avenir Next Condensed Regula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13680659991032E-2"/>
          <c:y val="2.9136568959396928E-2"/>
          <c:w val="0.93959784530770385"/>
          <c:h val="0.65359914838626787"/>
        </c:manualLayout>
      </c:layout>
      <c:barChart>
        <c:barDir val="col"/>
        <c:grouping val="clustered"/>
        <c:varyColors val="0"/>
        <c:ser>
          <c:idx val="0"/>
          <c:order val="0"/>
          <c:tx>
            <c:strRef>
              <c:f>Age!$A$2</c:f>
              <c:strCache>
                <c:ptCount val="1"/>
                <c:pt idx="0">
                  <c:v>Labour force adjusted</c:v>
                </c:pt>
              </c:strCache>
            </c:strRef>
          </c:tx>
          <c:spPr>
            <a:pattFill prst="pct5">
              <a:fgClr>
                <a:schemeClr val="accent1"/>
              </a:fgClr>
              <a:bgClr>
                <a:schemeClr val="bg1"/>
              </a:bgClr>
            </a:patt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Age!$B$1:$D$1</c:f>
              <c:strCache>
                <c:ptCount val="3"/>
                <c:pt idx="0">
                  <c:v>25-54 years</c:v>
                </c:pt>
                <c:pt idx="1">
                  <c:v>55-64 years</c:v>
                </c:pt>
                <c:pt idx="2">
                  <c:v>65+</c:v>
                </c:pt>
              </c:strCache>
            </c:strRef>
          </c:cat>
          <c:val>
            <c:numRef>
              <c:f>Age!$B$2:$D$2</c:f>
              <c:numCache>
                <c:formatCode>0%</c:formatCode>
                <c:ptCount val="3"/>
                <c:pt idx="0">
                  <c:v>0.79469999999999996</c:v>
                </c:pt>
                <c:pt idx="1">
                  <c:v>0.16159999999999999</c:v>
                </c:pt>
                <c:pt idx="2">
                  <c:v>4.3700000000000003E-2</c:v>
                </c:pt>
              </c:numCache>
            </c:numRef>
          </c:val>
          <c:extLst>
            <c:ext xmlns:c16="http://schemas.microsoft.com/office/drawing/2014/chart" uri="{C3380CC4-5D6E-409C-BE32-E72D297353CC}">
              <c16:uniqueId val="{00000000-2D67-B64A-AC96-467F091BE238}"/>
            </c:ext>
          </c:extLst>
        </c:ser>
        <c:ser>
          <c:idx val="1"/>
          <c:order val="1"/>
          <c:tx>
            <c:strRef>
              <c:f>Age!$A$3</c:f>
              <c:strCache>
                <c:ptCount val="1"/>
                <c:pt idx="0">
                  <c:v>Secure professionals </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Age!$B$1:$D$1</c:f>
              <c:strCache>
                <c:ptCount val="3"/>
                <c:pt idx="0">
                  <c:v>25-54 years</c:v>
                </c:pt>
                <c:pt idx="1">
                  <c:v>55-64 years</c:v>
                </c:pt>
                <c:pt idx="2">
                  <c:v>65+</c:v>
                </c:pt>
              </c:strCache>
            </c:strRef>
          </c:cat>
          <c:val>
            <c:numRef>
              <c:f>Age!$B$3:$D$3</c:f>
              <c:numCache>
                <c:formatCode>0%</c:formatCode>
                <c:ptCount val="3"/>
                <c:pt idx="0">
                  <c:v>0.81499999999999995</c:v>
                </c:pt>
                <c:pt idx="1">
                  <c:v>0.16400000000000001</c:v>
                </c:pt>
                <c:pt idx="2">
                  <c:v>2.1000000000000001E-2</c:v>
                </c:pt>
              </c:numCache>
            </c:numRef>
          </c:val>
          <c:extLst>
            <c:ext xmlns:c16="http://schemas.microsoft.com/office/drawing/2014/chart" uri="{C3380CC4-5D6E-409C-BE32-E72D297353CC}">
              <c16:uniqueId val="{00000001-2D67-B64A-AC96-467F091BE238}"/>
            </c:ext>
          </c:extLst>
        </c:ser>
        <c:ser>
          <c:idx val="2"/>
          <c:order val="2"/>
          <c:tx>
            <c:strRef>
              <c:f>Age!$A$4</c:f>
              <c:strCache>
                <c:ptCount val="1"/>
                <c:pt idx="0">
                  <c:v>Precarious professionals </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Age!$B$1:$D$1</c:f>
              <c:strCache>
                <c:ptCount val="3"/>
                <c:pt idx="0">
                  <c:v>25-54 years</c:v>
                </c:pt>
                <c:pt idx="1">
                  <c:v>55-64 years</c:v>
                </c:pt>
                <c:pt idx="2">
                  <c:v>65+</c:v>
                </c:pt>
              </c:strCache>
            </c:strRef>
          </c:cat>
          <c:val>
            <c:numRef>
              <c:f>Age!$B$4:$D$4</c:f>
              <c:numCache>
                <c:formatCode>0%</c:formatCode>
                <c:ptCount val="3"/>
                <c:pt idx="0">
                  <c:v>0.63800000000000001</c:v>
                </c:pt>
                <c:pt idx="1">
                  <c:v>0.26600000000000001</c:v>
                </c:pt>
                <c:pt idx="2">
                  <c:v>9.6000000000000002E-2</c:v>
                </c:pt>
              </c:numCache>
            </c:numRef>
          </c:val>
          <c:extLst>
            <c:ext xmlns:c16="http://schemas.microsoft.com/office/drawing/2014/chart" uri="{C3380CC4-5D6E-409C-BE32-E72D297353CC}">
              <c16:uniqueId val="{00000002-2D67-B64A-AC96-467F091BE238}"/>
            </c:ext>
          </c:extLst>
        </c:ser>
        <c:dLbls>
          <c:showLegendKey val="0"/>
          <c:showVal val="0"/>
          <c:showCatName val="0"/>
          <c:showSerName val="0"/>
          <c:showPercent val="0"/>
          <c:showBubbleSize val="0"/>
        </c:dLbls>
        <c:gapWidth val="219"/>
        <c:overlap val="-27"/>
        <c:axId val="264361088"/>
        <c:axId val="264362624"/>
      </c:barChart>
      <c:catAx>
        <c:axId val="26436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64362624"/>
        <c:crosses val="autoZero"/>
        <c:auto val="1"/>
        <c:lblAlgn val="ctr"/>
        <c:lblOffset val="100"/>
        <c:noMultiLvlLbl val="0"/>
      </c:catAx>
      <c:valAx>
        <c:axId val="264362624"/>
        <c:scaling>
          <c:orientation val="minMax"/>
        </c:scaling>
        <c:delete val="1"/>
        <c:axPos val="l"/>
        <c:numFmt formatCode="0%" sourceLinked="0"/>
        <c:majorTickMark val="none"/>
        <c:minorTickMark val="none"/>
        <c:tickLblPos val="nextTo"/>
        <c:crossAx val="264361088"/>
        <c:crosses val="autoZero"/>
        <c:crossBetween val="between"/>
      </c:valAx>
      <c:spPr>
        <a:noFill/>
        <a:ln>
          <a:noFill/>
        </a:ln>
        <a:effectLst/>
      </c:spPr>
    </c:plotArea>
    <c:legend>
      <c:legendPos val="b"/>
      <c:layout>
        <c:manualLayout>
          <c:xMode val="edge"/>
          <c:yMode val="edge"/>
          <c:x val="6.9101468731526922E-2"/>
          <c:y val="0.89582008662896739"/>
          <c:w val="0.89999991053437589"/>
          <c:h val="9.912350424431348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18602976083299"/>
          <c:y val="0.19020822397200299"/>
          <c:w val="0.72427243112282502"/>
          <c:h val="0.64513900883194897"/>
        </c:manualLayout>
      </c:layout>
      <c:doughnutChart>
        <c:varyColors val="1"/>
        <c:dLbls>
          <c:showLegendKey val="0"/>
          <c:showVal val="0"/>
          <c:showCatName val="1"/>
          <c:showSerName val="0"/>
          <c:showPercent val="0"/>
          <c:showBubbleSize val="0"/>
          <c:showLeaderLines val="0"/>
        </c:dLbls>
        <c:firstSliceAng val="0"/>
        <c:holeSize val="50"/>
      </c:doughnutChart>
    </c:plotArea>
    <c:plotVisOnly val="1"/>
    <c:dispBlanksAs val="gap"/>
    <c:showDLblsOverMax val="0"/>
  </c:chart>
  <c:spPr>
    <a:ln>
      <a:noFill/>
    </a:ln>
  </c:spPr>
  <c:txPr>
    <a:bodyPr/>
    <a:lstStyle/>
    <a:p>
      <a:pPr>
        <a:defRPr>
          <a:latin typeface="Avenir Next Condensed Medium"/>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08518997495401"/>
          <c:y val="0.112962962962963"/>
          <c:w val="0.61788612961841305"/>
          <c:h val="0.72899365704287"/>
        </c:manualLayout>
      </c:layout>
      <c:barChart>
        <c:barDir val="bar"/>
        <c:grouping val="clustered"/>
        <c:varyColors val="0"/>
        <c:ser>
          <c:idx val="0"/>
          <c:order val="0"/>
          <c:tx>
            <c:strRef>
              <c:f>'HOUSE + QUALITY p9+$'!$B$105</c:f>
              <c:strCache>
                <c:ptCount val="1"/>
                <c:pt idx="0">
                  <c:v>Agree/strongly agree</c:v>
                </c:pt>
              </c:strCache>
            </c:strRef>
          </c:tx>
          <c:spPr>
            <a:solidFill>
              <a:srgbClr val="6DCEC2"/>
            </a:solidFill>
          </c:spPr>
          <c:invertIfNegative val="0"/>
          <c:dLbls>
            <c:numFmt formatCode="0.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'HOUSE + QUALITY p9+$'!$A$106:$A$109</c:f>
              <c:strCache>
                <c:ptCount val="4"/>
                <c:pt idx="0">
                  <c:v>Precarious</c:v>
                </c:pt>
                <c:pt idx="1">
                  <c:v>Vulnerable</c:v>
                </c:pt>
                <c:pt idx="2">
                  <c:v>Stable</c:v>
                </c:pt>
                <c:pt idx="3">
                  <c:v>Secure</c:v>
                </c:pt>
              </c:strCache>
            </c:strRef>
          </c:cat>
          <c:val>
            <c:numRef>
              <c:f>'HOUSE + QUALITY p9+$'!$B$106:$B$109</c:f>
              <c:numCache>
                <c:formatCode>0.00%</c:formatCode>
                <c:ptCount val="4"/>
                <c:pt idx="0">
                  <c:v>0.3982</c:v>
                </c:pt>
                <c:pt idx="1">
                  <c:v>0.51949999999999996</c:v>
                </c:pt>
                <c:pt idx="2">
                  <c:v>0.60160000000000002</c:v>
                </c:pt>
                <c:pt idx="3">
                  <c:v>0.70689999999999997</c:v>
                </c:pt>
              </c:numCache>
            </c:numRef>
          </c:val>
          <c:extLst>
            <c:ext xmlns:c16="http://schemas.microsoft.com/office/drawing/2014/chart" uri="{C3380CC4-5D6E-409C-BE32-E72D297353CC}">
              <c16:uniqueId val="{00000000-7652-4A0A-88C9-583F7EBD7F1C}"/>
            </c:ext>
          </c:extLst>
        </c:ser>
        <c:dLbls>
          <c:showLegendKey val="0"/>
          <c:showVal val="1"/>
          <c:showCatName val="0"/>
          <c:showSerName val="0"/>
          <c:showPercent val="0"/>
          <c:showBubbleSize val="0"/>
        </c:dLbls>
        <c:gapWidth val="75"/>
        <c:axId val="265634176"/>
        <c:axId val="265636864"/>
      </c:barChart>
      <c:catAx>
        <c:axId val="265634176"/>
        <c:scaling>
          <c:orientation val="minMax"/>
        </c:scaling>
        <c:delete val="0"/>
        <c:axPos val="l"/>
        <c:numFmt formatCode="General" sourceLinked="0"/>
        <c:majorTickMark val="none"/>
        <c:minorTickMark val="none"/>
        <c:tickLblPos val="nextTo"/>
        <c:txPr>
          <a:bodyPr/>
          <a:lstStyle/>
          <a:p>
            <a:pPr>
              <a:defRPr sz="1500"/>
            </a:pPr>
            <a:endParaRPr lang="en-US"/>
          </a:p>
        </c:txPr>
        <c:crossAx val="265636864"/>
        <c:crosses val="autoZero"/>
        <c:auto val="1"/>
        <c:lblAlgn val="ctr"/>
        <c:lblOffset val="100"/>
        <c:noMultiLvlLbl val="0"/>
      </c:catAx>
      <c:valAx>
        <c:axId val="265636864"/>
        <c:scaling>
          <c:orientation val="minMax"/>
        </c:scaling>
        <c:delete val="0"/>
        <c:axPos val="b"/>
        <c:numFmt formatCode="0%" sourceLinked="0"/>
        <c:majorTickMark val="none"/>
        <c:minorTickMark val="none"/>
        <c:tickLblPos val="nextTo"/>
        <c:txPr>
          <a:bodyPr/>
          <a:lstStyle/>
          <a:p>
            <a:pPr>
              <a:defRPr sz="1500"/>
            </a:pPr>
            <a:endParaRPr lang="en-US"/>
          </a:p>
        </c:txPr>
        <c:crossAx val="265634176"/>
        <c:crosses val="autoZero"/>
        <c:crossBetween val="between"/>
      </c:valAx>
    </c:plotArea>
    <c:plotVisOnly val="1"/>
    <c:dispBlanksAs val="gap"/>
    <c:showDLblsOverMax val="0"/>
  </c:chart>
  <c:spPr>
    <a:ln>
      <a:noFill/>
    </a:ln>
  </c:spPr>
  <c:txPr>
    <a:bodyPr/>
    <a:lstStyle/>
    <a:p>
      <a:pPr>
        <a:defRPr b="0" i="0">
          <a:latin typeface="Avenir Next Condensed Regular"/>
          <a:cs typeface="Avenir Next Condensed Regula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18602976083299"/>
          <c:y val="0.19020822397200299"/>
          <c:w val="0.72427243112282502"/>
          <c:h val="0.64513900883194897"/>
        </c:manualLayout>
      </c:layout>
      <c:doughnutChart>
        <c:varyColors val="1"/>
        <c:dLbls>
          <c:showLegendKey val="0"/>
          <c:showVal val="0"/>
          <c:showCatName val="1"/>
          <c:showSerName val="0"/>
          <c:showPercent val="0"/>
          <c:showBubbleSize val="0"/>
          <c:showLeaderLines val="0"/>
        </c:dLbls>
        <c:firstSliceAng val="0"/>
        <c:holeSize val="50"/>
      </c:doughnutChart>
    </c:plotArea>
    <c:plotVisOnly val="1"/>
    <c:dispBlanksAs val="gap"/>
    <c:showDLblsOverMax val="0"/>
  </c:chart>
  <c:spPr>
    <a:ln>
      <a:noFill/>
    </a:ln>
  </c:spPr>
  <c:txPr>
    <a:bodyPr/>
    <a:lstStyle/>
    <a:p>
      <a:pPr>
        <a:defRPr>
          <a:latin typeface="Avenir Next Condensed Medium"/>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28919822522199"/>
          <c:y val="9.4100375249730597E-2"/>
          <c:w val="0.61582786526684197"/>
          <c:h val="0.69884879448153803"/>
        </c:manualLayout>
      </c:layout>
      <c:barChart>
        <c:barDir val="bar"/>
        <c:grouping val="stacked"/>
        <c:varyColors val="0"/>
        <c:ser>
          <c:idx val="0"/>
          <c:order val="0"/>
          <c:tx>
            <c:strRef>
              <c:f>'HOUSE + QUALITY p9+$'!$B$113</c:f>
              <c:strCache>
                <c:ptCount val="1"/>
                <c:pt idx="0">
                  <c:v>Somewhat harder</c:v>
                </c:pt>
              </c:strCache>
            </c:strRef>
          </c:tx>
          <c:spPr>
            <a:solidFill>
              <a:srgbClr val="6DCEC2"/>
            </a:solidFill>
          </c:spPr>
          <c:invertIfNegative val="0"/>
          <c:dLbls>
            <c:numFmt formatCode="0.0%" sourceLinked="0"/>
            <c:spPr>
              <a:noFill/>
              <a:ln>
                <a:noFill/>
              </a:ln>
              <a:effectLst/>
            </c:spPr>
            <c:txPr>
              <a:bodyPr/>
              <a:lstStyle/>
              <a:p>
                <a:pPr>
                  <a:defRPr sz="15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'HOUSE + QUALITY p9+$'!$A$114:$A$117</c:f>
              <c:strCache>
                <c:ptCount val="4"/>
                <c:pt idx="0">
                  <c:v>Precarious</c:v>
                </c:pt>
                <c:pt idx="1">
                  <c:v>Vulnerable</c:v>
                </c:pt>
                <c:pt idx="2">
                  <c:v>Stable</c:v>
                </c:pt>
                <c:pt idx="3">
                  <c:v>Secure</c:v>
                </c:pt>
              </c:strCache>
            </c:strRef>
          </c:cat>
          <c:val>
            <c:numRef>
              <c:f>'HOUSE + QUALITY p9+$'!$B$114:$B$117</c:f>
              <c:numCache>
                <c:formatCode>0.00%</c:formatCode>
                <c:ptCount val="4"/>
                <c:pt idx="0">
                  <c:v>0.23400000000000001</c:v>
                </c:pt>
                <c:pt idx="1">
                  <c:v>0.3412</c:v>
                </c:pt>
                <c:pt idx="2">
                  <c:v>0.34289999999999998</c:v>
                </c:pt>
                <c:pt idx="3">
                  <c:v>0.4113</c:v>
                </c:pt>
              </c:numCache>
            </c:numRef>
          </c:val>
          <c:extLst>
            <c:ext xmlns:c16="http://schemas.microsoft.com/office/drawing/2014/chart" uri="{C3380CC4-5D6E-409C-BE32-E72D297353CC}">
              <c16:uniqueId val="{00000000-42B5-451F-B426-C176AEA6B6A0}"/>
            </c:ext>
          </c:extLst>
        </c:ser>
        <c:ser>
          <c:idx val="1"/>
          <c:order val="1"/>
          <c:tx>
            <c:strRef>
              <c:f>'HOUSE + QUALITY p9+$'!$C$113</c:f>
              <c:strCache>
                <c:ptCount val="1"/>
                <c:pt idx="0">
                  <c:v>Much harder</c:v>
                </c:pt>
              </c:strCache>
            </c:strRef>
          </c:tx>
          <c:spPr>
            <a:solidFill>
              <a:srgbClr val="FAB357"/>
            </a:solidFill>
          </c:spPr>
          <c:invertIfNegative val="0"/>
          <c:dLbls>
            <c:numFmt formatCode="0.0%" sourceLinked="0"/>
            <c:spPr>
              <a:noFill/>
              <a:ln>
                <a:noFill/>
              </a:ln>
              <a:effectLst/>
            </c:spPr>
            <c:txPr>
              <a:bodyPr/>
              <a:lstStyle/>
              <a:p>
                <a:pPr>
                  <a:defRPr sz="15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'HOUSE + QUALITY p9+$'!$A$114:$A$117</c:f>
              <c:strCache>
                <c:ptCount val="4"/>
                <c:pt idx="0">
                  <c:v>Precarious</c:v>
                </c:pt>
                <c:pt idx="1">
                  <c:v>Vulnerable</c:v>
                </c:pt>
                <c:pt idx="2">
                  <c:v>Stable</c:v>
                </c:pt>
                <c:pt idx="3">
                  <c:v>Secure</c:v>
                </c:pt>
              </c:strCache>
            </c:strRef>
          </c:cat>
          <c:val>
            <c:numRef>
              <c:f>'HOUSE + QUALITY p9+$'!$C$114:$C$117</c:f>
              <c:numCache>
                <c:formatCode>0.00%</c:formatCode>
                <c:ptCount val="4"/>
                <c:pt idx="0">
                  <c:v>0.65649999999999997</c:v>
                </c:pt>
                <c:pt idx="1">
                  <c:v>0.52939999999999998</c:v>
                </c:pt>
                <c:pt idx="2">
                  <c:v>0.4612</c:v>
                </c:pt>
                <c:pt idx="3">
                  <c:v>0.36799999999999999</c:v>
                </c:pt>
              </c:numCache>
            </c:numRef>
          </c:val>
          <c:extLst>
            <c:ext xmlns:c16="http://schemas.microsoft.com/office/drawing/2014/chart" uri="{C3380CC4-5D6E-409C-BE32-E72D297353CC}">
              <c16:uniqueId val="{00000001-42B5-451F-B426-C176AEA6B6A0}"/>
            </c:ext>
          </c:extLst>
        </c:ser>
        <c:dLbls>
          <c:showLegendKey val="0"/>
          <c:showVal val="1"/>
          <c:showCatName val="0"/>
          <c:showSerName val="0"/>
          <c:showPercent val="0"/>
          <c:showBubbleSize val="0"/>
        </c:dLbls>
        <c:gapWidth val="75"/>
        <c:overlap val="100"/>
        <c:axId val="265776128"/>
        <c:axId val="265786112"/>
      </c:barChart>
      <c:catAx>
        <c:axId val="265776128"/>
        <c:scaling>
          <c:orientation val="minMax"/>
        </c:scaling>
        <c:delete val="0"/>
        <c:axPos val="l"/>
        <c:numFmt formatCode="General" sourceLinked="0"/>
        <c:majorTickMark val="none"/>
        <c:minorTickMark val="none"/>
        <c:tickLblPos val="nextTo"/>
        <c:txPr>
          <a:bodyPr/>
          <a:lstStyle/>
          <a:p>
            <a:pPr>
              <a:defRPr sz="1500"/>
            </a:pPr>
            <a:endParaRPr lang="en-US"/>
          </a:p>
        </c:txPr>
        <c:crossAx val="265786112"/>
        <c:crosses val="autoZero"/>
        <c:auto val="1"/>
        <c:lblAlgn val="ctr"/>
        <c:lblOffset val="100"/>
        <c:noMultiLvlLbl val="0"/>
      </c:catAx>
      <c:valAx>
        <c:axId val="265786112"/>
        <c:scaling>
          <c:orientation val="minMax"/>
        </c:scaling>
        <c:delete val="0"/>
        <c:axPos val="b"/>
        <c:numFmt formatCode="0%" sourceLinked="0"/>
        <c:majorTickMark val="none"/>
        <c:minorTickMark val="none"/>
        <c:tickLblPos val="nextTo"/>
        <c:txPr>
          <a:bodyPr/>
          <a:lstStyle/>
          <a:p>
            <a:pPr>
              <a:defRPr sz="1500"/>
            </a:pPr>
            <a:endParaRPr lang="en-US"/>
          </a:p>
        </c:txPr>
        <c:crossAx val="265776128"/>
        <c:crosses val="autoZero"/>
        <c:crossBetween val="between"/>
      </c:valAx>
    </c:plotArea>
    <c:legend>
      <c:legendPos val="b"/>
      <c:layout>
        <c:manualLayout>
          <c:xMode val="edge"/>
          <c:yMode val="edge"/>
          <c:x val="0.15167854018247701"/>
          <c:y val="0.89145943174876396"/>
          <c:w val="0.690690460567429"/>
          <c:h val="6.28879109518619E-2"/>
        </c:manualLayout>
      </c:layout>
      <c:overlay val="0"/>
      <c:txPr>
        <a:bodyPr/>
        <a:lstStyle/>
        <a:p>
          <a:pPr>
            <a:defRPr sz="1500"/>
          </a:pPr>
          <a:endParaRPr lang="en-US"/>
        </a:p>
      </c:txPr>
    </c:legend>
    <c:plotVisOnly val="1"/>
    <c:dispBlanksAs val="gap"/>
    <c:showDLblsOverMax val="0"/>
  </c:chart>
  <c:spPr>
    <a:ln>
      <a:noFill/>
    </a:ln>
  </c:spPr>
  <c:txPr>
    <a:bodyPr/>
    <a:lstStyle/>
    <a:p>
      <a:pPr>
        <a:defRPr b="0" i="0">
          <a:latin typeface="Avenir Next Condensed Regular"/>
          <a:cs typeface="Avenir Next Condensed Regula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35072409834539E-2"/>
          <c:y val="5.4057188887842507E-2"/>
          <c:w val="0.96472985518033094"/>
          <c:h val="0.82806994021253622"/>
        </c:manualLayout>
      </c:layout>
      <c:barChart>
        <c:barDir val="col"/>
        <c:grouping val="clustered"/>
        <c:varyColors val="0"/>
        <c:ser>
          <c:idx val="0"/>
          <c:order val="0"/>
          <c:spPr>
            <a:solidFill>
              <a:srgbClr val="00B050"/>
            </a:solidFill>
            <a:ln>
              <a:noFill/>
            </a:ln>
            <a:effectLst/>
          </c:spPr>
          <c:invertIfNegative val="0"/>
          <c:dPt>
            <c:idx val="2"/>
            <c:invertIfNegative val="0"/>
            <c:bubble3D val="0"/>
            <c:spPr>
              <a:solidFill>
                <a:srgbClr val="FFFF00"/>
              </a:solidFill>
              <a:ln>
                <a:noFill/>
              </a:ln>
              <a:effectLst/>
            </c:spPr>
            <c:extLst>
              <c:ext xmlns:c16="http://schemas.microsoft.com/office/drawing/2014/chart" uri="{C3380CC4-5D6E-409C-BE32-E72D297353CC}">
                <c16:uniqueId val="{00000001-3E3E-A44E-8BA2-164BDDA65C94}"/>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Experience!$H$5:$J$5</c:f>
              <c:strCache>
                <c:ptCount val="3"/>
                <c:pt idx="0">
                  <c:v>Less than 5 years</c:v>
                </c:pt>
                <c:pt idx="1">
                  <c:v>5 to 10 years</c:v>
                </c:pt>
                <c:pt idx="2">
                  <c:v>10 years +</c:v>
                </c:pt>
              </c:strCache>
            </c:strRef>
          </c:cat>
          <c:val>
            <c:numRef>
              <c:f>Experience!$H$6:$J$6</c:f>
              <c:numCache>
                <c:formatCode>0%</c:formatCode>
                <c:ptCount val="3"/>
                <c:pt idx="0">
                  <c:v>0.3</c:v>
                </c:pt>
                <c:pt idx="1">
                  <c:v>0.17</c:v>
                </c:pt>
                <c:pt idx="2">
                  <c:v>0.22</c:v>
                </c:pt>
              </c:numCache>
            </c:numRef>
          </c:val>
          <c:extLst>
            <c:ext xmlns:c16="http://schemas.microsoft.com/office/drawing/2014/chart" uri="{C3380CC4-5D6E-409C-BE32-E72D297353CC}">
              <c16:uniqueId val="{00000002-3E3E-A44E-8BA2-164BDDA65C94}"/>
            </c:ext>
          </c:extLst>
        </c:ser>
        <c:dLbls>
          <c:showLegendKey val="0"/>
          <c:showVal val="0"/>
          <c:showCatName val="0"/>
          <c:showSerName val="0"/>
          <c:showPercent val="0"/>
          <c:showBubbleSize val="0"/>
        </c:dLbls>
        <c:gapWidth val="219"/>
        <c:overlap val="-27"/>
        <c:axId val="264737536"/>
        <c:axId val="264739072"/>
      </c:barChart>
      <c:catAx>
        <c:axId val="26473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64739072"/>
        <c:crosses val="autoZero"/>
        <c:auto val="1"/>
        <c:lblAlgn val="ctr"/>
        <c:lblOffset val="100"/>
        <c:noMultiLvlLbl val="0"/>
      </c:catAx>
      <c:valAx>
        <c:axId val="264739072"/>
        <c:scaling>
          <c:orientation val="minMax"/>
        </c:scaling>
        <c:delete val="1"/>
        <c:axPos val="l"/>
        <c:numFmt formatCode="0%" sourceLinked="0"/>
        <c:majorTickMark val="none"/>
        <c:minorTickMark val="none"/>
        <c:tickLblPos val="nextTo"/>
        <c:crossAx val="264737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079421355875647E-3"/>
          <c:y val="3.9134908690095609E-2"/>
          <c:w val="0.99071726610854416"/>
          <c:h val="0.83102986537571866"/>
        </c:manualLayout>
      </c:layout>
      <c:barChart>
        <c:barDir val="col"/>
        <c:grouping val="clustered"/>
        <c:varyColors val="0"/>
        <c:ser>
          <c:idx val="0"/>
          <c:order val="0"/>
          <c:tx>
            <c:strRef>
              <c:f>Sector!$A$2</c:f>
              <c:strCache>
                <c:ptCount val="1"/>
                <c:pt idx="0">
                  <c:v>Secure professionals </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Sector!$B$1:$E$1</c:f>
              <c:strCache>
                <c:ptCount val="4"/>
                <c:pt idx="0">
                  <c:v>Public sector</c:v>
                </c:pt>
                <c:pt idx="1">
                  <c:v>Private sector</c:v>
                </c:pt>
                <c:pt idx="2">
                  <c:v>Not-for-profit</c:v>
                </c:pt>
                <c:pt idx="3">
                  <c:v>Self-employed </c:v>
                </c:pt>
              </c:strCache>
            </c:strRef>
          </c:cat>
          <c:val>
            <c:numRef>
              <c:f>Sector!$B$2:$E$2</c:f>
              <c:numCache>
                <c:formatCode>0%</c:formatCode>
                <c:ptCount val="4"/>
                <c:pt idx="0">
                  <c:v>0.39900000000000002</c:v>
                </c:pt>
                <c:pt idx="1">
                  <c:v>0.52900000000000003</c:v>
                </c:pt>
                <c:pt idx="2">
                  <c:v>0.06</c:v>
                </c:pt>
                <c:pt idx="3">
                  <c:v>1.2E-2</c:v>
                </c:pt>
              </c:numCache>
            </c:numRef>
          </c:val>
          <c:extLst>
            <c:ext xmlns:c16="http://schemas.microsoft.com/office/drawing/2014/chart" uri="{C3380CC4-5D6E-409C-BE32-E72D297353CC}">
              <c16:uniqueId val="{00000000-ABEE-484F-8B7F-2D6E0ADE8288}"/>
            </c:ext>
          </c:extLst>
        </c:ser>
        <c:ser>
          <c:idx val="1"/>
          <c:order val="1"/>
          <c:tx>
            <c:strRef>
              <c:f>Sector!$A$3</c:f>
              <c:strCache>
                <c:ptCount val="1"/>
                <c:pt idx="0">
                  <c:v>Precarious professionals </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Sector!$B$1:$E$1</c:f>
              <c:strCache>
                <c:ptCount val="4"/>
                <c:pt idx="0">
                  <c:v>Public sector</c:v>
                </c:pt>
                <c:pt idx="1">
                  <c:v>Private sector</c:v>
                </c:pt>
                <c:pt idx="2">
                  <c:v>Not-for-profit</c:v>
                </c:pt>
                <c:pt idx="3">
                  <c:v>Self-employed </c:v>
                </c:pt>
              </c:strCache>
            </c:strRef>
          </c:cat>
          <c:val>
            <c:numRef>
              <c:f>Sector!$B$3:$E$3</c:f>
              <c:numCache>
                <c:formatCode>0%</c:formatCode>
                <c:ptCount val="4"/>
                <c:pt idx="0">
                  <c:v>0.29599999999999999</c:v>
                </c:pt>
                <c:pt idx="1">
                  <c:v>0.40400000000000003</c:v>
                </c:pt>
                <c:pt idx="2">
                  <c:v>6.3E-2</c:v>
                </c:pt>
                <c:pt idx="3">
                  <c:v>0.23799999999999999</c:v>
                </c:pt>
              </c:numCache>
            </c:numRef>
          </c:val>
          <c:extLst>
            <c:ext xmlns:c16="http://schemas.microsoft.com/office/drawing/2014/chart" uri="{C3380CC4-5D6E-409C-BE32-E72D297353CC}">
              <c16:uniqueId val="{00000001-ABEE-484F-8B7F-2D6E0ADE8288}"/>
            </c:ext>
          </c:extLst>
        </c:ser>
        <c:dLbls>
          <c:showLegendKey val="0"/>
          <c:showVal val="0"/>
          <c:showCatName val="0"/>
          <c:showSerName val="0"/>
          <c:showPercent val="0"/>
          <c:showBubbleSize val="0"/>
        </c:dLbls>
        <c:gapWidth val="219"/>
        <c:overlap val="-27"/>
        <c:axId val="264532736"/>
        <c:axId val="264534272"/>
      </c:barChart>
      <c:catAx>
        <c:axId val="26453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64534272"/>
        <c:crosses val="autoZero"/>
        <c:auto val="1"/>
        <c:lblAlgn val="ctr"/>
        <c:lblOffset val="100"/>
        <c:noMultiLvlLbl val="0"/>
      </c:catAx>
      <c:valAx>
        <c:axId val="264534272"/>
        <c:scaling>
          <c:orientation val="minMax"/>
        </c:scaling>
        <c:delete val="1"/>
        <c:axPos val="l"/>
        <c:numFmt formatCode="0%" sourceLinked="1"/>
        <c:majorTickMark val="none"/>
        <c:minorTickMark val="none"/>
        <c:tickLblPos val="nextTo"/>
        <c:crossAx val="264532736"/>
        <c:crosses val="autoZero"/>
        <c:crossBetween val="between"/>
        <c:majorUnit val="0.2"/>
        <c:minorUnit val="0.1"/>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177566"/>
          <c:y val="0.15867400000000001"/>
          <c:w val="0.644868"/>
          <c:h val="0.82882599999999995"/>
        </c:manualLayout>
      </c:layout>
      <c:pieChart>
        <c:varyColors val="0"/>
        <c:ser>
          <c:idx val="0"/>
          <c:order val="0"/>
          <c:tx>
            <c:strRef>
              <c:f>Sheet1!$A$2</c:f>
              <c:strCache>
                <c:ptCount val="1"/>
                <c:pt idx="0">
                  <c:v>Region 1</c:v>
                </c:pt>
              </c:strCache>
            </c:strRef>
          </c:tx>
          <c:spPr>
            <a:solidFill>
              <a:srgbClr val="2F7202">
                <a:alpha val="90000"/>
              </a:srgbClr>
            </a:solidFill>
            <a:ln w="12700" cap="flat">
              <a:noFill/>
              <a:miter lim="400000"/>
            </a:ln>
            <a:effectLst/>
          </c:spPr>
          <c:dPt>
            <c:idx val="0"/>
            <c:bubble3D val="0"/>
            <c:spPr>
              <a:solidFill>
                <a:schemeClr val="tx1">
                  <a:lumMod val="65000"/>
                  <a:lumOff val="35000"/>
                  <a:alpha val="90000"/>
                </a:schemeClr>
              </a:solidFill>
              <a:ln w="12700" cap="flat">
                <a:noFill/>
                <a:miter lim="400000"/>
              </a:ln>
              <a:effectLst/>
            </c:spPr>
            <c:extLst>
              <c:ext xmlns:c16="http://schemas.microsoft.com/office/drawing/2014/chart" uri="{C3380CC4-5D6E-409C-BE32-E72D297353CC}">
                <c16:uniqueId val="{00000001-E4F4-4808-BCB5-ABBE9C6A656D}"/>
              </c:ext>
            </c:extLst>
          </c:dPt>
          <c:dPt>
            <c:idx val="1"/>
            <c:bubble3D val="0"/>
            <c:spPr>
              <a:solidFill>
                <a:srgbClr val="FF0000">
                  <a:alpha val="90000"/>
                </a:srgbClr>
              </a:solidFill>
              <a:ln w="12700" cap="flat">
                <a:noFill/>
                <a:miter lim="400000"/>
              </a:ln>
              <a:effectLst/>
            </c:spPr>
            <c:extLst>
              <c:ext xmlns:c16="http://schemas.microsoft.com/office/drawing/2014/chart" uri="{C3380CC4-5D6E-409C-BE32-E72D297353CC}">
                <c16:uniqueId val="{00000003-E4F4-4808-BCB5-ABBE9C6A656D}"/>
              </c:ext>
            </c:extLst>
          </c:dPt>
          <c:dLbls>
            <c:numFmt formatCode="#,##0%" sourceLinked="0"/>
            <c:spPr>
              <a:noFill/>
              <a:ln>
                <a:noFill/>
              </a:ln>
              <a:effectLst/>
            </c:spPr>
            <c:txPr>
              <a:bodyPr/>
              <a:lstStyle/>
              <a:p>
                <a:pPr>
                  <a:defRPr sz="26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Sheet1!$B$1:$C$1</c:f>
              <c:strCache>
                <c:ptCount val="2"/>
                <c:pt idx="0">
                  <c:v>Males</c:v>
                </c:pt>
                <c:pt idx="1">
                  <c:v>Females</c:v>
                </c:pt>
              </c:strCache>
            </c:strRef>
          </c:cat>
          <c:val>
            <c:numRef>
              <c:f>Sheet1!$B$2:$C$2</c:f>
              <c:numCache>
                <c:formatCode>General</c:formatCode>
                <c:ptCount val="2"/>
                <c:pt idx="0">
                  <c:v>72</c:v>
                </c:pt>
                <c:pt idx="1">
                  <c:v>56</c:v>
                </c:pt>
              </c:numCache>
            </c:numRef>
          </c:val>
          <c:extLst>
            <c:ext xmlns:c16="http://schemas.microsoft.com/office/drawing/2014/chart" uri="{C3380CC4-5D6E-409C-BE32-E72D297353CC}">
              <c16:uniqueId val="{00000004-E4F4-4808-BCB5-ABBE9C6A656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2F7202">
                <a:alpha val="90000"/>
              </a:srgbClr>
            </a:solidFill>
            <a:ln w="12700" cap="flat">
              <a:noFill/>
              <a:miter lim="400000"/>
            </a:ln>
            <a:effectLst/>
          </c:spPr>
          <c:dPt>
            <c:idx val="0"/>
            <c:bubble3D val="0"/>
            <c:extLst>
              <c:ext xmlns:c16="http://schemas.microsoft.com/office/drawing/2014/chart" uri="{C3380CC4-5D6E-409C-BE32-E72D297353CC}">
                <c16:uniqueId val="{00000000-F215-4F88-A194-D8323C66328E}"/>
              </c:ext>
            </c:extLst>
          </c:dPt>
          <c:dPt>
            <c:idx val="1"/>
            <c:bubble3D val="0"/>
            <c:spPr>
              <a:solidFill>
                <a:srgbClr val="0B5AAB">
                  <a:alpha val="90000"/>
                </a:srgbClr>
              </a:solidFill>
              <a:ln w="12700" cap="flat">
                <a:noFill/>
                <a:miter lim="400000"/>
              </a:ln>
              <a:effectLst/>
            </c:spPr>
            <c:extLst>
              <c:ext xmlns:c16="http://schemas.microsoft.com/office/drawing/2014/chart" uri="{C3380CC4-5D6E-409C-BE32-E72D297353CC}">
                <c16:uniqueId val="{00000002-F215-4F88-A194-D8323C66328E}"/>
              </c:ext>
            </c:extLst>
          </c:dPt>
          <c:dLbls>
            <c:numFmt formatCode="#,##0%" sourceLinked="0"/>
            <c:spPr>
              <a:noFill/>
              <a:ln>
                <a:noFill/>
              </a:ln>
              <a:effectLst/>
            </c:spPr>
            <c:txPr>
              <a:bodyPr/>
              <a:lstStyle/>
              <a:p>
                <a:pPr>
                  <a:defRPr sz="26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Sheet1!$B$1:$C$1</c:f>
              <c:strCache>
                <c:ptCount val="2"/>
                <c:pt idx="0">
                  <c:v>Not Live-in Caregiver Children</c:v>
                </c:pt>
                <c:pt idx="1">
                  <c:v>Live-in Caregiver Children</c:v>
                </c:pt>
              </c:strCache>
            </c:strRef>
          </c:cat>
          <c:val>
            <c:numRef>
              <c:f>Sheet1!$B$2:$C$2</c:f>
              <c:numCache>
                <c:formatCode>General</c:formatCode>
                <c:ptCount val="2"/>
                <c:pt idx="0">
                  <c:v>67</c:v>
                </c:pt>
                <c:pt idx="1">
                  <c:v>61</c:v>
                </c:pt>
              </c:numCache>
            </c:numRef>
          </c:val>
          <c:extLst>
            <c:ext xmlns:c16="http://schemas.microsoft.com/office/drawing/2014/chart" uri="{C3380CC4-5D6E-409C-BE32-E72D297353CC}">
              <c16:uniqueId val="{00000003-F215-4F88-A194-D8323C66328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2800" b="1" i="0" u="none" strike="noStrike">
                <a:solidFill>
                  <a:srgbClr val="000000"/>
                </a:solidFill>
                <a:latin typeface="Helvetica"/>
              </a:defRPr>
            </a:pPr>
            <a:r>
              <a:rPr lang="en-US" sz="2800" b="1" i="0" u="none" strike="noStrike">
                <a:solidFill>
                  <a:srgbClr val="000000"/>
                </a:solidFill>
                <a:latin typeface="Helvetica"/>
              </a:rPr>
              <a:t>Years of Separation from Dad</a:t>
            </a:r>
          </a:p>
        </c:rich>
      </c:tx>
      <c:layout>
        <c:manualLayout>
          <c:xMode val="edge"/>
          <c:yMode val="edge"/>
          <c:x val="9.3383300000000002E-2"/>
          <c:y val="0"/>
          <c:w val="0.81323299999999998"/>
          <c:h val="0.22964100000000001"/>
        </c:manualLayout>
      </c:layout>
      <c:overlay val="1"/>
      <c:spPr>
        <a:noFill/>
        <a:effectLst/>
      </c:spPr>
    </c:title>
    <c:autoTitleDeleted val="0"/>
    <c:plotArea>
      <c:layout>
        <c:manualLayout>
          <c:layoutTarget val="inner"/>
          <c:xMode val="edge"/>
          <c:yMode val="edge"/>
          <c:x val="0.29338700000000001"/>
          <c:y val="0.22964100000000001"/>
          <c:w val="0.68066000000000004"/>
          <c:h val="0.664401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51A8F9"/>
                </a:gs>
                <a:gs pos="100000">
                  <a:schemeClr val="accent1"/>
                </a:gs>
              </a:gsLst>
              <a:lin ang="5400000" scaled="0"/>
            </a:gradFill>
            <a:ln w="12700" cap="flat">
              <a:noFill/>
              <a:miter lim="400000"/>
            </a:ln>
            <a:effectLst/>
          </c:spPr>
          <c:invertIfNegative val="0"/>
          <c:cat>
            <c:strRef>
              <c:f>Sheet1!$B$1:$D$1</c:f>
              <c:strCache>
                <c:ptCount val="3"/>
                <c:pt idx="0">
                  <c:v>1-3 Years</c:v>
                </c:pt>
                <c:pt idx="1">
                  <c:v>4-6 Years</c:v>
                </c:pt>
                <c:pt idx="2">
                  <c:v>Over 6 Years</c:v>
                </c:pt>
              </c:strCache>
            </c:strRef>
          </c:cat>
          <c:val>
            <c:numRef>
              <c:f>Sheet1!$B$2:$D$2</c:f>
              <c:numCache>
                <c:formatCode>General</c:formatCode>
                <c:ptCount val="3"/>
                <c:pt idx="0">
                  <c:v>10</c:v>
                </c:pt>
                <c:pt idx="1">
                  <c:v>3</c:v>
                </c:pt>
                <c:pt idx="2">
                  <c:v>5</c:v>
                </c:pt>
              </c:numCache>
            </c:numRef>
          </c:val>
          <c:extLst>
            <c:ext xmlns:c16="http://schemas.microsoft.com/office/drawing/2014/chart" uri="{C3380CC4-5D6E-409C-BE32-E72D297353CC}">
              <c16:uniqueId val="{00000000-7994-4968-AA97-2440AE3E49F4}"/>
            </c:ext>
          </c:extLst>
        </c:ser>
        <c:dLbls>
          <c:showLegendKey val="0"/>
          <c:showVal val="0"/>
          <c:showCatName val="0"/>
          <c:showSerName val="0"/>
          <c:showPercent val="0"/>
          <c:showBubbleSize val="0"/>
        </c:dLbls>
        <c:gapWidth val="40"/>
        <c:overlap val="-10"/>
        <c:axId val="289688960"/>
        <c:axId val="289711232"/>
      </c:barChart>
      <c:catAx>
        <c:axId val="289688960"/>
        <c:scaling>
          <c:orientation val="maxMin"/>
        </c:scaling>
        <c:delete val="0"/>
        <c:axPos val="l"/>
        <c:numFmt formatCode="General" sourceLinked="0"/>
        <c:majorTickMark val="none"/>
        <c:minorTickMark val="none"/>
        <c:tickLblPos val="nextTo"/>
        <c:spPr>
          <a:ln w="12700" cap="flat">
            <a:solidFill>
              <a:srgbClr val="000000"/>
            </a:solidFill>
            <a:prstDash val="solid"/>
            <a:miter lim="400000"/>
          </a:ln>
        </c:spPr>
        <c:txPr>
          <a:bodyPr rot="0"/>
          <a:lstStyle/>
          <a:p>
            <a:pPr>
              <a:defRPr sz="2000" b="1" i="0" u="none" strike="noStrike">
                <a:solidFill>
                  <a:srgbClr val="000000"/>
                </a:solidFill>
                <a:latin typeface="Helvetica Light"/>
              </a:defRPr>
            </a:pPr>
            <a:endParaRPr lang="en-US"/>
          </a:p>
        </c:txPr>
        <c:crossAx val="289711232"/>
        <c:crosses val="autoZero"/>
        <c:auto val="1"/>
        <c:lblAlgn val="ctr"/>
        <c:lblOffset val="100"/>
        <c:noMultiLvlLbl val="1"/>
      </c:catAx>
      <c:valAx>
        <c:axId val="289711232"/>
        <c:scaling>
          <c:orientation val="minMax"/>
        </c:scaling>
        <c:delete val="0"/>
        <c:axPos val="t"/>
        <c:numFmt formatCode="0" sourceLinked="0"/>
        <c:majorTickMark val="out"/>
        <c:minorTickMark val="none"/>
        <c:tickLblPos val="high"/>
        <c:spPr>
          <a:ln w="12700" cap="flat">
            <a:solidFill>
              <a:srgbClr val="000000"/>
            </a:solidFill>
            <a:prstDash val="solid"/>
            <a:miter lim="400000"/>
          </a:ln>
        </c:spPr>
        <c:txPr>
          <a:bodyPr rot="0"/>
          <a:lstStyle/>
          <a:p>
            <a:pPr>
              <a:defRPr sz="2000" b="0" i="0" u="none" strike="noStrike">
                <a:solidFill>
                  <a:srgbClr val="000000"/>
                </a:solidFill>
                <a:latin typeface="Helvetica Light"/>
              </a:defRPr>
            </a:pPr>
            <a:endParaRPr lang="en-US"/>
          </a:p>
        </c:txPr>
        <c:crossAx val="289688960"/>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2800" b="1" i="0" u="none" strike="noStrike">
                <a:solidFill>
                  <a:srgbClr val="000000"/>
                </a:solidFill>
                <a:latin typeface="Helvetica"/>
              </a:defRPr>
            </a:pPr>
            <a:r>
              <a:rPr lang="en-US" sz="2800" b="1" i="0" u="none" strike="noStrike">
                <a:solidFill>
                  <a:srgbClr val="000000"/>
                </a:solidFill>
                <a:latin typeface="Helvetica"/>
              </a:rPr>
              <a:t>Years of Separation from Mom</a:t>
            </a:r>
          </a:p>
        </c:rich>
      </c:tx>
      <c:layout>
        <c:manualLayout>
          <c:xMode val="edge"/>
          <c:yMode val="edge"/>
          <c:x val="9.61119E-2"/>
          <c:y val="0"/>
          <c:w val="0.80777600000000005"/>
          <c:h val="0.22079199999999999"/>
        </c:manualLayout>
      </c:layout>
      <c:overlay val="1"/>
      <c:spPr>
        <a:noFill/>
        <a:effectLst/>
      </c:spPr>
    </c:title>
    <c:autoTitleDeleted val="0"/>
    <c:plotArea>
      <c:layout>
        <c:manualLayout>
          <c:layoutTarget val="inner"/>
          <c:xMode val="edge"/>
          <c:yMode val="edge"/>
          <c:x val="0.26099299999999998"/>
          <c:y val="0.22079199999999999"/>
          <c:w val="0.71641200000000005"/>
          <c:h val="0.68259599999999998"/>
        </c:manualLayout>
      </c:layout>
      <c:barChart>
        <c:barDir val="bar"/>
        <c:grouping val="stacked"/>
        <c:varyColors val="0"/>
        <c:ser>
          <c:idx val="0"/>
          <c:order val="0"/>
          <c:tx>
            <c:strRef>
              <c:f>Sheet1!$A$2</c:f>
              <c:strCache>
                <c:ptCount val="1"/>
                <c:pt idx="0">
                  <c:v>LCP</c:v>
                </c:pt>
              </c:strCache>
            </c:strRef>
          </c:tx>
          <c:spPr>
            <a:solidFill>
              <a:schemeClr val="accent1"/>
            </a:solidFill>
            <a:ln w="9525" cap="flat">
              <a:solidFill>
                <a:srgbClr val="F9F9F9"/>
              </a:solidFill>
              <a:prstDash val="solid"/>
              <a:round/>
            </a:ln>
            <a:effectLst>
              <a:outerShdw blurRad="38100" dist="25400" dir="5400000" algn="tl">
                <a:srgbClr val="000000">
                  <a:alpha val="50000"/>
                </a:srgbClr>
              </a:outerShdw>
            </a:effectLst>
          </c:spPr>
          <c:invertIfNegative val="0"/>
          <c:cat>
            <c:strRef>
              <c:f>Sheet1!$B$1:$D$1</c:f>
              <c:strCache>
                <c:ptCount val="3"/>
                <c:pt idx="0">
                  <c:v>1-3 Years</c:v>
                </c:pt>
                <c:pt idx="1">
                  <c:v>4-6 Years</c:v>
                </c:pt>
                <c:pt idx="2">
                  <c:v>Over 6 Years</c:v>
                </c:pt>
              </c:strCache>
            </c:strRef>
          </c:cat>
          <c:val>
            <c:numRef>
              <c:f>Sheet1!$B$2:$D$2</c:f>
              <c:numCache>
                <c:formatCode>General</c:formatCode>
                <c:ptCount val="3"/>
                <c:pt idx="0">
                  <c:v>4</c:v>
                </c:pt>
                <c:pt idx="1">
                  <c:v>15</c:v>
                </c:pt>
                <c:pt idx="2">
                  <c:v>34</c:v>
                </c:pt>
              </c:numCache>
            </c:numRef>
          </c:val>
          <c:extLst>
            <c:ext xmlns:c16="http://schemas.microsoft.com/office/drawing/2014/chart" uri="{C3380CC4-5D6E-409C-BE32-E72D297353CC}">
              <c16:uniqueId val="{00000000-D87A-414B-BAFA-FCFFDF65035D}"/>
            </c:ext>
          </c:extLst>
        </c:ser>
        <c:ser>
          <c:idx val="1"/>
          <c:order val="1"/>
          <c:tx>
            <c:strRef>
              <c:f>Sheet1!$A$3</c:f>
              <c:strCache>
                <c:ptCount val="1"/>
                <c:pt idx="0">
                  <c:v>Non-LCP</c:v>
                </c:pt>
              </c:strCache>
            </c:strRef>
          </c:tx>
          <c:spPr>
            <a:solidFill>
              <a:schemeClr val="accent2"/>
            </a:solidFill>
            <a:ln w="9525" cap="flat">
              <a:solidFill>
                <a:srgbClr val="F9F9F9"/>
              </a:solidFill>
              <a:prstDash val="solid"/>
              <a:round/>
            </a:ln>
            <a:effectLst>
              <a:outerShdw blurRad="38100" dist="25400" dir="5400000" algn="tl">
                <a:srgbClr val="000000">
                  <a:alpha val="50000"/>
                </a:srgbClr>
              </a:outerShdw>
            </a:effectLst>
          </c:spPr>
          <c:invertIfNegative val="0"/>
          <c:cat>
            <c:strRef>
              <c:f>Sheet1!$B$1:$D$1</c:f>
              <c:strCache>
                <c:ptCount val="3"/>
                <c:pt idx="0">
                  <c:v>1-3 Years</c:v>
                </c:pt>
                <c:pt idx="1">
                  <c:v>4-6 Years</c:v>
                </c:pt>
                <c:pt idx="2">
                  <c:v>Over 6 Years</c:v>
                </c:pt>
              </c:strCache>
            </c:strRef>
          </c:cat>
          <c:val>
            <c:numRef>
              <c:f>Sheet1!$B$3:$D$3</c:f>
              <c:numCache>
                <c:formatCode>General</c:formatCode>
                <c:ptCount val="3"/>
                <c:pt idx="0">
                  <c:v>3</c:v>
                </c:pt>
                <c:pt idx="1">
                  <c:v>0</c:v>
                </c:pt>
                <c:pt idx="2">
                  <c:v>0</c:v>
                </c:pt>
              </c:numCache>
            </c:numRef>
          </c:val>
          <c:extLst>
            <c:ext xmlns:c16="http://schemas.microsoft.com/office/drawing/2014/chart" uri="{C3380CC4-5D6E-409C-BE32-E72D297353CC}">
              <c16:uniqueId val="{00000001-D87A-414B-BAFA-FCFFDF65035D}"/>
            </c:ext>
          </c:extLst>
        </c:ser>
        <c:dLbls>
          <c:showLegendKey val="0"/>
          <c:showVal val="0"/>
          <c:showCatName val="0"/>
          <c:showSerName val="0"/>
          <c:showPercent val="0"/>
          <c:showBubbleSize val="0"/>
        </c:dLbls>
        <c:gapWidth val="150"/>
        <c:overlap val="100"/>
        <c:axId val="289425664"/>
        <c:axId val="289431552"/>
      </c:barChart>
      <c:catAx>
        <c:axId val="289425664"/>
        <c:scaling>
          <c:orientation val="maxMin"/>
        </c:scaling>
        <c:delete val="0"/>
        <c:axPos val="l"/>
        <c:numFmt formatCode="General" sourceLinked="0"/>
        <c:majorTickMark val="out"/>
        <c:minorTickMark val="none"/>
        <c:tickLblPos val="nextTo"/>
        <c:spPr>
          <a:ln w="12700" cap="flat">
            <a:solidFill>
              <a:srgbClr val="888888"/>
            </a:solidFill>
            <a:prstDash val="solid"/>
            <a:round/>
          </a:ln>
        </c:spPr>
        <c:txPr>
          <a:bodyPr rot="0"/>
          <a:lstStyle/>
          <a:p>
            <a:pPr>
              <a:defRPr sz="2000" b="1" i="0" u="none" strike="noStrike">
                <a:solidFill>
                  <a:srgbClr val="000000"/>
                </a:solidFill>
                <a:latin typeface="Helvetica Light"/>
              </a:defRPr>
            </a:pPr>
            <a:endParaRPr lang="en-US"/>
          </a:p>
        </c:txPr>
        <c:crossAx val="289431552"/>
        <c:crosses val="autoZero"/>
        <c:auto val="1"/>
        <c:lblAlgn val="ctr"/>
        <c:lblOffset val="100"/>
        <c:noMultiLvlLbl val="1"/>
      </c:catAx>
      <c:valAx>
        <c:axId val="289431552"/>
        <c:scaling>
          <c:orientation val="minMax"/>
        </c:scaling>
        <c:delete val="0"/>
        <c:axPos val="t"/>
        <c:numFmt formatCode="General" sourceLinked="0"/>
        <c:majorTickMark val="out"/>
        <c:minorTickMark val="none"/>
        <c:tickLblPos val="high"/>
        <c:spPr>
          <a:ln w="12700" cap="flat">
            <a:solidFill>
              <a:srgbClr val="888888"/>
            </a:solidFill>
            <a:prstDash val="solid"/>
            <a:round/>
          </a:ln>
        </c:spPr>
        <c:txPr>
          <a:bodyPr rot="0"/>
          <a:lstStyle/>
          <a:p>
            <a:pPr>
              <a:defRPr sz="1800" b="0" i="0" u="none" strike="noStrike">
                <a:solidFill>
                  <a:srgbClr val="000000"/>
                </a:solidFill>
                <a:latin typeface="Helvetica Light"/>
              </a:defRPr>
            </a:pPr>
            <a:endParaRPr lang="en-US"/>
          </a:p>
        </c:txPr>
        <c:crossAx val="289425664"/>
        <c:crosses val="autoZero"/>
        <c:crossBetween val="between"/>
        <c:majorUnit val="10"/>
        <c:minorUnit val="5"/>
      </c:valAx>
      <c:spPr>
        <a:noFill/>
        <a:ln w="12700" cap="flat">
          <a:noFill/>
          <a:miter lim="400000"/>
        </a:ln>
        <a:effectLst/>
      </c:spPr>
    </c:plotArea>
    <c:legend>
      <c:legendPos val="r"/>
      <c:layout>
        <c:manualLayout>
          <c:xMode val="edge"/>
          <c:yMode val="edge"/>
          <c:x val="0.54731399999999997"/>
          <c:y val="0.234571"/>
          <c:w val="0.447073"/>
          <c:h val="8.28266E-2"/>
        </c:manualLayout>
      </c:layout>
      <c:overlay val="1"/>
      <c:spPr>
        <a:noFill/>
        <a:ln w="12700" cap="flat">
          <a:noFill/>
          <a:miter lim="400000"/>
        </a:ln>
        <a:effectLst/>
      </c:spPr>
      <c:txPr>
        <a:bodyPr rot="0"/>
        <a:lstStyle/>
        <a:p>
          <a:pPr>
            <a:defRPr sz="2400" b="1" i="0" u="none" strike="noStrike">
              <a:solidFill>
                <a:srgbClr val="000000"/>
              </a:solidFill>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8.7710732333692296E-2"/>
          <c:y val="0.18419685478768599"/>
          <c:w val="0.91167299999999996"/>
          <c:h val="0.71573399999999998"/>
        </c:manualLayout>
      </c:layout>
      <c:barChart>
        <c:barDir val="col"/>
        <c:grouping val="clustered"/>
        <c:varyColors val="0"/>
        <c:ser>
          <c:idx val="0"/>
          <c:order val="0"/>
          <c:tx>
            <c:strRef>
              <c:f>Sheet1!$A$2</c:f>
              <c:strCache>
                <c:ptCount val="1"/>
                <c:pt idx="0">
                  <c:v>LCP</c:v>
                </c:pt>
              </c:strCache>
            </c:strRef>
          </c:tx>
          <c:spPr>
            <a:solidFill>
              <a:srgbClr val="0070C0"/>
            </a:solidFill>
            <a:ln w="9525" cap="flat">
              <a:noFill/>
              <a:prstDash val="solid"/>
              <a:round/>
            </a:ln>
            <a:effectLst>
              <a:outerShdw blurRad="38100" dist="25400" dir="5400000" algn="tl">
                <a:srgbClr val="000000">
                  <a:alpha val="50000"/>
                </a:srgbClr>
              </a:outerShdw>
            </a:effectLst>
          </c:spPr>
          <c:invertIfNegative val="0"/>
          <c:cat>
            <c:strRef>
              <c:f>Sheet1!$B$1:$C$1</c:f>
              <c:strCache>
                <c:ptCount val="2"/>
                <c:pt idx="0">
                  <c:v>Mother Respondents</c:v>
                </c:pt>
                <c:pt idx="1">
                  <c:v>Father Respondents</c:v>
                </c:pt>
              </c:strCache>
            </c:strRef>
          </c:cat>
          <c:val>
            <c:numRef>
              <c:f>Sheet1!$B$2:$C$2</c:f>
              <c:numCache>
                <c:formatCode>General</c:formatCode>
                <c:ptCount val="2"/>
                <c:pt idx="0">
                  <c:v>57</c:v>
                </c:pt>
                <c:pt idx="1">
                  <c:v>24</c:v>
                </c:pt>
              </c:numCache>
            </c:numRef>
          </c:val>
          <c:extLst>
            <c:ext xmlns:c16="http://schemas.microsoft.com/office/drawing/2014/chart" uri="{C3380CC4-5D6E-409C-BE32-E72D297353CC}">
              <c16:uniqueId val="{00000000-F63B-4494-A81C-E067B70945F6}"/>
            </c:ext>
          </c:extLst>
        </c:ser>
        <c:ser>
          <c:idx val="1"/>
          <c:order val="1"/>
          <c:tx>
            <c:strRef>
              <c:f>Sheet1!$A$3</c:f>
              <c:strCache>
                <c:ptCount val="1"/>
                <c:pt idx="0">
                  <c:v>Non LCP</c:v>
                </c:pt>
              </c:strCache>
            </c:strRef>
          </c:tx>
          <c:spPr>
            <a:solidFill>
              <a:srgbClr val="008000"/>
            </a:solidFill>
            <a:ln w="9525" cap="flat">
              <a:solidFill>
                <a:srgbClr val="008000"/>
              </a:solidFill>
              <a:prstDash val="solid"/>
              <a:round/>
            </a:ln>
            <a:effectLst>
              <a:outerShdw blurRad="38100" dist="25400" dir="5400000" algn="tl">
                <a:srgbClr val="000000">
                  <a:alpha val="50000"/>
                </a:srgbClr>
              </a:outerShdw>
            </a:effectLst>
          </c:spPr>
          <c:invertIfNegative val="0"/>
          <c:cat>
            <c:strRef>
              <c:f>Sheet1!$B$1:$C$1</c:f>
              <c:strCache>
                <c:ptCount val="2"/>
                <c:pt idx="0">
                  <c:v>Mother Respondents</c:v>
                </c:pt>
                <c:pt idx="1">
                  <c:v>Father Respondents</c:v>
                </c:pt>
              </c:strCache>
            </c:strRef>
          </c:cat>
          <c:val>
            <c:numRef>
              <c:f>Sheet1!$B$3:$C$3</c:f>
              <c:numCache>
                <c:formatCode>General</c:formatCode>
                <c:ptCount val="2"/>
                <c:pt idx="0">
                  <c:v>63</c:v>
                </c:pt>
                <c:pt idx="1">
                  <c:v>61</c:v>
                </c:pt>
              </c:numCache>
            </c:numRef>
          </c:val>
          <c:extLst>
            <c:ext xmlns:c16="http://schemas.microsoft.com/office/drawing/2014/chart" uri="{C3380CC4-5D6E-409C-BE32-E72D297353CC}">
              <c16:uniqueId val="{00000001-F63B-4494-A81C-E067B70945F6}"/>
            </c:ext>
          </c:extLst>
        </c:ser>
        <c:dLbls>
          <c:showLegendKey val="0"/>
          <c:showVal val="0"/>
          <c:showCatName val="0"/>
          <c:showSerName val="0"/>
          <c:showPercent val="0"/>
          <c:showBubbleSize val="0"/>
        </c:dLbls>
        <c:gapWidth val="150"/>
        <c:axId val="289587584"/>
        <c:axId val="289589120"/>
      </c:barChart>
      <c:catAx>
        <c:axId val="289587584"/>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2800" b="1" i="0" u="none" strike="noStrike">
                <a:solidFill>
                  <a:srgbClr val="000000"/>
                </a:solidFill>
                <a:latin typeface="Helvetica Light"/>
              </a:defRPr>
            </a:pPr>
            <a:endParaRPr lang="en-US"/>
          </a:p>
        </c:txPr>
        <c:crossAx val="289589120"/>
        <c:crosses val="autoZero"/>
        <c:auto val="1"/>
        <c:lblAlgn val="ctr"/>
        <c:lblOffset val="100"/>
        <c:noMultiLvlLbl val="1"/>
      </c:catAx>
      <c:valAx>
        <c:axId val="289589120"/>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sz="2400" b="1" i="0" u="none" strike="noStrike">
                <a:solidFill>
                  <a:srgbClr val="000000"/>
                </a:solidFill>
                <a:latin typeface="Helvetica Light"/>
              </a:defRPr>
            </a:pPr>
            <a:endParaRPr lang="en-US"/>
          </a:p>
        </c:txPr>
        <c:crossAx val="289587584"/>
        <c:crosses val="autoZero"/>
        <c:crossBetween val="between"/>
      </c:valAx>
      <c:spPr>
        <a:noFill/>
        <a:ln w="12700" cap="flat">
          <a:noFill/>
          <a:miter lim="400000"/>
        </a:ln>
        <a:effectLst/>
      </c:spPr>
    </c:plotArea>
    <c:legend>
      <c:legendPos val="r"/>
      <c:layout>
        <c:manualLayout>
          <c:xMode val="edge"/>
          <c:yMode val="edge"/>
          <c:x val="8.4780857896564296E-2"/>
          <c:y val="9.0109184379696797E-2"/>
          <c:w val="0.91376500000000005"/>
          <c:h val="9.1431799999999994E-2"/>
        </c:manualLayout>
      </c:layout>
      <c:overlay val="1"/>
      <c:spPr>
        <a:noFill/>
        <a:ln w="12700" cap="flat">
          <a:noFill/>
          <a:miter lim="400000"/>
        </a:ln>
        <a:effectLst/>
      </c:spPr>
      <c:txPr>
        <a:bodyPr rot="0"/>
        <a:lstStyle/>
        <a:p>
          <a:pPr>
            <a:defRPr sz="3600" b="1" i="0" u="none" strike="noStrike">
              <a:solidFill>
                <a:srgbClr val="000000"/>
              </a:solidFill>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8-06-13T16:51:24.586" idx="2">
    <p:pos x="8084" y="8932"/>
    <p:text>You need to fix the diagram as the precarious and vulnerable labels stretch over 2 lines.</p:tex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DD058-27F3-4319-AD5C-8DC9D6ADBB9B}"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CA"/>
        </a:p>
      </dgm:t>
    </dgm:pt>
    <dgm:pt modelId="{FC33068B-76A1-4D2D-B2D8-F09C8DA42AFF}">
      <dgm:prSet phldrT="[Text]"/>
      <dgm:spPr>
        <a:xfrm>
          <a:off x="3278663" y="-212371"/>
          <a:ext cx="1671933" cy="1219745"/>
        </a:xfrm>
        <a:prstGeom prst="roundRect">
          <a:avLst/>
        </a:prstGeom>
        <a:solidFill>
          <a:srgbClr val="991E66"/>
        </a:solidFill>
        <a:ln w="25400" cap="flat" cmpd="sng" algn="ctr">
          <a:solidFill>
            <a:sysClr val="window" lastClr="FFFFFF">
              <a:hueOff val="0"/>
              <a:satOff val="0"/>
              <a:lumOff val="0"/>
              <a:alphaOff val="0"/>
            </a:sysClr>
          </a:solidFill>
          <a:prstDash val="solid"/>
        </a:ln>
        <a:effectLst/>
      </dgm:spPr>
      <dgm:t>
        <a:bodyPr/>
        <a:lstStyle/>
        <a:p>
          <a:r>
            <a:rPr lang="en-CA" dirty="0">
              <a:solidFill>
                <a:sysClr val="window" lastClr="FFFFFF"/>
              </a:solidFill>
              <a:latin typeface="Calibri"/>
              <a:ea typeface="+mn-ea"/>
              <a:cs typeface="+mn-cs"/>
            </a:rPr>
            <a:t>1. Job loss, displacement &amp; estrangement</a:t>
          </a:r>
        </a:p>
      </dgm:t>
    </dgm:pt>
    <dgm:pt modelId="{128A094E-1706-4CDE-9581-603885A73CEE}" type="parTrans" cxnId="{080E72AE-D664-42A7-AF58-CDAC6F4B2FD8}">
      <dgm:prSet/>
      <dgm:spPr/>
      <dgm:t>
        <a:bodyPr/>
        <a:lstStyle/>
        <a:p>
          <a:endParaRPr lang="en-CA"/>
        </a:p>
      </dgm:t>
    </dgm:pt>
    <dgm:pt modelId="{CFB35043-CAD3-4ECA-AC4D-00CFF449DB97}" type="sibTrans" cxnId="{080E72AE-D664-42A7-AF58-CDAC6F4B2FD8}">
      <dgm:prSet/>
      <dgm:spPr>
        <a:xfrm>
          <a:off x="2592906" y="529189"/>
          <a:ext cx="3730960" cy="3730960"/>
        </a:xfrm>
        <a:custGeom>
          <a:avLst/>
          <a:gdLst/>
          <a:ahLst/>
          <a:cxnLst/>
          <a:rect l="0" t="0" r="0" b="0"/>
          <a:pathLst>
            <a:path>
              <a:moveTo>
                <a:pt x="2363308" y="67652"/>
              </a:moveTo>
              <a:arcTo wR="1865480" hR="1865480" stAng="17128663" swAng="1056942"/>
            </a:path>
          </a:pathLst>
        </a:custGeom>
        <a:noFill/>
        <a:ln w="9525" cap="flat" cmpd="sng" algn="ctr">
          <a:solidFill>
            <a:srgbClr val="C0504D">
              <a:hueOff val="0"/>
              <a:satOff val="0"/>
              <a:lumOff val="0"/>
              <a:alphaOff val="0"/>
            </a:srgbClr>
          </a:solidFill>
          <a:prstDash val="solid"/>
        </a:ln>
        <a:effectLst/>
      </dgm:spPr>
      <dgm:t>
        <a:bodyPr/>
        <a:lstStyle/>
        <a:p>
          <a:endParaRPr lang="en-CA"/>
        </a:p>
      </dgm:t>
    </dgm:pt>
    <dgm:pt modelId="{326DE93F-D16E-4555-ABBD-227C425E8FB9}">
      <dgm:prSet phldrT="[Text]"/>
      <dgm:spPr>
        <a:xfrm>
          <a:off x="5077895" y="834994"/>
          <a:ext cx="1672614" cy="1219009"/>
        </a:xfrm>
        <a:prstGeom prst="roundRect">
          <a:avLst/>
        </a:prstGeom>
        <a:solidFill>
          <a:srgbClr val="002855"/>
        </a:solidFill>
        <a:ln w="25400" cap="flat" cmpd="sng" algn="ctr">
          <a:solidFill>
            <a:sysClr val="window" lastClr="FFFFFF">
              <a:hueOff val="0"/>
              <a:satOff val="0"/>
              <a:lumOff val="0"/>
              <a:alphaOff val="0"/>
            </a:sysClr>
          </a:solidFill>
          <a:prstDash val="solid"/>
        </a:ln>
        <a:effectLst/>
      </dgm:spPr>
      <dgm:t>
        <a:bodyPr/>
        <a:lstStyle/>
        <a:p>
          <a:r>
            <a:rPr lang="en-CA" dirty="0">
              <a:solidFill>
                <a:sysClr val="window" lastClr="FFFFFF"/>
              </a:solidFill>
              <a:latin typeface="Calibri"/>
              <a:ea typeface="+mn-ea"/>
              <a:cs typeface="+mn-cs"/>
            </a:rPr>
            <a:t>2. Change in work organization &amp; required skills</a:t>
          </a:r>
        </a:p>
      </dgm:t>
    </dgm:pt>
    <dgm:pt modelId="{79E474A8-C04D-4D43-8CDE-CCFE5281364E}" type="parTrans" cxnId="{CEB35857-5B05-40FB-A5CE-3FC7EF5E53A5}">
      <dgm:prSet/>
      <dgm:spPr/>
      <dgm:t>
        <a:bodyPr/>
        <a:lstStyle/>
        <a:p>
          <a:endParaRPr lang="en-CA"/>
        </a:p>
      </dgm:t>
    </dgm:pt>
    <dgm:pt modelId="{28EFE6F7-C814-44E5-A298-41DF3F8FB65C}" type="sibTrans" cxnId="{CEB35857-5B05-40FB-A5CE-3FC7EF5E53A5}">
      <dgm:prSet/>
      <dgm:spPr>
        <a:xfrm>
          <a:off x="2355234" y="333992"/>
          <a:ext cx="3730960" cy="3730960"/>
        </a:xfrm>
        <a:custGeom>
          <a:avLst/>
          <a:gdLst/>
          <a:ahLst/>
          <a:cxnLst/>
          <a:rect l="0" t="0" r="0" b="0"/>
          <a:pathLst>
            <a:path>
              <a:moveTo>
                <a:pt x="3725598" y="1724140"/>
              </a:moveTo>
              <a:arcTo wR="1865480" hR="1865480" stAng="21339287" swAng="749522"/>
            </a:path>
          </a:pathLst>
        </a:custGeom>
        <a:noFill/>
        <a:ln w="9525" cap="flat" cmpd="sng" algn="ctr">
          <a:solidFill>
            <a:srgbClr val="9BBB59">
              <a:hueOff val="0"/>
              <a:satOff val="0"/>
              <a:lumOff val="0"/>
              <a:alphaOff val="0"/>
            </a:srgbClr>
          </a:solidFill>
          <a:prstDash val="solid"/>
        </a:ln>
        <a:effectLst/>
      </dgm:spPr>
      <dgm:t>
        <a:bodyPr/>
        <a:lstStyle/>
        <a:p>
          <a:endParaRPr lang="en-CA"/>
        </a:p>
      </dgm:t>
    </dgm:pt>
    <dgm:pt modelId="{25FBBA39-FE41-431A-A274-BED7B4A18094}">
      <dgm:prSet phldrT="[Text]"/>
      <dgm:spPr>
        <a:xfrm>
          <a:off x="5064427" y="2467929"/>
          <a:ext cx="1671933" cy="1219745"/>
        </a:xfrm>
        <a:prstGeom prst="roundRect">
          <a:avLst/>
        </a:prstGeom>
        <a:solidFill>
          <a:srgbClr val="EAAA00"/>
        </a:solidFill>
        <a:ln w="25400" cap="flat" cmpd="sng" algn="ctr">
          <a:solidFill>
            <a:sysClr val="window" lastClr="FFFFFF">
              <a:hueOff val="0"/>
              <a:satOff val="0"/>
              <a:lumOff val="0"/>
              <a:alphaOff val="0"/>
            </a:sysClr>
          </a:solidFill>
          <a:prstDash val="solid"/>
        </a:ln>
        <a:effectLst/>
      </dgm:spPr>
      <dgm:t>
        <a:bodyPr/>
        <a:lstStyle/>
        <a:p>
          <a:r>
            <a:rPr lang="en-CA" dirty="0">
              <a:solidFill>
                <a:sysClr val="window" lastClr="FFFFFF"/>
              </a:solidFill>
              <a:latin typeface="Calibri"/>
              <a:ea typeface="+mn-ea"/>
              <a:cs typeface="+mn-cs"/>
            </a:rPr>
            <a:t>3. Productivity enhancement vs. workload increases</a:t>
          </a:r>
        </a:p>
      </dgm:t>
    </dgm:pt>
    <dgm:pt modelId="{532DCBE0-6E4B-4D52-97C2-5925D969A9ED}" type="parTrans" cxnId="{77B2CB90-235E-4D5B-8AEE-532521F49A29}">
      <dgm:prSet/>
      <dgm:spPr/>
      <dgm:t>
        <a:bodyPr/>
        <a:lstStyle/>
        <a:p>
          <a:endParaRPr lang="en-CA"/>
        </a:p>
      </dgm:t>
    </dgm:pt>
    <dgm:pt modelId="{3FE84ED5-C365-4A84-84AC-BF594369F2F9}" type="sibTrans" cxnId="{77B2CB90-235E-4D5B-8AEE-532521F49A29}">
      <dgm:prSet/>
      <dgm:spPr>
        <a:xfrm>
          <a:off x="2801475" y="135968"/>
          <a:ext cx="3730960" cy="3730960"/>
        </a:xfrm>
        <a:custGeom>
          <a:avLst/>
          <a:gdLst/>
          <a:ahLst/>
          <a:cxnLst/>
          <a:rect l="0" t="0" r="0" b="0"/>
          <a:pathLst>
            <a:path>
              <a:moveTo>
                <a:pt x="2659050" y="3553752"/>
              </a:moveTo>
              <a:arcTo wR="1865480" hR="1865480" stAng="3889451" swAng="868602"/>
            </a:path>
          </a:pathLst>
        </a:custGeom>
        <a:noFill/>
        <a:ln w="9525" cap="flat" cmpd="sng" algn="ctr">
          <a:solidFill>
            <a:srgbClr val="8064A2">
              <a:hueOff val="0"/>
              <a:satOff val="0"/>
              <a:lumOff val="0"/>
              <a:alphaOff val="0"/>
            </a:srgbClr>
          </a:solidFill>
          <a:prstDash val="solid"/>
        </a:ln>
        <a:effectLst/>
      </dgm:spPr>
      <dgm:t>
        <a:bodyPr/>
        <a:lstStyle/>
        <a:p>
          <a:endParaRPr lang="en-CA"/>
        </a:p>
      </dgm:t>
    </dgm:pt>
    <dgm:pt modelId="{F1A4431C-59E5-47EC-BA27-A98307795A1E}">
      <dgm:prSet phldrT="[Text]"/>
      <dgm:spPr>
        <a:xfrm>
          <a:off x="3336638" y="3460930"/>
          <a:ext cx="1671933" cy="1219745"/>
        </a:xfrm>
        <a:prstGeom prst="roundRect">
          <a:avLst/>
        </a:prstGeom>
        <a:solidFill>
          <a:srgbClr val="A8AD00"/>
        </a:solidFill>
        <a:ln w="25400" cap="flat" cmpd="sng" algn="ctr">
          <a:solidFill>
            <a:sysClr val="window" lastClr="FFFFFF">
              <a:hueOff val="0"/>
              <a:satOff val="0"/>
              <a:lumOff val="0"/>
              <a:alphaOff val="0"/>
            </a:sysClr>
          </a:solidFill>
          <a:prstDash val="solid"/>
        </a:ln>
        <a:effectLst/>
      </dgm:spPr>
      <dgm:t>
        <a:bodyPr/>
        <a:lstStyle/>
        <a:p>
          <a:r>
            <a:rPr lang="en-CA" dirty="0">
              <a:solidFill>
                <a:sysClr val="window" lastClr="FFFFFF"/>
              </a:solidFill>
              <a:latin typeface="Calibri"/>
              <a:ea typeface="+mn-ea"/>
              <a:cs typeface="+mn-cs"/>
            </a:rPr>
            <a:t>4. Increased surveillance</a:t>
          </a:r>
        </a:p>
      </dgm:t>
    </dgm:pt>
    <dgm:pt modelId="{B5B84E56-A422-4FC1-8099-C468ADC091F5}" type="parTrans" cxnId="{4BE9F12E-D810-4A99-A1F5-443F76135926}">
      <dgm:prSet/>
      <dgm:spPr/>
      <dgm:t>
        <a:bodyPr/>
        <a:lstStyle/>
        <a:p>
          <a:endParaRPr lang="en-CA"/>
        </a:p>
      </dgm:t>
    </dgm:pt>
    <dgm:pt modelId="{71E83145-32BB-45E3-9E60-53B1C5DC307F}" type="sibTrans" cxnId="{4BE9F12E-D810-4A99-A1F5-443F76135926}">
      <dgm:prSet/>
      <dgm:spPr>
        <a:xfrm>
          <a:off x="1655142" y="173999"/>
          <a:ext cx="3730960" cy="3730960"/>
        </a:xfrm>
        <a:custGeom>
          <a:avLst/>
          <a:gdLst/>
          <a:ahLst/>
          <a:cxnLst/>
          <a:rect l="0" t="0" r="0" b="0"/>
          <a:pathLst>
            <a:path>
              <a:moveTo>
                <a:pt x="1671177" y="3720814"/>
              </a:moveTo>
              <a:arcTo wR="1865480" hR="1865480" stAng="5758717" swAng="1898784"/>
            </a:path>
          </a:pathLst>
        </a:custGeom>
        <a:noFill/>
        <a:ln w="9525" cap="flat" cmpd="sng" algn="ctr">
          <a:solidFill>
            <a:srgbClr val="4BACC6">
              <a:hueOff val="0"/>
              <a:satOff val="0"/>
              <a:lumOff val="0"/>
              <a:alphaOff val="0"/>
            </a:srgbClr>
          </a:solidFill>
          <a:prstDash val="solid"/>
        </a:ln>
        <a:effectLst/>
      </dgm:spPr>
      <dgm:t>
        <a:bodyPr/>
        <a:lstStyle/>
        <a:p>
          <a:endParaRPr lang="en-CA"/>
        </a:p>
      </dgm:t>
    </dgm:pt>
    <dgm:pt modelId="{EE27EB99-2632-44C9-B48B-DCF8DFB590E5}">
      <dgm:prSet phldrT="[Text]"/>
      <dgm:spPr>
        <a:xfrm>
          <a:off x="1233872" y="2290882"/>
          <a:ext cx="1671933" cy="1219745"/>
        </a:xfrm>
        <a:prstGeom prst="roundRect">
          <a:avLst/>
        </a:prstGeom>
        <a:solidFill>
          <a:srgbClr val="C00000"/>
        </a:solidFill>
        <a:ln w="25400" cap="flat" cmpd="sng" algn="ctr">
          <a:solidFill>
            <a:sysClr val="window" lastClr="FFFFFF">
              <a:hueOff val="0"/>
              <a:satOff val="0"/>
              <a:lumOff val="0"/>
              <a:alphaOff val="0"/>
            </a:sysClr>
          </a:solidFill>
          <a:prstDash val="solid"/>
        </a:ln>
        <a:effectLst/>
      </dgm:spPr>
      <dgm:t>
        <a:bodyPr/>
        <a:lstStyle/>
        <a:p>
          <a:r>
            <a:rPr lang="en-CA" dirty="0">
              <a:solidFill>
                <a:sysClr val="window" lastClr="FFFFFF"/>
              </a:solidFill>
              <a:latin typeface="Calibri"/>
              <a:ea typeface="+mn-ea"/>
              <a:cs typeface="+mn-cs"/>
            </a:rPr>
            <a:t>5. Health &amp; safety and ergonomics</a:t>
          </a:r>
        </a:p>
      </dgm:t>
    </dgm:pt>
    <dgm:pt modelId="{5534152E-9D0B-431F-88C7-2EA7553E9F5F}" type="parTrans" cxnId="{B5D3DBC7-616A-4947-89E7-0147875411DF}">
      <dgm:prSet/>
      <dgm:spPr/>
      <dgm:t>
        <a:bodyPr/>
        <a:lstStyle/>
        <a:p>
          <a:endParaRPr lang="en-CA"/>
        </a:p>
      </dgm:t>
    </dgm:pt>
    <dgm:pt modelId="{922050FC-E76A-482D-B811-DF2DE7F30FFE}" type="sibTrans" cxnId="{B5D3DBC7-616A-4947-89E7-0147875411DF}">
      <dgm:prSet/>
      <dgm:spPr>
        <a:xfrm>
          <a:off x="1810572" y="1186437"/>
          <a:ext cx="3730960" cy="3730960"/>
        </a:xfrm>
        <a:custGeom>
          <a:avLst/>
          <a:gdLst/>
          <a:ahLst/>
          <a:cxnLst/>
          <a:rect l="0" t="0" r="0" b="0"/>
          <a:pathLst>
            <a:path>
              <a:moveTo>
                <a:pt x="163668" y="1101376"/>
              </a:moveTo>
              <a:arcTo wR="1865480" hR="1865480" stAng="12250788" swAng="608002"/>
            </a:path>
          </a:pathLst>
        </a:custGeom>
        <a:noFill/>
        <a:ln w="9525" cap="flat" cmpd="sng" algn="ctr">
          <a:solidFill>
            <a:srgbClr val="F79646">
              <a:hueOff val="0"/>
              <a:satOff val="0"/>
              <a:lumOff val="0"/>
              <a:alphaOff val="0"/>
            </a:srgbClr>
          </a:solidFill>
          <a:prstDash val="solid"/>
        </a:ln>
        <a:effectLst/>
      </dgm:spPr>
      <dgm:t>
        <a:bodyPr/>
        <a:lstStyle/>
        <a:p>
          <a:endParaRPr lang="en-CA"/>
        </a:p>
      </dgm:t>
    </dgm:pt>
    <dgm:pt modelId="{A590401E-3C09-4B49-BE23-D207FA9A155D}">
      <dgm:prSet/>
      <dgm:spPr>
        <a:xfrm>
          <a:off x="1495631" y="850052"/>
          <a:ext cx="1617629" cy="1147489"/>
        </a:xfrm>
        <a:prstGeom prst="roundRect">
          <a:avLst/>
        </a:prstGeom>
        <a:solidFill>
          <a:srgbClr val="005EB8"/>
        </a:solidFill>
        <a:ln w="25400" cap="flat" cmpd="sng" algn="ctr">
          <a:solidFill>
            <a:sysClr val="window" lastClr="FFFFFF">
              <a:hueOff val="0"/>
              <a:satOff val="0"/>
              <a:lumOff val="0"/>
              <a:alphaOff val="0"/>
            </a:sysClr>
          </a:solidFill>
          <a:prstDash val="solid"/>
        </a:ln>
        <a:effectLst/>
      </dgm:spPr>
      <dgm:t>
        <a:bodyPr/>
        <a:lstStyle/>
        <a:p>
          <a:r>
            <a:rPr lang="en-CA">
              <a:solidFill>
                <a:sysClr val="window" lastClr="FFFFFF"/>
              </a:solidFill>
              <a:latin typeface="Calibri"/>
              <a:ea typeface="+mn-ea"/>
              <a:cs typeface="+mn-cs"/>
            </a:rPr>
            <a:t>6. Low-wage &amp; insecureWork</a:t>
          </a:r>
        </a:p>
      </dgm:t>
    </dgm:pt>
    <dgm:pt modelId="{D7977E36-8249-4D61-8766-0153EF462E5C}" type="parTrans" cxnId="{F8A2F8EC-A031-43FA-86E7-18FCC7A5869A}">
      <dgm:prSet/>
      <dgm:spPr/>
      <dgm:t>
        <a:bodyPr/>
        <a:lstStyle/>
        <a:p>
          <a:endParaRPr lang="en-CA"/>
        </a:p>
      </dgm:t>
    </dgm:pt>
    <dgm:pt modelId="{711498DA-60E7-4937-8F67-B7EDE83AD0C3}" type="sibTrans" cxnId="{F8A2F8EC-A031-43FA-86E7-18FCC7A5869A}">
      <dgm:prSet/>
      <dgm:spPr>
        <a:xfrm>
          <a:off x="1874091" y="537460"/>
          <a:ext cx="3730960" cy="3730960"/>
        </a:xfrm>
        <a:custGeom>
          <a:avLst/>
          <a:gdLst/>
          <a:ahLst/>
          <a:cxnLst/>
          <a:rect l="0" t="0" r="0" b="0"/>
          <a:pathLst>
            <a:path>
              <a:moveTo>
                <a:pt x="836995" y="309127"/>
              </a:moveTo>
              <a:arcTo wR="1865480" hR="1865480" stAng="14192524" swAng="1137664"/>
            </a:path>
          </a:pathLst>
        </a:custGeom>
        <a:noFill/>
        <a:ln w="9525" cap="flat" cmpd="sng" algn="ctr">
          <a:solidFill>
            <a:srgbClr val="C0504D">
              <a:hueOff val="0"/>
              <a:satOff val="0"/>
              <a:lumOff val="0"/>
              <a:alphaOff val="0"/>
            </a:srgbClr>
          </a:solidFill>
          <a:prstDash val="solid"/>
        </a:ln>
        <a:effectLst/>
      </dgm:spPr>
      <dgm:t>
        <a:bodyPr/>
        <a:lstStyle/>
        <a:p>
          <a:endParaRPr lang="en-CA"/>
        </a:p>
      </dgm:t>
    </dgm:pt>
    <dgm:pt modelId="{138199ED-4787-4AF4-A4CB-F38D0370CE56}" type="pres">
      <dgm:prSet presAssocID="{E81DD058-27F3-4319-AD5C-8DC9D6ADBB9B}" presName="cycle" presStyleCnt="0">
        <dgm:presLayoutVars>
          <dgm:dir/>
          <dgm:resizeHandles val="exact"/>
        </dgm:presLayoutVars>
      </dgm:prSet>
      <dgm:spPr/>
      <dgm:t>
        <a:bodyPr/>
        <a:lstStyle/>
        <a:p>
          <a:endParaRPr lang="en-CA"/>
        </a:p>
      </dgm:t>
    </dgm:pt>
    <dgm:pt modelId="{56A305D1-B489-4A74-B197-9D7DDDD0BBD6}" type="pres">
      <dgm:prSet presAssocID="{FC33068B-76A1-4D2D-B2D8-F09C8DA42AFF}" presName="node" presStyleLbl="node1" presStyleIdx="0" presStyleCnt="6" custScaleX="137318" custScaleY="154122">
        <dgm:presLayoutVars>
          <dgm:bulletEnabled val="1"/>
        </dgm:presLayoutVars>
      </dgm:prSet>
      <dgm:spPr/>
      <dgm:t>
        <a:bodyPr/>
        <a:lstStyle/>
        <a:p>
          <a:endParaRPr lang="en-CA"/>
        </a:p>
      </dgm:t>
    </dgm:pt>
    <dgm:pt modelId="{2E13F285-2BBF-4575-96F3-43F76F9B55FF}" type="pres">
      <dgm:prSet presAssocID="{FC33068B-76A1-4D2D-B2D8-F09C8DA42AFF}" presName="spNode" presStyleCnt="0"/>
      <dgm:spPr/>
    </dgm:pt>
    <dgm:pt modelId="{8A7A35F6-A270-4E00-B6D9-4E0C42CD8714}" type="pres">
      <dgm:prSet presAssocID="{CFB35043-CAD3-4ECA-AC4D-00CFF449DB97}" presName="sibTrans" presStyleLbl="sibTrans1D1" presStyleIdx="0" presStyleCnt="6"/>
      <dgm:spPr/>
      <dgm:t>
        <a:bodyPr/>
        <a:lstStyle/>
        <a:p>
          <a:endParaRPr lang="en-CA"/>
        </a:p>
      </dgm:t>
    </dgm:pt>
    <dgm:pt modelId="{A675E3F3-FCE3-4C3D-B0D3-5AD4A7555864}" type="pres">
      <dgm:prSet presAssocID="{326DE93F-D16E-4555-ABBD-227C425E8FB9}" presName="node" presStyleLbl="node1" presStyleIdx="1" presStyleCnt="6" custScaleX="137374" custScaleY="154029" custRadScaleRad="105976" custRadScaleInc="27715">
        <dgm:presLayoutVars>
          <dgm:bulletEnabled val="1"/>
        </dgm:presLayoutVars>
      </dgm:prSet>
      <dgm:spPr/>
      <dgm:t>
        <a:bodyPr/>
        <a:lstStyle/>
        <a:p>
          <a:endParaRPr lang="en-CA"/>
        </a:p>
      </dgm:t>
    </dgm:pt>
    <dgm:pt modelId="{A9DF8755-F6FE-4FA9-860E-B9F618F1FF46}" type="pres">
      <dgm:prSet presAssocID="{326DE93F-D16E-4555-ABBD-227C425E8FB9}" presName="spNode" presStyleCnt="0"/>
      <dgm:spPr/>
    </dgm:pt>
    <dgm:pt modelId="{1D3B2B8A-AC7A-4FDF-B641-53226410D094}" type="pres">
      <dgm:prSet presAssocID="{28EFE6F7-C814-44E5-A298-41DF3F8FB65C}" presName="sibTrans" presStyleLbl="sibTrans1D1" presStyleIdx="1" presStyleCnt="6"/>
      <dgm:spPr/>
      <dgm:t>
        <a:bodyPr/>
        <a:lstStyle/>
        <a:p>
          <a:endParaRPr lang="en-CA"/>
        </a:p>
      </dgm:t>
    </dgm:pt>
    <dgm:pt modelId="{115029F1-0573-4E42-A3F1-476B6AF45E32}" type="pres">
      <dgm:prSet presAssocID="{25FBBA39-FE41-431A-A274-BED7B4A18094}" presName="node" presStyleLbl="node1" presStyleIdx="2" presStyleCnt="6" custScaleX="137318" custScaleY="154122" custRadScaleRad="105221" custRadScaleInc="-27367">
        <dgm:presLayoutVars>
          <dgm:bulletEnabled val="1"/>
        </dgm:presLayoutVars>
      </dgm:prSet>
      <dgm:spPr/>
      <dgm:t>
        <a:bodyPr/>
        <a:lstStyle/>
        <a:p>
          <a:endParaRPr lang="en-CA"/>
        </a:p>
      </dgm:t>
    </dgm:pt>
    <dgm:pt modelId="{4898B4DF-2EFE-4637-A31F-7BFE946ACD82}" type="pres">
      <dgm:prSet presAssocID="{25FBBA39-FE41-431A-A274-BED7B4A18094}" presName="spNode" presStyleCnt="0"/>
      <dgm:spPr/>
    </dgm:pt>
    <dgm:pt modelId="{BA10F1E5-33D3-4346-97C9-CA5AE3B27067}" type="pres">
      <dgm:prSet presAssocID="{3FE84ED5-C365-4A84-84AC-BF594369F2F9}" presName="sibTrans" presStyleLbl="sibTrans1D1" presStyleIdx="2" presStyleCnt="6"/>
      <dgm:spPr/>
      <dgm:t>
        <a:bodyPr/>
        <a:lstStyle/>
        <a:p>
          <a:endParaRPr lang="en-CA"/>
        </a:p>
      </dgm:t>
    </dgm:pt>
    <dgm:pt modelId="{CBE0CE80-DFB8-4FB2-A816-E28E89431395}" type="pres">
      <dgm:prSet presAssocID="{F1A4431C-59E5-47EC-BA27-A98307795A1E}" presName="node" presStyleLbl="node1" presStyleIdx="3" presStyleCnt="6" custScaleX="137318" custScaleY="154122" custRadScaleRad="96959" custRadScaleInc="-9184">
        <dgm:presLayoutVars>
          <dgm:bulletEnabled val="1"/>
        </dgm:presLayoutVars>
      </dgm:prSet>
      <dgm:spPr/>
      <dgm:t>
        <a:bodyPr/>
        <a:lstStyle/>
        <a:p>
          <a:endParaRPr lang="en-CA"/>
        </a:p>
      </dgm:t>
    </dgm:pt>
    <dgm:pt modelId="{FA16D786-E9FB-4320-8F9E-40ACE8D6608B}" type="pres">
      <dgm:prSet presAssocID="{F1A4431C-59E5-47EC-BA27-A98307795A1E}" presName="spNode" presStyleCnt="0"/>
      <dgm:spPr/>
    </dgm:pt>
    <dgm:pt modelId="{07C475E0-6ABD-45CB-B03C-86D8844EDBCC}" type="pres">
      <dgm:prSet presAssocID="{71E83145-32BB-45E3-9E60-53B1C5DC307F}" presName="sibTrans" presStyleLbl="sibTrans1D1" presStyleIdx="3" presStyleCnt="6"/>
      <dgm:spPr/>
      <dgm:t>
        <a:bodyPr/>
        <a:lstStyle/>
        <a:p>
          <a:endParaRPr lang="en-CA"/>
        </a:p>
      </dgm:t>
    </dgm:pt>
    <dgm:pt modelId="{17F8D2ED-2FFB-49BA-88D7-CE20CD0CABEA}" type="pres">
      <dgm:prSet presAssocID="{EE27EB99-2632-44C9-B48B-DCF8DFB590E5}" presName="node" presStyleLbl="node1" presStyleIdx="4" presStyleCnt="6" custScaleX="137318" custScaleY="154122" custRadScaleRad="114820" custRadScaleInc="63386">
        <dgm:presLayoutVars>
          <dgm:bulletEnabled val="1"/>
        </dgm:presLayoutVars>
      </dgm:prSet>
      <dgm:spPr/>
      <dgm:t>
        <a:bodyPr/>
        <a:lstStyle/>
        <a:p>
          <a:endParaRPr lang="en-CA"/>
        </a:p>
      </dgm:t>
    </dgm:pt>
    <dgm:pt modelId="{C3F95B43-8E48-42AB-AAB6-54E10F4B736A}" type="pres">
      <dgm:prSet presAssocID="{EE27EB99-2632-44C9-B48B-DCF8DFB590E5}" presName="spNode" presStyleCnt="0"/>
      <dgm:spPr/>
    </dgm:pt>
    <dgm:pt modelId="{C5AAC6DF-EF8B-4D30-95CB-EC4812500C46}" type="pres">
      <dgm:prSet presAssocID="{922050FC-E76A-482D-B811-DF2DE7F30FFE}" presName="sibTrans" presStyleLbl="sibTrans1D1" presStyleIdx="4" presStyleCnt="6"/>
      <dgm:spPr/>
      <dgm:t>
        <a:bodyPr/>
        <a:lstStyle/>
        <a:p>
          <a:endParaRPr lang="en-CA"/>
        </a:p>
      </dgm:t>
    </dgm:pt>
    <dgm:pt modelId="{60EBC6E2-0691-493D-99E8-37A72C240092}" type="pres">
      <dgm:prSet presAssocID="{A590401E-3C09-4B49-BE23-D207FA9A155D}" presName="node" presStyleLbl="node1" presStyleIdx="5" presStyleCnt="6" custScaleX="132858" custScaleY="144992" custRadScaleRad="106956" custRadScaleInc="-25640">
        <dgm:presLayoutVars>
          <dgm:bulletEnabled val="1"/>
        </dgm:presLayoutVars>
      </dgm:prSet>
      <dgm:spPr/>
      <dgm:t>
        <a:bodyPr/>
        <a:lstStyle/>
        <a:p>
          <a:endParaRPr lang="en-CA"/>
        </a:p>
      </dgm:t>
    </dgm:pt>
    <dgm:pt modelId="{C65FDB07-2218-4EEC-9E01-1DC18A1616E6}" type="pres">
      <dgm:prSet presAssocID="{A590401E-3C09-4B49-BE23-D207FA9A155D}" presName="spNode" presStyleCnt="0"/>
      <dgm:spPr/>
    </dgm:pt>
    <dgm:pt modelId="{80BBE24C-B2C8-451D-80CF-5436E240A0D9}" type="pres">
      <dgm:prSet presAssocID="{711498DA-60E7-4937-8F67-B7EDE83AD0C3}" presName="sibTrans" presStyleLbl="sibTrans1D1" presStyleIdx="5" presStyleCnt="6"/>
      <dgm:spPr/>
      <dgm:t>
        <a:bodyPr/>
        <a:lstStyle/>
        <a:p>
          <a:endParaRPr lang="en-CA"/>
        </a:p>
      </dgm:t>
    </dgm:pt>
  </dgm:ptLst>
  <dgm:cxnLst>
    <dgm:cxn modelId="{28796BB3-C6B2-4F0F-B67D-E7EF3F59D94A}" type="presOf" srcId="{F1A4431C-59E5-47EC-BA27-A98307795A1E}" destId="{CBE0CE80-DFB8-4FB2-A816-E28E89431395}" srcOrd="0" destOrd="0" presId="urn:microsoft.com/office/officeart/2005/8/layout/cycle6"/>
    <dgm:cxn modelId="{B45A902A-E0C9-41BF-9B5F-12C573A18015}" type="presOf" srcId="{28EFE6F7-C814-44E5-A298-41DF3F8FB65C}" destId="{1D3B2B8A-AC7A-4FDF-B641-53226410D094}" srcOrd="0" destOrd="0" presId="urn:microsoft.com/office/officeart/2005/8/layout/cycle6"/>
    <dgm:cxn modelId="{1FFAFD13-C3A1-4C47-B146-8710581108AE}" type="presOf" srcId="{71E83145-32BB-45E3-9E60-53B1C5DC307F}" destId="{07C475E0-6ABD-45CB-B03C-86D8844EDBCC}" srcOrd="0" destOrd="0" presId="urn:microsoft.com/office/officeart/2005/8/layout/cycle6"/>
    <dgm:cxn modelId="{A6D9F73B-F783-46A9-B9C6-2D1A0D1C9E70}" type="presOf" srcId="{FC33068B-76A1-4D2D-B2D8-F09C8DA42AFF}" destId="{56A305D1-B489-4A74-B197-9D7DDDD0BBD6}" srcOrd="0" destOrd="0" presId="urn:microsoft.com/office/officeart/2005/8/layout/cycle6"/>
    <dgm:cxn modelId="{8AD6641C-CA0D-40BE-929E-F9FF7C3A072A}" type="presOf" srcId="{3FE84ED5-C365-4A84-84AC-BF594369F2F9}" destId="{BA10F1E5-33D3-4346-97C9-CA5AE3B27067}" srcOrd="0" destOrd="0" presId="urn:microsoft.com/office/officeart/2005/8/layout/cycle6"/>
    <dgm:cxn modelId="{E751AAF1-34D8-4203-99F9-5CBE83010946}" type="presOf" srcId="{711498DA-60E7-4937-8F67-B7EDE83AD0C3}" destId="{80BBE24C-B2C8-451D-80CF-5436E240A0D9}" srcOrd="0" destOrd="0" presId="urn:microsoft.com/office/officeart/2005/8/layout/cycle6"/>
    <dgm:cxn modelId="{CEB35857-5B05-40FB-A5CE-3FC7EF5E53A5}" srcId="{E81DD058-27F3-4319-AD5C-8DC9D6ADBB9B}" destId="{326DE93F-D16E-4555-ABBD-227C425E8FB9}" srcOrd="1" destOrd="0" parTransId="{79E474A8-C04D-4D43-8CDE-CCFE5281364E}" sibTransId="{28EFE6F7-C814-44E5-A298-41DF3F8FB65C}"/>
    <dgm:cxn modelId="{6751147A-9C47-4245-A465-6610138418B6}" type="presOf" srcId="{CFB35043-CAD3-4ECA-AC4D-00CFF449DB97}" destId="{8A7A35F6-A270-4E00-B6D9-4E0C42CD8714}" srcOrd="0" destOrd="0" presId="urn:microsoft.com/office/officeart/2005/8/layout/cycle6"/>
    <dgm:cxn modelId="{91089697-3E6C-4642-AAC6-C570336CFE73}" type="presOf" srcId="{326DE93F-D16E-4555-ABBD-227C425E8FB9}" destId="{A675E3F3-FCE3-4C3D-B0D3-5AD4A7555864}" srcOrd="0" destOrd="0" presId="urn:microsoft.com/office/officeart/2005/8/layout/cycle6"/>
    <dgm:cxn modelId="{F9D1C361-518A-4ED9-A4E4-9E3F48BF4FF7}" type="presOf" srcId="{E81DD058-27F3-4319-AD5C-8DC9D6ADBB9B}" destId="{138199ED-4787-4AF4-A4CB-F38D0370CE56}" srcOrd="0" destOrd="0" presId="urn:microsoft.com/office/officeart/2005/8/layout/cycle6"/>
    <dgm:cxn modelId="{77B2CB90-235E-4D5B-8AEE-532521F49A29}" srcId="{E81DD058-27F3-4319-AD5C-8DC9D6ADBB9B}" destId="{25FBBA39-FE41-431A-A274-BED7B4A18094}" srcOrd="2" destOrd="0" parTransId="{532DCBE0-6E4B-4D52-97C2-5925D969A9ED}" sibTransId="{3FE84ED5-C365-4A84-84AC-BF594369F2F9}"/>
    <dgm:cxn modelId="{78682577-319A-430B-85A6-B8D43BA5B153}" type="presOf" srcId="{EE27EB99-2632-44C9-B48B-DCF8DFB590E5}" destId="{17F8D2ED-2FFB-49BA-88D7-CE20CD0CABEA}" srcOrd="0" destOrd="0" presId="urn:microsoft.com/office/officeart/2005/8/layout/cycle6"/>
    <dgm:cxn modelId="{B5D3DBC7-616A-4947-89E7-0147875411DF}" srcId="{E81DD058-27F3-4319-AD5C-8DC9D6ADBB9B}" destId="{EE27EB99-2632-44C9-B48B-DCF8DFB590E5}" srcOrd="4" destOrd="0" parTransId="{5534152E-9D0B-431F-88C7-2EA7553E9F5F}" sibTransId="{922050FC-E76A-482D-B811-DF2DE7F30FFE}"/>
    <dgm:cxn modelId="{080E72AE-D664-42A7-AF58-CDAC6F4B2FD8}" srcId="{E81DD058-27F3-4319-AD5C-8DC9D6ADBB9B}" destId="{FC33068B-76A1-4D2D-B2D8-F09C8DA42AFF}" srcOrd="0" destOrd="0" parTransId="{128A094E-1706-4CDE-9581-603885A73CEE}" sibTransId="{CFB35043-CAD3-4ECA-AC4D-00CFF449DB97}"/>
    <dgm:cxn modelId="{DC663CCE-3A2A-456E-A0BF-069069F14EA1}" type="presOf" srcId="{922050FC-E76A-482D-B811-DF2DE7F30FFE}" destId="{C5AAC6DF-EF8B-4D30-95CB-EC4812500C46}" srcOrd="0" destOrd="0" presId="urn:microsoft.com/office/officeart/2005/8/layout/cycle6"/>
    <dgm:cxn modelId="{4BE9F12E-D810-4A99-A1F5-443F76135926}" srcId="{E81DD058-27F3-4319-AD5C-8DC9D6ADBB9B}" destId="{F1A4431C-59E5-47EC-BA27-A98307795A1E}" srcOrd="3" destOrd="0" parTransId="{B5B84E56-A422-4FC1-8099-C468ADC091F5}" sibTransId="{71E83145-32BB-45E3-9E60-53B1C5DC307F}"/>
    <dgm:cxn modelId="{A7E8CB17-C8AF-4D14-92ED-282BD555229F}" type="presOf" srcId="{25FBBA39-FE41-431A-A274-BED7B4A18094}" destId="{115029F1-0573-4E42-A3F1-476B6AF45E32}" srcOrd="0" destOrd="0" presId="urn:microsoft.com/office/officeart/2005/8/layout/cycle6"/>
    <dgm:cxn modelId="{372AAE07-F1B3-4C63-9EA8-2FFCDF8DDDBB}" type="presOf" srcId="{A590401E-3C09-4B49-BE23-D207FA9A155D}" destId="{60EBC6E2-0691-493D-99E8-37A72C240092}" srcOrd="0" destOrd="0" presId="urn:microsoft.com/office/officeart/2005/8/layout/cycle6"/>
    <dgm:cxn modelId="{F8A2F8EC-A031-43FA-86E7-18FCC7A5869A}" srcId="{E81DD058-27F3-4319-AD5C-8DC9D6ADBB9B}" destId="{A590401E-3C09-4B49-BE23-D207FA9A155D}" srcOrd="5" destOrd="0" parTransId="{D7977E36-8249-4D61-8766-0153EF462E5C}" sibTransId="{711498DA-60E7-4937-8F67-B7EDE83AD0C3}"/>
    <dgm:cxn modelId="{0A130F76-863E-4E0D-8A8C-9AF88EF3CA1A}" type="presParOf" srcId="{138199ED-4787-4AF4-A4CB-F38D0370CE56}" destId="{56A305D1-B489-4A74-B197-9D7DDDD0BBD6}" srcOrd="0" destOrd="0" presId="urn:microsoft.com/office/officeart/2005/8/layout/cycle6"/>
    <dgm:cxn modelId="{DDDE211C-559E-4CB9-909D-989C7092A9CF}" type="presParOf" srcId="{138199ED-4787-4AF4-A4CB-F38D0370CE56}" destId="{2E13F285-2BBF-4575-96F3-43F76F9B55FF}" srcOrd="1" destOrd="0" presId="urn:microsoft.com/office/officeart/2005/8/layout/cycle6"/>
    <dgm:cxn modelId="{E314166B-8A85-4A1F-9A18-7417886C6D31}" type="presParOf" srcId="{138199ED-4787-4AF4-A4CB-F38D0370CE56}" destId="{8A7A35F6-A270-4E00-B6D9-4E0C42CD8714}" srcOrd="2" destOrd="0" presId="urn:microsoft.com/office/officeart/2005/8/layout/cycle6"/>
    <dgm:cxn modelId="{E8AF1F28-77A6-497E-B9B6-B9DC78AACD15}" type="presParOf" srcId="{138199ED-4787-4AF4-A4CB-F38D0370CE56}" destId="{A675E3F3-FCE3-4C3D-B0D3-5AD4A7555864}" srcOrd="3" destOrd="0" presId="urn:microsoft.com/office/officeart/2005/8/layout/cycle6"/>
    <dgm:cxn modelId="{7794C8A5-FEA9-49E4-9DE5-805FA9EBFEC6}" type="presParOf" srcId="{138199ED-4787-4AF4-A4CB-F38D0370CE56}" destId="{A9DF8755-F6FE-4FA9-860E-B9F618F1FF46}" srcOrd="4" destOrd="0" presId="urn:microsoft.com/office/officeart/2005/8/layout/cycle6"/>
    <dgm:cxn modelId="{EF0DB1B9-BB92-44C3-AE91-FA7BC7C30395}" type="presParOf" srcId="{138199ED-4787-4AF4-A4CB-F38D0370CE56}" destId="{1D3B2B8A-AC7A-4FDF-B641-53226410D094}" srcOrd="5" destOrd="0" presId="urn:microsoft.com/office/officeart/2005/8/layout/cycle6"/>
    <dgm:cxn modelId="{2C787AF8-2085-4C6C-A88E-08B0654FD134}" type="presParOf" srcId="{138199ED-4787-4AF4-A4CB-F38D0370CE56}" destId="{115029F1-0573-4E42-A3F1-476B6AF45E32}" srcOrd="6" destOrd="0" presId="urn:microsoft.com/office/officeart/2005/8/layout/cycle6"/>
    <dgm:cxn modelId="{48B45B9C-569D-4998-BF0F-CD01C2235277}" type="presParOf" srcId="{138199ED-4787-4AF4-A4CB-F38D0370CE56}" destId="{4898B4DF-2EFE-4637-A31F-7BFE946ACD82}" srcOrd="7" destOrd="0" presId="urn:microsoft.com/office/officeart/2005/8/layout/cycle6"/>
    <dgm:cxn modelId="{17A3BE62-FF41-400E-8CF4-78C3B276DEF6}" type="presParOf" srcId="{138199ED-4787-4AF4-A4CB-F38D0370CE56}" destId="{BA10F1E5-33D3-4346-97C9-CA5AE3B27067}" srcOrd="8" destOrd="0" presId="urn:microsoft.com/office/officeart/2005/8/layout/cycle6"/>
    <dgm:cxn modelId="{9F95534C-8F3D-46E9-950F-479B56DD107F}" type="presParOf" srcId="{138199ED-4787-4AF4-A4CB-F38D0370CE56}" destId="{CBE0CE80-DFB8-4FB2-A816-E28E89431395}" srcOrd="9" destOrd="0" presId="urn:microsoft.com/office/officeart/2005/8/layout/cycle6"/>
    <dgm:cxn modelId="{8C8787CF-1B15-4306-9099-0438A38660A1}" type="presParOf" srcId="{138199ED-4787-4AF4-A4CB-F38D0370CE56}" destId="{FA16D786-E9FB-4320-8F9E-40ACE8D6608B}" srcOrd="10" destOrd="0" presId="urn:microsoft.com/office/officeart/2005/8/layout/cycle6"/>
    <dgm:cxn modelId="{4925625E-8980-48C0-860C-99B2008214B0}" type="presParOf" srcId="{138199ED-4787-4AF4-A4CB-F38D0370CE56}" destId="{07C475E0-6ABD-45CB-B03C-86D8844EDBCC}" srcOrd="11" destOrd="0" presId="urn:microsoft.com/office/officeart/2005/8/layout/cycle6"/>
    <dgm:cxn modelId="{21968C23-B205-4D74-91B6-DC38C99D3AC8}" type="presParOf" srcId="{138199ED-4787-4AF4-A4CB-F38D0370CE56}" destId="{17F8D2ED-2FFB-49BA-88D7-CE20CD0CABEA}" srcOrd="12" destOrd="0" presId="urn:microsoft.com/office/officeart/2005/8/layout/cycle6"/>
    <dgm:cxn modelId="{D2852B77-9887-471E-A1A6-E27BB70FF37E}" type="presParOf" srcId="{138199ED-4787-4AF4-A4CB-F38D0370CE56}" destId="{C3F95B43-8E48-42AB-AAB6-54E10F4B736A}" srcOrd="13" destOrd="0" presId="urn:microsoft.com/office/officeart/2005/8/layout/cycle6"/>
    <dgm:cxn modelId="{680B10E7-B4F5-4AB2-8937-3A4D13637ECF}" type="presParOf" srcId="{138199ED-4787-4AF4-A4CB-F38D0370CE56}" destId="{C5AAC6DF-EF8B-4D30-95CB-EC4812500C46}" srcOrd="14" destOrd="0" presId="urn:microsoft.com/office/officeart/2005/8/layout/cycle6"/>
    <dgm:cxn modelId="{B64C9E80-1C5D-4B0F-9207-338D3C01A913}" type="presParOf" srcId="{138199ED-4787-4AF4-A4CB-F38D0370CE56}" destId="{60EBC6E2-0691-493D-99E8-37A72C240092}" srcOrd="15" destOrd="0" presId="urn:microsoft.com/office/officeart/2005/8/layout/cycle6"/>
    <dgm:cxn modelId="{896F560D-D1B3-4B1F-9DEA-1E6F9C6A1A59}" type="presParOf" srcId="{138199ED-4787-4AF4-A4CB-F38D0370CE56}" destId="{C65FDB07-2218-4EEC-9E01-1DC18A1616E6}" srcOrd="16" destOrd="0" presId="urn:microsoft.com/office/officeart/2005/8/layout/cycle6"/>
    <dgm:cxn modelId="{DB1F1811-F802-4964-8539-29E2E1EC8A9C}" type="presParOf" srcId="{138199ED-4787-4AF4-A4CB-F38D0370CE56}" destId="{80BBE24C-B2C8-451D-80CF-5436E240A0D9}"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305D1-B489-4A74-B197-9D7DDDD0BBD6}">
      <dsp:nvSpPr>
        <dsp:cNvPr id="0" name=""/>
        <dsp:cNvSpPr/>
      </dsp:nvSpPr>
      <dsp:spPr>
        <a:xfrm>
          <a:off x="3724325" y="-241239"/>
          <a:ext cx="1899195" cy="1385543"/>
        </a:xfrm>
        <a:prstGeom prst="roundRect">
          <a:avLst/>
        </a:prstGeom>
        <a:solidFill>
          <a:srgbClr val="991E6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a:solidFill>
                <a:sysClr val="window" lastClr="FFFFFF"/>
              </a:solidFill>
              <a:latin typeface="Calibri"/>
              <a:ea typeface="+mn-ea"/>
              <a:cs typeface="+mn-cs"/>
            </a:rPr>
            <a:t>1. Job loss, displacement &amp; estrangement</a:t>
          </a:r>
        </a:p>
      </dsp:txBody>
      <dsp:txXfrm>
        <a:off x="3791962" y="-173602"/>
        <a:ext cx="1763921" cy="1250269"/>
      </dsp:txXfrm>
    </dsp:sp>
    <dsp:sp modelId="{8A7A35F6-A270-4E00-B6D9-4E0C42CD8714}">
      <dsp:nvSpPr>
        <dsp:cNvPr id="0" name=""/>
        <dsp:cNvSpPr/>
      </dsp:nvSpPr>
      <dsp:spPr>
        <a:xfrm>
          <a:off x="2945354" y="601120"/>
          <a:ext cx="4238102" cy="4238102"/>
        </a:xfrm>
        <a:custGeom>
          <a:avLst/>
          <a:gdLst/>
          <a:ahLst/>
          <a:cxnLst/>
          <a:rect l="0" t="0" r="0" b="0"/>
          <a:pathLst>
            <a:path>
              <a:moveTo>
                <a:pt x="2363308" y="67652"/>
              </a:moveTo>
              <a:arcTo wR="1865480" hR="1865480" stAng="17128663" swAng="1056942"/>
            </a:path>
          </a:pathLst>
        </a:custGeom>
        <a:noFill/>
        <a:ln w="9525" cap="flat" cmpd="sng" algn="ctr">
          <a:solidFill>
            <a:srgbClr val="C0504D">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A675E3F3-FCE3-4C3D-B0D3-5AD4A7555864}">
      <dsp:nvSpPr>
        <dsp:cNvPr id="0" name=""/>
        <dsp:cNvSpPr/>
      </dsp:nvSpPr>
      <dsp:spPr>
        <a:xfrm>
          <a:off x="5768123" y="948493"/>
          <a:ext cx="1899970" cy="1384707"/>
        </a:xfrm>
        <a:prstGeom prst="roundRect">
          <a:avLst/>
        </a:prstGeom>
        <a:solidFill>
          <a:srgbClr val="002855"/>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a:solidFill>
                <a:sysClr val="window" lastClr="FFFFFF"/>
              </a:solidFill>
              <a:latin typeface="Calibri"/>
              <a:ea typeface="+mn-ea"/>
              <a:cs typeface="+mn-cs"/>
            </a:rPr>
            <a:t>2. Change in work organization &amp; required skills</a:t>
          </a:r>
        </a:p>
      </dsp:txBody>
      <dsp:txXfrm>
        <a:off x="5835719" y="1016089"/>
        <a:ext cx="1764778" cy="1249515"/>
      </dsp:txXfrm>
    </dsp:sp>
    <dsp:sp modelId="{1D3B2B8A-AC7A-4FDF-B641-53226410D094}">
      <dsp:nvSpPr>
        <dsp:cNvPr id="0" name=""/>
        <dsp:cNvSpPr/>
      </dsp:nvSpPr>
      <dsp:spPr>
        <a:xfrm>
          <a:off x="2675376" y="379391"/>
          <a:ext cx="4238102" cy="4238102"/>
        </a:xfrm>
        <a:custGeom>
          <a:avLst/>
          <a:gdLst/>
          <a:ahLst/>
          <a:cxnLst/>
          <a:rect l="0" t="0" r="0" b="0"/>
          <a:pathLst>
            <a:path>
              <a:moveTo>
                <a:pt x="3725598" y="1724140"/>
              </a:moveTo>
              <a:arcTo wR="1865480" hR="1865480" stAng="21339287" swAng="749522"/>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115029F1-0573-4E42-A3F1-476B6AF45E32}">
      <dsp:nvSpPr>
        <dsp:cNvPr id="0" name=""/>
        <dsp:cNvSpPr/>
      </dsp:nvSpPr>
      <dsp:spPr>
        <a:xfrm>
          <a:off x="5752824" y="2803390"/>
          <a:ext cx="1899195" cy="1385543"/>
        </a:xfrm>
        <a:prstGeom prst="roundRect">
          <a:avLst/>
        </a:prstGeom>
        <a:solidFill>
          <a:srgbClr val="EAAA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a:solidFill>
                <a:sysClr val="window" lastClr="FFFFFF"/>
              </a:solidFill>
              <a:latin typeface="Calibri"/>
              <a:ea typeface="+mn-ea"/>
              <a:cs typeface="+mn-cs"/>
            </a:rPr>
            <a:t>3. Productivity enhancement vs. workload increases</a:t>
          </a:r>
        </a:p>
      </dsp:txBody>
      <dsp:txXfrm>
        <a:off x="5820461" y="2871027"/>
        <a:ext cx="1763921" cy="1250269"/>
      </dsp:txXfrm>
    </dsp:sp>
    <dsp:sp modelId="{BA10F1E5-33D3-4346-97C9-CA5AE3B27067}">
      <dsp:nvSpPr>
        <dsp:cNvPr id="0" name=""/>
        <dsp:cNvSpPr/>
      </dsp:nvSpPr>
      <dsp:spPr>
        <a:xfrm>
          <a:off x="3182274" y="154450"/>
          <a:ext cx="4238102" cy="4238102"/>
        </a:xfrm>
        <a:custGeom>
          <a:avLst/>
          <a:gdLst/>
          <a:ahLst/>
          <a:cxnLst/>
          <a:rect l="0" t="0" r="0" b="0"/>
          <a:pathLst>
            <a:path>
              <a:moveTo>
                <a:pt x="2659050" y="3553752"/>
              </a:moveTo>
              <a:arcTo wR="1865480" hR="1865480" stAng="3889451" swAng="868602"/>
            </a:path>
          </a:pathLst>
        </a:custGeom>
        <a:noFill/>
        <a:ln w="9525" cap="flat" cmpd="sng" algn="ctr">
          <a:solidFill>
            <a:srgbClr val="8064A2">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CBE0CE80-DFB8-4FB2-A816-E28E89431395}">
      <dsp:nvSpPr>
        <dsp:cNvPr id="0" name=""/>
        <dsp:cNvSpPr/>
      </dsp:nvSpPr>
      <dsp:spPr>
        <a:xfrm>
          <a:off x="3790180" y="3931367"/>
          <a:ext cx="1899195" cy="1385543"/>
        </a:xfrm>
        <a:prstGeom prst="roundRect">
          <a:avLst/>
        </a:prstGeom>
        <a:solidFill>
          <a:srgbClr val="A8AD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a:solidFill>
                <a:sysClr val="window" lastClr="FFFFFF"/>
              </a:solidFill>
              <a:latin typeface="Calibri"/>
              <a:ea typeface="+mn-ea"/>
              <a:cs typeface="+mn-cs"/>
            </a:rPr>
            <a:t>4. Increased surveillance</a:t>
          </a:r>
        </a:p>
      </dsp:txBody>
      <dsp:txXfrm>
        <a:off x="3857817" y="3999004"/>
        <a:ext cx="1763921" cy="1250269"/>
      </dsp:txXfrm>
    </dsp:sp>
    <dsp:sp modelId="{07C475E0-6ABD-45CB-B03C-86D8844EDBCC}">
      <dsp:nvSpPr>
        <dsp:cNvPr id="0" name=""/>
        <dsp:cNvSpPr/>
      </dsp:nvSpPr>
      <dsp:spPr>
        <a:xfrm>
          <a:off x="1880122" y="197651"/>
          <a:ext cx="4238102" cy="4238102"/>
        </a:xfrm>
        <a:custGeom>
          <a:avLst/>
          <a:gdLst/>
          <a:ahLst/>
          <a:cxnLst/>
          <a:rect l="0" t="0" r="0" b="0"/>
          <a:pathLst>
            <a:path>
              <a:moveTo>
                <a:pt x="1671177" y="3720814"/>
              </a:moveTo>
              <a:arcTo wR="1865480" hR="1865480" stAng="5758717" swAng="1898784"/>
            </a:path>
          </a:pathLst>
        </a:custGeom>
        <a:noFill/>
        <a:ln w="9525" cap="flat" cmpd="sng" algn="ctr">
          <a:solidFill>
            <a:srgbClr val="4BACC6">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17F8D2ED-2FFB-49BA-88D7-CE20CD0CABEA}">
      <dsp:nvSpPr>
        <dsp:cNvPr id="0" name=""/>
        <dsp:cNvSpPr/>
      </dsp:nvSpPr>
      <dsp:spPr>
        <a:xfrm>
          <a:off x="1401589" y="2602277"/>
          <a:ext cx="1899195" cy="1385543"/>
        </a:xfrm>
        <a:prstGeom prst="roundRect">
          <a:avLst/>
        </a:prstGeom>
        <a:solidFill>
          <a:srgbClr val="C000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a:solidFill>
                <a:sysClr val="window" lastClr="FFFFFF"/>
              </a:solidFill>
              <a:latin typeface="Calibri"/>
              <a:ea typeface="+mn-ea"/>
              <a:cs typeface="+mn-cs"/>
            </a:rPr>
            <a:t>5. Health &amp; safety and ergonomics</a:t>
          </a:r>
        </a:p>
      </dsp:txBody>
      <dsp:txXfrm>
        <a:off x="1469226" y="2669914"/>
        <a:ext cx="1763921" cy="1250269"/>
      </dsp:txXfrm>
    </dsp:sp>
    <dsp:sp modelId="{C5AAC6DF-EF8B-4D30-95CB-EC4812500C46}">
      <dsp:nvSpPr>
        <dsp:cNvPr id="0" name=""/>
        <dsp:cNvSpPr/>
      </dsp:nvSpPr>
      <dsp:spPr>
        <a:xfrm>
          <a:off x="2056679" y="1347707"/>
          <a:ext cx="4238102" cy="4238102"/>
        </a:xfrm>
        <a:custGeom>
          <a:avLst/>
          <a:gdLst/>
          <a:ahLst/>
          <a:cxnLst/>
          <a:rect l="0" t="0" r="0" b="0"/>
          <a:pathLst>
            <a:path>
              <a:moveTo>
                <a:pt x="163668" y="1101376"/>
              </a:moveTo>
              <a:arcTo wR="1865480" hR="1865480" stAng="12250788" swAng="608002"/>
            </a:path>
          </a:pathLst>
        </a:custGeom>
        <a:noFill/>
        <a:ln w="9525" cap="flat" cmpd="sng" algn="ctr">
          <a:solidFill>
            <a:srgbClr val="F79646">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60EBC6E2-0691-493D-99E8-37A72C240092}">
      <dsp:nvSpPr>
        <dsp:cNvPr id="0" name=""/>
        <dsp:cNvSpPr/>
      </dsp:nvSpPr>
      <dsp:spPr>
        <a:xfrm>
          <a:off x="1698929" y="965598"/>
          <a:ext cx="1837510" cy="1303465"/>
        </a:xfrm>
        <a:prstGeom prst="roundRect">
          <a:avLst/>
        </a:prstGeom>
        <a:solidFill>
          <a:srgbClr val="005EB8"/>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a:solidFill>
                <a:sysClr val="window" lastClr="FFFFFF"/>
              </a:solidFill>
              <a:latin typeface="Calibri"/>
              <a:ea typeface="+mn-ea"/>
              <a:cs typeface="+mn-cs"/>
            </a:rPr>
            <a:t>6. Low-wage &amp; insecureWork</a:t>
          </a:r>
        </a:p>
      </dsp:txBody>
      <dsp:txXfrm>
        <a:off x="1762559" y="1029228"/>
        <a:ext cx="1710250" cy="1176205"/>
      </dsp:txXfrm>
    </dsp:sp>
    <dsp:sp modelId="{80BBE24C-B2C8-451D-80CF-5436E240A0D9}">
      <dsp:nvSpPr>
        <dsp:cNvPr id="0" name=""/>
        <dsp:cNvSpPr/>
      </dsp:nvSpPr>
      <dsp:spPr>
        <a:xfrm>
          <a:off x="2128832" y="610515"/>
          <a:ext cx="4238102" cy="4238102"/>
        </a:xfrm>
        <a:custGeom>
          <a:avLst/>
          <a:gdLst/>
          <a:ahLst/>
          <a:cxnLst/>
          <a:rect l="0" t="0" r="0" b="0"/>
          <a:pathLst>
            <a:path>
              <a:moveTo>
                <a:pt x="836995" y="309127"/>
              </a:moveTo>
              <a:arcTo wR="1865480" hR="1865480" stAng="14192524" swAng="1137664"/>
            </a:path>
          </a:pathLst>
        </a:custGeom>
        <a:noFill/>
        <a:ln w="9525" cap="flat" cmpd="sng" algn="ctr">
          <a:solidFill>
            <a:srgbClr val="C0504D">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03A3C59-DE46-4EB1-BB64-DF01ADBD3FD2}" type="datetimeFigureOut">
              <a:rPr lang="en-US" smtClean="0"/>
              <a:pPr/>
              <a:t>6/19/2018</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73CDCF14-CF5D-4A91-9FD1-89FF3489A26B}" type="slidenum">
              <a:rPr lang="en-US" smtClean="0"/>
              <a:pPr/>
              <a:t>‹#›</a:t>
            </a:fld>
            <a:endParaRPr lang="en-US" dirty="0"/>
          </a:p>
        </p:txBody>
      </p:sp>
    </p:spTree>
    <p:extLst>
      <p:ext uri="{BB962C8B-B14F-4D97-AF65-F5344CB8AC3E}">
        <p14:creationId xmlns:p14="http://schemas.microsoft.com/office/powerpoint/2010/main" val="1352571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488AF75-00D3-429E-931B-8536BD13D145}" type="datetimeFigureOut">
              <a:rPr lang="en-US" smtClean="0"/>
              <a:pPr/>
              <a:t>6/19/2018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21CE1C0-A5DD-4A1F-80EF-A92F7A753EBB}" type="slidenum">
              <a:rPr lang="en-US" smtClean="0"/>
              <a:pPr/>
              <a:t>‹#›</a:t>
            </a:fld>
            <a:endParaRPr lang="en-US" dirty="0"/>
          </a:p>
        </p:txBody>
      </p:sp>
    </p:spTree>
    <p:extLst>
      <p:ext uri="{BB962C8B-B14F-4D97-AF65-F5344CB8AC3E}">
        <p14:creationId xmlns:p14="http://schemas.microsoft.com/office/powerpoint/2010/main" val="20851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www.ontario.ca/page/public-holiday-pay-calculator"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www.ontario.ca/page/public-holiday-pay-calculator" TargetMode="External"/><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24530D-0239-4F3D-8C33-00388D4AF638}"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9296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want to look</a:t>
            </a:r>
            <a:r>
              <a:rPr lang="en-CA" baseline="0" dirty="0"/>
              <a:t> at whether you are working in precarious employment, you can go to pepso.ca/</a:t>
            </a:r>
            <a:r>
              <a:rPr lang="en-CA" baseline="0" dirty="0" err="1"/>
              <a:t>jobprecarityscore</a:t>
            </a:r>
            <a:r>
              <a:rPr lang="en-CA" baseline="0" dirty="0"/>
              <a:t> </a:t>
            </a: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507208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CA" altLang="en-US" b="1" dirty="0"/>
              <a:t>A surprising finding</a:t>
            </a:r>
            <a:r>
              <a:rPr lang="en-CA" altLang="en-US" dirty="0"/>
              <a:t>:</a:t>
            </a:r>
          </a:p>
          <a:p>
            <a:pPr eaLnBrk="1" hangingPunct="1">
              <a:spcBef>
                <a:spcPct val="0"/>
              </a:spcBef>
              <a:defRPr/>
            </a:pPr>
            <a:endParaRPr lang="en-CA" altLang="en-US" dirty="0"/>
          </a:p>
          <a:p>
            <a:pPr eaLnBrk="1" hangingPunct="1">
              <a:spcBef>
                <a:spcPct val="0"/>
              </a:spcBef>
              <a:defRPr/>
            </a:pPr>
            <a:r>
              <a:rPr lang="en-CA" altLang="en-US" b="1" dirty="0"/>
              <a:t>Many children get sick and/or depressed when their fathers leave for Canada</a:t>
            </a:r>
            <a:r>
              <a:rPr lang="en-CA" altLang="en-US" dirty="0"/>
              <a:t>.  </a:t>
            </a:r>
            <a:r>
              <a:rPr lang="en-CA" altLang="en-US" u="sng" dirty="0"/>
              <a:t>Every family reported this</a:t>
            </a:r>
            <a:r>
              <a:rPr lang="en-CA" altLang="en-US" dirty="0"/>
              <a:t>. </a:t>
            </a:r>
          </a:p>
          <a:p>
            <a:pPr eaLnBrk="1" hangingPunct="1">
              <a:spcBef>
                <a:spcPct val="0"/>
              </a:spcBef>
              <a:defRPr/>
            </a:pPr>
            <a:endParaRPr lang="en-CA" altLang="en-US" dirty="0"/>
          </a:p>
          <a:p>
            <a:pPr eaLnBrk="1" hangingPunct="1">
              <a:spcBef>
                <a:spcPct val="0"/>
              </a:spcBef>
              <a:defRPr/>
            </a:pPr>
            <a:r>
              <a:rPr lang="en-CA" altLang="en-US" b="1" dirty="0"/>
              <a:t>Symptoms</a:t>
            </a:r>
            <a:r>
              <a:rPr lang="en-CA" altLang="en-US" dirty="0"/>
              <a:t>:</a:t>
            </a:r>
          </a:p>
          <a:p>
            <a:pPr marL="171450" indent="-171450" eaLnBrk="1" hangingPunct="1">
              <a:spcBef>
                <a:spcPct val="0"/>
              </a:spcBef>
              <a:buFontTx/>
              <a:buChar char="-"/>
              <a:defRPr/>
            </a:pPr>
            <a:r>
              <a:rPr lang="en-CA" altLang="en-US" dirty="0"/>
              <a:t>colds and flus</a:t>
            </a:r>
          </a:p>
          <a:p>
            <a:pPr marL="171450" indent="-171450" eaLnBrk="1" hangingPunct="1">
              <a:spcBef>
                <a:spcPct val="0"/>
              </a:spcBef>
              <a:buFontTx/>
              <a:buChar char="-"/>
              <a:defRPr/>
            </a:pPr>
            <a:r>
              <a:rPr lang="en-CA" altLang="en-US" dirty="0"/>
              <a:t>Nausea</a:t>
            </a:r>
          </a:p>
          <a:p>
            <a:pPr marL="171450" indent="-171450" eaLnBrk="1" hangingPunct="1">
              <a:spcBef>
                <a:spcPct val="0"/>
              </a:spcBef>
              <a:buFontTx/>
              <a:buChar char="-"/>
              <a:defRPr/>
            </a:pPr>
            <a:r>
              <a:rPr lang="en-CA" altLang="en-US" dirty="0"/>
              <a:t>Fevers</a:t>
            </a:r>
          </a:p>
          <a:p>
            <a:pPr marL="171450" indent="-171450" eaLnBrk="1" hangingPunct="1">
              <a:spcBef>
                <a:spcPct val="0"/>
              </a:spcBef>
              <a:buFontTx/>
              <a:buChar char="-"/>
              <a:defRPr/>
            </a:pPr>
            <a:r>
              <a:rPr lang="en-CA" altLang="en-US" dirty="0"/>
              <a:t>depression. </a:t>
            </a:r>
          </a:p>
          <a:p>
            <a:pPr marL="171450" indent="-171450" eaLnBrk="1" hangingPunct="1">
              <a:spcBef>
                <a:spcPct val="0"/>
              </a:spcBef>
              <a:buFontTx/>
              <a:buChar char="-"/>
              <a:defRPr/>
            </a:pPr>
            <a:endParaRPr lang="en-CA" altLang="en-US" dirty="0"/>
          </a:p>
          <a:p>
            <a:pPr marL="171450" indent="-171450" eaLnBrk="1" hangingPunct="1">
              <a:spcBef>
                <a:spcPct val="0"/>
              </a:spcBef>
              <a:buFontTx/>
              <a:buChar char="-"/>
              <a:defRPr/>
            </a:pPr>
            <a:r>
              <a:rPr lang="en-CA" altLang="en-US" b="1" dirty="0"/>
              <a:t>Some kids are sick the entire time their fathers are in Canada – and then get better as soon as their fathers return home</a:t>
            </a:r>
            <a:r>
              <a:rPr lang="en-CA" altLang="en-US" dirty="0"/>
              <a:t>.</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FCB1344-39EF-40A9-A65F-EC113312ABC1}"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100</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1634906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101</a:t>
            </a:fld>
            <a:endParaRPr lang="en-US" dirty="0"/>
          </a:p>
        </p:txBody>
      </p:sp>
    </p:spTree>
    <p:extLst>
      <p:ext uri="{BB962C8B-B14F-4D97-AF65-F5344CB8AC3E}">
        <p14:creationId xmlns:p14="http://schemas.microsoft.com/office/powerpoint/2010/main" val="6651306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102</a:t>
            </a:fld>
            <a:endParaRPr lang="en-US" dirty="0"/>
          </a:p>
        </p:txBody>
      </p:sp>
    </p:spTree>
    <p:extLst>
      <p:ext uri="{BB962C8B-B14F-4D97-AF65-F5344CB8AC3E}">
        <p14:creationId xmlns:p14="http://schemas.microsoft.com/office/powerpoint/2010/main" val="30788560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103</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522142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68" indent="-173468">
              <a:buFontTx/>
              <a:buChar cha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564886-77F0-48EB-B7A2-A1287996272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320758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105</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80424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106</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31386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63C89E-0797-4659-99B8-3DBCDFFA3C0A}"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107</a:t>
            </a:fld>
            <a:endParaRPr kumimoji="0" lang="en-US" sz="1800" b="0" i="0" u="none" strike="noStrike" kern="0" cap="none" spc="0" normalizeH="0" baseline="0" noProof="0">
              <a:ln>
                <a:noFill/>
              </a:ln>
              <a:solidFill>
                <a:sysClr val="windowText" lastClr="000000"/>
              </a:solidFill>
              <a:effectLst/>
              <a:uLnTx/>
              <a:uFillTx/>
            </a:endParaRPr>
          </a:p>
        </p:txBody>
      </p:sp>
      <p:sp>
        <p:nvSpPr>
          <p:cNvPr id="1527810" name="Rectangle 2"/>
          <p:cNvSpPr>
            <a:spLocks noGrp="1" noRot="1" noChangeAspect="1" noChangeArrowheads="1" noTextEdit="1"/>
          </p:cNvSpPr>
          <p:nvPr>
            <p:ph type="sldImg"/>
          </p:nvPr>
        </p:nvSpPr>
        <p:spPr>
          <a:ln/>
        </p:spPr>
      </p:sp>
      <p:sp>
        <p:nvSpPr>
          <p:cNvPr id="1527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90177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226441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109</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78359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11</a:t>
            </a:fld>
            <a:endParaRPr lang="en-US" dirty="0"/>
          </a:p>
        </p:txBody>
      </p:sp>
    </p:spTree>
    <p:extLst>
      <p:ext uri="{BB962C8B-B14F-4D97-AF65-F5344CB8AC3E}">
        <p14:creationId xmlns:p14="http://schemas.microsoft.com/office/powerpoint/2010/main" val="21860193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110</a:t>
            </a:fld>
            <a:endParaRPr lang="en-US" dirty="0"/>
          </a:p>
        </p:txBody>
      </p:sp>
    </p:spTree>
    <p:extLst>
      <p:ext uri="{BB962C8B-B14F-4D97-AF65-F5344CB8AC3E}">
        <p14:creationId xmlns:p14="http://schemas.microsoft.com/office/powerpoint/2010/main" val="10501020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111</a:t>
            </a:fld>
            <a:endParaRPr lang="en-US" dirty="0"/>
          </a:p>
        </p:txBody>
      </p:sp>
    </p:spTree>
    <p:extLst>
      <p:ext uri="{BB962C8B-B14F-4D97-AF65-F5344CB8AC3E}">
        <p14:creationId xmlns:p14="http://schemas.microsoft.com/office/powerpoint/2010/main" val="42942705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E4CBFD2-32A6-44F3-A565-6A4A5FE791A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976676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113</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144535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114</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976505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EE9DB0-BB92-4E57-9F16-F90EEB226C4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115</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745293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116</a:t>
            </a:fld>
            <a:endParaRPr lang="en-US" dirty="0"/>
          </a:p>
        </p:txBody>
      </p:sp>
    </p:spTree>
    <p:extLst>
      <p:ext uri="{BB962C8B-B14F-4D97-AF65-F5344CB8AC3E}">
        <p14:creationId xmlns:p14="http://schemas.microsoft.com/office/powerpoint/2010/main" val="37539138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117</a:t>
            </a:fld>
            <a:endParaRPr lang="en-US" dirty="0"/>
          </a:p>
        </p:txBody>
      </p:sp>
    </p:spTree>
    <p:extLst>
      <p:ext uri="{BB962C8B-B14F-4D97-AF65-F5344CB8AC3E}">
        <p14:creationId xmlns:p14="http://schemas.microsoft.com/office/powerpoint/2010/main" val="18986702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118</a:t>
            </a:fld>
            <a:endParaRPr lang="en-US" dirty="0"/>
          </a:p>
        </p:txBody>
      </p:sp>
    </p:spTree>
    <p:extLst>
      <p:ext uri="{BB962C8B-B14F-4D97-AF65-F5344CB8AC3E}">
        <p14:creationId xmlns:p14="http://schemas.microsoft.com/office/powerpoint/2010/main" val="37773989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132</a:t>
            </a:fld>
            <a:endParaRPr lang="en-US" dirty="0"/>
          </a:p>
        </p:txBody>
      </p:sp>
    </p:spTree>
    <p:extLst>
      <p:ext uri="{BB962C8B-B14F-4D97-AF65-F5344CB8AC3E}">
        <p14:creationId xmlns:p14="http://schemas.microsoft.com/office/powerpoint/2010/main" val="195949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Full-time employment grew </a:t>
            </a:r>
            <a:r>
              <a:rPr lang="en-CA" sz="1200"/>
              <a:t>11.9</a:t>
            </a:r>
            <a:r>
              <a:rPr lang="en-CA" sz="120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r>
              <a:rPr lang="en-CA" dirty="0"/>
              <a:t>Permanent employment grew 10.4%</a:t>
            </a:r>
          </a:p>
          <a:p>
            <a:endParaRPr lang="en-CA" dirty="0"/>
          </a:p>
          <a:p>
            <a:r>
              <a:rPr lang="en-CA" dirty="0"/>
              <a:t>Temporary employment grew 18.8%</a:t>
            </a:r>
          </a:p>
          <a:p>
            <a:endParaRPr lang="en-CA" dirty="0"/>
          </a:p>
          <a:p>
            <a:r>
              <a:rPr lang="en-CA" dirty="0"/>
              <a:t>Self-employment grew 17.2%</a:t>
            </a:r>
          </a:p>
          <a:p>
            <a:endParaRPr lang="en-CA" dirty="0"/>
          </a:p>
          <a:p>
            <a:r>
              <a:rPr lang="en-CA" dirty="0"/>
              <a:t>Self-employment with out employees grew 18.3%</a:t>
            </a: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788971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133</a:t>
            </a:fld>
            <a:endParaRPr lang="en-US" dirty="0"/>
          </a:p>
        </p:txBody>
      </p:sp>
    </p:spTree>
    <p:extLst>
      <p:ext uri="{BB962C8B-B14F-4D97-AF65-F5344CB8AC3E}">
        <p14:creationId xmlns:p14="http://schemas.microsoft.com/office/powerpoint/2010/main" val="5581729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134</a:t>
            </a:fld>
            <a:endParaRPr lang="en-US" dirty="0"/>
          </a:p>
        </p:txBody>
      </p:sp>
    </p:spTree>
    <p:extLst>
      <p:ext uri="{BB962C8B-B14F-4D97-AF65-F5344CB8AC3E}">
        <p14:creationId xmlns:p14="http://schemas.microsoft.com/office/powerpoint/2010/main" val="31402849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135</a:t>
            </a:fld>
            <a:endParaRPr lang="en-US" dirty="0"/>
          </a:p>
        </p:txBody>
      </p:sp>
    </p:spTree>
    <p:extLst>
      <p:ext uri="{BB962C8B-B14F-4D97-AF65-F5344CB8AC3E}">
        <p14:creationId xmlns:p14="http://schemas.microsoft.com/office/powerpoint/2010/main" val="20582820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136</a:t>
            </a:fld>
            <a:endParaRPr lang="en-US" dirty="0"/>
          </a:p>
        </p:txBody>
      </p:sp>
    </p:spTree>
    <p:extLst>
      <p:ext uri="{BB962C8B-B14F-4D97-AF65-F5344CB8AC3E}">
        <p14:creationId xmlns:p14="http://schemas.microsoft.com/office/powerpoint/2010/main" val="3086756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137</a:t>
            </a:fld>
            <a:endParaRPr lang="en-US" dirty="0"/>
          </a:p>
        </p:txBody>
      </p:sp>
    </p:spTree>
    <p:extLst>
      <p:ext uri="{BB962C8B-B14F-4D97-AF65-F5344CB8AC3E}">
        <p14:creationId xmlns:p14="http://schemas.microsoft.com/office/powerpoint/2010/main" val="17013567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138</a:t>
            </a:fld>
            <a:endParaRPr lang="en-US" dirty="0"/>
          </a:p>
        </p:txBody>
      </p:sp>
    </p:spTree>
    <p:extLst>
      <p:ext uri="{BB962C8B-B14F-4D97-AF65-F5344CB8AC3E}">
        <p14:creationId xmlns:p14="http://schemas.microsoft.com/office/powerpoint/2010/main" val="17783579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139</a:t>
            </a:fld>
            <a:endParaRPr lang="en-US" dirty="0"/>
          </a:p>
        </p:txBody>
      </p:sp>
    </p:spTree>
    <p:extLst>
      <p:ext uri="{BB962C8B-B14F-4D97-AF65-F5344CB8AC3E}">
        <p14:creationId xmlns:p14="http://schemas.microsoft.com/office/powerpoint/2010/main" val="23827513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1CE1C0-A5DD-4A1F-80EF-A92F7A753EBB}" type="slidenum">
              <a:rPr lang="en-US" smtClean="0"/>
              <a:pPr/>
              <a:t>140</a:t>
            </a:fld>
            <a:endParaRPr lang="en-US" dirty="0"/>
          </a:p>
        </p:txBody>
      </p:sp>
    </p:spTree>
    <p:extLst>
      <p:ext uri="{BB962C8B-B14F-4D97-AF65-F5344CB8AC3E}">
        <p14:creationId xmlns:p14="http://schemas.microsoft.com/office/powerpoint/2010/main" val="29243959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141</a:t>
            </a:fld>
            <a:endParaRPr lang="en-US" dirty="0"/>
          </a:p>
        </p:txBody>
      </p:sp>
    </p:spTree>
    <p:extLst>
      <p:ext uri="{BB962C8B-B14F-4D97-AF65-F5344CB8AC3E}">
        <p14:creationId xmlns:p14="http://schemas.microsoft.com/office/powerpoint/2010/main" val="29646011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142</a:t>
            </a:fld>
            <a:endParaRPr lang="en-US" dirty="0"/>
          </a:p>
        </p:txBody>
      </p:sp>
    </p:spTree>
    <p:extLst>
      <p:ext uri="{BB962C8B-B14F-4D97-AF65-F5344CB8AC3E}">
        <p14:creationId xmlns:p14="http://schemas.microsoft.com/office/powerpoint/2010/main" val="187936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Full-time employment grew 11.9%</a:t>
            </a:r>
          </a:p>
          <a:p>
            <a:endParaRPr lang="en-CA" dirty="0"/>
          </a:p>
          <a:p>
            <a:pPr marL="285750" indent="-285750">
              <a:buFont typeface="Arial" panose="020B0604020202020204" pitchFamily="34" charset="0"/>
              <a:buChar char="•"/>
            </a:pPr>
            <a:r>
              <a:rPr lang="en-CA" sz="1200" b="1" dirty="0"/>
              <a:t>Permanent employment grew 10.4%</a:t>
            </a:r>
          </a:p>
          <a:p>
            <a:pPr marL="285750" indent="-285750">
              <a:buFont typeface="Arial" panose="020B0604020202020204" pitchFamily="34" charset="0"/>
              <a:buChar char="•"/>
            </a:pPr>
            <a:endParaRPr lang="en-CA" sz="1200" b="1" dirty="0"/>
          </a:p>
          <a:p>
            <a:pPr marL="285750" indent="-285750">
              <a:buFont typeface="Arial" panose="020B0604020202020204" pitchFamily="34" charset="0"/>
              <a:buChar char="•"/>
            </a:pPr>
            <a:r>
              <a:rPr lang="en-CA" sz="1200" b="1" dirty="0"/>
              <a:t>Temporary employment grew 18.8%</a:t>
            </a:r>
          </a:p>
          <a:p>
            <a:pPr marL="285750" indent="-285750">
              <a:buFont typeface="Arial" panose="020B0604020202020204" pitchFamily="34" charset="0"/>
              <a:buChar char="•"/>
            </a:pPr>
            <a:endParaRPr lang="en-CA" sz="1200" b="1" dirty="0"/>
          </a:p>
          <a:p>
            <a:pPr marL="285750" indent="-285750">
              <a:buFont typeface="Arial" panose="020B0604020202020204" pitchFamily="34" charset="0"/>
              <a:buChar char="•"/>
            </a:pPr>
            <a:r>
              <a:rPr lang="en-CA" sz="1200" b="1" dirty="0"/>
              <a:t>Self-employment grew 17.2%</a:t>
            </a:r>
          </a:p>
          <a:p>
            <a:pPr marL="285750" indent="-285750">
              <a:buFont typeface="Arial" panose="020B0604020202020204" pitchFamily="34" charset="0"/>
              <a:buChar char="•"/>
            </a:pPr>
            <a:endParaRPr lang="en-CA" sz="1200" b="1" dirty="0"/>
          </a:p>
          <a:p>
            <a:pPr marL="285750" indent="-285750">
              <a:buFont typeface="Arial" panose="020B0604020202020204" pitchFamily="34" charset="0"/>
              <a:buChar char="•"/>
            </a:pPr>
            <a:r>
              <a:rPr lang="en-CA" sz="1200" b="1" dirty="0"/>
              <a:t>Self-employment with out employees grew 18.3%</a:t>
            </a: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402560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143</a:t>
            </a:fld>
            <a:endParaRPr lang="en-US" dirty="0"/>
          </a:p>
        </p:txBody>
      </p:sp>
    </p:spTree>
    <p:extLst>
      <p:ext uri="{BB962C8B-B14F-4D97-AF65-F5344CB8AC3E}">
        <p14:creationId xmlns:p14="http://schemas.microsoft.com/office/powerpoint/2010/main" val="36387319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144</a:t>
            </a:fld>
            <a:endParaRPr lang="en-US" dirty="0"/>
          </a:p>
        </p:txBody>
      </p:sp>
    </p:spTree>
    <p:extLst>
      <p:ext uri="{BB962C8B-B14F-4D97-AF65-F5344CB8AC3E}">
        <p14:creationId xmlns:p14="http://schemas.microsoft.com/office/powerpoint/2010/main" val="8131381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145</a:t>
            </a:fld>
            <a:endParaRPr lang="en-US" dirty="0"/>
          </a:p>
        </p:txBody>
      </p:sp>
    </p:spTree>
    <p:extLst>
      <p:ext uri="{BB962C8B-B14F-4D97-AF65-F5344CB8AC3E}">
        <p14:creationId xmlns:p14="http://schemas.microsoft.com/office/powerpoint/2010/main" val="39447377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146</a:t>
            </a:fld>
            <a:endParaRPr lang="en-US" dirty="0"/>
          </a:p>
        </p:txBody>
      </p:sp>
    </p:spTree>
    <p:extLst>
      <p:ext uri="{BB962C8B-B14F-4D97-AF65-F5344CB8AC3E}">
        <p14:creationId xmlns:p14="http://schemas.microsoft.com/office/powerpoint/2010/main" val="20795332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147</a:t>
            </a:fld>
            <a:endParaRPr lang="en-US" dirty="0"/>
          </a:p>
        </p:txBody>
      </p:sp>
    </p:spTree>
    <p:extLst>
      <p:ext uri="{BB962C8B-B14F-4D97-AF65-F5344CB8AC3E}">
        <p14:creationId xmlns:p14="http://schemas.microsoft.com/office/powerpoint/2010/main" val="27250631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553181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talk, the focus is on Toronto and cleaners resistance to precarious employment. It will explore the “Justice and Dignity for Cleaners” campaign to stop Mayor Rob Ford from outsourcing municipal public-sector cleaner’s work. The ongoing activism of private sector-cleaners in “the Justice for Janitors” campaign will also be addressed. For us, both these campaigns demonstrate that publicizing the conditions of cleaners can rally public support for better jobs and employment. There are indeed limits to the overall effectiveness of both campaigns, and I would be happy to take this up with you in the Q and A.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797363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Toronto, cleaners are employed both in the private and public sector, however, working conditions in these sectors differ. Municipal cleaners are largely unionized, employed in hospitals, colleges and universities, and government institutions. They belong to a variety of union locals that include members in a range of occupations. Local 79 of the Canadian Union of Public Employees (CUPE) has collectively bargained with strength in numbers for their current 20,000 members including cleaners. Cleaners have benefited from unionization with steady hours, benefits, and access to reliable equipment and proper health and safety training. They have also earned $22 per hour. By contrast, private-sector cleaners making minimum wage have had part-time hours, working multiple jobs, just to survive. Some are also without union status. A union organizer speculated 75 percent of Toronto’s workforce works the graveyard shift. This invisible army of cleaners enters in the most prestigious downtown commercial towers, hidden from public sight, and out of mind.</a:t>
            </a:r>
          </a:p>
          <a:p>
            <a:r>
              <a:rPr lang="en-CA" dirty="0"/>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796426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Since the 1970s, outside of longstanding unionized buildings, the workforce in Toronto’s downtown building industry is no longer drawn from the Portuguese, Italian and Greek communities. Today, especially in the private sector, South Asian and Central American immigrants are increasingly prevalent.</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51908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poor conditions within the private sector are rooted in the highly competitive bidding structure. Basically, property managers and building owners put cleaning work up for bidding. They then award the contract to service providers offering the lowest price. Eighty percent of all costs large labour cost. So, cleaning companies must keep these costs down (i.e., wages and benefits). Over the last 15 years, building managers, who use to pay $1.25, have dropped that price to .78 per square foot. Meanwhile, the workload of cleaners has drastically increased from 3,000 to 6,000 square feet of cleaning per hour. Cleaning companies nonetheless have still maintained 3 percent profit margins. How is this possible? Overworked and underpaid cleaners, and on the backs of workers,  that is how. Private-sector cleaners rarely work for the businesses whose space they clean. In fact, the important work that they do in providing a vital service is often overlooked, as reflected in the poor pay and working conditions. Cleaners usually undertake dirty, degrading and dangerous work. And the quantity and chemicals they use can be harmful to their health and to other building occupants. We only need to think of the cleaning of toilets with one glove to understand how hazardous this can be to anybody’s health using the restrooms.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3541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Despite the overall increase in secure jobs, 37.2% of workers are still working in some degree of precarious employment and the amount of workers who are the most precarious has barely changed – 18.4% were</a:t>
            </a:r>
            <a:r>
              <a:rPr lang="en-CA" baseline="0" dirty="0"/>
              <a:t> firmly in precarious employment in 2011 and 17.9% in 2017.</a:t>
            </a:r>
          </a:p>
          <a:p>
            <a:endParaRPr lang="en-CA" baseline="0" dirty="0"/>
          </a:p>
          <a:p>
            <a:r>
              <a:rPr lang="en-CA" baseline="0" dirty="0"/>
              <a:t>We found the same patterns as in previous years:</a:t>
            </a:r>
          </a:p>
          <a:p>
            <a:pPr lvl="0"/>
            <a:r>
              <a:rPr lang="en-CA" sz="1200" kern="1200" dirty="0">
                <a:solidFill>
                  <a:schemeClr val="tx1"/>
                </a:solidFill>
                <a:effectLst/>
                <a:latin typeface="+mn-lt"/>
                <a:ea typeface="+mn-ea"/>
                <a:cs typeface="+mn-cs"/>
              </a:rPr>
              <a:t>People who are precariously employed can’t get ahead and can’t plan for their future. </a:t>
            </a:r>
          </a:p>
          <a:p>
            <a:pPr lvl="2"/>
            <a:r>
              <a:rPr lang="en-CA" sz="1200" kern="1200" dirty="0">
                <a:solidFill>
                  <a:schemeClr val="tx1"/>
                </a:solidFill>
                <a:effectLst/>
                <a:latin typeface="+mn-lt"/>
                <a:ea typeface="+mn-ea"/>
                <a:cs typeface="+mn-cs"/>
              </a:rPr>
              <a:t>If you’re precariously employed, you’re three times as likely to pay for your own training. </a:t>
            </a:r>
          </a:p>
          <a:p>
            <a:pPr lvl="2"/>
            <a:r>
              <a:rPr lang="en-CA" sz="1200" kern="1200" dirty="0">
                <a:solidFill>
                  <a:schemeClr val="tx1"/>
                </a:solidFill>
                <a:effectLst/>
                <a:latin typeface="+mn-lt"/>
                <a:ea typeface="+mn-ea"/>
                <a:cs typeface="+mn-cs"/>
              </a:rPr>
              <a:t>Of the precarious employed, 90% still don’t have access to employer benefits, and over 80% still don’t have an employer-provided pension plan.</a:t>
            </a:r>
          </a:p>
          <a:p>
            <a:pPr lvl="2"/>
            <a:r>
              <a:rPr lang="en-CA" sz="1200" kern="1200" dirty="0">
                <a:solidFill>
                  <a:schemeClr val="tx1"/>
                </a:solidFill>
                <a:effectLst/>
                <a:latin typeface="+mn-lt"/>
                <a:ea typeface="+mn-ea"/>
                <a:cs typeface="+mn-cs"/>
              </a:rPr>
              <a:t>People who are precariously employed continue to struggle with making ends meet. </a:t>
            </a: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824545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three core strategies cleaning companies use to keep their costs down: employ a vulnerable demographic as the workforce 2) resist unionization 3) identify workers as independent contractors to avoid employment standards obligations. The last of these strategies is my focus today. Cleaners subcontracted into the work are often classified as self-employed independent contractors rather than employees. They usually earn a monthly salary. This hides, however, what they are being paid per hour, usually less than minimum wage. We found cleaning companies have misclassified their employees to avoid minimum-wage laws, payroll taxes, and Workplace Safety and Insurance Board premiums. This leaves cleaners without Employment Standards protections.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409349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2011, Mayor Rob Ford aggressively targeted the living wage jobs of almost 1000 municipal cleaners of Local 79 to generate cost savings for the city. Stopping what he referred to as the “gravy train,” Ford sought to cut taxes and spending for government staffing and social services in the interests of corporations. Ford’s intentions were clear: to contract out these jobs and push cleaners to the private sector. Ford’s plans went initially unchallenged, as the city outsourced 110 cleaning jobs at Toronto’s police stations.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576054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Several factors, however, halted Ford’s plans. In late 2011, in response, the “Good Jobs for all Coalition,” as a previous network of unions and community supporters, launched the “Justice and Dignity for Cleaners campaign” to defend city cleaners from further outsourcing. Workers and allies held rallies/demonstrations, and educated the public while lobbying city hall. It was the voices of the cleaners that was most effective in winning public support. One private-sector cleaner, as a former municipal cleaner, knew how important it was to prevent outsourcing good paying union jobs at city hall. It was clear that an attack on municipal cleaners could lead to the floor being lowered and possibly removed from underneath the private-sector. Let me be clear, the cleaner’s situation was not exceptional. A series of reports, including a “Social Impact of Lower-Wage Jobs,” found poverty was intensifying. Due to the growth of precarious employment, Toronto was becoming a highly unequal place. Contracting out would only make things worse. </a:t>
            </a:r>
            <a:r>
              <a:rPr lang="en-CA" dirty="0" err="1"/>
              <a:t>Nazrene</a:t>
            </a:r>
            <a:r>
              <a:rPr lang="en-CA" dirty="0"/>
              <a:t> Edwards told City Councillors “just because we pick up the dirt, doesn’t mean we should be treated like dirt.” Councillor Ana </a:t>
            </a:r>
            <a:r>
              <a:rPr lang="en-CA" dirty="0" err="1"/>
              <a:t>Bailao’s</a:t>
            </a:r>
            <a:r>
              <a:rPr lang="en-CA" dirty="0"/>
              <a:t> experience, working alongside her Portuguese immigrant mother, as a cleaner, moved other Councillors, who heard her story. This deputation and other factors led to defeat for Ford. His motion to contract out these city jobs was voted down 29-12.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667977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early 1990s, under the New Democratic Party’s Bob Rae government, union successor rights protected workers from contract flipping. Any company displacing a previous company providing the cleaning service, had to honour the employment terms of the existing collective agreement. In Toronto, three main unions - the SEIU, LIUNA, and UFCW - organize cleaners. They used to focus on site-specific organizing and building-by-building collective bargaining. It made sense given union successor rights prevented the building owner from changing to non-union contractors, and wage gains could be made. In 1995, Mike Harris, under the Conservatives, eliminated successor rights, and a different strategy was needed to organize cleaners.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68834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2005 to 2009, the </a:t>
            </a:r>
            <a:r>
              <a:rPr lang="en-CA" dirty="0" err="1"/>
              <a:t>JfJ</a:t>
            </a:r>
            <a:r>
              <a:rPr lang="en-CA" dirty="0"/>
              <a:t> movement arrived in Toronto, which originates in Los Angeles, has led to significant changes, with the SEIU and LIUNA, engaging in intensive public information campaigns and picketing at downtown office buildings. Building tenants were dismayed to learn many cleaners were not being paid minimum wage or provided benefits. Building owners facing public scrutiny and reputational harm over the treatment of their cleaners pressured the cleaning companies to bargain with the workers. This demonstrates that gaining public sympathy can help workers overcome precarious employment. Five of the six largest cleaning companies, for example, Bee-Clean Building Maintenance, Compass, and Hallmark Housekeeping Services all signed city-wide agreements. Anytime an employee of one of these companies cleans in the City of Toronto, that company must recognize the union. Cleaners have benefited from city-wide agreements,  resulting in them receiving the same wages and benefits.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8091493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2015, a battle over cleaners working conditions at a prime downtown Toronto office tower mobilized public support, with spirited union rallies and demonstrations held at 330 Bay Street. Tenants were supportive of the cleaners deserving fair treatment and pay, but this did not lead to unionization. Instead, organizing efforts by the SEIU were thwarted by a multi-million dollar property developer simply changing contractors. Cleaners, however, were owed $18,000 in unpaid wages – wage theft – from the previous  contractor and subcontractor. The new contractor refused to hire all but three of the cleaners back – all opposed to the union. Charges of unfair labour practices were filed, with cleaners under the impression their union activities were behind being out of a job. The new contractor also owed them $25,000 in termination and severance pay, by law. To this day, the SEIU has been unsuccessful in organizing this contractor into a city-wide agreement.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903417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In 2016, the city-wide agreement, however, did extend to seven companies, and now covers 2,000 cleaners. Once the building owner pulls out of a contract with a unionized cleaning company, the city-wide agreement is no longer enforced at that site. As a result, workers are no longer protected and can lose out on employment.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3858695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what can we learn from all of this? First, today there is more awareness of the precarious employment conditions of cleaners. Exposing it in this industry should be seen as a victory. Second, solidarity between private and public-sector cleaners helps resist precarious work, as both these campaigns demonstrated. Third, as the ongoing struggles of private-sector cleaners make clear, labour law reform is needed. Certification, based on a majority signing union cards will aid unions in organizing more cleaners and other building service workers. Otherwise, employers will continue to instill fear into workers telling them “will lose the building for bidding” if the company becomes union. Fourth, there must be legal measures to respond to the subcontracting of cleaning work, so cleaners deemed independent contractors can be protected. Finally, the “Fight for $15 and Fairness” was a hard-fought victory. It is an ongoing movement that has led to some important legislative changes. We think all this is a step in the right direction of a living wage. This I will defer to Deena. </a:t>
            </a:r>
          </a:p>
          <a:p>
            <a:r>
              <a:rPr lang="en-CA" dirty="0"/>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06201E-7A3F-714C-8562-8130A220FE3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301239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161</a:t>
            </a:fld>
            <a:endParaRPr lang="en-US" dirty="0"/>
          </a:p>
        </p:txBody>
      </p:sp>
    </p:spTree>
    <p:extLst>
      <p:ext uri="{BB962C8B-B14F-4D97-AF65-F5344CB8AC3E}">
        <p14:creationId xmlns:p14="http://schemas.microsoft.com/office/powerpoint/2010/main" val="421688804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162</a:t>
            </a:fld>
            <a:endParaRPr lang="en-US" dirty="0"/>
          </a:p>
        </p:txBody>
      </p:sp>
    </p:spTree>
    <p:extLst>
      <p:ext uri="{BB962C8B-B14F-4D97-AF65-F5344CB8AC3E}">
        <p14:creationId xmlns:p14="http://schemas.microsoft.com/office/powerpoint/2010/main" val="581638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Intersectionality is at play. It’s not just race, gender or having a university degree that matter alone – it’s the compounding effect of these things that impacts people:</a:t>
            </a:r>
          </a:p>
          <a:p>
            <a:pPr lvl="1"/>
            <a:r>
              <a:rPr lang="en-CA" sz="1200" kern="1200" dirty="0">
                <a:solidFill>
                  <a:schemeClr val="tx1"/>
                </a:solidFill>
                <a:effectLst/>
                <a:latin typeface="+mn-lt"/>
                <a:ea typeface="+mn-ea"/>
                <a:cs typeface="+mn-cs"/>
              </a:rPr>
              <a:t>Only white men and women with a university degree, and racialized men with a university degree gained more access to secure jobs. </a:t>
            </a:r>
          </a:p>
          <a:p>
            <a:pPr lvl="1"/>
            <a:r>
              <a:rPr lang="en-CA" sz="1200" kern="1200" dirty="0">
                <a:solidFill>
                  <a:schemeClr val="tx1"/>
                </a:solidFill>
                <a:effectLst/>
                <a:latin typeface="+mn-lt"/>
                <a:ea typeface="+mn-ea"/>
                <a:cs typeface="+mn-cs"/>
              </a:rPr>
              <a:t>For racialized women, having a university degree wasn’t enough to keep them from being left behind: they were the only group with a degree to not increase their share of secure jobs</a:t>
            </a:r>
          </a:p>
          <a:p>
            <a:pPr lvl="1"/>
            <a:r>
              <a:rPr lang="en-CA" sz="1200" kern="1200" dirty="0">
                <a:solidFill>
                  <a:schemeClr val="tx1"/>
                </a:solidFill>
                <a:effectLst/>
                <a:latin typeface="+mn-lt"/>
                <a:ea typeface="+mn-ea"/>
                <a:cs typeface="+mn-cs"/>
              </a:rPr>
              <a:t>Without a university degree, you were left behind. Workers without university degrees didn’t gain any job security between 2011 and 2017.</a:t>
            </a: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5682029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 we are here to talk</a:t>
            </a:r>
            <a:r>
              <a:rPr lang="en-CA" baseline="0" dirty="0"/>
              <a:t> about new rights for workers. </a:t>
            </a: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163</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49546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a:t>During this workshop we will talk about these new rights, what they mean for workers and how we can enforce our rights at work.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164</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60546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a:t>During this workshop we will talk about these new rights, what they mean for workers and how we can enforce our rights at work.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165</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213102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a:t>During this workshop we will talk about these new rights, what they mean for workers and how we can enforce our rights at work.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166</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3031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92150"/>
            <a:ext cx="4667250" cy="3463925"/>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F22F85-8250-4E6E-B92D-876424DE494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4747457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Courier New"/>
              <a:buChar char="o"/>
            </a:pPr>
            <a:r>
              <a:rPr lang="en-US" dirty="0"/>
              <a:t>15,000 signatures on a petition to the government</a:t>
            </a:r>
          </a:p>
          <a:p>
            <a:pPr lvl="1">
              <a:buFont typeface="Courier New"/>
              <a:buChar char="o"/>
            </a:pPr>
            <a:r>
              <a:rPr lang="en-US" dirty="0"/>
              <a:t>1,000 health professionals signed a petition on paid sick days</a:t>
            </a:r>
          </a:p>
          <a:p>
            <a:pPr lvl="1">
              <a:buFont typeface="Courier New"/>
              <a:buChar char="o"/>
            </a:pPr>
            <a:r>
              <a:rPr lang="en-US" dirty="0"/>
              <a:t>Thousands of followers on social media</a:t>
            </a:r>
          </a:p>
          <a:p>
            <a:pPr lvl="1">
              <a:buFont typeface="Courier New"/>
              <a:buChar char="o"/>
            </a:pPr>
            <a:endParaRPr lang="en-US" dirty="0"/>
          </a:p>
          <a:p>
            <a:r>
              <a:rPr lang="en-US" dirty="0"/>
              <a:t>There are many new rights. This will be confusing for employers and employees.</a:t>
            </a:r>
            <a:r>
              <a:rPr lang="en-US" baseline="0" dirty="0"/>
              <a:t> </a:t>
            </a:r>
          </a:p>
          <a:p>
            <a:endParaRPr lang="en-US" baseline="0" dirty="0"/>
          </a:p>
          <a:p>
            <a:r>
              <a:rPr lang="en-US" baseline="0" dirty="0"/>
              <a:t>We need to make sure that employers know what their new responsibilities are under the law. </a:t>
            </a:r>
          </a:p>
          <a:p>
            <a:endParaRPr lang="en-US" baseline="0" dirty="0"/>
          </a:p>
          <a:p>
            <a:r>
              <a:rPr lang="en-US" baseline="0" dirty="0"/>
              <a:t>The meaning of new rights takes time to test when workers bring claims for rights to the ministry of </a:t>
            </a:r>
            <a:r>
              <a:rPr lang="en-US" baseline="0" dirty="0" err="1"/>
              <a:t>labour</a:t>
            </a:r>
            <a:r>
              <a:rPr lang="en-US" baseline="0" dirty="0"/>
              <a:t>.  We need to push for the best possible interpretation of the new rights.  </a:t>
            </a:r>
          </a:p>
          <a:p>
            <a:endParaRPr lang="en-US" baseline="0" dirty="0"/>
          </a:p>
          <a:p>
            <a:r>
              <a:rPr lang="en-US" baseline="0" dirty="0"/>
              <a:t>Next slide – education is important first step.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168</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1216514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Lead to next slide – what is the minimum wage in Ontario now?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169</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305419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$15 minimum wage will bring our minimum wage just</a:t>
            </a:r>
            <a:r>
              <a:rPr lang="en-US" baseline="0" dirty="0"/>
              <a:t> over the poverty line (low income measure for a full time full year worker). </a:t>
            </a:r>
          </a:p>
          <a:p>
            <a:endParaRPr lang="en-US" baseline="0" dirty="0"/>
          </a:p>
          <a:p>
            <a:r>
              <a:rPr lang="en-US" baseline="0" dirty="0"/>
              <a:t>But we don’t have the $15 minimum wage yet. It is not safe until it is in workers’ pockets. </a:t>
            </a:r>
          </a:p>
          <a:p>
            <a:endParaRPr lang="en-US" baseline="0" dirty="0"/>
          </a:p>
          <a:p>
            <a:r>
              <a:rPr lang="en-US" baseline="0" dirty="0"/>
              <a:t>Q – why is cost of living adjustment so important? </a:t>
            </a:r>
          </a:p>
          <a:p>
            <a:pPr marL="171450" indent="-171450">
              <a:buFontTx/>
              <a:buChar char="-"/>
            </a:pPr>
            <a:r>
              <a:rPr lang="en-US" baseline="0" dirty="0"/>
              <a:t>MW frozen for 9 of the last 20 years. </a:t>
            </a:r>
          </a:p>
          <a:p>
            <a:pPr marL="171450" indent="-171450">
              <a:buFontTx/>
              <a:buChar char="-"/>
            </a:pPr>
            <a:endParaRPr lang="en-US" baseline="0" dirty="0"/>
          </a:p>
          <a:p>
            <a:pPr marL="0" indent="0">
              <a:buFontTx/>
              <a:buNone/>
            </a:pPr>
            <a:r>
              <a:rPr lang="en-US" baseline="0" dirty="0"/>
              <a:t>Q – who would be included in the liquor server minimum wage. </a:t>
            </a:r>
          </a:p>
          <a:p>
            <a:pPr marL="0" indent="0">
              <a:buFontTx/>
              <a:buNone/>
            </a:pPr>
            <a:r>
              <a:rPr lang="en-US" baseline="0" dirty="0"/>
              <a:t>- Workers that serve liquor directly to customers as a regular part of the job; in a licensed </a:t>
            </a:r>
            <a:r>
              <a:rPr lang="en-US" baseline="0" dirty="0" err="1"/>
              <a:t>premisis</a:t>
            </a:r>
            <a:r>
              <a:rPr lang="en-US" baseline="0" dirty="0"/>
              <a:t>; </a:t>
            </a:r>
            <a:r>
              <a:rPr lang="en-US" baseline="0" dirty="0" err="1"/>
              <a:t>regulary</a:t>
            </a:r>
            <a:r>
              <a:rPr lang="en-US" baseline="0" dirty="0"/>
              <a:t> received tips or other gratuities as part of their work. </a:t>
            </a:r>
            <a:endParaRPr lang="en-US" dirty="0"/>
          </a:p>
          <a:p>
            <a:endParaRPr lang="en-US" dirty="0"/>
          </a:p>
          <a:p>
            <a:r>
              <a:rPr lang="en-US" dirty="0"/>
              <a:t>Not all jobs are covered by the minimum wage e.g. farmworkers.</a:t>
            </a:r>
            <a:r>
              <a:rPr lang="en-US" baseline="0" dirty="0"/>
              <a:t> </a:t>
            </a:r>
            <a:r>
              <a:rPr lang="en-US" dirty="0"/>
              <a:t>Ontario is the </a:t>
            </a:r>
            <a:r>
              <a:rPr lang="en-US" u="sng" dirty="0"/>
              <a:t>only</a:t>
            </a:r>
            <a:r>
              <a:rPr lang="en-US" dirty="0"/>
              <a:t> province that still has a lower student wage, and </a:t>
            </a:r>
            <a:r>
              <a:rPr lang="en-US" u="sng" dirty="0"/>
              <a:t>one of only three </a:t>
            </a:r>
            <a:r>
              <a:rPr lang="en-US" dirty="0"/>
              <a:t>provinces that has a lower server wage (along with BC &amp; Québec) </a:t>
            </a:r>
          </a:p>
          <a:p>
            <a:pPr marL="0" indent="0">
              <a:buNone/>
            </a:pPr>
            <a:endParaRPr lang="en-US" b="1" dirty="0"/>
          </a:p>
          <a:p>
            <a:pPr marL="0" indent="0">
              <a:buNone/>
            </a:pPr>
            <a:r>
              <a:rPr lang="en-US" b="1" dirty="0"/>
              <a:t>Protect Yourself!</a:t>
            </a:r>
            <a:endParaRPr lang="en-CA" dirty="0"/>
          </a:p>
          <a:p>
            <a:pPr lvl="0"/>
            <a:r>
              <a:rPr lang="en-US" dirty="0"/>
              <a:t>If your boss is paying you less than the minimum wage keep a record at home of all dates and hours worked and the wages you were paid.</a:t>
            </a:r>
            <a:endParaRPr lang="en-CA"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170</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4449724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171</a:t>
            </a:fld>
            <a:endParaRPr lang="en-US" dirty="0"/>
          </a:p>
        </p:txBody>
      </p:sp>
    </p:spTree>
    <p:extLst>
      <p:ext uri="{BB962C8B-B14F-4D97-AF65-F5344CB8AC3E}">
        <p14:creationId xmlns:p14="http://schemas.microsoft.com/office/powerpoint/2010/main" val="257041940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Equal pay</a:t>
            </a:r>
            <a:r>
              <a:rPr lang="en-CA" baseline="0" dirty="0"/>
              <a:t> based on your job status adds to our existing equal pay rules that require employers to pay women and men the same pay rate when they are doing substantially the same work. </a:t>
            </a:r>
            <a:endParaRPr lang="en-CA" dirty="0"/>
          </a:p>
          <a:p>
            <a:endParaRPr lang="en-CA" dirty="0"/>
          </a:p>
          <a:p>
            <a:r>
              <a:rPr lang="en-CA" dirty="0"/>
              <a:t>How does equal pay on the basis of employment status work? </a:t>
            </a:r>
          </a:p>
          <a:p>
            <a:r>
              <a:rPr lang="en-CA" dirty="0"/>
              <a:t>For example two people work in a</a:t>
            </a:r>
            <a:r>
              <a:rPr lang="en-CA" baseline="0" dirty="0"/>
              <a:t> grocery store. One is full time and one is part time. Both the full time and part time jobs require workers to work on cash and stock shelves. Both workers work on the cash, but the full-timer does more stocking.  When you compare these two jobs, they are substantially the same; they require substantially the same skill, effort and responsibility and should be paid equally even though the full timer does more stocking of shelves. To get equal pay, you have to compare jobs to see if they are substantially the same. </a:t>
            </a:r>
          </a:p>
          <a:p>
            <a:endParaRPr lang="en-CA" baseline="0" dirty="0"/>
          </a:p>
          <a:p>
            <a:r>
              <a:rPr lang="en-CA" baseline="0" dirty="0"/>
              <a:t>The responsibility for equal pay is on the employer. The Act requires the employer to ensure that there is no difference in pay between men and women and between full time regular workers and other part time, temporary workers.  But if the employer is not complying with equal pay, there are steps that workers can do. </a:t>
            </a: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172</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86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see this same pattern emerge with the Employment Precarity Index</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783125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a:t>
            </a:r>
            <a:r>
              <a:rPr lang="en-CA" baseline="0" dirty="0"/>
              <a:t> are our public holidays? </a:t>
            </a: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173</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44818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you are part</a:t>
            </a:r>
            <a:r>
              <a:rPr lang="en-US" baseline="0" dirty="0"/>
              <a:t> time and work 2 days a week – 8 hours a day, you would get your public holiday pay would be your regular day’s wage. That is you work 16 hours a week divided by 2 days = 8 hours of pay! </a:t>
            </a:r>
            <a:r>
              <a:rPr lang="en-US" dirty="0"/>
              <a:t> Under</a:t>
            </a:r>
            <a:r>
              <a:rPr lang="en-US" baseline="0" dirty="0"/>
              <a:t> the old rules you would have only got 3.2 hours of public holiday pay.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a worker has 2 regular part time jobs at different employers then they would get public holiday pay from each employer based on their regular work days.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Ministry of Labour website has a tool you can use to calculate your public holiday pay: </a:t>
            </a:r>
            <a:r>
              <a:rPr lang="en-US" u="sng" dirty="0">
                <a:hlinkClick r:id="rId3"/>
              </a:rPr>
              <a:t>https://www.ontario.ca/page/public-holiday-pay-calculator</a:t>
            </a:r>
            <a:r>
              <a:rPr lang="en-CA"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174</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7917134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you are part</a:t>
            </a:r>
            <a:r>
              <a:rPr lang="en-US" baseline="0" dirty="0"/>
              <a:t> time and work 2 days a week – 8 hours a day, you would get your public holiday pay would be your regular day’s wage. That is you work 16 hours a week divided by 2 days = 8 hours of pay! </a:t>
            </a:r>
            <a:r>
              <a:rPr lang="en-US" dirty="0"/>
              <a:t> Under</a:t>
            </a:r>
            <a:r>
              <a:rPr lang="en-US" baseline="0" dirty="0"/>
              <a:t> the old rules you would have only got 3.2 hours of public holiday pay. </a:t>
            </a:r>
          </a:p>
          <a:p>
            <a:pPr defTabSz="914291">
              <a:defRPr/>
            </a:pPr>
            <a:endParaRPr lang="en-US" dirty="0"/>
          </a:p>
          <a:p>
            <a:pPr defTabSz="914291">
              <a:defRPr/>
            </a:pPr>
            <a:r>
              <a:rPr lang="en-US" dirty="0"/>
              <a:t>If a worker has 2 regular part time jobs at different employers then they would get public holiday pay from each employer based on their regular work days. </a:t>
            </a:r>
          </a:p>
          <a:p>
            <a:endParaRPr lang="en-US" dirty="0"/>
          </a:p>
          <a:p>
            <a:pPr defTabSz="914291">
              <a:defRPr/>
            </a:pPr>
            <a:r>
              <a:rPr lang="en-US" dirty="0"/>
              <a:t>The Ministry of </a:t>
            </a:r>
            <a:r>
              <a:rPr lang="en-US" dirty="0" err="1"/>
              <a:t>Labour</a:t>
            </a:r>
            <a:r>
              <a:rPr lang="en-US" dirty="0"/>
              <a:t> website has a tool you can use to calculate your public holiday pay: </a:t>
            </a:r>
            <a:r>
              <a:rPr lang="en-US" u="sng" dirty="0">
                <a:hlinkClick r:id="rId3"/>
              </a:rPr>
              <a:t>https://www.ontario.ca/page/public-holiday-pay-calculator</a:t>
            </a:r>
            <a:r>
              <a:rPr lang="en-CA" dirty="0"/>
              <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175</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782468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January 1 2019. </a:t>
            </a:r>
          </a:p>
          <a:p>
            <a:endParaRPr lang="en-US" dirty="0"/>
          </a:p>
          <a:p>
            <a:r>
              <a:rPr lang="en-US" dirty="0"/>
              <a:t>On-Call pay once in every 24hrs. </a:t>
            </a:r>
          </a:p>
          <a:p>
            <a:endParaRPr lang="en-US" dirty="0"/>
          </a:p>
          <a:p>
            <a:r>
              <a:rPr lang="en-US" b="1" dirty="0"/>
              <a:t>FACTSHEET: </a:t>
            </a:r>
            <a:r>
              <a:rPr lang="en-US" b="0" dirty="0"/>
              <a:t>Tell</a:t>
            </a:r>
            <a:r>
              <a:rPr lang="en-US" b="0" baseline="0" dirty="0"/>
              <a:t> participants WAC will soon have a factsheet on the new scheduling rules to help workers make sure they are getting paid what they deserve and that their rights are being protected. </a:t>
            </a:r>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176</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395453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177</a:t>
            </a:fld>
            <a:endParaRPr lang="en-US" dirty="0"/>
          </a:p>
        </p:txBody>
      </p:sp>
    </p:spTree>
    <p:extLst>
      <p:ext uri="{BB962C8B-B14F-4D97-AF65-F5344CB8AC3E}">
        <p14:creationId xmlns:p14="http://schemas.microsoft.com/office/powerpoint/2010/main" val="124412853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 is very difficul</a:t>
            </a:r>
            <a:r>
              <a:rPr lang="en-CA" baseline="0" dirty="0"/>
              <a:t>t for workers to enforce their rights when they don’t have a union to protect them. </a:t>
            </a:r>
          </a:p>
          <a:p>
            <a:endParaRPr lang="en-CA" baseline="0" dirty="0"/>
          </a:p>
          <a:p>
            <a:r>
              <a:rPr lang="en-CA" baseline="0" dirty="0"/>
              <a:t>Workers risk their job and income when they try to enforce their rights. The workers’ action centre can work with people having problems at work to discuss strategies.  We support workers to talk with trusted coworkers to identify violations and key changes workers want. We support workers to build collective strength. This could involve unionization to better protect workers’ rights, wages and working conditions. </a:t>
            </a: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178</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982051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48DBBF-202B-4C04-A795-EAEC183B89ED}"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179</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600354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180</a:t>
            </a:fld>
            <a:endParaRPr lang="en-US" dirty="0"/>
          </a:p>
        </p:txBody>
      </p:sp>
    </p:spTree>
    <p:extLst>
      <p:ext uri="{BB962C8B-B14F-4D97-AF65-F5344CB8AC3E}">
        <p14:creationId xmlns:p14="http://schemas.microsoft.com/office/powerpoint/2010/main" val="368286932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181</a:t>
            </a:fld>
            <a:endParaRPr lang="en-US" dirty="0"/>
          </a:p>
        </p:txBody>
      </p:sp>
    </p:spTree>
    <p:extLst>
      <p:ext uri="{BB962C8B-B14F-4D97-AF65-F5344CB8AC3E}">
        <p14:creationId xmlns:p14="http://schemas.microsoft.com/office/powerpoint/2010/main" val="263672892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182</a:t>
            </a:fld>
            <a:endParaRPr lang="en-US" dirty="0"/>
          </a:p>
        </p:txBody>
      </p:sp>
    </p:spTree>
    <p:extLst>
      <p:ext uri="{BB962C8B-B14F-4D97-AF65-F5344CB8AC3E}">
        <p14:creationId xmlns:p14="http://schemas.microsoft.com/office/powerpoint/2010/main" val="1351256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Highlight the multiple changes</a:t>
            </a:r>
            <a:r>
              <a:rPr lang="en-CA" baseline="0" dirty="0"/>
              <a:t> for the top three groups</a:t>
            </a: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2132797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24530D-0239-4F3D-8C33-00388D4AF638}"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183</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55318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1CE1C0-A5DD-4A1F-80EF-A92F7A753EBB}" type="slidenum">
              <a:rPr lang="en-US" smtClean="0"/>
              <a:pPr/>
              <a:t>184</a:t>
            </a:fld>
            <a:endParaRPr lang="en-US" dirty="0"/>
          </a:p>
        </p:txBody>
      </p:sp>
    </p:spTree>
    <p:extLst>
      <p:ext uri="{BB962C8B-B14F-4D97-AF65-F5344CB8AC3E}">
        <p14:creationId xmlns:p14="http://schemas.microsoft.com/office/powerpoint/2010/main" val="111092918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185</a:t>
            </a:fld>
            <a:endParaRPr lang="en-US" dirty="0"/>
          </a:p>
        </p:txBody>
      </p:sp>
    </p:spTree>
    <p:extLst>
      <p:ext uri="{BB962C8B-B14F-4D97-AF65-F5344CB8AC3E}">
        <p14:creationId xmlns:p14="http://schemas.microsoft.com/office/powerpoint/2010/main" val="38340351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186</a:t>
            </a:fld>
            <a:endParaRPr lang="en-US" dirty="0"/>
          </a:p>
        </p:txBody>
      </p:sp>
    </p:spTree>
    <p:extLst>
      <p:ext uri="{BB962C8B-B14F-4D97-AF65-F5344CB8AC3E}">
        <p14:creationId xmlns:p14="http://schemas.microsoft.com/office/powerpoint/2010/main" val="419374173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187</a:t>
            </a:fld>
            <a:endParaRPr lang="en-US" dirty="0"/>
          </a:p>
        </p:txBody>
      </p:sp>
    </p:spTree>
    <p:extLst>
      <p:ext uri="{BB962C8B-B14F-4D97-AF65-F5344CB8AC3E}">
        <p14:creationId xmlns:p14="http://schemas.microsoft.com/office/powerpoint/2010/main" val="369219344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188</a:t>
            </a:fld>
            <a:endParaRPr lang="en-US" dirty="0"/>
          </a:p>
        </p:txBody>
      </p:sp>
    </p:spTree>
    <p:extLst>
      <p:ext uri="{BB962C8B-B14F-4D97-AF65-F5344CB8AC3E}">
        <p14:creationId xmlns:p14="http://schemas.microsoft.com/office/powerpoint/2010/main" val="276805616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189</a:t>
            </a:fld>
            <a:endParaRPr lang="en-US" dirty="0"/>
          </a:p>
        </p:txBody>
      </p:sp>
    </p:spTree>
    <p:extLst>
      <p:ext uri="{BB962C8B-B14F-4D97-AF65-F5344CB8AC3E}">
        <p14:creationId xmlns:p14="http://schemas.microsoft.com/office/powerpoint/2010/main" val="394169179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190</a:t>
            </a:fld>
            <a:endParaRPr lang="en-US" dirty="0"/>
          </a:p>
        </p:txBody>
      </p:sp>
    </p:spTree>
    <p:extLst>
      <p:ext uri="{BB962C8B-B14F-4D97-AF65-F5344CB8AC3E}">
        <p14:creationId xmlns:p14="http://schemas.microsoft.com/office/powerpoint/2010/main" val="123282239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191</a:t>
            </a:fld>
            <a:endParaRPr lang="en-US" dirty="0"/>
          </a:p>
        </p:txBody>
      </p:sp>
    </p:spTree>
    <p:extLst>
      <p:ext uri="{BB962C8B-B14F-4D97-AF65-F5344CB8AC3E}">
        <p14:creationId xmlns:p14="http://schemas.microsoft.com/office/powerpoint/2010/main" val="239337798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192</a:t>
            </a:fld>
            <a:endParaRPr lang="en-US" dirty="0"/>
          </a:p>
        </p:txBody>
      </p:sp>
    </p:spTree>
    <p:extLst>
      <p:ext uri="{BB962C8B-B14F-4D97-AF65-F5344CB8AC3E}">
        <p14:creationId xmlns:p14="http://schemas.microsoft.com/office/powerpoint/2010/main" val="2675982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income improvements, but</a:t>
            </a:r>
            <a:r>
              <a:rPr lang="en-CA" baseline="0" dirty="0"/>
              <a:t> not all</a:t>
            </a:r>
          </a:p>
          <a:p>
            <a:endParaRPr lang="en-CA" baseline="0" dirty="0"/>
          </a:p>
          <a:p>
            <a:pPr lvl="0"/>
            <a:r>
              <a:rPr lang="en-CA" sz="1200" kern="1200" dirty="0">
                <a:solidFill>
                  <a:schemeClr val="tx1"/>
                </a:solidFill>
                <a:effectLst/>
                <a:latin typeface="+mn-lt"/>
                <a:ea typeface="+mn-ea"/>
                <a:cs typeface="+mn-cs"/>
              </a:rPr>
              <a:t>Today a racialized woman without a degree is six times more likely to be low-income than a white man with a degree. In 2011, racialized women without a degree were about four times more likely to be low-income than a white man with a degree.</a:t>
            </a:r>
          </a:p>
          <a:p>
            <a:pPr lvl="0"/>
            <a:r>
              <a:rPr lang="en-CA" sz="1200" kern="1200" dirty="0">
                <a:solidFill>
                  <a:schemeClr val="tx1"/>
                </a:solidFill>
                <a:effectLst/>
                <a:latin typeface="+mn-lt"/>
                <a:ea typeface="+mn-ea"/>
                <a:cs typeface="+mn-cs"/>
              </a:rPr>
              <a:t>Improved economic conditions can lead to improved economic outcomes for some. Those who had access to stable, secure jobs in 2011 gained even more access in 2017. And those who didn’t, were left behind. </a:t>
            </a: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7972376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193</a:t>
            </a:fld>
            <a:endParaRPr lang="en-US" dirty="0"/>
          </a:p>
        </p:txBody>
      </p:sp>
    </p:spTree>
    <p:extLst>
      <p:ext uri="{BB962C8B-B14F-4D97-AF65-F5344CB8AC3E}">
        <p14:creationId xmlns:p14="http://schemas.microsoft.com/office/powerpoint/2010/main" val="140772565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194</a:t>
            </a:fld>
            <a:endParaRPr lang="en-US" dirty="0"/>
          </a:p>
        </p:txBody>
      </p:sp>
    </p:spTree>
    <p:extLst>
      <p:ext uri="{BB962C8B-B14F-4D97-AF65-F5344CB8AC3E}">
        <p14:creationId xmlns:p14="http://schemas.microsoft.com/office/powerpoint/2010/main" val="317729817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195</a:t>
            </a:fld>
            <a:endParaRPr lang="en-US" dirty="0"/>
          </a:p>
        </p:txBody>
      </p:sp>
    </p:spTree>
    <p:extLst>
      <p:ext uri="{BB962C8B-B14F-4D97-AF65-F5344CB8AC3E}">
        <p14:creationId xmlns:p14="http://schemas.microsoft.com/office/powerpoint/2010/main" val="345921568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196</a:t>
            </a:fld>
            <a:endParaRPr lang="en-US" dirty="0"/>
          </a:p>
        </p:txBody>
      </p:sp>
    </p:spTree>
    <p:extLst>
      <p:ext uri="{BB962C8B-B14F-4D97-AF65-F5344CB8AC3E}">
        <p14:creationId xmlns:p14="http://schemas.microsoft.com/office/powerpoint/2010/main" val="95112442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600" dirty="0"/>
              <a:t>Thank you</a:t>
            </a:r>
          </a:p>
          <a:p>
            <a:endParaRPr lang="en-CA" sz="1600" dirty="0"/>
          </a:p>
          <a:p>
            <a:r>
              <a:rPr lang="en-CA" sz="1600" dirty="0"/>
              <a:t>I’m going to speak to you about the</a:t>
            </a:r>
            <a:r>
              <a:rPr lang="en-CA" sz="1600" baseline="0" dirty="0"/>
              <a:t> recent report that we at United Way </a:t>
            </a:r>
            <a:r>
              <a:rPr lang="en-CA" sz="1600" dirty="0"/>
              <a:t>Greater Toronto </a:t>
            </a:r>
            <a:r>
              <a:rPr lang="en-CA" sz="1600" baseline="0" dirty="0"/>
              <a:t>developed in partnership with KPMG, called Better Business Outcomes Through Workforce Security.</a:t>
            </a:r>
          </a:p>
          <a:p>
            <a:endParaRPr lang="en-CA" baseline="0" dirty="0"/>
          </a:p>
        </p:txBody>
      </p:sp>
      <p:sp>
        <p:nvSpPr>
          <p:cNvPr id="4" name="Espace réservé du numéro de diapositiv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197</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515694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0" y="314325"/>
            <a:ext cx="3611563" cy="2709863"/>
          </a:xfrm>
        </p:spPr>
      </p:sp>
      <p:sp>
        <p:nvSpPr>
          <p:cNvPr id="3" name="Notes Placeholder 2"/>
          <p:cNvSpPr>
            <a:spLocks noGrp="1"/>
          </p:cNvSpPr>
          <p:nvPr>
            <p:ph type="body" idx="1"/>
          </p:nvPr>
        </p:nvSpPr>
        <p:spPr>
          <a:xfrm>
            <a:off x="1204545" y="3191607"/>
            <a:ext cx="7173057" cy="2953607"/>
          </a:xfrm>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lang="en-CA" sz="1600" baseline="0" dirty="0"/>
              <a:t>This work grew out of our first PEPSO report, It’s More than Poverty, which was followed by a small report with KPMG on the employers’ perspective of precarious employment in 2014 and our second PEPSO report, The precarity Penalty Recommendation 6 –to build a Canadian experience informed business case to increase security for non standard workers in 2015.</a:t>
            </a:r>
            <a:endParaRPr lang="en-CA" sz="1600" dirty="0"/>
          </a:p>
          <a:p>
            <a:endParaRPr lang="en-US" sz="1600" dirty="0"/>
          </a:p>
          <a:p>
            <a:endParaRPr lang="en-US" sz="9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198</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8297243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dirty="0"/>
              <a:t>In 2014, when we engaged employers we found that most were aware of the existence</a:t>
            </a:r>
            <a:r>
              <a:rPr lang="en-CA" sz="1600" baseline="0" dirty="0"/>
              <a:t> of these forms of insecure employment</a:t>
            </a:r>
            <a:r>
              <a:rPr lang="en-CA" sz="1600" dirty="0"/>
              <a:t>, but they didn’t necessarily have the language and most</a:t>
            </a:r>
            <a:r>
              <a:rPr lang="en-CA" sz="1600" baseline="0" dirty="0"/>
              <a:t> weren’t considering the impacts on individuals</a:t>
            </a:r>
            <a:endParaRPr lang="en-CA" sz="16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199</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527178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dirty="0"/>
              <a:t>They did ID potential solutions that could be used to reduce</a:t>
            </a:r>
            <a:r>
              <a:rPr lang="en-CA" sz="1600" baseline="0" dirty="0"/>
              <a:t> the negative social impacts.</a:t>
            </a:r>
          </a:p>
          <a:p>
            <a:endParaRPr lang="en-CA" sz="1600" baseline="0" dirty="0"/>
          </a:p>
          <a:p>
            <a:r>
              <a:rPr lang="en-CA" sz="1600" baseline="0" dirty="0"/>
              <a:t>And in fact, one recommendation focused on the need to develop a business case for secure employment to help employers see the value. We called for the private sector to take this on in our recommendations in The Precarity Penalty, and that led to the development of this project. So it really came from the private sector.</a:t>
            </a:r>
            <a:endParaRPr lang="en-CA" sz="16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200</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9731836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dirty="0"/>
              <a:t>The case studies allowed us to highlight some</a:t>
            </a:r>
            <a:r>
              <a:rPr lang="en-CA" sz="1600" baseline="0" dirty="0"/>
              <a:t> of the leading practices that Canadian employers are already engaging in and to provide a set of examples for other employers to draw on.</a:t>
            </a:r>
            <a:endParaRPr lang="en-CA" sz="16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201</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3921394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1814">
              <a:defRPr/>
            </a:pPr>
            <a:r>
              <a:rPr lang="en-US" sz="1600" dirty="0">
                <a:solidFill>
                  <a:schemeClr val="tx2"/>
                </a:solidFill>
                <a:latin typeface="Univers for KPMG"/>
                <a:cs typeface="Univers for KPMG"/>
              </a:rPr>
              <a:t>Source: Towers &amp; Perrin; HRE Online; CERS; PEPSO; Kalleberg (2000); Stickney (2008); Allan and Sienko (1997)</a:t>
            </a:r>
          </a:p>
          <a:p>
            <a:endParaRPr lang="en-US" sz="16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202</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44451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For all workers, people’s wellbeing hasn’t improved with the growing economy.</a:t>
            </a:r>
          </a:p>
          <a:p>
            <a:pPr lvl="1"/>
            <a:r>
              <a:rPr lang="en-CA" sz="1200" kern="1200" dirty="0">
                <a:solidFill>
                  <a:schemeClr val="tx1"/>
                </a:solidFill>
                <a:effectLst/>
                <a:latin typeface="+mn-lt"/>
                <a:ea typeface="+mn-ea"/>
                <a:cs typeface="+mn-cs"/>
              </a:rPr>
              <a:t>One third of all workers still report poorer mental health.</a:t>
            </a:r>
          </a:p>
          <a:p>
            <a:pPr lvl="1"/>
            <a:r>
              <a:rPr lang="en-CA" sz="1200" kern="1200" dirty="0">
                <a:solidFill>
                  <a:schemeClr val="tx1"/>
                </a:solidFill>
                <a:effectLst/>
                <a:latin typeface="+mn-lt"/>
                <a:ea typeface="+mn-ea"/>
                <a:cs typeface="+mn-cs"/>
              </a:rPr>
              <a:t>Rates of anxiety related to employment remain unchanged. Almost 40% of all workers report that anxiety about employment interferes with personal and family life.</a:t>
            </a:r>
          </a:p>
          <a:p>
            <a:pPr lvl="1"/>
            <a:r>
              <a:rPr lang="en-CA" sz="1200" kern="1200" dirty="0">
                <a:solidFill>
                  <a:schemeClr val="tx1"/>
                </a:solidFill>
                <a:effectLst/>
                <a:latin typeface="+mn-lt"/>
                <a:ea typeface="+mn-ea"/>
                <a:cs typeface="+mn-cs"/>
              </a:rPr>
              <a:t>People are still putting their life on hold because of their work situation: one out of five workers aged 25-35 are still delaying having children. </a:t>
            </a:r>
          </a:p>
          <a:p>
            <a:pPr lvl="1"/>
            <a:r>
              <a:rPr lang="en-CA" sz="1200" kern="1200" dirty="0">
                <a:solidFill>
                  <a:schemeClr val="tx1"/>
                </a:solidFill>
                <a:effectLst/>
                <a:latin typeface="+mn-lt"/>
                <a:ea typeface="+mn-ea"/>
                <a:cs typeface="+mn-cs"/>
              </a:rPr>
              <a:t>20% of workers don’t always know their work schedule one day in advance.</a:t>
            </a: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251044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1814">
              <a:defRPr/>
            </a:pPr>
            <a:r>
              <a:rPr lang="en-US" sz="1600" dirty="0"/>
              <a:t>In addition to the human capital practices discussed in our report, operational excellence is an enabler for organizations to achieve improved business outcomes</a:t>
            </a:r>
          </a:p>
          <a:p>
            <a:pPr defTabSz="821814">
              <a:defRPr/>
            </a:pPr>
            <a:endParaRPr lang="en-US" sz="1600" dirty="0"/>
          </a:p>
          <a:p>
            <a:pPr marL="286179" indent="-286179" defTabSz="915772">
              <a:buFont typeface="Arial" panose="020B0604020202020204" pitchFamily="34" charset="0"/>
              <a:buChar char="•"/>
            </a:pPr>
            <a:r>
              <a:rPr lang="en-US" sz="1600" kern="0" dirty="0"/>
              <a:t>Research from Zeynep Ton (</a:t>
            </a:r>
            <a:r>
              <a:rPr lang="en-US" sz="1600" i="1" kern="0" dirty="0"/>
              <a:t>Good Jobs Strategy</a:t>
            </a:r>
            <a:r>
              <a:rPr lang="en-US" sz="1600" kern="0" dirty="0"/>
              <a:t>; MIT operations professor) shows how operational excellence can create a ‘virtuous cycle’ and enable increased investment in people</a:t>
            </a:r>
          </a:p>
          <a:p>
            <a:pPr marL="286179" indent="-286179" defTabSz="915772">
              <a:buFont typeface="Arial" panose="020B0604020202020204" pitchFamily="34" charset="0"/>
              <a:buChar char="•"/>
            </a:pPr>
            <a:endParaRPr lang="en-US" sz="1600" kern="0" dirty="0"/>
          </a:p>
          <a:p>
            <a:pPr marL="286179" indent="-286179" defTabSz="915772">
              <a:buFont typeface="Arial" panose="020B0604020202020204" pitchFamily="34" charset="0"/>
              <a:buChar char="•"/>
            </a:pPr>
            <a:r>
              <a:rPr lang="en-US" sz="1600" kern="0" dirty="0"/>
              <a:t>Others believe human capital practices can be sufficient to improve productivity – this is referred to as the ‘high road approach’ </a:t>
            </a:r>
          </a:p>
          <a:p>
            <a:endParaRPr lang="en-US" sz="16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203</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298591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204</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4373887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205</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2428337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2684462" cy="2012950"/>
          </a:xfrm>
        </p:spPr>
      </p:sp>
      <p:sp>
        <p:nvSpPr>
          <p:cNvPr id="3" name="Notes Placeholder 2"/>
          <p:cNvSpPr>
            <a:spLocks noGrp="1"/>
          </p:cNvSpPr>
          <p:nvPr>
            <p:ph type="body" idx="1"/>
          </p:nvPr>
        </p:nvSpPr>
        <p:spPr>
          <a:xfrm>
            <a:off x="492370" y="2891542"/>
            <a:ext cx="8414238" cy="3253672"/>
          </a:xfrm>
        </p:spPr>
        <p:txBody>
          <a:bodyPr>
            <a:normAutofit fontScale="92500" lnSpcReduction="20000"/>
          </a:bodyPr>
          <a:lstStyle/>
          <a:p>
            <a:pPr marL="228600" marR="0" lvl="0" indent="-228600" algn="l" defTabSz="820583" rtl="0" eaLnBrk="1" fontAlgn="auto" latinLnBrk="0" hangingPunct="1">
              <a:lnSpc>
                <a:spcPct val="100000"/>
              </a:lnSpc>
              <a:spcBef>
                <a:spcPts val="0"/>
              </a:spcBef>
              <a:spcAft>
                <a:spcPts val="0"/>
              </a:spcAft>
              <a:buClrTx/>
              <a:buSzTx/>
              <a:buFont typeface="+mj-lt"/>
              <a:buAutoNum type="arabicPeriod"/>
              <a:tabLst/>
              <a:defRPr/>
            </a:pPr>
            <a:r>
              <a:rPr lang="en-US" sz="1600" b="1" dirty="0"/>
              <a:t>Income benefits</a:t>
            </a:r>
            <a:r>
              <a:rPr lang="en-US" sz="1600" dirty="0"/>
              <a:t>: Employers can increase security of workers through a range of benefits options including coverage equivalent to full-time standard workers, partial coverage, or coverage based on a pre-determined threshold</a:t>
            </a:r>
            <a:br>
              <a:rPr lang="en-US" sz="1600" dirty="0"/>
            </a:br>
            <a:endParaRPr lang="en-US" sz="1600" dirty="0"/>
          </a:p>
          <a:p>
            <a:pPr marL="228600" marR="0" lvl="0" indent="-228600" algn="l" defTabSz="820583" rtl="0" eaLnBrk="1" fontAlgn="auto" latinLnBrk="0" hangingPunct="1">
              <a:lnSpc>
                <a:spcPct val="100000"/>
              </a:lnSpc>
              <a:spcBef>
                <a:spcPts val="0"/>
              </a:spcBef>
              <a:spcAft>
                <a:spcPts val="0"/>
              </a:spcAft>
              <a:buClrTx/>
              <a:buSzTx/>
              <a:buFont typeface="+mj-lt"/>
              <a:buAutoNum type="arabicPeriod"/>
              <a:tabLst/>
              <a:defRPr/>
            </a:pPr>
            <a:r>
              <a:rPr lang="en-US" sz="1600" b="1" dirty="0"/>
              <a:t>Other benefits</a:t>
            </a:r>
            <a:r>
              <a:rPr lang="en-US" sz="1600" dirty="0"/>
              <a:t>: Other benefits are supports without direct financial components such as paid leave, flexible hours, and alternative work options</a:t>
            </a:r>
            <a:br>
              <a:rPr lang="en-US" sz="1600" dirty="0"/>
            </a:br>
            <a:endParaRPr lang="en-US" sz="1600" dirty="0"/>
          </a:p>
          <a:p>
            <a:pPr marL="228600" marR="0" lvl="0" indent="-228600" algn="l" defTabSz="820583" rtl="0" eaLnBrk="1" fontAlgn="auto" latinLnBrk="0" hangingPunct="1">
              <a:lnSpc>
                <a:spcPct val="100000"/>
              </a:lnSpc>
              <a:spcBef>
                <a:spcPts val="0"/>
              </a:spcBef>
              <a:spcAft>
                <a:spcPts val="0"/>
              </a:spcAft>
              <a:buClrTx/>
              <a:buSzTx/>
              <a:buFont typeface="+mj-lt"/>
              <a:buAutoNum type="arabicPeriod"/>
              <a:tabLst/>
              <a:defRPr/>
            </a:pPr>
            <a:r>
              <a:rPr lang="en-US" sz="1600" b="1" dirty="0"/>
              <a:t>Predictability</a:t>
            </a:r>
            <a:r>
              <a:rPr lang="en-US" sz="1600" dirty="0"/>
              <a:t>:</a:t>
            </a:r>
            <a:r>
              <a:rPr lang="en-US" sz="1600" baseline="0" dirty="0"/>
              <a:t> </a:t>
            </a:r>
            <a:r>
              <a:rPr lang="en-US" sz="1600" dirty="0"/>
              <a:t>Predictability refers to supports to make working schedules more predictable, consistent, and stable for workers </a:t>
            </a:r>
            <a:br>
              <a:rPr lang="en-US" sz="1600" dirty="0"/>
            </a:br>
            <a:endParaRPr lang="en-US" sz="1600" dirty="0"/>
          </a:p>
          <a:p>
            <a:pPr marL="228600" marR="0" lvl="0" indent="-228600" algn="l" defTabSz="820583" rtl="0" eaLnBrk="1" fontAlgn="auto" latinLnBrk="0" hangingPunct="1">
              <a:lnSpc>
                <a:spcPct val="100000"/>
              </a:lnSpc>
              <a:spcBef>
                <a:spcPts val="0"/>
              </a:spcBef>
              <a:spcAft>
                <a:spcPts val="0"/>
              </a:spcAft>
              <a:buClrTx/>
              <a:buSzTx/>
              <a:buFont typeface="+mj-lt"/>
              <a:buAutoNum type="arabicPeriod"/>
              <a:tabLst/>
              <a:defRPr/>
            </a:pPr>
            <a:r>
              <a:rPr lang="en-US" sz="1600" b="1" dirty="0"/>
              <a:t>Training and Professional Development</a:t>
            </a:r>
            <a:r>
              <a:rPr lang="en-US" sz="1600" dirty="0"/>
              <a:t>: Increased security can be provided through partial or full inclusion in training and skills development opportunities, mentorship programs, and promotion from within the organization </a:t>
            </a:r>
            <a:br>
              <a:rPr lang="en-US" sz="1600" dirty="0"/>
            </a:br>
            <a:endParaRPr lang="en-US" sz="1600" dirty="0"/>
          </a:p>
          <a:p>
            <a:pPr marL="228600" marR="0" lvl="0" indent="-228600" algn="l" defTabSz="820583" rtl="0" eaLnBrk="1" fontAlgn="auto" latinLnBrk="0" hangingPunct="1">
              <a:lnSpc>
                <a:spcPct val="100000"/>
              </a:lnSpc>
              <a:spcBef>
                <a:spcPts val="0"/>
              </a:spcBef>
              <a:spcAft>
                <a:spcPts val="0"/>
              </a:spcAft>
              <a:buClrTx/>
              <a:buSzTx/>
              <a:buFont typeface="+mj-lt"/>
              <a:buAutoNum type="arabicPeriod"/>
              <a:tabLst/>
              <a:defRPr/>
            </a:pPr>
            <a:r>
              <a:rPr lang="en-US" sz="1600" b="1" dirty="0"/>
              <a:t>Inclusion</a:t>
            </a:r>
            <a:r>
              <a:rPr lang="en-US" sz="1600" dirty="0"/>
              <a:t>: Inclusion means to involve non-standard workers in the social and cultural aspects of the business as both participants and leaders</a:t>
            </a:r>
          </a:p>
          <a:p>
            <a:pPr marL="228600" marR="0" lvl="0" indent="-228600" algn="l" defTabSz="820583" rtl="0" eaLnBrk="1" fontAlgn="auto" latinLnBrk="0" hangingPunct="1">
              <a:lnSpc>
                <a:spcPct val="100000"/>
              </a:lnSpc>
              <a:spcBef>
                <a:spcPts val="0"/>
              </a:spcBef>
              <a:spcAft>
                <a:spcPts val="0"/>
              </a:spcAft>
              <a:buClrTx/>
              <a:buSzTx/>
              <a:buFont typeface="+mj-lt"/>
              <a:buAutoNum type="arabicPeriod"/>
              <a:tabLst/>
              <a:defRPr/>
            </a:pPr>
            <a:endParaRPr lang="en-US" sz="1600" dirty="0"/>
          </a:p>
          <a:p>
            <a:pPr marL="0" marR="0" lvl="0" indent="0" algn="l" defTabSz="820583" rtl="0" eaLnBrk="1" fontAlgn="auto" latinLnBrk="0" hangingPunct="1">
              <a:lnSpc>
                <a:spcPct val="100000"/>
              </a:lnSpc>
              <a:spcBef>
                <a:spcPts val="0"/>
              </a:spcBef>
              <a:spcAft>
                <a:spcPts val="0"/>
              </a:spcAft>
              <a:buClrTx/>
              <a:buSzTx/>
              <a:buFont typeface="+mj-lt"/>
              <a:buNone/>
              <a:tabLst/>
              <a:defRPr/>
            </a:pPr>
            <a:endParaRPr lang="en-US" sz="1600" dirty="0"/>
          </a:p>
          <a:p>
            <a:pPr marL="228600" marR="0" lvl="0" indent="-228600" algn="l" defTabSz="820583" rtl="0" eaLnBrk="1" fontAlgn="auto" latinLnBrk="0" hangingPunct="1">
              <a:lnSpc>
                <a:spcPct val="100000"/>
              </a:lnSpc>
              <a:spcBef>
                <a:spcPts val="0"/>
              </a:spcBef>
              <a:spcAft>
                <a:spcPts val="0"/>
              </a:spcAft>
              <a:buClrTx/>
              <a:buSzTx/>
              <a:buFont typeface="+mj-lt"/>
              <a:buAutoNum type="arabicPeriod"/>
              <a:tabLst/>
              <a:defRPr/>
            </a:pPr>
            <a:endParaRPr lang="en-US" sz="1600" dirty="0"/>
          </a:p>
          <a:p>
            <a:pPr marL="171450" marR="0" lvl="0" indent="-171450"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indent="-171450">
              <a:buFont typeface="Arial" panose="020B0604020202020204" pitchFamily="34" charset="0"/>
              <a:buChar char="•"/>
            </a:pPr>
            <a:endParaRPr lang="en-CA" sz="16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206</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2497591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CA" sz="1600" dirty="0">
                <a:ea typeface="Times New Roman" panose="02020603050405020304" pitchFamily="18" charset="0"/>
                <a:cs typeface="Arial" panose="020B0604020202020204" pitchFamily="34" charset="0"/>
              </a:rPr>
              <a:t>*There may be CRA implications for some types of non-standard workers that organizations should be careful to evaluate and address.</a:t>
            </a:r>
          </a:p>
          <a:p>
            <a:pPr>
              <a:spcBef>
                <a:spcPts val="300"/>
              </a:spcBef>
            </a:pPr>
            <a:endParaRPr lang="en-CA" sz="1600" dirty="0">
              <a:ea typeface="Times New Roman" panose="02020603050405020304" pitchFamily="18" charset="0"/>
              <a:cs typeface="Times New Roman" panose="02020603050405020304" pitchFamily="18" charset="0"/>
            </a:endParaRPr>
          </a:p>
          <a:p>
            <a:pPr>
              <a:spcBef>
                <a:spcPts val="300"/>
              </a:spcBef>
            </a:pPr>
            <a:r>
              <a:rPr lang="en-CA" sz="1600" dirty="0">
                <a:ea typeface="Times New Roman" panose="02020603050405020304" pitchFamily="18" charset="0"/>
                <a:cs typeface="Arial" panose="020B0604020202020204" pitchFamily="34" charset="0"/>
              </a:rPr>
              <a:t>**</a:t>
            </a:r>
            <a:r>
              <a:rPr lang="en-CA" sz="1600" dirty="0">
                <a:ea typeface="Times New Roman" panose="02020603050405020304" pitchFamily="18" charset="0"/>
                <a:cs typeface="Times New Roman" panose="02020603050405020304" pitchFamily="18" charset="0"/>
              </a:rPr>
              <a:t> </a:t>
            </a:r>
            <a:r>
              <a:rPr lang="en-CA" sz="1600" dirty="0">
                <a:ea typeface="Times New Roman" panose="02020603050405020304" pitchFamily="18" charset="0"/>
                <a:cs typeface="Arial" panose="020B0604020202020204" pitchFamily="34" charset="0"/>
              </a:rPr>
              <a:t>The proposed Bill 148 in Ontario would legislate two paid sick days per year for employees.</a:t>
            </a:r>
            <a:endParaRPr lang="en-CA" sz="1600" dirty="0">
              <a:ea typeface="Times New Roman" panose="02020603050405020304" pitchFamily="18" charset="0"/>
              <a:cs typeface="Times New Roman" panose="02020603050405020304" pitchFamily="18" charset="0"/>
            </a:endParaRPr>
          </a:p>
          <a:p>
            <a:r>
              <a:rPr lang="en-CA" sz="1600" dirty="0">
                <a:ea typeface="Times New Roman" panose="02020603050405020304" pitchFamily="18" charset="0"/>
              </a:rPr>
              <a:t/>
            </a:r>
            <a:br>
              <a:rPr lang="en-CA" sz="1600" dirty="0">
                <a:ea typeface="Times New Roman" panose="02020603050405020304" pitchFamily="18" charset="0"/>
              </a:rPr>
            </a:br>
            <a:endParaRPr lang="en-CA" sz="16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207</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6612473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208</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7507797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FEE106-D861-6343-96FF-5BF90692C3C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209</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6356556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210</a:t>
            </a:fld>
            <a:endParaRPr lang="en-US" dirty="0"/>
          </a:p>
        </p:txBody>
      </p:sp>
    </p:spTree>
    <p:extLst>
      <p:ext uri="{BB962C8B-B14F-4D97-AF65-F5344CB8AC3E}">
        <p14:creationId xmlns:p14="http://schemas.microsoft.com/office/powerpoint/2010/main" val="123407096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1CE1C0-A5DD-4A1F-80EF-A92F7A753EBB}" type="slidenum">
              <a:rPr lang="en-US" smtClean="0"/>
              <a:pPr/>
              <a:t>211</a:t>
            </a:fld>
            <a:endParaRPr lang="en-US" dirty="0"/>
          </a:p>
        </p:txBody>
      </p:sp>
    </p:spTree>
    <p:extLst>
      <p:ext uri="{BB962C8B-B14F-4D97-AF65-F5344CB8AC3E}">
        <p14:creationId xmlns:p14="http://schemas.microsoft.com/office/powerpoint/2010/main" val="302944824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212</a:t>
            </a:fld>
            <a:endParaRPr lang="en-US" dirty="0"/>
          </a:p>
        </p:txBody>
      </p:sp>
    </p:spTree>
    <p:extLst>
      <p:ext uri="{BB962C8B-B14F-4D97-AF65-F5344CB8AC3E}">
        <p14:creationId xmlns:p14="http://schemas.microsoft.com/office/powerpoint/2010/main" val="357488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a:t>
            </a:fld>
            <a:endParaRPr lang="en-US" dirty="0"/>
          </a:p>
        </p:txBody>
      </p:sp>
    </p:spTree>
    <p:extLst>
      <p:ext uri="{BB962C8B-B14F-4D97-AF65-F5344CB8AC3E}">
        <p14:creationId xmlns:p14="http://schemas.microsoft.com/office/powerpoint/2010/main" val="2489258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7295477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24530D-0239-4F3D-8C33-00388D4AF638}"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213</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70430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19611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22</a:t>
            </a:fld>
            <a:endParaRPr lang="en-US" dirty="0"/>
          </a:p>
        </p:txBody>
      </p:sp>
    </p:spTree>
    <p:extLst>
      <p:ext uri="{BB962C8B-B14F-4D97-AF65-F5344CB8AC3E}">
        <p14:creationId xmlns:p14="http://schemas.microsoft.com/office/powerpoint/2010/main" val="4282927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48986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24</a:t>
            </a:fld>
            <a:endParaRPr lang="en-US" dirty="0"/>
          </a:p>
        </p:txBody>
      </p:sp>
    </p:spTree>
    <p:extLst>
      <p:ext uri="{BB962C8B-B14F-4D97-AF65-F5344CB8AC3E}">
        <p14:creationId xmlns:p14="http://schemas.microsoft.com/office/powerpoint/2010/main" val="4100536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25</a:t>
            </a:fld>
            <a:endParaRPr lang="en-US" dirty="0"/>
          </a:p>
        </p:txBody>
      </p:sp>
    </p:spTree>
    <p:extLst>
      <p:ext uri="{BB962C8B-B14F-4D97-AF65-F5344CB8AC3E}">
        <p14:creationId xmlns:p14="http://schemas.microsoft.com/office/powerpoint/2010/main" val="2505133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26</a:t>
            </a:fld>
            <a:endParaRPr lang="en-US" dirty="0"/>
          </a:p>
        </p:txBody>
      </p:sp>
    </p:spTree>
    <p:extLst>
      <p:ext uri="{BB962C8B-B14F-4D97-AF65-F5344CB8AC3E}">
        <p14:creationId xmlns:p14="http://schemas.microsoft.com/office/powerpoint/2010/main" val="3457224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27</a:t>
            </a:fld>
            <a:endParaRPr lang="en-US" dirty="0"/>
          </a:p>
        </p:txBody>
      </p:sp>
    </p:spTree>
    <p:extLst>
      <p:ext uri="{BB962C8B-B14F-4D97-AF65-F5344CB8AC3E}">
        <p14:creationId xmlns:p14="http://schemas.microsoft.com/office/powerpoint/2010/main" val="2631332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28</a:t>
            </a:fld>
            <a:endParaRPr lang="en-US" dirty="0"/>
          </a:p>
        </p:txBody>
      </p:sp>
    </p:spTree>
    <p:extLst>
      <p:ext uri="{BB962C8B-B14F-4D97-AF65-F5344CB8AC3E}">
        <p14:creationId xmlns:p14="http://schemas.microsoft.com/office/powerpoint/2010/main" val="3346086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29</a:t>
            </a:fld>
            <a:endParaRPr lang="en-US" dirty="0"/>
          </a:p>
        </p:txBody>
      </p:sp>
    </p:spTree>
    <p:extLst>
      <p:ext uri="{BB962C8B-B14F-4D97-AF65-F5344CB8AC3E}">
        <p14:creationId xmlns:p14="http://schemas.microsoft.com/office/powerpoint/2010/main" val="8426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a:t>
            </a:fld>
            <a:endParaRPr lang="en-US" dirty="0"/>
          </a:p>
        </p:txBody>
      </p:sp>
    </p:spTree>
    <p:extLst>
      <p:ext uri="{BB962C8B-B14F-4D97-AF65-F5344CB8AC3E}">
        <p14:creationId xmlns:p14="http://schemas.microsoft.com/office/powerpoint/2010/main" val="2011976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30</a:t>
            </a:fld>
            <a:endParaRPr lang="en-US" dirty="0"/>
          </a:p>
        </p:txBody>
      </p:sp>
    </p:spTree>
    <p:extLst>
      <p:ext uri="{BB962C8B-B14F-4D97-AF65-F5344CB8AC3E}">
        <p14:creationId xmlns:p14="http://schemas.microsoft.com/office/powerpoint/2010/main" val="487066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31</a:t>
            </a:fld>
            <a:endParaRPr lang="en-US" dirty="0"/>
          </a:p>
        </p:txBody>
      </p:sp>
    </p:spTree>
    <p:extLst>
      <p:ext uri="{BB962C8B-B14F-4D97-AF65-F5344CB8AC3E}">
        <p14:creationId xmlns:p14="http://schemas.microsoft.com/office/powerpoint/2010/main" val="3100828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32</a:t>
            </a:fld>
            <a:endParaRPr lang="en-US" dirty="0"/>
          </a:p>
        </p:txBody>
      </p:sp>
    </p:spTree>
    <p:extLst>
      <p:ext uri="{BB962C8B-B14F-4D97-AF65-F5344CB8AC3E}">
        <p14:creationId xmlns:p14="http://schemas.microsoft.com/office/powerpoint/2010/main" val="2230349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33</a:t>
            </a:fld>
            <a:endParaRPr lang="en-US" dirty="0"/>
          </a:p>
        </p:txBody>
      </p:sp>
    </p:spTree>
    <p:extLst>
      <p:ext uri="{BB962C8B-B14F-4D97-AF65-F5344CB8AC3E}">
        <p14:creationId xmlns:p14="http://schemas.microsoft.com/office/powerpoint/2010/main" val="3825733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34</a:t>
            </a:fld>
            <a:endParaRPr lang="en-US" dirty="0"/>
          </a:p>
        </p:txBody>
      </p:sp>
    </p:spTree>
    <p:extLst>
      <p:ext uri="{BB962C8B-B14F-4D97-AF65-F5344CB8AC3E}">
        <p14:creationId xmlns:p14="http://schemas.microsoft.com/office/powerpoint/2010/main" val="2157420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35</a:t>
            </a:fld>
            <a:endParaRPr lang="en-US" dirty="0"/>
          </a:p>
        </p:txBody>
      </p:sp>
    </p:spTree>
    <p:extLst>
      <p:ext uri="{BB962C8B-B14F-4D97-AF65-F5344CB8AC3E}">
        <p14:creationId xmlns:p14="http://schemas.microsoft.com/office/powerpoint/2010/main" val="1832930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36</a:t>
            </a:fld>
            <a:endParaRPr lang="en-US" dirty="0"/>
          </a:p>
        </p:txBody>
      </p:sp>
    </p:spTree>
    <p:extLst>
      <p:ext uri="{BB962C8B-B14F-4D97-AF65-F5344CB8AC3E}">
        <p14:creationId xmlns:p14="http://schemas.microsoft.com/office/powerpoint/2010/main" val="381562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37</a:t>
            </a:fld>
            <a:endParaRPr lang="en-US" dirty="0"/>
          </a:p>
        </p:txBody>
      </p:sp>
    </p:spTree>
    <p:extLst>
      <p:ext uri="{BB962C8B-B14F-4D97-AF65-F5344CB8AC3E}">
        <p14:creationId xmlns:p14="http://schemas.microsoft.com/office/powerpoint/2010/main" val="2813533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38</a:t>
            </a:fld>
            <a:endParaRPr lang="en-US" dirty="0"/>
          </a:p>
        </p:txBody>
      </p:sp>
    </p:spTree>
    <p:extLst>
      <p:ext uri="{BB962C8B-B14F-4D97-AF65-F5344CB8AC3E}">
        <p14:creationId xmlns:p14="http://schemas.microsoft.com/office/powerpoint/2010/main" val="3106237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39</a:t>
            </a:fld>
            <a:endParaRPr lang="en-US" dirty="0"/>
          </a:p>
        </p:txBody>
      </p:sp>
    </p:spTree>
    <p:extLst>
      <p:ext uri="{BB962C8B-B14F-4D97-AF65-F5344CB8AC3E}">
        <p14:creationId xmlns:p14="http://schemas.microsoft.com/office/powerpoint/2010/main" val="264040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24530D-0239-4F3D-8C33-00388D4AF638}"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2280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40</a:t>
            </a:fld>
            <a:endParaRPr lang="en-US" dirty="0"/>
          </a:p>
        </p:txBody>
      </p:sp>
    </p:spTree>
    <p:extLst>
      <p:ext uri="{BB962C8B-B14F-4D97-AF65-F5344CB8AC3E}">
        <p14:creationId xmlns:p14="http://schemas.microsoft.com/office/powerpoint/2010/main" val="1347310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41</a:t>
            </a:fld>
            <a:endParaRPr lang="en-US" dirty="0"/>
          </a:p>
        </p:txBody>
      </p:sp>
    </p:spTree>
    <p:extLst>
      <p:ext uri="{BB962C8B-B14F-4D97-AF65-F5344CB8AC3E}">
        <p14:creationId xmlns:p14="http://schemas.microsoft.com/office/powerpoint/2010/main" val="2705982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42</a:t>
            </a:fld>
            <a:endParaRPr lang="en-US" dirty="0"/>
          </a:p>
        </p:txBody>
      </p:sp>
    </p:spTree>
    <p:extLst>
      <p:ext uri="{BB962C8B-B14F-4D97-AF65-F5344CB8AC3E}">
        <p14:creationId xmlns:p14="http://schemas.microsoft.com/office/powerpoint/2010/main" val="3151068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43</a:t>
            </a:fld>
            <a:endParaRPr lang="en-US" dirty="0"/>
          </a:p>
        </p:txBody>
      </p:sp>
    </p:spTree>
    <p:extLst>
      <p:ext uri="{BB962C8B-B14F-4D97-AF65-F5344CB8AC3E}">
        <p14:creationId xmlns:p14="http://schemas.microsoft.com/office/powerpoint/2010/main" val="695129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44</a:t>
            </a:fld>
            <a:endParaRPr lang="en-US" dirty="0"/>
          </a:p>
        </p:txBody>
      </p:sp>
    </p:spTree>
    <p:extLst>
      <p:ext uri="{BB962C8B-B14F-4D97-AF65-F5344CB8AC3E}">
        <p14:creationId xmlns:p14="http://schemas.microsoft.com/office/powerpoint/2010/main" val="3995952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45</a:t>
            </a:fld>
            <a:endParaRPr lang="en-US" dirty="0"/>
          </a:p>
        </p:txBody>
      </p:sp>
    </p:spTree>
    <p:extLst>
      <p:ext uri="{BB962C8B-B14F-4D97-AF65-F5344CB8AC3E}">
        <p14:creationId xmlns:p14="http://schemas.microsoft.com/office/powerpoint/2010/main" val="3408961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46</a:t>
            </a:fld>
            <a:endParaRPr lang="en-US" dirty="0"/>
          </a:p>
        </p:txBody>
      </p:sp>
    </p:spTree>
    <p:extLst>
      <p:ext uri="{BB962C8B-B14F-4D97-AF65-F5344CB8AC3E}">
        <p14:creationId xmlns:p14="http://schemas.microsoft.com/office/powerpoint/2010/main" val="3007301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47</a:t>
            </a:fld>
            <a:endParaRPr lang="en-US" dirty="0"/>
          </a:p>
        </p:txBody>
      </p:sp>
    </p:spTree>
    <p:extLst>
      <p:ext uri="{BB962C8B-B14F-4D97-AF65-F5344CB8AC3E}">
        <p14:creationId xmlns:p14="http://schemas.microsoft.com/office/powerpoint/2010/main" val="1675426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48</a:t>
            </a:fld>
            <a:endParaRPr lang="en-US" dirty="0"/>
          </a:p>
        </p:txBody>
      </p:sp>
    </p:spTree>
    <p:extLst>
      <p:ext uri="{BB962C8B-B14F-4D97-AF65-F5344CB8AC3E}">
        <p14:creationId xmlns:p14="http://schemas.microsoft.com/office/powerpoint/2010/main" val="3549737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49</a:t>
            </a:fld>
            <a:endParaRPr lang="en-US" dirty="0"/>
          </a:p>
        </p:txBody>
      </p:sp>
    </p:spTree>
    <p:extLst>
      <p:ext uri="{BB962C8B-B14F-4D97-AF65-F5344CB8AC3E}">
        <p14:creationId xmlns:p14="http://schemas.microsoft.com/office/powerpoint/2010/main" val="277840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a:t>
            </a:fld>
            <a:endParaRPr lang="en-US" dirty="0"/>
          </a:p>
        </p:txBody>
      </p:sp>
    </p:spTree>
    <p:extLst>
      <p:ext uri="{BB962C8B-B14F-4D97-AF65-F5344CB8AC3E}">
        <p14:creationId xmlns:p14="http://schemas.microsoft.com/office/powerpoint/2010/main" val="949182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50</a:t>
            </a:fld>
            <a:endParaRPr lang="en-US" dirty="0"/>
          </a:p>
        </p:txBody>
      </p:sp>
    </p:spTree>
    <p:extLst>
      <p:ext uri="{BB962C8B-B14F-4D97-AF65-F5344CB8AC3E}">
        <p14:creationId xmlns:p14="http://schemas.microsoft.com/office/powerpoint/2010/main" val="1612462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51</a:t>
            </a:fld>
            <a:endParaRPr lang="en-US" dirty="0"/>
          </a:p>
        </p:txBody>
      </p:sp>
    </p:spTree>
    <p:extLst>
      <p:ext uri="{BB962C8B-B14F-4D97-AF65-F5344CB8AC3E}">
        <p14:creationId xmlns:p14="http://schemas.microsoft.com/office/powerpoint/2010/main" val="2756262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D203E8-EBF8-A545-99B9-05D446E4D44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1662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53</a:t>
            </a:fld>
            <a:endParaRPr lang="en-US" dirty="0"/>
          </a:p>
        </p:txBody>
      </p:sp>
    </p:spTree>
    <p:extLst>
      <p:ext uri="{BB962C8B-B14F-4D97-AF65-F5344CB8AC3E}">
        <p14:creationId xmlns:p14="http://schemas.microsoft.com/office/powerpoint/2010/main" val="1433857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54</a:t>
            </a:fld>
            <a:endParaRPr lang="en-US" dirty="0"/>
          </a:p>
        </p:txBody>
      </p:sp>
    </p:spTree>
    <p:extLst>
      <p:ext uri="{BB962C8B-B14F-4D97-AF65-F5344CB8AC3E}">
        <p14:creationId xmlns:p14="http://schemas.microsoft.com/office/powerpoint/2010/main" val="679950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55</a:t>
            </a:fld>
            <a:endParaRPr lang="en-US" dirty="0"/>
          </a:p>
        </p:txBody>
      </p:sp>
    </p:spTree>
    <p:extLst>
      <p:ext uri="{BB962C8B-B14F-4D97-AF65-F5344CB8AC3E}">
        <p14:creationId xmlns:p14="http://schemas.microsoft.com/office/powerpoint/2010/main" val="3070165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56</a:t>
            </a:fld>
            <a:endParaRPr lang="en-US" dirty="0"/>
          </a:p>
        </p:txBody>
      </p:sp>
    </p:spTree>
    <p:extLst>
      <p:ext uri="{BB962C8B-B14F-4D97-AF65-F5344CB8AC3E}">
        <p14:creationId xmlns:p14="http://schemas.microsoft.com/office/powerpoint/2010/main" val="3105704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57</a:t>
            </a:fld>
            <a:endParaRPr lang="en-US" dirty="0"/>
          </a:p>
        </p:txBody>
      </p:sp>
    </p:spTree>
    <p:extLst>
      <p:ext uri="{BB962C8B-B14F-4D97-AF65-F5344CB8AC3E}">
        <p14:creationId xmlns:p14="http://schemas.microsoft.com/office/powerpoint/2010/main" val="3565814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58</a:t>
            </a:fld>
            <a:endParaRPr lang="en-US" dirty="0"/>
          </a:p>
        </p:txBody>
      </p:sp>
    </p:spTree>
    <p:extLst>
      <p:ext uri="{BB962C8B-B14F-4D97-AF65-F5344CB8AC3E}">
        <p14:creationId xmlns:p14="http://schemas.microsoft.com/office/powerpoint/2010/main" val="24259786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59</a:t>
            </a:fld>
            <a:endParaRPr lang="en-US" dirty="0"/>
          </a:p>
        </p:txBody>
      </p:sp>
    </p:spTree>
    <p:extLst>
      <p:ext uri="{BB962C8B-B14F-4D97-AF65-F5344CB8AC3E}">
        <p14:creationId xmlns:p14="http://schemas.microsoft.com/office/powerpoint/2010/main" val="1462840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Wayne Lewchuk (McMaster University)</a:t>
            </a:r>
          </a:p>
          <a:p>
            <a:r>
              <a:rPr lang="en-CA" dirty="0"/>
              <a:t>Stephanie Procyk (United Way Greater Toronto)</a:t>
            </a:r>
          </a:p>
          <a:p>
            <a:r>
              <a:rPr lang="en-CA" dirty="0"/>
              <a:t>Michelynn </a:t>
            </a:r>
            <a:r>
              <a:rPr lang="en-CA" dirty="0" err="1"/>
              <a:t>Laflèche</a:t>
            </a:r>
            <a:r>
              <a:rPr lang="en-CA" dirty="0"/>
              <a:t> (United Way Greater Toronto)</a:t>
            </a:r>
          </a:p>
          <a:p>
            <a:r>
              <a:rPr lang="en-CA" dirty="0"/>
              <a:t>Diane Dyson (</a:t>
            </a:r>
            <a:r>
              <a:rPr lang="en-CA" dirty="0" err="1"/>
              <a:t>WoodGreen</a:t>
            </a:r>
            <a:r>
              <a:rPr lang="en-CA" dirty="0"/>
              <a:t> Community Services)</a:t>
            </a:r>
          </a:p>
          <a:p>
            <a:r>
              <a:rPr lang="en-CA" dirty="0"/>
              <a:t>Luin Goldring (York University)</a:t>
            </a:r>
          </a:p>
          <a:p>
            <a:r>
              <a:rPr lang="en-CA" dirty="0"/>
              <a:t>John Shields (Ryerson University)</a:t>
            </a:r>
          </a:p>
          <a:p>
            <a:r>
              <a:rPr lang="en-CA" dirty="0"/>
              <a:t>Peter Viducis (City of Toronto)</a:t>
            </a: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24530D-0239-4F3D-8C33-00388D4AF638}"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5899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60</a:t>
            </a:fld>
            <a:endParaRPr lang="en-US" dirty="0"/>
          </a:p>
        </p:txBody>
      </p:sp>
    </p:spTree>
    <p:extLst>
      <p:ext uri="{BB962C8B-B14F-4D97-AF65-F5344CB8AC3E}">
        <p14:creationId xmlns:p14="http://schemas.microsoft.com/office/powerpoint/2010/main" val="14896861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61</a:t>
            </a:fld>
            <a:endParaRPr lang="en-US" dirty="0"/>
          </a:p>
        </p:txBody>
      </p:sp>
    </p:spTree>
    <p:extLst>
      <p:ext uri="{BB962C8B-B14F-4D97-AF65-F5344CB8AC3E}">
        <p14:creationId xmlns:p14="http://schemas.microsoft.com/office/powerpoint/2010/main" val="2181013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62</a:t>
            </a:fld>
            <a:endParaRPr lang="en-US" dirty="0"/>
          </a:p>
        </p:txBody>
      </p:sp>
    </p:spTree>
    <p:extLst>
      <p:ext uri="{BB962C8B-B14F-4D97-AF65-F5344CB8AC3E}">
        <p14:creationId xmlns:p14="http://schemas.microsoft.com/office/powerpoint/2010/main" val="4120791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63</a:t>
            </a:fld>
            <a:endParaRPr lang="en-US" dirty="0"/>
          </a:p>
        </p:txBody>
      </p:sp>
    </p:spTree>
    <p:extLst>
      <p:ext uri="{BB962C8B-B14F-4D97-AF65-F5344CB8AC3E}">
        <p14:creationId xmlns:p14="http://schemas.microsoft.com/office/powerpoint/2010/main" val="30273874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64</a:t>
            </a:fld>
            <a:endParaRPr lang="en-US" dirty="0"/>
          </a:p>
        </p:txBody>
      </p:sp>
    </p:spTree>
    <p:extLst>
      <p:ext uri="{BB962C8B-B14F-4D97-AF65-F5344CB8AC3E}">
        <p14:creationId xmlns:p14="http://schemas.microsoft.com/office/powerpoint/2010/main" val="199231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65</a:t>
            </a:fld>
            <a:endParaRPr lang="en-US" dirty="0"/>
          </a:p>
        </p:txBody>
      </p:sp>
    </p:spTree>
    <p:extLst>
      <p:ext uri="{BB962C8B-B14F-4D97-AF65-F5344CB8AC3E}">
        <p14:creationId xmlns:p14="http://schemas.microsoft.com/office/powerpoint/2010/main" val="3834221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66</a:t>
            </a:fld>
            <a:endParaRPr lang="en-US" dirty="0"/>
          </a:p>
        </p:txBody>
      </p:sp>
    </p:spTree>
    <p:extLst>
      <p:ext uri="{BB962C8B-B14F-4D97-AF65-F5344CB8AC3E}">
        <p14:creationId xmlns:p14="http://schemas.microsoft.com/office/powerpoint/2010/main" val="35565947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67</a:t>
            </a:fld>
            <a:endParaRPr lang="en-US" dirty="0"/>
          </a:p>
        </p:txBody>
      </p:sp>
    </p:spTree>
    <p:extLst>
      <p:ext uri="{BB962C8B-B14F-4D97-AF65-F5344CB8AC3E}">
        <p14:creationId xmlns:p14="http://schemas.microsoft.com/office/powerpoint/2010/main" val="503643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68</a:t>
            </a:fld>
            <a:endParaRPr lang="en-US" dirty="0"/>
          </a:p>
        </p:txBody>
      </p:sp>
    </p:spTree>
    <p:extLst>
      <p:ext uri="{BB962C8B-B14F-4D97-AF65-F5344CB8AC3E}">
        <p14:creationId xmlns:p14="http://schemas.microsoft.com/office/powerpoint/2010/main" val="16258788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24530D-0239-4F3D-8C33-00388D4AF638}"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69</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5830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a:t>
            </a:r>
            <a:r>
              <a:rPr lang="en-CA" baseline="0" dirty="0"/>
              <a:t> is the third in a series of three reports on precarious employment in the Greater Toronto and Hamilton Area amongst workers aged 25-65.</a:t>
            </a:r>
          </a:p>
          <a:p>
            <a:pPr marL="171450" indent="-171450">
              <a:buFont typeface="Arial" panose="020B0604020202020204" pitchFamily="34" charset="0"/>
              <a:buChar char="•"/>
            </a:pPr>
            <a:r>
              <a:rPr lang="en-CA" baseline="0" dirty="0"/>
              <a:t>It’s More than Poverty was published in 2013 and used 2011 data to look at the prevalence of precarious employment and the harmful impact it was having on the wellbeing of individuals, families and communities.</a:t>
            </a:r>
          </a:p>
          <a:p>
            <a:pPr marL="171450" indent="-171450">
              <a:buFont typeface="Arial" panose="020B0604020202020204" pitchFamily="34" charset="0"/>
              <a:buChar char="•"/>
            </a:pPr>
            <a:r>
              <a:rPr lang="en-CA" baseline="0" dirty="0"/>
              <a:t>The Precarity Penalty went further to unpack how those in precarious employment often get trapped this type of work, and that your race, gender and where you were born can make the impacts of precarious employment even worse.</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227665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70</a:t>
            </a:fld>
            <a:endParaRPr lang="en-US" dirty="0"/>
          </a:p>
        </p:txBody>
      </p:sp>
    </p:spTree>
    <p:extLst>
      <p:ext uri="{BB962C8B-B14F-4D97-AF65-F5344CB8AC3E}">
        <p14:creationId xmlns:p14="http://schemas.microsoft.com/office/powerpoint/2010/main" val="2687001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71</a:t>
            </a:fld>
            <a:endParaRPr lang="en-US" dirty="0"/>
          </a:p>
        </p:txBody>
      </p:sp>
    </p:spTree>
    <p:extLst>
      <p:ext uri="{BB962C8B-B14F-4D97-AF65-F5344CB8AC3E}">
        <p14:creationId xmlns:p14="http://schemas.microsoft.com/office/powerpoint/2010/main" val="3413179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54802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16519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a:t>
            </a:r>
            <a:r>
              <a:rPr lang="en-US" dirty="0" err="1"/>
              <a:t>Halton</a:t>
            </a:r>
            <a:r>
              <a:rPr lang="en-US" dirty="0"/>
              <a:t>.  Wealthy suburb.</a:t>
            </a:r>
            <a:r>
              <a:rPr lang="en-US" baseline="0" dirty="0"/>
              <a:t> Schools generally have university aspirations for their students who are mostly middle and upper class.  But beneath the averages, there is high level of income inequality in </a:t>
            </a:r>
            <a:r>
              <a:rPr lang="en-US" baseline="0" dirty="0" err="1"/>
              <a:t>Halton</a:t>
            </a:r>
            <a:endParaRPr lang="en-US" dirty="0"/>
          </a:p>
        </p:txBody>
      </p:sp>
    </p:spTree>
    <p:extLst>
      <p:ext uri="{BB962C8B-B14F-4D97-AF65-F5344CB8AC3E}">
        <p14:creationId xmlns:p14="http://schemas.microsoft.com/office/powerpoint/2010/main" val="2182253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collaborated with HCDSB to conduct a survey of grade 10, 11 and</a:t>
            </a:r>
            <a:r>
              <a:rPr lang="en-US" baseline="0" dirty="0"/>
              <a:t> 12 students in 6 high schools.</a:t>
            </a:r>
            <a:endParaRPr lang="en-US" dirty="0"/>
          </a:p>
        </p:txBody>
      </p:sp>
    </p:spTree>
    <p:extLst>
      <p:ext uri="{BB962C8B-B14F-4D97-AF65-F5344CB8AC3E}">
        <p14:creationId xmlns:p14="http://schemas.microsoft.com/office/powerpoint/2010/main" val="38039736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gender balance in our respondents - important because gender is a key predictor of outcomes.</a:t>
            </a:r>
          </a:p>
          <a:p>
            <a:endParaRPr lang="en-US" baseline="0" dirty="0"/>
          </a:p>
          <a:p>
            <a:r>
              <a:rPr lang="en-US" baseline="0" dirty="0"/>
              <a:t>We had a roughly 50:50 balance of families who came under the LCP, and those who did not.</a:t>
            </a:r>
          </a:p>
          <a:p>
            <a:endParaRPr lang="en-US" baseline="0" dirty="0"/>
          </a:p>
          <a:p>
            <a:r>
              <a:rPr lang="en-US" baseline="0" dirty="0"/>
              <a:t>All our respondents had one or more parents born in the Philippines. This is important because it holds constant issues that will vary based on country of origin and ethno-racial discrimination.</a:t>
            </a:r>
            <a:endParaRPr lang="en-US" dirty="0"/>
          </a:p>
        </p:txBody>
      </p:sp>
    </p:spTree>
    <p:extLst>
      <p:ext uri="{BB962C8B-B14F-4D97-AF65-F5344CB8AC3E}">
        <p14:creationId xmlns:p14="http://schemas.microsoft.com/office/powerpoint/2010/main" val="37144467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separation from one or both parents is a common experience,</a:t>
            </a:r>
            <a:r>
              <a:rPr lang="en-US" baseline="0" dirty="0"/>
              <a:t> especially for LCP kids</a:t>
            </a:r>
            <a:endParaRPr lang="en-US" dirty="0"/>
          </a:p>
        </p:txBody>
      </p:sp>
    </p:spTree>
    <p:extLst>
      <p:ext uri="{BB962C8B-B14F-4D97-AF65-F5344CB8AC3E}">
        <p14:creationId xmlns:p14="http://schemas.microsoft.com/office/powerpoint/2010/main" val="33256739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LCP students</a:t>
            </a:r>
            <a:r>
              <a:rPr lang="en-US" baseline="0" dirty="0"/>
              <a:t> there were far more who had no father at home to respond to the survey</a:t>
            </a:r>
            <a:endParaRPr lang="en-US" dirty="0"/>
          </a:p>
        </p:txBody>
      </p:sp>
    </p:spTree>
    <p:extLst>
      <p:ext uri="{BB962C8B-B14F-4D97-AF65-F5344CB8AC3E}">
        <p14:creationId xmlns:p14="http://schemas.microsoft.com/office/powerpoint/2010/main" val="23653837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4000" dirty="0"/>
              <a:t>Parental</a:t>
            </a:r>
            <a:r>
              <a:rPr lang="en-US" sz="4000" baseline="0" dirty="0"/>
              <a:t> levels of education are not significantly different, regardless of whether they arrived through LCP</a:t>
            </a:r>
            <a:endParaRPr lang="en-US" sz="4000" dirty="0"/>
          </a:p>
          <a:p>
            <a:endParaRPr lang="en-US" sz="1800" dirty="0"/>
          </a:p>
          <a:p>
            <a:r>
              <a:rPr lang="en-US" sz="1800" baseline="0" dirty="0"/>
              <a:t>Hence, the usual intergenerational reproduction of educational levels is not an explanation for ay differences between LCP and non-LCP kids</a:t>
            </a:r>
            <a:endParaRPr lang="en-US" sz="18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438217-15A3-2846-A7FC-550EAD6AF3F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00186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Getting Left Behind looks at precarious employment and the labour market since the publication of It’s More than Poverty to examine the trends that have occurred between 2011 and 2017 and the impacts on 8 different categories of workers.</a:t>
            </a:r>
          </a:p>
          <a:p>
            <a:pPr marL="628650" lvl="1" indent="-171450">
              <a:buFont typeface="Arial" panose="020B0604020202020204" pitchFamily="34" charset="0"/>
              <a:buChar char="•"/>
            </a:pPr>
            <a:r>
              <a:rPr lang="en-CA" dirty="0"/>
              <a:t>To understand trends in precarious employment during a period of substantial job growth?</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1CE1C0-A5DD-4A1F-80EF-A92F7A753E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842244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different, however,</a:t>
            </a:r>
            <a:r>
              <a:rPr lang="en-US" baseline="0" dirty="0"/>
              <a:t> is the experience of parents who came though these categories.</a:t>
            </a:r>
          </a:p>
          <a:p>
            <a:r>
              <a:rPr lang="en-US" baseline="0" dirty="0"/>
              <a:t>LCP parents are far more likely to be holding down multiple jobs.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438217-15A3-2846-A7FC-550EAD6AF3F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3869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LCP parents are also more likely</a:t>
            </a:r>
            <a:r>
              <a:rPr lang="en-US" baseline="0" dirty="0"/>
              <a:t> to be in lower income brackets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438217-15A3-2846-A7FC-550EAD6AF3F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056636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a:t>
            </a:r>
            <a:r>
              <a:rPr lang="en-US" baseline="0" dirty="0"/>
              <a:t> we look at how many hours students are working, we find that the children of LCP immigrants are much more likely to be working LONGER hours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438217-15A3-2846-A7FC-550EAD6AF3F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0887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yet possibly</a:t>
            </a:r>
            <a:r>
              <a:rPr lang="en-US" baseline="0" dirty="0"/>
              <a:t> to draw a firm and definite causation between being from LCP families and academic achievement, but there is certainly evidence to suggest that this is possible.</a:t>
            </a:r>
          </a:p>
          <a:p>
            <a:r>
              <a:rPr lang="en-US" dirty="0"/>
              <a:t>63% of non-LCP</a:t>
            </a:r>
            <a:r>
              <a:rPr lang="en-US" baseline="0" dirty="0"/>
              <a:t> families have Math grades of 80% or higher.  But only 35% of LCP kids.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438217-15A3-2846-A7FC-550EAD6AF3F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33843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Post-graduation</a:t>
            </a:r>
            <a:r>
              <a:rPr lang="en-US" baseline="0" dirty="0"/>
              <a:t> aspirations are quite different for LCP and non-LCP kids.</a:t>
            </a:r>
          </a:p>
          <a:p>
            <a:r>
              <a:rPr lang="en-US" baseline="0" dirty="0"/>
              <a:t>LCP kids less likely to see university in their future, and more likely to be looking at a college route.</a:t>
            </a:r>
          </a:p>
          <a:p>
            <a:r>
              <a:rPr lang="en-US" dirty="0"/>
              <a:t>Non-LCP</a:t>
            </a:r>
            <a:r>
              <a:rPr lang="en-US" baseline="0" dirty="0"/>
              <a:t> kids overwhelmingly see a university pathway.</a:t>
            </a:r>
          </a:p>
          <a:p>
            <a:endParaRPr lang="en-US" baseline="0" dirty="0"/>
          </a:p>
          <a:p>
            <a:r>
              <a:rPr lang="en-US" baseline="0" dirty="0"/>
              <a:t>But, note there are still 50% of LCP families seeing university in their plans. So it’s not all doom and gloom! Nor should these kids be somehow stigmatized.</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438217-15A3-2846-A7FC-550EAD6AF3F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67503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94086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99938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87</a:t>
            </a:fld>
            <a:endParaRPr lang="en-US" dirty="0"/>
          </a:p>
        </p:txBody>
      </p:sp>
    </p:spTree>
    <p:extLst>
      <p:ext uri="{BB962C8B-B14F-4D97-AF65-F5344CB8AC3E}">
        <p14:creationId xmlns:p14="http://schemas.microsoft.com/office/powerpoint/2010/main" val="20212633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88</a:t>
            </a:fld>
            <a:endParaRPr lang="en-US" dirty="0"/>
          </a:p>
        </p:txBody>
      </p:sp>
    </p:spTree>
    <p:extLst>
      <p:ext uri="{BB962C8B-B14F-4D97-AF65-F5344CB8AC3E}">
        <p14:creationId xmlns:p14="http://schemas.microsoft.com/office/powerpoint/2010/main" val="4622772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CA" altLang="en-US" dirty="0"/>
              <a:t>Revisions to consider for next time:</a:t>
            </a:r>
          </a:p>
          <a:p>
            <a:pPr marL="228600" indent="-228600" eaLnBrk="1" hangingPunct="1">
              <a:spcBef>
                <a:spcPct val="0"/>
              </a:spcBef>
              <a:buFontTx/>
              <a:buAutoNum type="arabicParenR"/>
              <a:defRPr/>
            </a:pPr>
            <a:r>
              <a:rPr lang="en-CA" altLang="en-US" dirty="0"/>
              <a:t>Mexican workers refer to SAWP using their families as “hostages” (says Barb </a:t>
            </a:r>
            <a:r>
              <a:rPr lang="en-CA" altLang="en-US" dirty="0" err="1"/>
              <a:t>Carpio</a:t>
            </a:r>
            <a:r>
              <a:rPr lang="en-CA" altLang="en-US" dirty="0"/>
              <a:t>)</a:t>
            </a:r>
          </a:p>
          <a:p>
            <a:pPr marL="228600" indent="-228600" eaLnBrk="1" hangingPunct="1">
              <a:spcBef>
                <a:spcPct val="0"/>
              </a:spcBef>
              <a:buFontTx/>
              <a:buAutoNum type="arabicParenR"/>
              <a:defRPr/>
            </a:pPr>
            <a:r>
              <a:rPr lang="en-CA" altLang="en-US" dirty="0"/>
              <a:t> Gabriel </a:t>
            </a:r>
            <a:r>
              <a:rPr lang="en-CA" altLang="en-US" dirty="0" err="1"/>
              <a:t>Allahdua</a:t>
            </a:r>
            <a:r>
              <a:rPr lang="en-CA" altLang="en-US" dirty="0"/>
              <a:t> says that there has never been any inquest in Canada regarding any of the deaths of migrant farm workers. A) confirm b) explain</a:t>
            </a:r>
          </a:p>
          <a:p>
            <a:pPr marL="228600" indent="-228600" eaLnBrk="1" hangingPunct="1">
              <a:spcBef>
                <a:spcPct val="0"/>
              </a:spcBef>
              <a:buFontTx/>
              <a:buAutoNum type="arabicParenR"/>
              <a:defRPr/>
            </a:pPr>
            <a:r>
              <a:rPr lang="en-CA" altLang="en-US" dirty="0"/>
              <a:t> Gabriel says that employers control the travel agencies that repatriate workers who have been fired, medical repatriations, etc.  A</a:t>
            </a:r>
            <a:r>
              <a:rPr lang="en-CA" altLang="en-US"/>
              <a:t>) evidence B) explain </a:t>
            </a:r>
            <a:r>
              <a:rPr lang="en-CA" altLang="en-US" dirty="0"/>
              <a:t>implications for management control</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316BF304-B4F3-4310-8EF9-AB7BAE61C162}"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89</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426536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1CE1C0-A5DD-4A1F-80EF-A92F7A753EBB}" type="slidenum">
              <a:rPr lang="en-US" smtClean="0"/>
              <a:pPr/>
              <a:t>9</a:t>
            </a:fld>
            <a:endParaRPr lang="en-US" dirty="0"/>
          </a:p>
        </p:txBody>
      </p:sp>
    </p:spTree>
    <p:extLst>
      <p:ext uri="{BB962C8B-B14F-4D97-AF65-F5344CB8AC3E}">
        <p14:creationId xmlns:p14="http://schemas.microsoft.com/office/powerpoint/2010/main" val="17762793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902340E-AF00-458C-8598-3AE0AA93D719}"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90</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36534966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defRPr/>
            </a:pPr>
            <a:r>
              <a:rPr lang="en-CA" altLang="en-US" dirty="0"/>
              <a:t>Over </a:t>
            </a:r>
            <a:r>
              <a:rPr lang="en-CA" altLang="en-US" b="1" dirty="0"/>
              <a:t>300,000</a:t>
            </a:r>
            <a:r>
              <a:rPr lang="en-CA" altLang="en-US" dirty="0"/>
              <a:t> temporary migrant workers are coming to Canada annually – </a:t>
            </a:r>
            <a:r>
              <a:rPr lang="en-CA" altLang="en-US" b="1" dirty="0"/>
              <a:t>more than the number of immigrants who gain permanent residency each year</a:t>
            </a:r>
          </a:p>
          <a:p>
            <a:pPr eaLnBrk="1" hangingPunct="1">
              <a:spcBef>
                <a:spcPct val="0"/>
              </a:spcBef>
              <a:defRPr/>
            </a:pPr>
            <a:endParaRPr lang="en-CA" altLang="en-US" dirty="0"/>
          </a:p>
          <a:p>
            <a:pPr eaLnBrk="1" hangingPunct="1">
              <a:defRPr/>
            </a:pPr>
            <a:r>
              <a:rPr lang="en-CA" altLang="en-US" dirty="0"/>
              <a:t>~ </a:t>
            </a:r>
            <a:r>
              <a:rPr lang="en-CA" altLang="en-US" b="1" dirty="0"/>
              <a:t>42,000</a:t>
            </a:r>
            <a:r>
              <a:rPr lang="en-CA" altLang="en-US" dirty="0"/>
              <a:t> come here under Canada’s Seasonal Agricultural Workers Program (SAWP)</a:t>
            </a:r>
          </a:p>
          <a:p>
            <a:pPr eaLnBrk="1" hangingPunct="1">
              <a:defRPr/>
            </a:pPr>
            <a:endParaRPr lang="en-CA" altLang="en-US" dirty="0"/>
          </a:p>
          <a:p>
            <a:pPr eaLnBrk="1" hangingPunct="1">
              <a:defRPr/>
            </a:pPr>
            <a:r>
              <a:rPr lang="en-CA" altLang="en-US" dirty="0"/>
              <a:t>The SAWP  supplies </a:t>
            </a:r>
            <a:r>
              <a:rPr lang="en-CA" altLang="en-US" b="1" dirty="0"/>
              <a:t>low wage, `flexible,’ highly controlled </a:t>
            </a:r>
            <a:r>
              <a:rPr lang="en-CA" altLang="en-US" dirty="0"/>
              <a:t>agricultural labour. </a:t>
            </a:r>
          </a:p>
          <a:p>
            <a:pPr eaLnBrk="1" hangingPunct="1">
              <a:defRPr/>
            </a:pPr>
            <a:endParaRPr lang="en-CA" altLang="en-US" dirty="0"/>
          </a:p>
          <a:p>
            <a:pPr eaLnBrk="1" hangingPunct="1">
              <a:defRPr/>
            </a:pPr>
            <a:r>
              <a:rPr lang="en-CA" altLang="en-US" b="1" dirty="0"/>
              <a:t>SAWP requires workers separate from their families while working in Canada</a:t>
            </a:r>
            <a:r>
              <a:rPr lang="en-CA" altLang="en-US" dirty="0"/>
              <a:t>. </a:t>
            </a:r>
          </a:p>
          <a:p>
            <a:pPr eaLnBrk="1" hangingPunct="1">
              <a:defRPr/>
            </a:pPr>
            <a:endParaRPr lang="en-CA" altLang="en-US" dirty="0"/>
          </a:p>
          <a:p>
            <a:pPr eaLnBrk="1" hangingPunct="1">
              <a:defRPr/>
            </a:pPr>
            <a:r>
              <a:rPr lang="en-CA" altLang="en-US" b="1" dirty="0"/>
              <a:t>Under this “forced rotation,” </a:t>
            </a:r>
            <a:r>
              <a:rPr lang="en-CA" altLang="en-US" dirty="0"/>
              <a:t>SAWP workers </a:t>
            </a:r>
            <a:r>
              <a:rPr lang="en-CA" altLang="en-US" b="1" dirty="0"/>
              <a:t>leave families 6-8 months every year for 5,10, 20,30 years. Sometimes even 40 years.</a:t>
            </a:r>
          </a:p>
          <a:p>
            <a:pPr eaLnBrk="1" hangingPunct="1">
              <a:defRPr/>
            </a:pPr>
            <a:endParaRPr lang="en-CA" altLang="en-US" b="1" dirty="0"/>
          </a:p>
          <a:p>
            <a:pPr eaLnBrk="1" hangingPunct="1">
              <a:defRPr/>
            </a:pPr>
            <a:r>
              <a:rPr lang="en-CA" altLang="en-US" dirty="0"/>
              <a:t>~ 97% men, 3% women</a:t>
            </a:r>
          </a:p>
          <a:p>
            <a:pPr eaLnBrk="1" hangingPunct="1">
              <a:spcBef>
                <a:spcPct val="0"/>
              </a:spcBef>
              <a:defRPr/>
            </a:pPr>
            <a:endParaRPr lang="en-CA" altLang="en-US" dirty="0"/>
          </a:p>
          <a:p>
            <a:pPr eaLnBrk="1" hangingPunct="1">
              <a:defRPr/>
            </a:pPr>
            <a:r>
              <a:rPr lang="en-CA" altLang="en-US" b="1" dirty="0"/>
              <a:t>Almost all the male workers are married or in common law relationships, and have children. </a:t>
            </a:r>
          </a:p>
          <a:p>
            <a:pPr eaLnBrk="1" hangingPunct="1">
              <a:defRPr/>
            </a:pPr>
            <a:endParaRPr lang="en-CA" altLang="en-US" b="1" dirty="0"/>
          </a:p>
          <a:p>
            <a:pPr eaLnBrk="1" hangingPunct="1">
              <a:defRPr/>
            </a:pPr>
            <a:r>
              <a:rPr lang="en-CA" altLang="en-US" b="1" dirty="0"/>
              <a:t>Most of the female workers are single moms</a:t>
            </a:r>
            <a:r>
              <a:rPr lang="en-CA" altLang="en-US" dirty="0"/>
              <a:t>.</a:t>
            </a:r>
          </a:p>
          <a:p>
            <a:pPr eaLnBrk="1" hangingPunct="1">
              <a:defRPr/>
            </a:pPr>
            <a:endParaRPr lang="en-CA" altLang="en-US" dirty="0"/>
          </a:p>
          <a:p>
            <a:pPr eaLnBrk="1" hangingPunct="1">
              <a:defRPr/>
            </a:pPr>
            <a:r>
              <a:rPr lang="en-CA" altLang="en-US" dirty="0"/>
              <a:t>Their repeated absences create </a:t>
            </a:r>
            <a:r>
              <a:rPr lang="en-CA" altLang="en-US" b="1" dirty="0"/>
              <a:t>transnational families </a:t>
            </a:r>
            <a:r>
              <a:rPr lang="en-CA" altLang="en-US" dirty="0"/>
              <a:t>in which </a:t>
            </a:r>
            <a:r>
              <a:rPr lang="en-CA" altLang="en-US" b="1" dirty="0"/>
              <a:t>migrant workers spend more time in Canada than with their families. </a:t>
            </a:r>
          </a:p>
          <a:p>
            <a:pPr eaLnBrk="1" hangingPunct="1">
              <a:defRPr/>
            </a:pPr>
            <a:endParaRPr lang="en-CA" altLang="en-US" dirty="0"/>
          </a:p>
          <a:p>
            <a:pPr eaLnBrk="1" hangingPunct="1">
              <a:defRPr/>
            </a:pPr>
            <a:r>
              <a:rPr lang="en-CA" altLang="en-US" u="sng" dirty="0"/>
              <a:t>Absent from their families</a:t>
            </a:r>
            <a:r>
              <a:rPr lang="en-CA" altLang="en-US" dirty="0"/>
              <a:t>, </a:t>
            </a:r>
            <a:r>
              <a:rPr lang="en-CA" altLang="en-US" b="1" dirty="0"/>
              <a:t>SAWP workers are a ‘just-in-time,’ flexible, on-site labor force, available to work night and day, holidays and weekends, often 10-12 hr/day, sometimes 18 hours/day, 6-7 days a week. </a:t>
            </a:r>
          </a:p>
          <a:p>
            <a:pPr eaLnBrk="1" hangingPunct="1">
              <a:defRPr/>
            </a:pPr>
            <a:endParaRPr lang="en-CA" altLang="en-US" b="1" dirty="0"/>
          </a:p>
          <a:p>
            <a:pPr eaLnBrk="1" hangingPunct="1">
              <a:defRPr/>
            </a:pPr>
            <a:r>
              <a:rPr lang="en-CA" altLang="en-US" b="1" dirty="0"/>
              <a:t>Working conditions are often harsh</a:t>
            </a:r>
            <a:r>
              <a:rPr lang="en-CA" altLang="en-US" dirty="0"/>
              <a:t>: </a:t>
            </a:r>
          </a:p>
          <a:p>
            <a:pPr marL="171450" indent="-171450" eaLnBrk="1" hangingPunct="1">
              <a:buFontTx/>
              <a:buChar char="-"/>
              <a:defRPr/>
            </a:pPr>
            <a:r>
              <a:rPr lang="en-CA" altLang="en-US" b="1" u="sng" dirty="0"/>
              <a:t>Agricultural labour among most dangerous occupations</a:t>
            </a:r>
            <a:r>
              <a:rPr lang="en-CA" altLang="en-US" dirty="0"/>
              <a:t>: </a:t>
            </a:r>
          </a:p>
          <a:p>
            <a:pPr marL="171450" indent="-171450" eaLnBrk="1" hangingPunct="1">
              <a:buFontTx/>
              <a:buChar char="-"/>
              <a:defRPr/>
            </a:pPr>
            <a:r>
              <a:rPr lang="en-CA" altLang="en-US" b="1" u="sng" dirty="0"/>
              <a:t>exposure to toxins </a:t>
            </a:r>
          </a:p>
          <a:p>
            <a:pPr marL="171450" indent="-171450" eaLnBrk="1" hangingPunct="1">
              <a:buFontTx/>
              <a:buChar char="-"/>
              <a:defRPr/>
            </a:pPr>
            <a:endParaRPr lang="en-CA" altLang="en-US" dirty="0"/>
          </a:p>
          <a:p>
            <a:pPr marL="171450" indent="-171450" eaLnBrk="1" hangingPunct="1">
              <a:buFontTx/>
              <a:buChar char="-"/>
              <a:defRPr/>
            </a:pPr>
            <a:r>
              <a:rPr lang="en-CA" altLang="en-US" b="1" u="sng" dirty="0"/>
              <a:t>unsafe machinery</a:t>
            </a:r>
          </a:p>
          <a:p>
            <a:pPr marL="171450" indent="-171450" eaLnBrk="1" hangingPunct="1">
              <a:buFontTx/>
              <a:buChar char="-"/>
              <a:defRPr/>
            </a:pPr>
            <a:endParaRPr lang="en-CA" altLang="en-US" b="1" dirty="0"/>
          </a:p>
          <a:p>
            <a:pPr marL="171450" indent="-171450" eaLnBrk="1" hangingPunct="1">
              <a:buFontTx/>
              <a:buChar char="-"/>
              <a:defRPr/>
            </a:pPr>
            <a:r>
              <a:rPr lang="en-CA" altLang="en-US" b="1" u="sng" dirty="0"/>
              <a:t>work in bad weather</a:t>
            </a:r>
          </a:p>
          <a:p>
            <a:pPr marL="171450" indent="-171450" eaLnBrk="1" hangingPunct="1">
              <a:buFontTx/>
              <a:buChar char="-"/>
              <a:defRPr/>
            </a:pPr>
            <a:endParaRPr lang="en-CA" altLang="en-US" b="1" dirty="0"/>
          </a:p>
          <a:p>
            <a:pPr marL="171450" indent="-171450" eaLnBrk="1" hangingPunct="1">
              <a:buFontTx/>
              <a:buChar char="-"/>
              <a:defRPr/>
            </a:pPr>
            <a:r>
              <a:rPr lang="en-CA" altLang="en-US" b="1" u="sng" dirty="0"/>
              <a:t>ergonomic damage </a:t>
            </a:r>
            <a:r>
              <a:rPr lang="en-CA" altLang="en-US" u="sng" dirty="0"/>
              <a:t>due to </a:t>
            </a:r>
            <a:r>
              <a:rPr lang="en-CA" altLang="en-US" b="1" u="sng" dirty="0"/>
              <a:t>prolonged bending and lifting</a:t>
            </a:r>
            <a:r>
              <a:rPr lang="en-CA" altLang="en-US" dirty="0"/>
              <a:t>.</a:t>
            </a:r>
          </a:p>
          <a:p>
            <a:pPr marL="171450" indent="-171450" eaLnBrk="1" hangingPunct="1">
              <a:buFontTx/>
              <a:buChar char="-"/>
              <a:defRPr/>
            </a:pPr>
            <a:endParaRPr lang="en-CA" altLang="en-US" dirty="0"/>
          </a:p>
          <a:p>
            <a:pPr>
              <a:defRPr/>
            </a:pPr>
            <a:r>
              <a:rPr lang="en-CA" altLang="en-US" b="1" dirty="0"/>
              <a:t>YET, ~ half the SAWP workers surveyed  in ONT and BC reported they had </a:t>
            </a:r>
            <a:r>
              <a:rPr lang="en-CA" altLang="en-US" b="1" u="sng" dirty="0"/>
              <a:t>no health and safety training or information</a:t>
            </a:r>
            <a:endParaRPr lang="en-CA" altLang="en-US" dirty="0"/>
          </a:p>
          <a:p>
            <a:pPr>
              <a:defRPr/>
            </a:pPr>
            <a:r>
              <a:rPr lang="en-CA" altLang="en-US" dirty="0"/>
              <a:t>	</a:t>
            </a:r>
          </a:p>
          <a:p>
            <a:pPr>
              <a:defRPr/>
            </a:pPr>
            <a:r>
              <a:rPr lang="en-CA" altLang="en-US" b="1" u="sng" dirty="0"/>
              <a:t>About half reported working while injured or sick </a:t>
            </a:r>
            <a:r>
              <a:rPr lang="en-CA" altLang="en-US" b="1" dirty="0"/>
              <a:t>to avoid being fired, or losing pay</a:t>
            </a:r>
          </a:p>
          <a:p>
            <a:pPr marL="171450" indent="-171450" eaLnBrk="1" hangingPunct="1">
              <a:buFontTx/>
              <a:buChar char="-"/>
              <a:defRPr/>
            </a:pPr>
            <a:endParaRPr lang="en-CA" altLang="en-US" dirty="0"/>
          </a:p>
          <a:p>
            <a:pPr marL="171450" indent="-171450" eaLnBrk="1" hangingPunct="1">
              <a:buFontTx/>
              <a:buChar char="-"/>
              <a:defRPr/>
            </a:pPr>
            <a:endParaRPr lang="en-CA" altLang="en-US" dirty="0"/>
          </a:p>
          <a:p>
            <a:pPr eaLnBrk="1" hangingPunct="1">
              <a:defRPr/>
            </a:pPr>
            <a:r>
              <a:rPr lang="en-CA" altLang="en-US" b="1" dirty="0"/>
              <a:t>Many also report </a:t>
            </a:r>
            <a:r>
              <a:rPr lang="en-CA" altLang="en-US" b="1" u="sng" dirty="0"/>
              <a:t>mental health issues related to their </a:t>
            </a:r>
            <a:r>
              <a:rPr lang="en-CA" altLang="en-US" b="1" i="1" u="sng" dirty="0"/>
              <a:t>separation from their families, and to their social isolation in Canada</a:t>
            </a:r>
          </a:p>
          <a:p>
            <a:pPr eaLnBrk="1" hangingPunct="1">
              <a:defRPr/>
            </a:pPr>
            <a:endParaRPr lang="en-CA" altLang="en-US" b="1"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266C6BA-C05B-4041-80A6-DE40EA19ED89}"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91</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4263880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a:t>These </a:t>
            </a:r>
            <a:r>
              <a:rPr lang="en-CA" altLang="en-US" b="1"/>
              <a:t>repeated separations  cause </a:t>
            </a:r>
            <a:r>
              <a:rPr lang="en-CA" altLang="en-US" b="1" u="sng"/>
              <a:t>“repetitive emotional injuries” </a:t>
            </a:r>
            <a:r>
              <a:rPr lang="en-CA" altLang="en-US" b="1"/>
              <a:t>that can inflict long-term damage on migrants, as well as their children and partners.</a:t>
            </a:r>
            <a:r>
              <a:rPr lang="en-CA" altLang="en-US"/>
              <a:t> </a:t>
            </a:r>
          </a:p>
          <a:p>
            <a:pPr eaLnBrk="1" hangingPunct="1"/>
            <a:endParaRPr lang="en-CA" altLang="en-US"/>
          </a:p>
          <a:p>
            <a:pPr eaLnBrk="1" hangingPunct="1"/>
            <a:r>
              <a:rPr lang="en-CA" altLang="en-US" u="sng"/>
              <a:t>The </a:t>
            </a:r>
            <a:r>
              <a:rPr lang="en-CA" altLang="en-US" b="1" u="sng"/>
              <a:t>damage varies in nature and degree from family to family </a:t>
            </a:r>
            <a:r>
              <a:rPr lang="en-CA" altLang="en-US" u="sng"/>
              <a:t>– but </a:t>
            </a:r>
            <a:r>
              <a:rPr lang="en-CA" altLang="en-US" b="1" u="sng"/>
              <a:t>all families are damaged</a:t>
            </a:r>
            <a:r>
              <a:rPr lang="en-CA" altLang="en-US" u="sng"/>
              <a:t>.</a:t>
            </a:r>
          </a:p>
          <a:p>
            <a:pPr eaLnBrk="1" hangingPunct="1">
              <a:spcBef>
                <a:spcPct val="0"/>
              </a:spcBef>
            </a:pPr>
            <a:endParaRPr lang="en-CA" altLang="en-US"/>
          </a:p>
          <a:p>
            <a:pPr eaLnBrk="1" hangingPunct="1">
              <a:spcBef>
                <a:spcPct val="0"/>
              </a:spcBef>
            </a:pPr>
            <a:r>
              <a:rPr lang="en-CA" altLang="en-US" b="1"/>
              <a:t>The main evidence for this damage comes from </a:t>
            </a:r>
            <a:r>
              <a:rPr lang="en-CA" altLang="en-US" b="1" u="sng"/>
              <a:t>74, 1-2 hour semi structured interviews with migrant workers and members of their families as well as from teachers and principals who teach the children of these migrant workers</a:t>
            </a:r>
            <a:r>
              <a:rPr lang="en-CA" altLang="en-US" b="1"/>
              <a:t>.</a:t>
            </a:r>
          </a:p>
          <a:p>
            <a:pPr eaLnBrk="1" hangingPunct="1">
              <a:spcBef>
                <a:spcPct val="0"/>
              </a:spcBef>
            </a:pPr>
            <a:endParaRPr lang="en-CA" altLang="en-US"/>
          </a:p>
          <a:p>
            <a:pPr eaLnBrk="1" hangingPunct="1">
              <a:spcBef>
                <a:spcPct val="0"/>
              </a:spcBef>
            </a:pPr>
            <a:r>
              <a:rPr lang="en-CA" altLang="en-US" b="1"/>
              <a:t>We also interviewed Jamaican workers and their families. But </a:t>
            </a:r>
            <a:r>
              <a:rPr lang="en-CA" altLang="en-US" b="1" u="sng"/>
              <a:t>tonight we focus on the Mexicans’ experience </a:t>
            </a:r>
            <a:r>
              <a:rPr lang="en-CA" altLang="en-US" b="1"/>
              <a:t>.</a:t>
            </a:r>
          </a:p>
          <a:p>
            <a:endParaRPr lang="en-CA"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3313730-BC05-406B-A621-7F373129E51A}"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92</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0033462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a:pPr>
            <a:r>
              <a:rPr lang="en-CA" altLang="en-US" dirty="0"/>
              <a:t>Canadian employers exploiting </a:t>
            </a:r>
            <a:r>
              <a:rPr lang="en-CA" altLang="en-US" b="1" dirty="0"/>
              <a:t>competition among sending states for jobs and remittances is called </a:t>
            </a:r>
            <a:r>
              <a:rPr lang="en-CA" altLang="en-US" b="1" u="sng" dirty="0"/>
              <a:t>`country surfing’</a:t>
            </a:r>
          </a:p>
          <a:p>
            <a:pPr>
              <a:defRPr/>
            </a:pPr>
            <a:endParaRPr lang="en-CA" altLang="en-US" dirty="0"/>
          </a:p>
          <a:p>
            <a:pPr>
              <a:defRPr/>
            </a:pPr>
            <a:r>
              <a:rPr lang="en-CA" altLang="en-US" b="1" u="sng" dirty="0"/>
              <a:t>One reason Canada asked Mexico to join SAWP in 1974 was to provide a competitive alternative to Caribbean workers </a:t>
            </a:r>
            <a:r>
              <a:rPr lang="en-CA" altLang="en-US" b="1" dirty="0"/>
              <a:t>. </a:t>
            </a:r>
          </a:p>
          <a:p>
            <a:pPr>
              <a:defRPr/>
            </a:pPr>
            <a:endParaRPr lang="en-CA" altLang="en-US" b="1" dirty="0"/>
          </a:p>
          <a:p>
            <a:pPr>
              <a:defRPr/>
            </a:pPr>
            <a:r>
              <a:rPr lang="en-CA" altLang="en-US" u="sng" dirty="0"/>
              <a:t>By recruiting workers who have families that depend on them, and not allowing workers’ families to come with them, governments and employers help ensure that workers are likely to return home.  </a:t>
            </a:r>
          </a:p>
          <a:p>
            <a:pPr>
              <a:defRPr/>
            </a:pPr>
            <a:endParaRPr lang="en-CA" altLang="en-US" u="sng" dirty="0"/>
          </a:p>
          <a:p>
            <a:pPr>
              <a:defRPr/>
            </a:pPr>
            <a:r>
              <a:rPr lang="en-CA" altLang="en-US" b="1" u="sng" dirty="0"/>
              <a:t>Is it reasonable to say this uses families as “hostages”?</a:t>
            </a:r>
          </a:p>
          <a:p>
            <a:pPr>
              <a:defRPr/>
            </a:pPr>
            <a:endParaRPr lang="en-CA" altLang="en-US" b="1" u="sng" dirty="0"/>
          </a:p>
          <a:p>
            <a:pPr>
              <a:defRPr/>
            </a:pPr>
            <a:r>
              <a:rPr lang="en-CA" altLang="en-US" b="1" u="sng" dirty="0"/>
              <a:t>Employers have extraordinary power</a:t>
            </a:r>
            <a:r>
              <a:rPr lang="en-CA" altLang="en-US" b="1" dirty="0"/>
              <a:t>:</a:t>
            </a:r>
            <a:endParaRPr lang="en-CA" altLang="en-US" dirty="0"/>
          </a:p>
          <a:p>
            <a:pPr marL="228600" indent="-228600">
              <a:buFontTx/>
              <a:buAutoNum type="arabicParenR"/>
              <a:defRPr/>
            </a:pPr>
            <a:r>
              <a:rPr lang="en-CA" altLang="en-US" dirty="0"/>
              <a:t>The </a:t>
            </a:r>
            <a:r>
              <a:rPr lang="en-CA" altLang="en-US" b="1" u="sng" dirty="0"/>
              <a:t>work permits are tied </a:t>
            </a:r>
            <a:r>
              <a:rPr lang="en-CA" altLang="en-US" b="1" dirty="0"/>
              <a:t>:</a:t>
            </a:r>
            <a:r>
              <a:rPr lang="en-CA" altLang="en-US" dirty="0"/>
              <a:t> </a:t>
            </a:r>
            <a:r>
              <a:rPr lang="en-CA" altLang="en-US" b="1" dirty="0"/>
              <a:t>only allow the worker to work for one employer</a:t>
            </a:r>
            <a:r>
              <a:rPr lang="en-CA" altLang="en-US" dirty="0"/>
              <a:t>.  </a:t>
            </a:r>
          </a:p>
          <a:p>
            <a:pPr marL="228600" indent="-228600">
              <a:buFontTx/>
              <a:buAutoNum type="arabicParenR"/>
              <a:defRPr/>
            </a:pPr>
            <a:endParaRPr lang="en-CA" altLang="en-US" dirty="0"/>
          </a:p>
          <a:p>
            <a:pPr marL="228600" indent="-228600">
              <a:buFontTx/>
              <a:buAutoNum type="arabicParenR"/>
              <a:defRPr/>
            </a:pPr>
            <a:r>
              <a:rPr lang="en-CA" altLang="en-US" dirty="0"/>
              <a:t> SAWP gives the employer the </a:t>
            </a:r>
            <a:r>
              <a:rPr lang="en-CA" altLang="en-US" b="1" u="sng" dirty="0"/>
              <a:t>right to `name’ workers</a:t>
            </a:r>
            <a:r>
              <a:rPr lang="en-CA" altLang="en-US" u="sng" dirty="0"/>
              <a:t> </a:t>
            </a:r>
            <a:r>
              <a:rPr lang="en-CA" altLang="en-US" dirty="0"/>
              <a:t>= </a:t>
            </a:r>
            <a:r>
              <a:rPr lang="en-CA" altLang="en-US" u="sng" dirty="0"/>
              <a:t>decides if the worker will be allowed back next season. </a:t>
            </a:r>
          </a:p>
          <a:p>
            <a:pPr marL="228600" indent="-228600">
              <a:buFontTx/>
              <a:buAutoNum type="arabicParenR"/>
              <a:defRPr/>
            </a:pPr>
            <a:endParaRPr lang="en-CA" altLang="en-US" u="sng" dirty="0"/>
          </a:p>
          <a:p>
            <a:pPr marL="228600" indent="-228600">
              <a:buFontTx/>
              <a:buAutoNum type="arabicParenR"/>
              <a:defRPr/>
            </a:pPr>
            <a:r>
              <a:rPr lang="en-CA" altLang="en-US" dirty="0"/>
              <a:t> SAWP also gives the employer the </a:t>
            </a:r>
            <a:r>
              <a:rPr lang="en-CA" altLang="en-US" b="1" u="sng" dirty="0"/>
              <a:t>power to repatriate workers </a:t>
            </a:r>
            <a:r>
              <a:rPr lang="en-CA" altLang="en-US" dirty="0"/>
              <a:t>if the </a:t>
            </a:r>
            <a:r>
              <a:rPr lang="en-CA" altLang="en-US" b="1" dirty="0"/>
              <a:t>employer feels they are undesirable</a:t>
            </a:r>
            <a:r>
              <a:rPr lang="en-CA" altLang="en-US" dirty="0"/>
              <a:t>. This usually leads to </a:t>
            </a:r>
            <a:r>
              <a:rPr lang="en-CA" altLang="en-US" b="1" dirty="0"/>
              <a:t>immediate forced repatriation   -- with </a:t>
            </a:r>
            <a:r>
              <a:rPr lang="en-CA" altLang="en-US" b="1" u="sng" dirty="0"/>
              <a:t>no right of independent appeal</a:t>
            </a:r>
            <a:r>
              <a:rPr lang="en-CA" altLang="en-US" dirty="0"/>
              <a:t>. </a:t>
            </a:r>
          </a:p>
          <a:p>
            <a:pPr>
              <a:defRPr/>
            </a:pPr>
            <a:endParaRPr lang="en-CA" altLang="en-US" dirty="0"/>
          </a:p>
          <a:p>
            <a:pPr>
              <a:defRPr/>
            </a:pPr>
            <a:r>
              <a:rPr lang="en-CA" altLang="en-US" dirty="0"/>
              <a:t>	a) </a:t>
            </a:r>
            <a:r>
              <a:rPr lang="en-CA" altLang="en-US" b="1" dirty="0"/>
              <a:t>workers repatriated on medical grounds </a:t>
            </a:r>
            <a:r>
              <a:rPr lang="en-CA" altLang="en-US" dirty="0"/>
              <a:t>if they are sick or injured. </a:t>
            </a:r>
          </a:p>
          <a:p>
            <a:pPr>
              <a:defRPr/>
            </a:pPr>
            <a:endParaRPr lang="en-CA" altLang="en-US" dirty="0"/>
          </a:p>
          <a:p>
            <a:pPr>
              <a:defRPr/>
            </a:pPr>
            <a:r>
              <a:rPr lang="en-CA" altLang="en-US" dirty="0"/>
              <a:t>	</a:t>
            </a:r>
            <a:r>
              <a:rPr lang="en-CA" altLang="en-US" b="1" dirty="0"/>
              <a:t>in Ontario alone, ~800 medical repatriations -</a:t>
            </a:r>
            <a:r>
              <a:rPr lang="en-CA" altLang="en-US" dirty="0"/>
              <a:t> </a:t>
            </a:r>
            <a:r>
              <a:rPr lang="en-CA" altLang="en-US" b="1" u="sng" dirty="0"/>
              <a:t>many without receiving medical treatment before repatriation</a:t>
            </a:r>
          </a:p>
          <a:p>
            <a:pPr>
              <a:defRPr/>
            </a:pPr>
            <a:endParaRPr lang="en-CA" altLang="en-US" dirty="0"/>
          </a:p>
          <a:p>
            <a:pPr>
              <a:defRPr/>
            </a:pPr>
            <a:r>
              <a:rPr lang="en-CA" altLang="en-US" dirty="0"/>
              <a:t>	</a:t>
            </a:r>
          </a:p>
          <a:p>
            <a:pPr>
              <a:defRPr/>
            </a:pPr>
            <a:r>
              <a:rPr lang="en-CA" altLang="en-US" dirty="0"/>
              <a:t>4) In </a:t>
            </a:r>
            <a:r>
              <a:rPr lang="en-CA" altLang="en-US" b="1" dirty="0"/>
              <a:t>Ont</a:t>
            </a:r>
            <a:r>
              <a:rPr lang="en-CA" altLang="en-US" dirty="0"/>
              <a:t>., </a:t>
            </a:r>
            <a:r>
              <a:rPr lang="en-CA" altLang="en-US" b="1" dirty="0"/>
              <a:t>Canadian</a:t>
            </a:r>
            <a:r>
              <a:rPr lang="en-CA" altLang="en-US" dirty="0"/>
              <a:t> agricultural workers, </a:t>
            </a:r>
            <a:r>
              <a:rPr lang="en-CA" altLang="en-US" b="1" dirty="0"/>
              <a:t>as well as SAWP workers</a:t>
            </a:r>
            <a:r>
              <a:rPr lang="en-CA" altLang="en-US" dirty="0"/>
              <a:t>, are </a:t>
            </a:r>
            <a:r>
              <a:rPr lang="en-CA" altLang="en-US" b="1" dirty="0"/>
              <a:t>not allowed union and collective bargaining rights</a:t>
            </a:r>
            <a:r>
              <a:rPr lang="en-CA" altLang="en-US" dirty="0"/>
              <a:t>. </a:t>
            </a:r>
          </a:p>
          <a:p>
            <a:pPr>
              <a:defRPr/>
            </a:pPr>
            <a:endParaRPr lang="en-CA" altLang="en-US" dirty="0"/>
          </a:p>
          <a:p>
            <a:pPr>
              <a:defRPr/>
            </a:pPr>
            <a:r>
              <a:rPr lang="en-CA" altLang="en-US" u="sng" dirty="0" err="1"/>
              <a:t>Ont</a:t>
            </a:r>
            <a:r>
              <a:rPr lang="en-CA" altLang="en-US" u="sng" dirty="0"/>
              <a:t> is the </a:t>
            </a:r>
            <a:r>
              <a:rPr lang="en-CA" altLang="en-US" b="1" u="sng" dirty="0"/>
              <a:t>only province </a:t>
            </a:r>
            <a:r>
              <a:rPr lang="en-CA" altLang="en-US" u="sng" dirty="0"/>
              <a:t>that doesn’t allow agricultural workers these fundamental labour rights.</a:t>
            </a:r>
          </a:p>
          <a:p>
            <a:pPr>
              <a:defRPr/>
            </a:pPr>
            <a:endParaRPr lang="en-CA" altLang="en-US" dirty="0"/>
          </a:p>
          <a:p>
            <a:pPr>
              <a:defRPr/>
            </a:pPr>
            <a:r>
              <a:rPr lang="en-CA" altLang="en-US" b="1" dirty="0"/>
              <a:t>As a result</a:t>
            </a:r>
            <a:r>
              <a:rPr lang="en-CA" altLang="en-US" dirty="0"/>
              <a:t>, Ontario has been </a:t>
            </a:r>
            <a:r>
              <a:rPr lang="en-CA" altLang="en-US" b="1" dirty="0"/>
              <a:t>admonished by the UN”s International Labour Organization for these violations of fundamental labour rights</a:t>
            </a:r>
            <a:r>
              <a:rPr lang="en-CA" altLang="en-US" dirty="0"/>
              <a:t>.</a:t>
            </a:r>
          </a:p>
          <a:p>
            <a:pPr>
              <a:defRPr/>
            </a:pPr>
            <a:endParaRPr lang="en-CA"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1BFDB078-7F48-43FE-A1D0-8F434A348AB2}"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93</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2125364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CA"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8358C08-3115-4BCF-890F-BE4447CCD373}"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94</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6371921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You will not be surprised to hear that a review for the ON Min of Labour has concluded that SAWP working conditions constitute “unfree labour”</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105C17F-1173-41E7-B654-60F161E1F751}"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95</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40288891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dirty="0"/>
              <a:t>Remittances</a:t>
            </a:r>
            <a:r>
              <a:rPr lang="en-CA" altLang="en-US" dirty="0"/>
              <a:t> workers send to their families are generally a </a:t>
            </a:r>
            <a:r>
              <a:rPr lang="en-CA" altLang="en-US" b="1" dirty="0"/>
              <a:t>lifeline to their families survival.  </a:t>
            </a:r>
          </a:p>
          <a:p>
            <a:endParaRPr lang="en-CA" altLang="en-US" dirty="0"/>
          </a:p>
          <a:p>
            <a:r>
              <a:rPr lang="en-CA" altLang="en-US" b="1" dirty="0"/>
              <a:t>Remittances generally don’t take their families out of poverty but provide hope that the children may have a better future.</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F0CF3CA2-E95F-4294-9223-DA2F80BF5BB8}"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96</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1882576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Workers’ main motivation is to get remittances to send to their families</a:t>
            </a:r>
            <a:r>
              <a:rPr lang="en-US" altLang="en-US" dirty="0"/>
              <a:t>.</a:t>
            </a:r>
          </a:p>
          <a:p>
            <a:pPr eaLnBrk="1" hangingPunct="1">
              <a:spcBef>
                <a:spcPct val="0"/>
              </a:spcBef>
            </a:pPr>
            <a:endParaRPr lang="en-CA" altLang="en-US" dirty="0"/>
          </a:p>
          <a:p>
            <a:pPr eaLnBrk="1" hangingPunct="1">
              <a:spcBef>
                <a:spcPct val="0"/>
              </a:spcBef>
            </a:pPr>
            <a:r>
              <a:rPr lang="en-US" altLang="en-US" b="1" dirty="0"/>
              <a:t>Remittances spent on four main kinds  of material benefits: </a:t>
            </a:r>
            <a:endParaRPr lang="en-CA" altLang="en-US" b="1" dirty="0"/>
          </a:p>
          <a:p>
            <a:pPr eaLnBrk="1" hangingPunct="1">
              <a:spcBef>
                <a:spcPct val="0"/>
              </a:spcBef>
            </a:pPr>
            <a:r>
              <a:rPr lang="en-US" altLang="en-US" dirty="0"/>
              <a:t>1) </a:t>
            </a:r>
            <a:r>
              <a:rPr lang="en-US" altLang="en-US" b="1" dirty="0"/>
              <a:t>better nutrition; </a:t>
            </a:r>
            <a:endParaRPr lang="en-CA" altLang="en-US" b="1" dirty="0"/>
          </a:p>
          <a:p>
            <a:pPr eaLnBrk="1" hangingPunct="1">
              <a:spcBef>
                <a:spcPct val="0"/>
              </a:spcBef>
            </a:pPr>
            <a:r>
              <a:rPr lang="en-US" altLang="en-US" b="1" dirty="0"/>
              <a:t>2) better housing; </a:t>
            </a:r>
            <a:endParaRPr lang="en-CA" altLang="en-US" b="1" dirty="0"/>
          </a:p>
          <a:p>
            <a:pPr eaLnBrk="1" hangingPunct="1">
              <a:spcBef>
                <a:spcPct val="0"/>
              </a:spcBef>
            </a:pPr>
            <a:r>
              <a:rPr lang="en-US" altLang="en-US" b="1" dirty="0"/>
              <a:t>3) better education for kids </a:t>
            </a:r>
            <a:endParaRPr lang="en-CA" altLang="en-US" b="1" dirty="0"/>
          </a:p>
          <a:p>
            <a:pPr eaLnBrk="1" hangingPunct="1">
              <a:spcBef>
                <a:spcPct val="0"/>
              </a:spcBef>
            </a:pPr>
            <a:r>
              <a:rPr lang="en-US" altLang="en-US" b="1" dirty="0"/>
              <a:t>4) better health care</a:t>
            </a:r>
            <a:r>
              <a:rPr lang="en-US" altLang="en-US" dirty="0"/>
              <a:t>.</a:t>
            </a:r>
            <a:endParaRPr lang="en-CA" altLang="en-US" dirty="0"/>
          </a:p>
          <a:p>
            <a:pPr eaLnBrk="1" hangingPunct="1">
              <a:spcBef>
                <a:spcPct val="0"/>
              </a:spcBef>
            </a:pPr>
            <a:r>
              <a:rPr lang="en-US" altLang="en-US" dirty="0"/>
              <a:t> </a:t>
            </a:r>
          </a:p>
          <a:p>
            <a:pPr eaLnBrk="1" hangingPunct="1">
              <a:spcBef>
                <a:spcPct val="0"/>
              </a:spcBef>
            </a:pPr>
            <a:r>
              <a:rPr lang="en-US" altLang="en-US" b="1" dirty="0"/>
              <a:t>As noted earlier, these remittances allow family survival but not escape from poverty</a:t>
            </a:r>
            <a:r>
              <a:rPr lang="en-US" altLang="en-US" dirty="0"/>
              <a:t>.</a:t>
            </a:r>
          </a:p>
          <a:p>
            <a:pPr eaLnBrk="1" hangingPunct="1">
              <a:spcBef>
                <a:spcPct val="0"/>
              </a:spcBef>
            </a:pPr>
            <a:endParaRPr lang="en-US" altLang="en-US" dirty="0"/>
          </a:p>
          <a:p>
            <a:pPr eaLnBrk="1" hangingPunct="1">
              <a:spcBef>
                <a:spcPct val="0"/>
              </a:spcBef>
            </a:pPr>
            <a:r>
              <a:rPr lang="en-US" altLang="en-US" u="sng" dirty="0"/>
              <a:t>The </a:t>
            </a:r>
            <a:r>
              <a:rPr lang="en-US" altLang="en-US" b="1" u="sng" dirty="0"/>
              <a:t>cruel paradox:  </a:t>
            </a:r>
            <a:r>
              <a:rPr lang="en-US" altLang="en-US" u="sng" dirty="0"/>
              <a:t>Mexican workers said working under the SAWP is a sacrifice they make for the survival of their families – but the cost of being away from their families year after year is that they lose their families.</a:t>
            </a:r>
          </a:p>
          <a:p>
            <a:pPr eaLnBrk="1" hangingPunct="1">
              <a:spcBef>
                <a:spcPct val="0"/>
              </a:spcBef>
            </a:pPr>
            <a:endParaRPr lang="en-US" altLang="en-US" u="sng"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84D8222-C3F0-48B8-B7D9-B51C2DB7CDE1}"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97</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3065966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Many workers said their children saw them as strangers who come back only a few months each year.</a:t>
            </a:r>
          </a:p>
          <a:p>
            <a:endParaRPr lang="en-CA" altLang="en-US" b="1"/>
          </a:p>
          <a:p>
            <a:r>
              <a:rPr lang="en-CA" altLang="en-US" b="1"/>
              <a:t>They missed their kids when they were growing u</a:t>
            </a:r>
            <a:r>
              <a:rPr lang="en-CA" altLang="en-US"/>
              <a:t>p.  </a:t>
            </a:r>
          </a:p>
          <a:p>
            <a:endParaRPr lang="en-CA" altLang="en-US"/>
          </a:p>
          <a:p>
            <a:r>
              <a:rPr lang="en-CA" altLang="en-US"/>
              <a:t>Some of the </a:t>
            </a:r>
            <a:r>
              <a:rPr lang="en-CA" altLang="en-US" b="1"/>
              <a:t>hardest times </a:t>
            </a:r>
            <a:r>
              <a:rPr lang="en-CA" altLang="en-US"/>
              <a:t>were </a:t>
            </a:r>
            <a:r>
              <a:rPr lang="en-CA" altLang="en-US" b="1"/>
              <a:t>missing their kids birthdays, first days in school, graduations, 1</a:t>
            </a:r>
            <a:r>
              <a:rPr lang="en-CA" altLang="en-US" b="1" baseline="30000"/>
              <a:t>st</a:t>
            </a:r>
            <a:r>
              <a:rPr lang="en-CA" altLang="en-US" b="1"/>
              <a:t> communions, and the Mexican coming of age celebration Quinceanera when daughters turn 15.</a:t>
            </a:r>
          </a:p>
          <a:p>
            <a:endParaRPr lang="en-CA" altLang="en-US"/>
          </a:p>
          <a:p>
            <a:r>
              <a:rPr lang="en-CA" altLang="en-US"/>
              <a:t>Some said they felt </a:t>
            </a:r>
            <a:r>
              <a:rPr lang="en-CA" altLang="en-US" b="1"/>
              <a:t>their kids saw them as a kind of Santa Claus </a:t>
            </a:r>
            <a:r>
              <a:rPr lang="en-CA" altLang="en-US"/>
              <a:t>– a person who brings them presents once a year when he comes home in the fall.</a:t>
            </a:r>
          </a:p>
          <a:p>
            <a:endParaRPr lang="en-CA" altLang="en-US"/>
          </a:p>
          <a:p>
            <a:endParaRPr lang="en-CA"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E5651BD-4455-43F4-8F57-C82F98E3373A}"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98</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3387083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CA" altLang="en-US" b="1" dirty="0"/>
              <a:t>Spouses make heavy sacrifices to support their husbands’ working in Canada. </a:t>
            </a:r>
          </a:p>
          <a:p>
            <a:pPr eaLnBrk="1" hangingPunct="1">
              <a:spcBef>
                <a:spcPct val="0"/>
              </a:spcBef>
              <a:defRPr/>
            </a:pPr>
            <a:endParaRPr lang="en-CA" altLang="en-US" dirty="0"/>
          </a:p>
          <a:p>
            <a:pPr eaLnBrk="1" hangingPunct="1">
              <a:spcBef>
                <a:spcPct val="0"/>
              </a:spcBef>
              <a:defRPr/>
            </a:pPr>
            <a:r>
              <a:rPr lang="en-CA" altLang="en-US" dirty="0"/>
              <a:t>The </a:t>
            </a:r>
            <a:r>
              <a:rPr lang="en-CA" altLang="en-US" b="1" dirty="0"/>
              <a:t>patriarchal division of labour </a:t>
            </a:r>
            <a:r>
              <a:rPr lang="en-CA" altLang="en-US" dirty="0"/>
              <a:t>means most women are </a:t>
            </a:r>
            <a:r>
              <a:rPr lang="en-CA" altLang="en-US" u="sng" dirty="0"/>
              <a:t>not prepared to take on many roles of their absent husbands. </a:t>
            </a:r>
          </a:p>
          <a:p>
            <a:pPr eaLnBrk="1" hangingPunct="1">
              <a:spcBef>
                <a:spcPct val="0"/>
              </a:spcBef>
              <a:defRPr/>
            </a:pPr>
            <a:endParaRPr lang="en-CA" altLang="en-US" u="sng" dirty="0"/>
          </a:p>
          <a:p>
            <a:pPr eaLnBrk="1" hangingPunct="1">
              <a:spcBef>
                <a:spcPct val="0"/>
              </a:spcBef>
              <a:defRPr/>
            </a:pPr>
            <a:r>
              <a:rPr lang="en-CA" altLang="en-US" u="sng" dirty="0"/>
              <a:t>This includes</a:t>
            </a:r>
            <a:r>
              <a:rPr lang="en-CA" altLang="en-US" dirty="0"/>
              <a:t>:</a:t>
            </a:r>
          </a:p>
          <a:p>
            <a:pPr marL="171450" indent="-171450" eaLnBrk="1" hangingPunct="1">
              <a:spcBef>
                <a:spcPct val="0"/>
              </a:spcBef>
              <a:buFontTx/>
              <a:buChar char="-"/>
              <a:defRPr/>
            </a:pPr>
            <a:r>
              <a:rPr lang="en-CA" altLang="en-US" b="1" dirty="0"/>
              <a:t>disciplining the children</a:t>
            </a:r>
          </a:p>
          <a:p>
            <a:pPr marL="171450" indent="-171450" eaLnBrk="1" hangingPunct="1">
              <a:spcBef>
                <a:spcPct val="0"/>
              </a:spcBef>
              <a:buFontTx/>
              <a:buChar char="-"/>
              <a:defRPr/>
            </a:pPr>
            <a:endParaRPr lang="en-CA" altLang="en-US" b="1" dirty="0"/>
          </a:p>
          <a:p>
            <a:pPr marL="171450" indent="-171450" eaLnBrk="1" hangingPunct="1">
              <a:spcBef>
                <a:spcPct val="0"/>
              </a:spcBef>
              <a:buFontTx/>
              <a:buChar char="-"/>
              <a:defRPr/>
            </a:pPr>
            <a:r>
              <a:rPr lang="en-CA" altLang="en-US" b="1" dirty="0"/>
              <a:t>Home repairs</a:t>
            </a:r>
          </a:p>
          <a:p>
            <a:pPr marL="171450" indent="-171450" eaLnBrk="1" hangingPunct="1">
              <a:spcBef>
                <a:spcPct val="0"/>
              </a:spcBef>
              <a:buFontTx/>
              <a:buChar char="-"/>
              <a:defRPr/>
            </a:pPr>
            <a:endParaRPr lang="en-CA" altLang="en-US" b="1" dirty="0"/>
          </a:p>
          <a:p>
            <a:pPr marL="171450" indent="-171450" eaLnBrk="1" hangingPunct="1">
              <a:spcBef>
                <a:spcPct val="0"/>
              </a:spcBef>
              <a:buFontTx/>
              <a:buChar char="-"/>
              <a:defRPr/>
            </a:pPr>
            <a:r>
              <a:rPr lang="en-CA" altLang="en-US" b="1" dirty="0"/>
              <a:t>heavy physical work</a:t>
            </a:r>
          </a:p>
          <a:p>
            <a:pPr eaLnBrk="1" hangingPunct="1">
              <a:spcBef>
                <a:spcPct val="0"/>
              </a:spcBef>
              <a:defRPr/>
            </a:pPr>
            <a:endParaRPr lang="en-CA" altLang="en-US" b="1" dirty="0"/>
          </a:p>
          <a:p>
            <a:pPr marL="171450" indent="-171450" eaLnBrk="1" hangingPunct="1">
              <a:spcBef>
                <a:spcPct val="0"/>
              </a:spcBef>
              <a:buFontTx/>
              <a:buChar char="-"/>
              <a:defRPr/>
            </a:pPr>
            <a:r>
              <a:rPr lang="en-CA" altLang="en-US" b="1" dirty="0"/>
              <a:t>protecting the children and the home, etc</a:t>
            </a:r>
            <a:r>
              <a:rPr lang="en-CA" altLang="en-US" dirty="0"/>
              <a:t>. </a:t>
            </a:r>
          </a:p>
          <a:p>
            <a:pPr marL="171450" indent="-171450" eaLnBrk="1" hangingPunct="1">
              <a:spcBef>
                <a:spcPct val="0"/>
              </a:spcBef>
              <a:buFontTx/>
              <a:buChar char="-"/>
              <a:defRPr/>
            </a:pPr>
            <a:endParaRPr lang="en-CA" altLang="en-US" dirty="0"/>
          </a:p>
          <a:p>
            <a:pPr marL="171450" indent="-171450" eaLnBrk="1" hangingPunct="1">
              <a:spcBef>
                <a:spcPct val="0"/>
              </a:spcBef>
              <a:buFontTx/>
              <a:buChar char="-"/>
              <a:defRPr/>
            </a:pPr>
            <a:r>
              <a:rPr lang="en-CA" altLang="en-US" b="1" dirty="0"/>
              <a:t>emotional losses</a:t>
            </a:r>
            <a:r>
              <a:rPr lang="en-CA" altLang="en-US" dirty="0"/>
              <a:t>, </a:t>
            </a:r>
            <a:r>
              <a:rPr lang="en-CA" altLang="en-US" b="1" dirty="0"/>
              <a:t>especially loneliness</a:t>
            </a:r>
            <a:r>
              <a:rPr lang="en-CA" altLang="en-US" dirty="0"/>
              <a:t>.  </a:t>
            </a:r>
          </a:p>
          <a:p>
            <a:pPr eaLnBrk="1" hangingPunct="1">
              <a:spcBef>
                <a:spcPct val="0"/>
              </a:spcBef>
              <a:defRPr/>
            </a:pPr>
            <a:r>
              <a:rPr lang="en-CA" altLang="en-US" dirty="0"/>
              <a:t> </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F134A6A-BA03-4E21-B3AF-95870DA27E4A}" type="slidenum">
              <a:rPr kumimoji="0" lang="en-CA" altLang="en-US" sz="12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99</a:t>
            </a:fld>
            <a:endParaRPr kumimoji="0" lang="en-CA"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39112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24.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oleObject" Target="../embeddings/oleObject2.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24.e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5.jpeg"/><Relationship Id="rId5" Type="http://schemas.openxmlformats.org/officeDocument/2006/relationships/image" Target="../media/image22.emf"/><Relationship Id="rId4" Type="http://schemas.openxmlformats.org/officeDocument/2006/relationships/oleObject" Target="../embeddings/oleObject3.bin"/></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26.jpeg"/><Relationship Id="rId5" Type="http://schemas.openxmlformats.org/officeDocument/2006/relationships/image" Target="../media/image22.emf"/><Relationship Id="rId4" Type="http://schemas.openxmlformats.org/officeDocument/2006/relationships/oleObject" Target="../embeddings/oleObject4.bin"/></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hyperlink" Target="http://kpmg.com/socialmedia" TargetMode="External"/><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eaker Introduc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a:prstGeom prst="rect">
            <a:avLst/>
          </a:prstGeom>
        </p:spPr>
        <p:txBody>
          <a:bodyPr/>
          <a:lstStyle>
            <a:lvl1pPr algn="l">
              <a:defRPr>
                <a:solidFill>
                  <a:srgbClr val="7A003B"/>
                </a:solidFill>
              </a:defRPr>
            </a:lvl1pPr>
          </a:lstStyle>
          <a:p>
            <a:r>
              <a:rPr lang="en-CA" dirty="0"/>
              <a:t>Click to edit Master title style</a:t>
            </a:r>
            <a:endParaRPr lang="en-US" dirty="0"/>
          </a:p>
        </p:txBody>
      </p:sp>
      <p:sp>
        <p:nvSpPr>
          <p:cNvPr id="3" name="Date Placeholder 2"/>
          <p:cNvSpPr>
            <a:spLocks noGrp="1"/>
          </p:cNvSpPr>
          <p:nvPr>
            <p:ph type="dt" sz="half" idx="10"/>
          </p:nvPr>
        </p:nvSpPr>
        <p:spPr/>
        <p:txBody>
          <a:bodyPr/>
          <a:lstStyle/>
          <a:p>
            <a:fld id="{76E5F0D5-A83A-5C4F-8B34-08F80A37526A}" type="datetimeFigureOut">
              <a:rPr lang="en-US" smtClean="0"/>
              <a:pPr/>
              <a:t>6/19/2018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A567FC-CEA5-0643-BD89-18893853560C}" type="slidenum">
              <a:rPr lang="en-US" smtClean="0"/>
              <a:pPr/>
              <a:t>‹#›</a:t>
            </a:fld>
            <a:endParaRPr lang="en-US"/>
          </a:p>
        </p:txBody>
      </p:sp>
      <p:sp>
        <p:nvSpPr>
          <p:cNvPr id="6" name="Text Placeholder 2"/>
          <p:cNvSpPr>
            <a:spLocks noGrp="1"/>
          </p:cNvSpPr>
          <p:nvPr>
            <p:ph type="body" idx="1" hasCustomPrompt="1"/>
          </p:nvPr>
        </p:nvSpPr>
        <p:spPr>
          <a:xfrm>
            <a:off x="467544" y="1493094"/>
            <a:ext cx="8280920" cy="576064"/>
          </a:xfrm>
          <a:prstGeom prst="rect">
            <a:avLst/>
          </a:prstGeom>
        </p:spPr>
        <p:txBody>
          <a:bodyPr anchor="b"/>
          <a:lstStyle>
            <a:lvl1pPr marL="0" indent="0">
              <a:buNone/>
              <a:defRPr sz="20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8" name="Text Placeholder 2"/>
          <p:cNvSpPr>
            <a:spLocks noGrp="1"/>
          </p:cNvSpPr>
          <p:nvPr>
            <p:ph type="body" idx="13" hasCustomPrompt="1"/>
          </p:nvPr>
        </p:nvSpPr>
        <p:spPr>
          <a:xfrm>
            <a:off x="467544" y="1196752"/>
            <a:ext cx="8280920" cy="648072"/>
          </a:xfrm>
          <a:prstGeom prst="rect">
            <a:avLst/>
          </a:prstGeom>
        </p:spPr>
        <p:txBody>
          <a:bodyPr anchor="b"/>
          <a:lstStyle>
            <a:lvl1pPr marL="0" indent="0">
              <a:buNone/>
              <a:defRPr sz="2800" b="0" i="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
        <p:nvSpPr>
          <p:cNvPr id="9" name="Text Placeholder 2"/>
          <p:cNvSpPr>
            <a:spLocks noGrp="1"/>
          </p:cNvSpPr>
          <p:nvPr>
            <p:ph type="body" idx="14" hasCustomPrompt="1"/>
          </p:nvPr>
        </p:nvSpPr>
        <p:spPr>
          <a:xfrm>
            <a:off x="467544" y="2420888"/>
            <a:ext cx="8280920" cy="576064"/>
          </a:xfrm>
          <a:prstGeom prst="rect">
            <a:avLst/>
          </a:prstGeom>
        </p:spPr>
        <p:txBody>
          <a:bodyPr anchor="b"/>
          <a:lstStyle>
            <a:lvl1pPr marL="0" indent="0">
              <a:buNone/>
              <a:defRPr sz="20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10" name="Text Placeholder 2"/>
          <p:cNvSpPr>
            <a:spLocks noGrp="1"/>
          </p:cNvSpPr>
          <p:nvPr>
            <p:ph type="body" idx="15" hasCustomPrompt="1"/>
          </p:nvPr>
        </p:nvSpPr>
        <p:spPr>
          <a:xfrm>
            <a:off x="467543" y="2132857"/>
            <a:ext cx="8280921" cy="576064"/>
          </a:xfrm>
          <a:prstGeom prst="rect">
            <a:avLst/>
          </a:prstGeom>
        </p:spPr>
        <p:txBody>
          <a:bodyPr anchor="b"/>
          <a:lstStyle>
            <a:lvl1pPr marL="0" indent="0">
              <a:buNone/>
              <a:defRPr sz="2800" b="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
        <p:nvSpPr>
          <p:cNvPr id="11" name="Text Placeholder 2"/>
          <p:cNvSpPr>
            <a:spLocks noGrp="1"/>
          </p:cNvSpPr>
          <p:nvPr>
            <p:ph type="body" idx="16" hasCustomPrompt="1"/>
          </p:nvPr>
        </p:nvSpPr>
        <p:spPr>
          <a:xfrm>
            <a:off x="467544" y="3356992"/>
            <a:ext cx="8280920" cy="576064"/>
          </a:xfrm>
          <a:prstGeom prst="rect">
            <a:avLst/>
          </a:prstGeom>
        </p:spPr>
        <p:txBody>
          <a:bodyPr anchor="b"/>
          <a:lstStyle>
            <a:lvl1pPr marL="0" indent="0">
              <a:buNone/>
              <a:defRPr sz="20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12" name="Text Placeholder 2"/>
          <p:cNvSpPr>
            <a:spLocks noGrp="1"/>
          </p:cNvSpPr>
          <p:nvPr>
            <p:ph type="body" idx="17" hasCustomPrompt="1"/>
          </p:nvPr>
        </p:nvSpPr>
        <p:spPr>
          <a:xfrm>
            <a:off x="467543" y="3068961"/>
            <a:ext cx="8280921" cy="576064"/>
          </a:xfrm>
          <a:prstGeom prst="rect">
            <a:avLst/>
          </a:prstGeom>
        </p:spPr>
        <p:txBody>
          <a:bodyPr anchor="b"/>
          <a:lstStyle>
            <a:lvl1pPr marL="0" indent="0">
              <a:buNone/>
              <a:defRPr sz="2800" b="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
        <p:nvSpPr>
          <p:cNvPr id="13" name="Text Placeholder 2"/>
          <p:cNvSpPr>
            <a:spLocks noGrp="1"/>
          </p:cNvSpPr>
          <p:nvPr>
            <p:ph type="body" idx="18" hasCustomPrompt="1"/>
          </p:nvPr>
        </p:nvSpPr>
        <p:spPr>
          <a:xfrm>
            <a:off x="467544" y="4293096"/>
            <a:ext cx="8280920" cy="576064"/>
          </a:xfrm>
          <a:prstGeom prst="rect">
            <a:avLst/>
          </a:prstGeom>
        </p:spPr>
        <p:txBody>
          <a:bodyPr anchor="b"/>
          <a:lstStyle>
            <a:lvl1pPr marL="0" indent="0">
              <a:buNone/>
              <a:defRPr sz="20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14" name="Text Placeholder 2"/>
          <p:cNvSpPr>
            <a:spLocks noGrp="1"/>
          </p:cNvSpPr>
          <p:nvPr>
            <p:ph type="body" idx="19" hasCustomPrompt="1"/>
          </p:nvPr>
        </p:nvSpPr>
        <p:spPr>
          <a:xfrm>
            <a:off x="467543" y="4005065"/>
            <a:ext cx="8280921" cy="576064"/>
          </a:xfrm>
          <a:prstGeom prst="rect">
            <a:avLst/>
          </a:prstGeom>
        </p:spPr>
        <p:txBody>
          <a:bodyPr anchor="b"/>
          <a:lstStyle>
            <a:lvl1pPr marL="0" indent="0">
              <a:buNone/>
              <a:defRPr sz="2800" b="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
        <p:nvSpPr>
          <p:cNvPr id="15" name="Text Placeholder 2"/>
          <p:cNvSpPr>
            <a:spLocks noGrp="1"/>
          </p:cNvSpPr>
          <p:nvPr>
            <p:ph type="body" idx="20" hasCustomPrompt="1"/>
          </p:nvPr>
        </p:nvSpPr>
        <p:spPr>
          <a:xfrm>
            <a:off x="467544" y="5229200"/>
            <a:ext cx="8280920" cy="576064"/>
          </a:xfrm>
          <a:prstGeom prst="rect">
            <a:avLst/>
          </a:prstGeom>
        </p:spPr>
        <p:txBody>
          <a:bodyPr anchor="b"/>
          <a:lstStyle>
            <a:lvl1pPr marL="0" indent="0">
              <a:buNone/>
              <a:defRPr sz="20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16" name="Text Placeholder 2"/>
          <p:cNvSpPr>
            <a:spLocks noGrp="1"/>
          </p:cNvSpPr>
          <p:nvPr>
            <p:ph type="body" idx="21" hasCustomPrompt="1"/>
          </p:nvPr>
        </p:nvSpPr>
        <p:spPr>
          <a:xfrm>
            <a:off x="467543" y="4941169"/>
            <a:ext cx="8280921" cy="576064"/>
          </a:xfrm>
          <a:prstGeom prst="rect">
            <a:avLst/>
          </a:prstGeom>
        </p:spPr>
        <p:txBody>
          <a:bodyPr anchor="b"/>
          <a:lstStyle>
            <a:lvl1pPr marL="0" indent="0">
              <a:buNone/>
              <a:defRPr sz="2800" b="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
        <p:nvSpPr>
          <p:cNvPr id="18" name="Text Placeholder 2"/>
          <p:cNvSpPr>
            <a:spLocks noGrp="1"/>
          </p:cNvSpPr>
          <p:nvPr>
            <p:ph type="body" idx="22" hasCustomPrompt="1"/>
          </p:nvPr>
        </p:nvSpPr>
        <p:spPr>
          <a:xfrm>
            <a:off x="459804" y="620688"/>
            <a:ext cx="8280920" cy="648072"/>
          </a:xfrm>
          <a:prstGeom prst="rect">
            <a:avLst/>
          </a:prstGeom>
        </p:spPr>
        <p:txBody>
          <a:bodyPr anchor="b"/>
          <a:lstStyle>
            <a:lvl1pPr marL="0" indent="0">
              <a:buNone/>
              <a:defRPr sz="28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Tree>
    <p:extLst>
      <p:ext uri="{BB962C8B-B14F-4D97-AF65-F5344CB8AC3E}">
        <p14:creationId xmlns:p14="http://schemas.microsoft.com/office/powerpoint/2010/main" val="387867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0D8FA68-5222-43E9-B11A-58F6C6EA223A}" type="datetime1">
              <a:rPr lang="en-US" smtClean="0"/>
              <a:pPr/>
              <a:t>6/19/2018</a:t>
            </a:fld>
            <a:endParaRPr lang="en-US" dirty="0"/>
          </a:p>
        </p:txBody>
      </p:sp>
      <p:sp>
        <p:nvSpPr>
          <p:cNvPr id="6" name="Footer Placeholder 5"/>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29396405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4564DE8-9BFA-470C-A361-89391F25F3A6}"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1585842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0933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76368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525743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5007603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43547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105192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24621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729993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866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F6CC2B6-6CE0-453B-929B-5DAF60B805AA}" type="datetime1">
              <a:rPr lang="en-US" smtClean="0"/>
              <a:pPr/>
              <a:t>6/19/2018</a:t>
            </a:fld>
            <a:endParaRPr lang="en-US" dirty="0"/>
          </a:p>
        </p:txBody>
      </p:sp>
      <p:sp>
        <p:nvSpPr>
          <p:cNvPr id="8" name="Footer Placeholder 7"/>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9576642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8611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13721270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92391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98722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837256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9344088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10852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20560219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22221789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2178531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A90A761D-BCEA-4743-BD96-D867E7BBF24C}" type="datetime1">
              <a:rPr lang="en-US" smtClean="0"/>
              <a:pPr/>
              <a:t>6/19/2018</a:t>
            </a:fld>
            <a:endParaRPr lang="en-US" dirty="0"/>
          </a:p>
        </p:txBody>
      </p:sp>
      <p:sp>
        <p:nvSpPr>
          <p:cNvPr id="9" name="Footer Placeholder 8"/>
          <p:cNvSpPr>
            <a:spLocks noGrp="1"/>
          </p:cNvSpPr>
          <p:nvPr>
            <p:ph type="ftr" sz="quarter" idx="12"/>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42120898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3617263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41572166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2905053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3136665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1219301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21922954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3648870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38FDF7-058C-0E43-B1A2-29BDA9661A4B}" type="datetimeFigureOut">
              <a:rPr lang="en-US" smtClean="0"/>
              <a:t>6/19/2018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C1EFC-56B1-5F41-A97F-AAC975224590}" type="slidenum">
              <a:rPr lang="en-US" smtClean="0"/>
              <a:t>‹#›</a:t>
            </a:fld>
            <a:endParaRPr lang="en-US" dirty="0"/>
          </a:p>
        </p:txBody>
      </p:sp>
    </p:spTree>
    <p:extLst>
      <p:ext uri="{BB962C8B-B14F-4D97-AF65-F5344CB8AC3E}">
        <p14:creationId xmlns:p14="http://schemas.microsoft.com/office/powerpoint/2010/main" val="11904427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7"/>
            <a:ext cx="7772401"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BE3D356-5D05-48EA-BA75-E581CCFC7912}" type="datetime1">
              <a:rPr lang="en-US" smtClean="0"/>
              <a:pPr/>
              <a:t>6/19/2018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31A335-E645-42FF-9585-46316E8F7807}" type="slidenum">
              <a:rPr lang="en-US"/>
              <a:pPr/>
              <a:t>‹#›</a:t>
            </a:fld>
            <a:endParaRPr lang="en-US"/>
          </a:p>
        </p:txBody>
      </p:sp>
    </p:spTree>
    <p:extLst>
      <p:ext uri="{BB962C8B-B14F-4D97-AF65-F5344CB8AC3E}">
        <p14:creationId xmlns:p14="http://schemas.microsoft.com/office/powerpoint/2010/main" val="2589165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57F66CA-DACC-402E-A13A-CB35C18DC9A4}" type="datetime1">
              <a:rPr lang="en-US" smtClean="0"/>
              <a:pPr/>
              <a:t>6/19/2018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8E4052-4D91-4823-B7DB-193B274545FD}" type="slidenum">
              <a:rPr lang="en-US"/>
              <a:pPr/>
              <a:t>‹#›</a:t>
            </a:fld>
            <a:endParaRPr lang="en-US"/>
          </a:p>
        </p:txBody>
      </p:sp>
    </p:spTree>
    <p:extLst>
      <p:ext uri="{BB962C8B-B14F-4D97-AF65-F5344CB8AC3E}">
        <p14:creationId xmlns:p14="http://schemas.microsoft.com/office/powerpoint/2010/main" val="1470640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00733-6F2C-42B5-BCD8-0D1C4779F845}" type="datetime1">
              <a:rPr lang="en-US" smtClean="0"/>
              <a:pPr/>
              <a:t>6/19/2018</a:t>
            </a:fld>
            <a:endParaRPr lang="en-US" dirty="0"/>
          </a:p>
        </p:txBody>
      </p:sp>
      <p:sp>
        <p:nvSpPr>
          <p:cNvPr id="3" name="Footer Placeholder 2"/>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24042853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3"/>
            <a:ext cx="7772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5" y="2906714"/>
            <a:ext cx="7772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18C275F-D0B1-414F-86B3-7F351D32758D}" type="datetime1">
              <a:rPr lang="en-US" smtClean="0"/>
              <a:pPr/>
              <a:t>6/19/2018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9AFF1C-3AE5-4F1B-AABE-5D4890EC9ED9}" type="slidenum">
              <a:rPr lang="en-US"/>
              <a:pPr/>
              <a:t>‹#›</a:t>
            </a:fld>
            <a:endParaRPr lang="en-US"/>
          </a:p>
        </p:txBody>
      </p:sp>
    </p:spTree>
    <p:extLst>
      <p:ext uri="{BB962C8B-B14F-4D97-AF65-F5344CB8AC3E}">
        <p14:creationId xmlns:p14="http://schemas.microsoft.com/office/powerpoint/2010/main" val="253669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BB193B9-AB18-4014-9643-AE8A92F6D33F}" type="datetime1">
              <a:rPr lang="en-US" smtClean="0"/>
              <a:pPr/>
              <a:t>6/19/2018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EA3B170-530A-4B9E-B23C-9C2A2EC01439}" type="slidenum">
              <a:rPr lang="en-US"/>
              <a:pPr/>
              <a:t>‹#›</a:t>
            </a:fld>
            <a:endParaRPr lang="en-US"/>
          </a:p>
        </p:txBody>
      </p:sp>
    </p:spTree>
    <p:extLst>
      <p:ext uri="{BB962C8B-B14F-4D97-AF65-F5344CB8AC3E}">
        <p14:creationId xmlns:p14="http://schemas.microsoft.com/office/powerpoint/2010/main" val="9663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3F110271-C429-4640-8936-9E17ADEAC161}" type="datetime1">
              <a:rPr lang="en-US" smtClean="0"/>
              <a:pPr/>
              <a:t>6/19/2018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6693FF14-BC27-416F-BB43-F0CA5AFD91C7}" type="slidenum">
              <a:rPr lang="en-US"/>
              <a:pPr/>
              <a:t>‹#›</a:t>
            </a:fld>
            <a:endParaRPr lang="en-US"/>
          </a:p>
        </p:txBody>
      </p:sp>
    </p:spTree>
    <p:extLst>
      <p:ext uri="{BB962C8B-B14F-4D97-AF65-F5344CB8AC3E}">
        <p14:creationId xmlns:p14="http://schemas.microsoft.com/office/powerpoint/2010/main" val="28417856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96F3487-ED1C-4D5F-9953-1B75BB1F0C76}" type="datetime1">
              <a:rPr lang="en-US" smtClean="0"/>
              <a:pPr/>
              <a:t>6/19/2018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FF52BFB-695F-4006-9C56-41DDC8127820}" type="slidenum">
              <a:rPr lang="en-US"/>
              <a:pPr/>
              <a:t>‹#›</a:t>
            </a:fld>
            <a:endParaRPr lang="en-US"/>
          </a:p>
        </p:txBody>
      </p:sp>
    </p:spTree>
    <p:extLst>
      <p:ext uri="{BB962C8B-B14F-4D97-AF65-F5344CB8AC3E}">
        <p14:creationId xmlns:p14="http://schemas.microsoft.com/office/powerpoint/2010/main" val="4767856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91D678D-6076-4AA4-A079-19ED11381A28}" type="datetime1">
              <a:rPr lang="en-US" smtClean="0"/>
              <a:pPr/>
              <a:t>6/19/2018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A77C6E8-5A68-434F-A00E-C1770195C7FF}" type="slidenum">
              <a:rPr lang="en-US"/>
              <a:pPr/>
              <a:t>‹#›</a:t>
            </a:fld>
            <a:endParaRPr lang="en-US"/>
          </a:p>
        </p:txBody>
      </p:sp>
    </p:spTree>
    <p:extLst>
      <p:ext uri="{BB962C8B-B14F-4D97-AF65-F5344CB8AC3E}">
        <p14:creationId xmlns:p14="http://schemas.microsoft.com/office/powerpoint/2010/main" val="13026550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562AB6C-B31C-4C51-B4B4-87BC24105722}" type="datetime1">
              <a:rPr lang="en-US" smtClean="0"/>
              <a:pPr/>
              <a:t>6/19/2018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8CCCC36-7DBB-4EDF-90A6-1D660B595369}" type="slidenum">
              <a:rPr lang="en-US"/>
              <a:pPr/>
              <a:t>‹#›</a:t>
            </a:fld>
            <a:endParaRPr lang="en-US"/>
          </a:p>
        </p:txBody>
      </p:sp>
    </p:spTree>
    <p:extLst>
      <p:ext uri="{BB962C8B-B14F-4D97-AF65-F5344CB8AC3E}">
        <p14:creationId xmlns:p14="http://schemas.microsoft.com/office/powerpoint/2010/main" val="9366646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CFEEACE-EE4C-421C-9FB1-C0F47FE7A4B2}" type="datetime1">
              <a:rPr lang="en-US" smtClean="0"/>
              <a:pPr/>
              <a:t>6/19/2018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D13BF4F-43DC-4EE5-ABAE-7EC8ABE3AB7B}" type="slidenum">
              <a:rPr lang="en-US"/>
              <a:pPr/>
              <a:t>‹#›</a:t>
            </a:fld>
            <a:endParaRPr lang="en-US"/>
          </a:p>
        </p:txBody>
      </p:sp>
    </p:spTree>
    <p:extLst>
      <p:ext uri="{BB962C8B-B14F-4D97-AF65-F5344CB8AC3E}">
        <p14:creationId xmlns:p14="http://schemas.microsoft.com/office/powerpoint/2010/main" val="23354171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9BEB8ED-3EE1-407C-8BDE-DB0D625A4415}" type="datetime1">
              <a:rPr lang="en-US" smtClean="0"/>
              <a:pPr/>
              <a:t>6/19/2018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739805-39C5-4C7F-BA61-01F047134138}" type="slidenum">
              <a:rPr lang="en-US"/>
              <a:pPr/>
              <a:t>‹#›</a:t>
            </a:fld>
            <a:endParaRPr lang="en-US"/>
          </a:p>
        </p:txBody>
      </p:sp>
    </p:spTree>
    <p:extLst>
      <p:ext uri="{BB962C8B-B14F-4D97-AF65-F5344CB8AC3E}">
        <p14:creationId xmlns:p14="http://schemas.microsoft.com/office/powerpoint/2010/main" val="4800232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FA838FB-F925-47A1-BCA1-CC284A86AF3A}" type="datetime1">
              <a:rPr lang="en-US" smtClean="0"/>
              <a:pPr/>
              <a:t>6/19/2018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06C4B8-A6FB-4F25-B872-E6569A21BF19}" type="slidenum">
              <a:rPr lang="en-US"/>
              <a:pPr/>
              <a:t>‹#›</a:t>
            </a:fld>
            <a:endParaRPr lang="en-US"/>
          </a:p>
        </p:txBody>
      </p:sp>
    </p:spTree>
    <p:extLst>
      <p:ext uri="{BB962C8B-B14F-4D97-AF65-F5344CB8AC3E}">
        <p14:creationId xmlns:p14="http://schemas.microsoft.com/office/powerpoint/2010/main" val="28810603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285750" y="6064250"/>
            <a:ext cx="8572500" cy="0"/>
          </a:xfrm>
          <a:prstGeom prst="line">
            <a:avLst/>
          </a:prstGeom>
          <a:ln w="12700">
            <a:solidFill>
              <a:schemeClr val="accent1">
                <a:hueOff val="109193"/>
                <a:satOff val="-4874"/>
                <a:lumOff val="12971"/>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14" name="Line"/>
          <p:cNvSpPr/>
          <p:nvPr/>
        </p:nvSpPr>
        <p:spPr>
          <a:xfrm>
            <a:off x="285750" y="6096000"/>
            <a:ext cx="8572500" cy="0"/>
          </a:xfrm>
          <a:prstGeom prst="line">
            <a:avLst/>
          </a:prstGeom>
          <a:ln w="12700">
            <a:solidFill>
              <a:schemeClr val="accent1">
                <a:hueOff val="109193"/>
                <a:satOff val="-4874"/>
                <a:lumOff val="12971"/>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15" name="Date"/>
          <p:cNvSpPr txBox="1">
            <a:spLocks noGrp="1"/>
          </p:cNvSpPr>
          <p:nvPr>
            <p:ph type="body" sz="quarter" idx="13"/>
          </p:nvPr>
        </p:nvSpPr>
        <p:spPr>
          <a:xfrm>
            <a:off x="259751" y="6215068"/>
            <a:ext cx="8615363" cy="241092"/>
          </a:xfrm>
          <a:prstGeom prst="rect">
            <a:avLst/>
          </a:prstGeom>
        </p:spPr>
        <p:txBody>
          <a:bodyPr>
            <a:spAutoFit/>
          </a:bodyPr>
          <a:lstStyle>
            <a:lvl1pPr marL="0" indent="0">
              <a:spcBef>
                <a:spcPts val="0"/>
              </a:spcBef>
              <a:buClrTx/>
              <a:buSzTx/>
              <a:buFontTx/>
              <a:buNone/>
              <a:defRPr sz="900" i="1">
                <a:solidFill>
                  <a:srgbClr val="5C86B9"/>
                </a:solidFill>
                <a:latin typeface="Palatino"/>
                <a:ea typeface="Palatino"/>
                <a:cs typeface="Palatino"/>
                <a:sym typeface="Palatino"/>
              </a:defRPr>
            </a:lvl1pPr>
          </a:lstStyle>
          <a:p>
            <a:r>
              <a:t>Date</a:t>
            </a:r>
          </a:p>
        </p:txBody>
      </p:sp>
      <p:sp>
        <p:nvSpPr>
          <p:cNvPr id="16" name="Title Text"/>
          <p:cNvSpPr txBox="1">
            <a:spLocks noGrp="1"/>
          </p:cNvSpPr>
          <p:nvPr>
            <p:ph type="title"/>
          </p:nvPr>
        </p:nvSpPr>
        <p:spPr>
          <a:xfrm>
            <a:off x="252413" y="4152900"/>
            <a:ext cx="8643938" cy="1479550"/>
          </a:xfrm>
          <a:prstGeom prst="rect">
            <a:avLst/>
          </a:prstGeom>
        </p:spPr>
        <p:txBody>
          <a:bodyPr anchor="b"/>
          <a:lstStyle/>
          <a:p>
            <a:r>
              <a:t>Title Text</a:t>
            </a:r>
          </a:p>
        </p:txBody>
      </p:sp>
      <p:sp>
        <p:nvSpPr>
          <p:cNvPr id="17" name="Body Level One…"/>
          <p:cNvSpPr txBox="1">
            <a:spLocks noGrp="1"/>
          </p:cNvSpPr>
          <p:nvPr>
            <p:ph type="body" sz="quarter" idx="1"/>
          </p:nvPr>
        </p:nvSpPr>
        <p:spPr>
          <a:xfrm>
            <a:off x="252413" y="5626100"/>
            <a:ext cx="8643938" cy="355600"/>
          </a:xfrm>
          <a:prstGeom prst="rect">
            <a:avLst/>
          </a:prstGeom>
        </p:spPr>
        <p:txBody>
          <a:bodyPr anchor="t"/>
          <a:lstStyle>
            <a:lvl1pPr marL="0" indent="0">
              <a:spcBef>
                <a:spcPts val="525"/>
              </a:spcBef>
              <a:buClrTx/>
              <a:buSzTx/>
              <a:buFontTx/>
              <a:buNone/>
              <a:defRPr sz="1200">
                <a:solidFill>
                  <a:srgbClr val="5C86B9"/>
                </a:solidFill>
                <a:latin typeface="Palatino"/>
                <a:ea typeface="Palatino"/>
                <a:cs typeface="Palatino"/>
                <a:sym typeface="Palatino"/>
              </a:defRPr>
            </a:lvl1pPr>
            <a:lvl2pPr marL="0" indent="0">
              <a:spcBef>
                <a:spcPts val="525"/>
              </a:spcBef>
              <a:buClrTx/>
              <a:buSzTx/>
              <a:buFontTx/>
              <a:buNone/>
              <a:defRPr sz="1200">
                <a:solidFill>
                  <a:srgbClr val="5C86B9"/>
                </a:solidFill>
                <a:latin typeface="Palatino"/>
                <a:ea typeface="Palatino"/>
                <a:cs typeface="Palatino"/>
                <a:sym typeface="Palatino"/>
              </a:defRPr>
            </a:lvl2pPr>
            <a:lvl3pPr marL="0" indent="0">
              <a:spcBef>
                <a:spcPts val="525"/>
              </a:spcBef>
              <a:buClrTx/>
              <a:buSzTx/>
              <a:buFontTx/>
              <a:buNone/>
              <a:defRPr sz="1200">
                <a:solidFill>
                  <a:srgbClr val="5C86B9"/>
                </a:solidFill>
                <a:latin typeface="Palatino"/>
                <a:ea typeface="Palatino"/>
                <a:cs typeface="Palatino"/>
                <a:sym typeface="Palatino"/>
              </a:defRPr>
            </a:lvl3pPr>
            <a:lvl4pPr marL="0" indent="0">
              <a:spcBef>
                <a:spcPts val="525"/>
              </a:spcBef>
              <a:buClrTx/>
              <a:buSzTx/>
              <a:buFontTx/>
              <a:buNone/>
              <a:defRPr sz="1200">
                <a:solidFill>
                  <a:srgbClr val="5C86B9"/>
                </a:solidFill>
                <a:latin typeface="Palatino"/>
                <a:ea typeface="Palatino"/>
                <a:cs typeface="Palatino"/>
                <a:sym typeface="Palatino"/>
              </a:defRPr>
            </a:lvl4pPr>
            <a:lvl5pPr marL="0" indent="0">
              <a:spcBef>
                <a:spcPts val="525"/>
              </a:spcBef>
              <a:buClrTx/>
              <a:buSzTx/>
              <a:buFontTx/>
              <a:buNone/>
              <a:defRPr sz="1200">
                <a:solidFill>
                  <a:srgbClr val="5C86B9"/>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274653221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CB36B1A-3085-44AB-8FF2-3C0F565C21C3}" type="datetime1">
              <a:rPr lang="en-US" smtClean="0"/>
              <a:pPr/>
              <a:t>6/19/2018</a:t>
            </a:fld>
            <a:endParaRPr lang="en-US" dirty="0"/>
          </a:p>
        </p:txBody>
      </p:sp>
      <p:sp>
        <p:nvSpPr>
          <p:cNvPr id="6" name="Footer Placeholder 5"/>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924090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5" name="Line"/>
          <p:cNvSpPr/>
          <p:nvPr/>
        </p:nvSpPr>
        <p:spPr>
          <a:xfrm>
            <a:off x="285750" y="6064250"/>
            <a:ext cx="8572500" cy="0"/>
          </a:xfrm>
          <a:prstGeom prst="line">
            <a:avLst/>
          </a:prstGeom>
          <a:ln w="38100">
            <a:solidFill>
              <a:schemeClr val="accent1">
                <a:hueOff val="109193"/>
                <a:satOff val="-4874"/>
                <a:lumOff val="12971"/>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26" name="Line"/>
          <p:cNvSpPr/>
          <p:nvPr/>
        </p:nvSpPr>
        <p:spPr>
          <a:xfrm>
            <a:off x="285750" y="6096000"/>
            <a:ext cx="8572500" cy="0"/>
          </a:xfrm>
          <a:prstGeom prst="line">
            <a:avLst/>
          </a:prstGeom>
          <a:ln w="25400">
            <a:solidFill>
              <a:schemeClr val="accent1">
                <a:hueOff val="109193"/>
                <a:satOff val="-4874"/>
                <a:lumOff val="12971"/>
                <a:alpha val="0"/>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27" name="Date"/>
          <p:cNvSpPr txBox="1">
            <a:spLocks noGrp="1"/>
          </p:cNvSpPr>
          <p:nvPr>
            <p:ph type="body" sz="quarter" idx="13"/>
          </p:nvPr>
        </p:nvSpPr>
        <p:spPr>
          <a:xfrm>
            <a:off x="259751" y="6215068"/>
            <a:ext cx="8615363" cy="241092"/>
          </a:xfrm>
          <a:prstGeom prst="rect">
            <a:avLst/>
          </a:prstGeom>
        </p:spPr>
        <p:txBody>
          <a:bodyPr>
            <a:spAutoFit/>
          </a:bodyPr>
          <a:lstStyle>
            <a:lvl1pPr marL="0" indent="0">
              <a:spcBef>
                <a:spcPts val="0"/>
              </a:spcBef>
              <a:buClrTx/>
              <a:buSzTx/>
              <a:buFontTx/>
              <a:buNone/>
              <a:defRPr sz="900" i="1">
                <a:solidFill>
                  <a:srgbClr val="5C86B9"/>
                </a:solidFill>
                <a:latin typeface="Palatino"/>
                <a:ea typeface="Palatino"/>
                <a:cs typeface="Palatino"/>
                <a:sym typeface="Palatino"/>
              </a:defRPr>
            </a:lvl1pPr>
          </a:lstStyle>
          <a:p>
            <a:r>
              <a:t>Date</a:t>
            </a:r>
          </a:p>
        </p:txBody>
      </p:sp>
      <p:sp>
        <p:nvSpPr>
          <p:cNvPr id="28" name="108352003_2880x2057.jpeg"/>
          <p:cNvSpPr>
            <a:spLocks noGrp="1"/>
          </p:cNvSpPr>
          <p:nvPr>
            <p:ph type="pic" idx="14"/>
          </p:nvPr>
        </p:nvSpPr>
        <p:spPr>
          <a:xfrm>
            <a:off x="261479" y="311150"/>
            <a:ext cx="8629651" cy="4464050"/>
          </a:xfrm>
          <a:prstGeom prst="rect">
            <a:avLst/>
          </a:prstGeom>
        </p:spPr>
        <p:txBody>
          <a:bodyPr lIns="91439" tIns="45719" rIns="91439" bIns="45719" anchor="t">
            <a:noAutofit/>
          </a:bodyPr>
          <a:lstStyle/>
          <a:p>
            <a:endParaRPr/>
          </a:p>
        </p:txBody>
      </p:sp>
      <p:sp>
        <p:nvSpPr>
          <p:cNvPr id="29" name="Title Text"/>
          <p:cNvSpPr txBox="1">
            <a:spLocks noGrp="1"/>
          </p:cNvSpPr>
          <p:nvPr>
            <p:ph type="title"/>
          </p:nvPr>
        </p:nvSpPr>
        <p:spPr>
          <a:xfrm>
            <a:off x="252413" y="4857750"/>
            <a:ext cx="8643938" cy="774700"/>
          </a:xfrm>
          <a:prstGeom prst="rect">
            <a:avLst/>
          </a:prstGeom>
        </p:spPr>
        <p:txBody>
          <a:bodyPr anchor="b"/>
          <a:lstStyle/>
          <a:p>
            <a:r>
              <a:t>Title Text</a:t>
            </a:r>
          </a:p>
        </p:txBody>
      </p:sp>
      <p:sp>
        <p:nvSpPr>
          <p:cNvPr id="30" name="Body Level One…"/>
          <p:cNvSpPr txBox="1">
            <a:spLocks noGrp="1"/>
          </p:cNvSpPr>
          <p:nvPr>
            <p:ph type="body" sz="quarter" idx="1"/>
          </p:nvPr>
        </p:nvSpPr>
        <p:spPr>
          <a:xfrm>
            <a:off x="252413" y="5626100"/>
            <a:ext cx="8643938" cy="355600"/>
          </a:xfrm>
          <a:prstGeom prst="rect">
            <a:avLst/>
          </a:prstGeom>
        </p:spPr>
        <p:txBody>
          <a:bodyPr anchor="t"/>
          <a:lstStyle>
            <a:lvl1pPr marL="0" indent="0">
              <a:spcBef>
                <a:spcPts val="525"/>
              </a:spcBef>
              <a:buClrTx/>
              <a:buSzTx/>
              <a:buFontTx/>
              <a:buNone/>
              <a:defRPr sz="1200">
                <a:solidFill>
                  <a:srgbClr val="5C86B9"/>
                </a:solidFill>
                <a:latin typeface="Palatino"/>
                <a:ea typeface="Palatino"/>
                <a:cs typeface="Palatino"/>
                <a:sym typeface="Palatino"/>
              </a:defRPr>
            </a:lvl1pPr>
            <a:lvl2pPr marL="0" indent="0">
              <a:spcBef>
                <a:spcPts val="525"/>
              </a:spcBef>
              <a:buClrTx/>
              <a:buSzTx/>
              <a:buFontTx/>
              <a:buNone/>
              <a:defRPr sz="1200">
                <a:solidFill>
                  <a:srgbClr val="5C86B9"/>
                </a:solidFill>
                <a:latin typeface="Palatino"/>
                <a:ea typeface="Palatino"/>
                <a:cs typeface="Palatino"/>
                <a:sym typeface="Palatino"/>
              </a:defRPr>
            </a:lvl2pPr>
            <a:lvl3pPr marL="0" indent="0">
              <a:spcBef>
                <a:spcPts val="525"/>
              </a:spcBef>
              <a:buClrTx/>
              <a:buSzTx/>
              <a:buFontTx/>
              <a:buNone/>
              <a:defRPr sz="1200">
                <a:solidFill>
                  <a:srgbClr val="5C86B9"/>
                </a:solidFill>
                <a:latin typeface="Palatino"/>
                <a:ea typeface="Palatino"/>
                <a:cs typeface="Palatino"/>
                <a:sym typeface="Palatino"/>
              </a:defRPr>
            </a:lvl3pPr>
            <a:lvl4pPr marL="0" indent="0">
              <a:spcBef>
                <a:spcPts val="525"/>
              </a:spcBef>
              <a:buClrTx/>
              <a:buSzTx/>
              <a:buFontTx/>
              <a:buNone/>
              <a:defRPr sz="1200">
                <a:solidFill>
                  <a:srgbClr val="5C86B9"/>
                </a:solidFill>
                <a:latin typeface="Palatino"/>
                <a:ea typeface="Palatino"/>
                <a:cs typeface="Palatino"/>
                <a:sym typeface="Palatino"/>
              </a:defRPr>
            </a:lvl4pPr>
            <a:lvl5pPr marL="0" indent="0">
              <a:spcBef>
                <a:spcPts val="525"/>
              </a:spcBef>
              <a:buClrTx/>
              <a:buSzTx/>
              <a:buFontTx/>
              <a:buNone/>
              <a:defRPr sz="1200">
                <a:solidFill>
                  <a:srgbClr val="5C86B9"/>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174645"/>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Line"/>
          <p:cNvSpPr/>
          <p:nvPr/>
        </p:nvSpPr>
        <p:spPr>
          <a:xfrm>
            <a:off x="285750" y="3422650"/>
            <a:ext cx="8572500" cy="0"/>
          </a:xfrm>
          <a:prstGeom prst="line">
            <a:avLst/>
          </a:prstGeom>
          <a:ln w="12700">
            <a:solidFill>
              <a:schemeClr val="accent1">
                <a:hueOff val="109193"/>
                <a:satOff val="-4874"/>
                <a:lumOff val="12971"/>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39" name="Line"/>
          <p:cNvSpPr/>
          <p:nvPr/>
        </p:nvSpPr>
        <p:spPr>
          <a:xfrm>
            <a:off x="285750" y="3454400"/>
            <a:ext cx="8572500" cy="0"/>
          </a:xfrm>
          <a:prstGeom prst="line">
            <a:avLst/>
          </a:prstGeom>
          <a:ln w="12700">
            <a:solidFill>
              <a:schemeClr val="accent1">
                <a:hueOff val="109193"/>
                <a:satOff val="-4874"/>
                <a:lumOff val="12971"/>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40" name="Title Text"/>
          <p:cNvSpPr txBox="1">
            <a:spLocks noGrp="1"/>
          </p:cNvSpPr>
          <p:nvPr>
            <p:ph type="title"/>
          </p:nvPr>
        </p:nvSpPr>
        <p:spPr>
          <a:xfrm>
            <a:off x="252413" y="1847850"/>
            <a:ext cx="8643938" cy="1479550"/>
          </a:xfrm>
          <a:prstGeom prst="rect">
            <a:avLst/>
          </a:prstGeom>
        </p:spPr>
        <p:txBody>
          <a:bodyPr anchor="b"/>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863562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grpSp>
        <p:nvGrpSpPr>
          <p:cNvPr id="50" name="Group"/>
          <p:cNvGrpSpPr/>
          <p:nvPr/>
        </p:nvGrpSpPr>
        <p:grpSpPr>
          <a:xfrm>
            <a:off x="252413" y="3708400"/>
            <a:ext cx="4090988" cy="31750"/>
            <a:chOff x="0" y="0"/>
            <a:chExt cx="10909299" cy="63500"/>
          </a:xfrm>
        </p:grpSpPr>
        <p:sp>
          <p:nvSpPr>
            <p:cNvPr id="48" name="Line"/>
            <p:cNvSpPr/>
            <p:nvPr/>
          </p:nvSpPr>
          <p:spPr>
            <a:xfrm>
              <a:off x="0" y="0"/>
              <a:ext cx="10909300" cy="0"/>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171450">
                <a:defRPr sz="1200">
                  <a:solidFill>
                    <a:srgbClr val="000000"/>
                  </a:solidFill>
                  <a:latin typeface="Helvetica"/>
                  <a:ea typeface="Helvetica"/>
                  <a:cs typeface="Helvetica"/>
                  <a:sym typeface="Helvetica"/>
                </a:defRPr>
              </a:pPr>
              <a:endParaRPr sz="450"/>
            </a:p>
          </p:txBody>
        </p:sp>
        <p:sp>
          <p:nvSpPr>
            <p:cNvPr id="49" name="Line"/>
            <p:cNvSpPr/>
            <p:nvPr/>
          </p:nvSpPr>
          <p:spPr>
            <a:xfrm>
              <a:off x="0" y="63500"/>
              <a:ext cx="10909300" cy="0"/>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171450">
                <a:defRPr sz="1200">
                  <a:solidFill>
                    <a:srgbClr val="000000"/>
                  </a:solidFill>
                  <a:latin typeface="Helvetica"/>
                  <a:ea typeface="Helvetica"/>
                  <a:cs typeface="Helvetica"/>
                  <a:sym typeface="Helvetica"/>
                </a:defRPr>
              </a:pPr>
              <a:endParaRPr sz="450"/>
            </a:p>
          </p:txBody>
        </p:sp>
      </p:grpSp>
      <p:sp>
        <p:nvSpPr>
          <p:cNvPr id="51" name="108177208_1914x1620.jpeg"/>
          <p:cNvSpPr>
            <a:spLocks noGrp="1"/>
          </p:cNvSpPr>
          <p:nvPr>
            <p:ph type="pic" idx="13"/>
          </p:nvPr>
        </p:nvSpPr>
        <p:spPr>
          <a:xfrm>
            <a:off x="4576763" y="0"/>
            <a:ext cx="4576763" cy="6858000"/>
          </a:xfrm>
          <a:prstGeom prst="rect">
            <a:avLst/>
          </a:prstGeom>
        </p:spPr>
        <p:txBody>
          <a:bodyPr lIns="91439" tIns="45719" rIns="91439" bIns="45719" anchor="t">
            <a:noAutofit/>
          </a:bodyPr>
          <a:lstStyle/>
          <a:p>
            <a:endParaRPr/>
          </a:p>
        </p:txBody>
      </p:sp>
      <p:sp>
        <p:nvSpPr>
          <p:cNvPr id="52" name="Title Text"/>
          <p:cNvSpPr txBox="1">
            <a:spLocks noGrp="1"/>
          </p:cNvSpPr>
          <p:nvPr>
            <p:ph type="title"/>
          </p:nvPr>
        </p:nvSpPr>
        <p:spPr>
          <a:xfrm>
            <a:off x="252413" y="1358900"/>
            <a:ext cx="4090988" cy="2279650"/>
          </a:xfrm>
          <a:prstGeom prst="rect">
            <a:avLst/>
          </a:prstGeom>
        </p:spPr>
        <p:txBody>
          <a:bodyPr anchor="b"/>
          <a:lstStyle/>
          <a:p>
            <a:r>
              <a:t>Title Text</a:t>
            </a:r>
          </a:p>
        </p:txBody>
      </p:sp>
      <p:sp>
        <p:nvSpPr>
          <p:cNvPr id="53" name="Body Level One…"/>
          <p:cNvSpPr txBox="1">
            <a:spLocks noGrp="1"/>
          </p:cNvSpPr>
          <p:nvPr>
            <p:ph type="body" sz="quarter" idx="1"/>
          </p:nvPr>
        </p:nvSpPr>
        <p:spPr>
          <a:xfrm>
            <a:off x="252413" y="3803650"/>
            <a:ext cx="4090988" cy="2368550"/>
          </a:xfrm>
          <a:prstGeom prst="rect">
            <a:avLst/>
          </a:prstGeom>
        </p:spPr>
        <p:txBody>
          <a:bodyPr anchor="t"/>
          <a:lstStyle>
            <a:lvl1pPr marL="0" indent="0">
              <a:spcBef>
                <a:spcPts val="525"/>
              </a:spcBef>
              <a:buClrTx/>
              <a:buSzTx/>
              <a:buFontTx/>
              <a:buNone/>
              <a:defRPr sz="1200">
                <a:solidFill>
                  <a:srgbClr val="5C86B9"/>
                </a:solidFill>
                <a:latin typeface="Palatino"/>
                <a:ea typeface="Palatino"/>
                <a:cs typeface="Palatino"/>
                <a:sym typeface="Palatino"/>
              </a:defRPr>
            </a:lvl1pPr>
            <a:lvl2pPr marL="0" indent="0">
              <a:spcBef>
                <a:spcPts val="525"/>
              </a:spcBef>
              <a:buClrTx/>
              <a:buSzTx/>
              <a:buFontTx/>
              <a:buNone/>
              <a:defRPr sz="1200">
                <a:solidFill>
                  <a:srgbClr val="5C86B9"/>
                </a:solidFill>
                <a:latin typeface="Palatino"/>
                <a:ea typeface="Palatino"/>
                <a:cs typeface="Palatino"/>
                <a:sym typeface="Palatino"/>
              </a:defRPr>
            </a:lvl2pPr>
            <a:lvl3pPr marL="0" indent="0">
              <a:spcBef>
                <a:spcPts val="525"/>
              </a:spcBef>
              <a:buClrTx/>
              <a:buSzTx/>
              <a:buFontTx/>
              <a:buNone/>
              <a:defRPr sz="1200">
                <a:solidFill>
                  <a:srgbClr val="5C86B9"/>
                </a:solidFill>
                <a:latin typeface="Palatino"/>
                <a:ea typeface="Palatino"/>
                <a:cs typeface="Palatino"/>
                <a:sym typeface="Palatino"/>
              </a:defRPr>
            </a:lvl3pPr>
            <a:lvl4pPr marL="0" indent="0">
              <a:spcBef>
                <a:spcPts val="525"/>
              </a:spcBef>
              <a:buClrTx/>
              <a:buSzTx/>
              <a:buFontTx/>
              <a:buNone/>
              <a:defRPr sz="1200">
                <a:solidFill>
                  <a:srgbClr val="5C86B9"/>
                </a:solidFill>
                <a:latin typeface="Palatino"/>
                <a:ea typeface="Palatino"/>
                <a:cs typeface="Palatino"/>
                <a:sym typeface="Palatino"/>
              </a:defRPr>
            </a:lvl4pPr>
            <a:lvl5pPr marL="0" indent="0">
              <a:spcBef>
                <a:spcPts val="525"/>
              </a:spcBef>
              <a:buClrTx/>
              <a:buSzTx/>
              <a:buFontTx/>
              <a:buNone/>
              <a:defRPr sz="1200">
                <a:solidFill>
                  <a:srgbClr val="5C86B9"/>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extLst>
      <p:ext uri="{BB962C8B-B14F-4D97-AF65-F5344CB8AC3E}">
        <p14:creationId xmlns:p14="http://schemas.microsoft.com/office/powerpoint/2010/main" val="366830477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527040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9" name="Line"/>
          <p:cNvSpPr/>
          <p:nvPr/>
        </p:nvSpPr>
        <p:spPr>
          <a:xfrm>
            <a:off x="285750" y="1803400"/>
            <a:ext cx="8572500" cy="0"/>
          </a:xfrm>
          <a:prstGeom prst="line">
            <a:avLst/>
          </a:prstGeom>
          <a:ln w="88900">
            <a:solidFill>
              <a:schemeClr val="accent4">
                <a:lumOff val="-5125"/>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70" name="Line"/>
          <p:cNvSpPr/>
          <p:nvPr/>
        </p:nvSpPr>
        <p:spPr>
          <a:xfrm>
            <a:off x="285750" y="1841500"/>
            <a:ext cx="8572500" cy="0"/>
          </a:xfrm>
          <a:prstGeom prst="line">
            <a:avLst/>
          </a:prstGeom>
          <a:ln w="12700">
            <a:solidFill>
              <a:schemeClr val="accent1">
                <a:hueOff val="109193"/>
                <a:satOff val="-4874"/>
                <a:lumOff val="12971"/>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71" name="Title Text"/>
          <p:cNvSpPr txBox="1">
            <a:spLocks noGrp="1"/>
          </p:cNvSpPr>
          <p:nvPr>
            <p:ph type="title"/>
          </p:nvPr>
        </p:nvSpPr>
        <p:spPr>
          <a:prstGeom prst="rect">
            <a:avLst/>
          </a:prstGeom>
        </p:spPr>
        <p:txBody>
          <a:bodyPr/>
          <a:lstStyle/>
          <a:p>
            <a:r>
              <a:t>Title Text</a:t>
            </a:r>
          </a:p>
        </p:txBody>
      </p:sp>
      <p:sp>
        <p:nvSpPr>
          <p:cNvPr id="72" name="Body Level One…"/>
          <p:cNvSpPr txBox="1">
            <a:spLocks noGrp="1"/>
          </p:cNvSpPr>
          <p:nvPr>
            <p:ph type="body" idx="1"/>
          </p:nvPr>
        </p:nvSpPr>
        <p:spPr>
          <a:prstGeom prst="rect">
            <a:avLst/>
          </a:prstGeom>
        </p:spPr>
        <p:txBody>
          <a:bodyPr/>
          <a:lstStyle>
            <a:lvl1pPr>
              <a:buClr>
                <a:schemeClr val="accent4">
                  <a:lumOff val="-5125"/>
                </a:schemeClr>
              </a:buClr>
              <a:buChar char="‣"/>
            </a:lvl1pPr>
            <a:lvl2pPr>
              <a:buClr>
                <a:schemeClr val="accent4">
                  <a:lumOff val="-5125"/>
                </a:schemeClr>
              </a:buClr>
              <a:buChar char="‣"/>
            </a:lvl2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248353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0" name="Line"/>
          <p:cNvSpPr/>
          <p:nvPr/>
        </p:nvSpPr>
        <p:spPr>
          <a:xfrm>
            <a:off x="285750" y="1803400"/>
            <a:ext cx="4000500" cy="0"/>
          </a:xfrm>
          <a:prstGeom prst="line">
            <a:avLst/>
          </a:prstGeom>
          <a:ln w="12700">
            <a:solidFill>
              <a:schemeClr val="accent1">
                <a:hueOff val="109193"/>
                <a:satOff val="-4874"/>
                <a:lumOff val="12971"/>
              </a:scheme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81" name="Line"/>
          <p:cNvSpPr/>
          <p:nvPr/>
        </p:nvSpPr>
        <p:spPr>
          <a:xfrm>
            <a:off x="285750" y="1841500"/>
            <a:ext cx="4000500" cy="0"/>
          </a:xfrm>
          <a:prstGeom prst="line">
            <a:avLst/>
          </a:prstGeom>
          <a:ln w="38100" cmpd="sng">
            <a:solidFill>
              <a:srgbClr val="D56F26">
                <a:alpha val="0"/>
              </a:srgbClr>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82" name="117356722_2160x1620.jpeg"/>
          <p:cNvSpPr>
            <a:spLocks noGrp="1"/>
          </p:cNvSpPr>
          <p:nvPr>
            <p:ph type="pic" idx="13"/>
          </p:nvPr>
        </p:nvSpPr>
        <p:spPr>
          <a:xfrm>
            <a:off x="4572000" y="0"/>
            <a:ext cx="4581525" cy="6858000"/>
          </a:xfrm>
          <a:prstGeom prst="rect">
            <a:avLst/>
          </a:prstGeom>
        </p:spPr>
        <p:txBody>
          <a:bodyPr lIns="91439" tIns="45719" rIns="91439" bIns="45719" anchor="t">
            <a:noAutofit/>
          </a:bodyPr>
          <a:lstStyle/>
          <a:p>
            <a:endParaRPr/>
          </a:p>
        </p:txBody>
      </p:sp>
      <p:sp>
        <p:nvSpPr>
          <p:cNvPr id="83" name="Title Text"/>
          <p:cNvSpPr txBox="1">
            <a:spLocks noGrp="1"/>
          </p:cNvSpPr>
          <p:nvPr>
            <p:ph type="title"/>
          </p:nvPr>
        </p:nvSpPr>
        <p:spPr>
          <a:xfrm>
            <a:off x="252413" y="311150"/>
            <a:ext cx="4090988" cy="1435100"/>
          </a:xfrm>
          <a:prstGeom prst="rect">
            <a:avLst/>
          </a:prstGeom>
        </p:spPr>
        <p:txBody>
          <a:bodyPr/>
          <a:lstStyle/>
          <a:p>
            <a:r>
              <a:t>Title Text</a:t>
            </a:r>
          </a:p>
        </p:txBody>
      </p:sp>
      <p:sp>
        <p:nvSpPr>
          <p:cNvPr id="84" name="Body Level One…"/>
          <p:cNvSpPr txBox="1">
            <a:spLocks noGrp="1"/>
          </p:cNvSpPr>
          <p:nvPr>
            <p:ph type="body" sz="half" idx="1"/>
          </p:nvPr>
        </p:nvSpPr>
        <p:spPr>
          <a:xfrm>
            <a:off x="252413" y="2095500"/>
            <a:ext cx="4090988" cy="4445000"/>
          </a:xfrm>
          <a:prstGeom prst="rect">
            <a:avLst/>
          </a:prstGeom>
        </p:spPr>
        <p:txBody>
          <a:bodyPr/>
          <a:lstStyle>
            <a:lvl1pPr marL="214313" indent="-214313">
              <a:spcBef>
                <a:spcPts val="1988"/>
              </a:spcBef>
              <a:defRPr sz="1575">
                <a:latin typeface="Palatino"/>
                <a:ea typeface="Palatino"/>
                <a:cs typeface="Palatino"/>
                <a:sym typeface="Palatino"/>
              </a:defRPr>
            </a:lvl1pPr>
            <a:lvl2pPr marL="428625" indent="-214313">
              <a:spcBef>
                <a:spcPts val="1988"/>
              </a:spcBef>
              <a:defRPr sz="1575">
                <a:latin typeface="Palatino"/>
                <a:ea typeface="Palatino"/>
                <a:cs typeface="Palatino"/>
                <a:sym typeface="Palatino"/>
              </a:defRPr>
            </a:lvl2pPr>
            <a:lvl3pPr marL="642938" indent="-214313">
              <a:spcBef>
                <a:spcPts val="1988"/>
              </a:spcBef>
              <a:defRPr sz="1575">
                <a:latin typeface="Palatino"/>
                <a:ea typeface="Palatino"/>
                <a:cs typeface="Palatino"/>
                <a:sym typeface="Palatino"/>
              </a:defRPr>
            </a:lvl3pPr>
            <a:lvl4pPr marL="857250" indent="-214313">
              <a:spcBef>
                <a:spcPts val="1988"/>
              </a:spcBef>
              <a:defRPr sz="1575">
                <a:latin typeface="Palatino"/>
                <a:ea typeface="Palatino"/>
                <a:cs typeface="Palatino"/>
                <a:sym typeface="Palatino"/>
              </a:defRPr>
            </a:lvl4pPr>
            <a:lvl5pPr marL="1071563" indent="-214313">
              <a:spcBef>
                <a:spcPts val="1988"/>
              </a:spcBef>
              <a:defRPr sz="1575">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extLst>
      <p:ext uri="{BB962C8B-B14F-4D97-AF65-F5344CB8AC3E}">
        <p14:creationId xmlns:p14="http://schemas.microsoft.com/office/powerpoint/2010/main" val="31542379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2" name="Body Level One…"/>
          <p:cNvSpPr txBox="1">
            <a:spLocks noGrp="1"/>
          </p:cNvSpPr>
          <p:nvPr>
            <p:ph type="body" idx="1"/>
          </p:nvPr>
        </p:nvSpPr>
        <p:spPr>
          <a:xfrm>
            <a:off x="252413" y="311150"/>
            <a:ext cx="8643938" cy="6235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213538061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00" name="Image"/>
          <p:cNvSpPr>
            <a:spLocks noGrp="1"/>
          </p:cNvSpPr>
          <p:nvPr>
            <p:ph type="pic" sz="quarter" idx="13"/>
          </p:nvPr>
        </p:nvSpPr>
        <p:spPr>
          <a:xfrm>
            <a:off x="5910263" y="3435350"/>
            <a:ext cx="2776538" cy="2774950"/>
          </a:xfrm>
          <a:prstGeom prst="rect">
            <a:avLst/>
          </a:prstGeom>
        </p:spPr>
        <p:txBody>
          <a:bodyPr lIns="91439" tIns="45719" rIns="91439" bIns="45719" anchor="t">
            <a:noAutofit/>
          </a:bodyPr>
          <a:lstStyle/>
          <a:p>
            <a:endParaRPr/>
          </a:p>
        </p:txBody>
      </p:sp>
      <p:sp>
        <p:nvSpPr>
          <p:cNvPr id="101" name="Image"/>
          <p:cNvSpPr>
            <a:spLocks noGrp="1"/>
          </p:cNvSpPr>
          <p:nvPr>
            <p:ph type="pic" sz="quarter" idx="14"/>
          </p:nvPr>
        </p:nvSpPr>
        <p:spPr>
          <a:xfrm>
            <a:off x="5910263" y="476250"/>
            <a:ext cx="2776538" cy="2774950"/>
          </a:xfrm>
          <a:prstGeom prst="rect">
            <a:avLst/>
          </a:prstGeom>
        </p:spPr>
        <p:txBody>
          <a:bodyPr lIns="91439" tIns="45719" rIns="91439" bIns="45719" anchor="t">
            <a:noAutofit/>
          </a:bodyPr>
          <a:lstStyle/>
          <a:p>
            <a:endParaRPr/>
          </a:p>
        </p:txBody>
      </p:sp>
      <p:sp>
        <p:nvSpPr>
          <p:cNvPr id="102" name="Image"/>
          <p:cNvSpPr>
            <a:spLocks noGrp="1"/>
          </p:cNvSpPr>
          <p:nvPr>
            <p:ph type="pic" idx="15"/>
          </p:nvPr>
        </p:nvSpPr>
        <p:spPr>
          <a:xfrm>
            <a:off x="452438" y="476250"/>
            <a:ext cx="5314950" cy="573405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4059360312"/>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0" name="“Type a quote here.”"/>
          <p:cNvSpPr txBox="1">
            <a:spLocks noGrp="1"/>
          </p:cNvSpPr>
          <p:nvPr>
            <p:ph type="body" sz="quarter" idx="13"/>
          </p:nvPr>
        </p:nvSpPr>
        <p:spPr>
          <a:xfrm>
            <a:off x="895350" y="3072367"/>
            <a:ext cx="7358063" cy="344966"/>
          </a:xfrm>
          <a:prstGeom prst="rect">
            <a:avLst/>
          </a:prstGeom>
        </p:spPr>
        <p:txBody>
          <a:bodyPr>
            <a:spAutoFit/>
          </a:bodyPr>
          <a:lstStyle>
            <a:lvl1pPr marL="0" indent="0" algn="ctr">
              <a:spcBef>
                <a:spcPts val="1988"/>
              </a:spcBef>
              <a:buClrTx/>
              <a:buSzTx/>
              <a:buFontTx/>
              <a:buNone/>
              <a:defRPr sz="1575">
                <a:latin typeface="Palatino"/>
                <a:ea typeface="Palatino"/>
                <a:cs typeface="Palatino"/>
                <a:sym typeface="Palatino"/>
              </a:defRPr>
            </a:lvl1pPr>
          </a:lstStyle>
          <a:p>
            <a:r>
              <a:t>“Type a quote here.” </a:t>
            </a:r>
          </a:p>
        </p:txBody>
      </p:sp>
      <p:sp>
        <p:nvSpPr>
          <p:cNvPr id="111" name="–Johnny Appleseed"/>
          <p:cNvSpPr txBox="1">
            <a:spLocks noGrp="1"/>
          </p:cNvSpPr>
          <p:nvPr>
            <p:ph type="body" sz="quarter" idx="14"/>
          </p:nvPr>
        </p:nvSpPr>
        <p:spPr>
          <a:xfrm>
            <a:off x="895350" y="4476750"/>
            <a:ext cx="7358063" cy="344966"/>
          </a:xfrm>
          <a:prstGeom prst="rect">
            <a:avLst/>
          </a:prstGeom>
        </p:spPr>
        <p:txBody>
          <a:bodyPr anchor="t">
            <a:spAutoFit/>
          </a:bodyPr>
          <a:lstStyle>
            <a:lvl1pPr marL="0" indent="0" algn="ctr">
              <a:spcBef>
                <a:spcPts val="638"/>
              </a:spcBef>
              <a:buClrTx/>
              <a:buSzTx/>
              <a:buFontTx/>
              <a:buNone/>
              <a:defRPr sz="1575" i="1">
                <a:solidFill>
                  <a:srgbClr val="5C86B9"/>
                </a:solidFill>
                <a:latin typeface="Palatino"/>
                <a:ea typeface="Palatino"/>
                <a:cs typeface="Palatino"/>
                <a:sym typeface="Palatino"/>
              </a:defRPr>
            </a:lvl1pPr>
          </a:lstStyle>
          <a:p>
            <a:r>
              <a:t>–Johnny Appleseed</a:t>
            </a:r>
          </a:p>
        </p:txBody>
      </p:sp>
      <p:sp>
        <p:nvSpPr>
          <p:cNvPr id="112"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19974379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9" name="Image"/>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20"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extLst>
      <p:ext uri="{BB962C8B-B14F-4D97-AF65-F5344CB8AC3E}">
        <p14:creationId xmlns:p14="http://schemas.microsoft.com/office/powerpoint/2010/main" val="355181344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35C2144-D672-45B2-9E34-779E64086CC5}" type="datetime1">
              <a:rPr lang="en-US" smtClean="0"/>
              <a:pPr/>
              <a:t>6/19/2018</a:t>
            </a:fld>
            <a:endParaRPr lang="en-US" dirty="0"/>
          </a:p>
        </p:txBody>
      </p:sp>
      <p:sp>
        <p:nvSpPr>
          <p:cNvPr id="6" name="Footer Placeholder 5"/>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29264932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345378358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2"/>
          <p:cNvSpPr>
            <a:spLocks noChangeAspect="1"/>
          </p:cNvSpPr>
          <p:nvPr userDrawn="1"/>
        </p:nvSpPr>
        <p:spPr bwMode="auto">
          <a:xfrm>
            <a:off x="0" y="0"/>
            <a:ext cx="9144000" cy="68580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 name="Title 1"/>
          <p:cNvSpPr>
            <a:spLocks noGrp="1"/>
          </p:cNvSpPr>
          <p:nvPr>
            <p:ph type="ctrTitle"/>
          </p:nvPr>
        </p:nvSpPr>
        <p:spPr>
          <a:xfrm>
            <a:off x="0" y="4372709"/>
            <a:ext cx="9144000" cy="940894"/>
          </a:xfrm>
        </p:spPr>
        <p:txBody>
          <a:bodyPr>
            <a:normAutofit/>
          </a:bodyPr>
          <a:lstStyle>
            <a:lvl1pPr algn="ctr">
              <a:defRPr sz="4000" b="1" i="0">
                <a:solidFill>
                  <a:schemeClr val="bg1"/>
                </a:solidFill>
                <a:latin typeface="Helvetica" charset="0"/>
                <a:ea typeface="Helvetica" charset="0"/>
                <a:cs typeface="Helvetica"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767169-8D5F-47D1-9003-C2604B74D6F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FFE546-3C0A-4185-B397-5A59804A756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95872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4" name="Picture 6"/>
          <p:cNvSpPr>
            <a:spLocks noChangeAspect="1"/>
          </p:cNvSpPr>
          <p:nvPr userDrawn="1"/>
        </p:nvSpPr>
        <p:spPr bwMode="auto">
          <a:xfrm>
            <a:off x="0" y="0"/>
            <a:ext cx="9144000" cy="68580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 name="Title 1"/>
          <p:cNvSpPr>
            <a:spLocks noGrp="1"/>
          </p:cNvSpPr>
          <p:nvPr>
            <p:ph type="title"/>
          </p:nvPr>
        </p:nvSpPr>
        <p:spPr>
          <a:xfrm>
            <a:off x="623888" y="443914"/>
            <a:ext cx="7886700" cy="561577"/>
          </a:xfrm>
        </p:spPr>
        <p:txBody>
          <a:bodyPr anchor="b">
            <a:normAutofit/>
          </a:bodyPr>
          <a:lstStyle>
            <a:lvl1pPr>
              <a:defRPr sz="3200" b="1" i="0">
                <a:solidFill>
                  <a:schemeClr val="bg1"/>
                </a:solidFill>
                <a:latin typeface="Helvetica" charset="0"/>
                <a:ea typeface="Helvetica" charset="0"/>
                <a:cs typeface="Helvetica" charset="0"/>
              </a:defRPr>
            </a:lvl1pPr>
          </a:lstStyle>
          <a:p>
            <a:r>
              <a:rPr lang="en-US"/>
              <a:t>Click to edit Master title style</a:t>
            </a:r>
            <a:endParaRPr lang="en-US" dirty="0"/>
          </a:p>
        </p:txBody>
      </p:sp>
      <p:sp>
        <p:nvSpPr>
          <p:cNvPr id="10" name="Content Placeholder 9"/>
          <p:cNvSpPr>
            <a:spLocks noGrp="1"/>
          </p:cNvSpPr>
          <p:nvPr>
            <p:ph sz="quarter" idx="13"/>
          </p:nvPr>
        </p:nvSpPr>
        <p:spPr>
          <a:xfrm>
            <a:off x="623888" y="1225296"/>
            <a:ext cx="7886700" cy="39690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416984-C5F9-4BF1-8DFF-D1804B70E08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6335FF-F485-4F79-BFA3-EB762DE671C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45116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A11924-7D92-4E6A-BC31-DD7BF8E9BB6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97B24E-74BA-4148-AD08-22A95A534DF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97105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7AE05F-DB71-4336-A832-217330E6B3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FE8A19-0257-4C87-B135-284D7B74B52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1710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0DDA84-3564-4271-BCF9-D5F61F960475}" type="datetime1">
              <a:rPr lang="en-US" smtClean="0"/>
              <a:pPr/>
              <a:t>6/19/2018</a:t>
            </a:fld>
            <a:endParaRPr lang="en-US" dirty="0"/>
          </a:p>
        </p:txBody>
      </p:sp>
      <p:sp>
        <p:nvSpPr>
          <p:cNvPr id="5" name="Footer Placeholder 4"/>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218485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7D1B2A77-9B41-46DE-B09F-68EE803CE7AC}" type="datetime1">
              <a:rPr lang="en-US" smtClean="0"/>
              <a:pPr/>
              <a:t>6/19/2018</a:t>
            </a:fld>
            <a:endParaRPr lang="en-US" dirty="0"/>
          </a:p>
        </p:txBody>
      </p:sp>
      <p:sp>
        <p:nvSpPr>
          <p:cNvPr id="5" name="Footer Placeholder 4"/>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1530852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F250D64-6840-4B8D-A40D-525BC8C1EFCE}"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265326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F250D64-6840-4B8D-A40D-525BC8C1EFCE}"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47465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E5F0D5-A83A-5C4F-8B34-08F80A37526A}" type="datetimeFigureOut">
              <a:rPr lang="en-US" smtClean="0"/>
              <a:pPr/>
              <a:t>6/19/2018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A567FC-CEA5-0643-BD89-18893853560C}" type="slidenum">
              <a:rPr lang="en-US" smtClean="0"/>
              <a:pPr/>
              <a:t>‹#›</a:t>
            </a:fld>
            <a:endParaRPr lang="en-US"/>
          </a:p>
        </p:txBody>
      </p:sp>
      <p:sp>
        <p:nvSpPr>
          <p:cNvPr id="17" name="Title 1"/>
          <p:cNvSpPr>
            <a:spLocks noGrp="1"/>
          </p:cNvSpPr>
          <p:nvPr>
            <p:ph type="title"/>
          </p:nvPr>
        </p:nvSpPr>
        <p:spPr>
          <a:xfrm>
            <a:off x="685800" y="1124744"/>
            <a:ext cx="7958166" cy="826231"/>
          </a:xfrm>
          <a:prstGeom prst="rect">
            <a:avLst/>
          </a:prstGeom>
          <a:ln>
            <a:noFill/>
          </a:ln>
        </p:spPr>
        <p:txBody>
          <a:bodyPr tIns="0" bIns="0" anchor="b" anchorCtr="0">
            <a:noAutofit/>
          </a:bodyPr>
          <a:lstStyle>
            <a:lvl1pPr algn="l">
              <a:buNone/>
              <a:defRPr sz="5200" b="0" cap="none" baseline="0">
                <a:ln w="5000" cmpd="sng">
                  <a:noFill/>
                  <a:prstDash val="solid"/>
                </a:ln>
                <a:solidFill>
                  <a:schemeClr val="tx1"/>
                </a:solidFill>
                <a:effectLst/>
                <a:latin typeface="Calibri" pitchFamily="34" charset="0"/>
                <a:cs typeface="Calibri" pitchFamily="34" charset="0"/>
              </a:defRPr>
            </a:lvl1pPr>
          </a:lstStyle>
          <a:p>
            <a:r>
              <a:rPr kumimoji="0" lang="en-US" dirty="0"/>
              <a:t>Click to edit Master title style</a:t>
            </a:r>
          </a:p>
        </p:txBody>
      </p:sp>
      <p:sp>
        <p:nvSpPr>
          <p:cNvPr id="19" name="Text Placeholder 2"/>
          <p:cNvSpPr>
            <a:spLocks noGrp="1"/>
          </p:cNvSpPr>
          <p:nvPr>
            <p:ph type="body" idx="1" hasCustomPrompt="1"/>
          </p:nvPr>
        </p:nvSpPr>
        <p:spPr>
          <a:xfrm>
            <a:off x="718290" y="2348880"/>
            <a:ext cx="7958166" cy="552116"/>
          </a:xfrm>
          <a:prstGeom prst="rect">
            <a:avLst/>
          </a:prstGeom>
        </p:spPr>
        <p:txBody>
          <a:bodyPr lIns="45720" tIns="0" rIns="45720" bIns="0" anchor="t" anchorCtr="0">
            <a:noAutofit/>
          </a:bodyPr>
          <a:lstStyle>
            <a:lvl1pPr marL="0" indent="0" algn="l">
              <a:buNone/>
              <a:defRPr sz="3200">
                <a:solidFill>
                  <a:srgbClr val="7A003B"/>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p>
        </p:txBody>
      </p:sp>
      <p:sp>
        <p:nvSpPr>
          <p:cNvPr id="7" name="Text Placeholder 2"/>
          <p:cNvSpPr>
            <a:spLocks noGrp="1"/>
          </p:cNvSpPr>
          <p:nvPr>
            <p:ph type="body" idx="16" hasCustomPrompt="1"/>
          </p:nvPr>
        </p:nvSpPr>
        <p:spPr>
          <a:xfrm>
            <a:off x="683568" y="2636912"/>
            <a:ext cx="7928620" cy="648072"/>
          </a:xfrm>
          <a:prstGeom prst="rect">
            <a:avLst/>
          </a:prstGeom>
        </p:spPr>
        <p:txBody>
          <a:bodyPr anchor="b"/>
          <a:lstStyle>
            <a:lvl1pPr marL="0" indent="0">
              <a:buNone/>
              <a:defRPr sz="24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8" name="Text Placeholder 2"/>
          <p:cNvSpPr>
            <a:spLocks noGrp="1"/>
          </p:cNvSpPr>
          <p:nvPr>
            <p:ph type="body" idx="17" hasCustomPrompt="1"/>
          </p:nvPr>
        </p:nvSpPr>
        <p:spPr>
          <a:xfrm>
            <a:off x="718290" y="3573016"/>
            <a:ext cx="7958166" cy="552116"/>
          </a:xfrm>
          <a:prstGeom prst="rect">
            <a:avLst/>
          </a:prstGeom>
        </p:spPr>
        <p:txBody>
          <a:bodyPr lIns="45720" tIns="0" rIns="45720" bIns="0" anchor="t" anchorCtr="0">
            <a:noAutofit/>
          </a:bodyPr>
          <a:lstStyle>
            <a:lvl1pPr marL="0" indent="0" algn="l">
              <a:buNone/>
              <a:defRPr sz="3200">
                <a:solidFill>
                  <a:srgbClr val="7A003B"/>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p>
        </p:txBody>
      </p:sp>
      <p:sp>
        <p:nvSpPr>
          <p:cNvPr id="9" name="Text Placeholder 2"/>
          <p:cNvSpPr>
            <a:spLocks noGrp="1"/>
          </p:cNvSpPr>
          <p:nvPr>
            <p:ph type="body" idx="18" hasCustomPrompt="1"/>
          </p:nvPr>
        </p:nvSpPr>
        <p:spPr>
          <a:xfrm>
            <a:off x="683568" y="3861048"/>
            <a:ext cx="7928620" cy="648072"/>
          </a:xfrm>
          <a:prstGeom prst="rect">
            <a:avLst/>
          </a:prstGeom>
        </p:spPr>
        <p:txBody>
          <a:bodyPr anchor="b"/>
          <a:lstStyle>
            <a:lvl1pPr marL="0" indent="0">
              <a:buNone/>
              <a:defRPr sz="24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10" name="Text Placeholder 2"/>
          <p:cNvSpPr>
            <a:spLocks noGrp="1"/>
          </p:cNvSpPr>
          <p:nvPr>
            <p:ph type="body" idx="19" hasCustomPrompt="1"/>
          </p:nvPr>
        </p:nvSpPr>
        <p:spPr>
          <a:xfrm>
            <a:off x="718290" y="4797152"/>
            <a:ext cx="7958166" cy="552116"/>
          </a:xfrm>
          <a:prstGeom prst="rect">
            <a:avLst/>
          </a:prstGeom>
        </p:spPr>
        <p:txBody>
          <a:bodyPr lIns="45720" tIns="0" rIns="45720" bIns="0" anchor="t" anchorCtr="0">
            <a:noAutofit/>
          </a:bodyPr>
          <a:lstStyle>
            <a:lvl1pPr marL="0" indent="0" algn="l">
              <a:buNone/>
              <a:defRPr sz="3200">
                <a:solidFill>
                  <a:srgbClr val="7A003B"/>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p>
        </p:txBody>
      </p:sp>
      <p:sp>
        <p:nvSpPr>
          <p:cNvPr id="11" name="Text Placeholder 2"/>
          <p:cNvSpPr>
            <a:spLocks noGrp="1"/>
          </p:cNvSpPr>
          <p:nvPr>
            <p:ph type="body" idx="20" hasCustomPrompt="1"/>
          </p:nvPr>
        </p:nvSpPr>
        <p:spPr>
          <a:xfrm>
            <a:off x="683568" y="5085184"/>
            <a:ext cx="7928620" cy="648072"/>
          </a:xfrm>
          <a:prstGeom prst="rect">
            <a:avLst/>
          </a:prstGeom>
        </p:spPr>
        <p:txBody>
          <a:bodyPr anchor="b"/>
          <a:lstStyle>
            <a:lvl1pPr marL="0" indent="0">
              <a:buNone/>
              <a:defRPr sz="24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Tree>
    <p:extLst>
      <p:ext uri="{BB962C8B-B14F-4D97-AF65-F5344CB8AC3E}">
        <p14:creationId xmlns:p14="http://schemas.microsoft.com/office/powerpoint/2010/main" val="3878672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250D64-6840-4B8D-A40D-525BC8C1EFCE}"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2424376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F250D64-6840-4B8D-A40D-525BC8C1EFCE}" type="datetimeFigureOut">
              <a:rPr lang="en-CA" smtClean="0"/>
              <a:t>2018-06-19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367385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F250D64-6840-4B8D-A40D-525BC8C1EFCE}" type="datetimeFigureOut">
              <a:rPr lang="en-CA" smtClean="0"/>
              <a:t>2018-06-19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759053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F250D64-6840-4B8D-A40D-525BC8C1EFCE}" type="datetimeFigureOut">
              <a:rPr lang="en-CA" smtClean="0"/>
              <a:t>2018-06-19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3261513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50D64-6840-4B8D-A40D-525BC8C1EFCE}" type="datetimeFigureOut">
              <a:rPr lang="en-CA" smtClean="0"/>
              <a:t>2018-06-19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2002061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250D64-6840-4B8D-A40D-525BC8C1EFCE}" type="datetimeFigureOut">
              <a:rPr lang="en-CA" smtClean="0"/>
              <a:t>2018-06-19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2358932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250D64-6840-4B8D-A40D-525BC8C1EFCE}" type="datetimeFigureOut">
              <a:rPr lang="en-CA" smtClean="0"/>
              <a:t>2018-06-19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56223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F250D64-6840-4B8D-A40D-525BC8C1EFCE}"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2416091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F250D64-6840-4B8D-A40D-525BC8C1EFCE}"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863C11-8C62-4FDA-904A-63FBF70D33A3}" type="slidenum">
              <a:rPr lang="en-CA" smtClean="0"/>
              <a:t>‹#›</a:t>
            </a:fld>
            <a:endParaRPr lang="en-CA"/>
          </a:p>
        </p:txBody>
      </p:sp>
    </p:spTree>
    <p:extLst>
      <p:ext uri="{BB962C8B-B14F-4D97-AF65-F5344CB8AC3E}">
        <p14:creationId xmlns:p14="http://schemas.microsoft.com/office/powerpoint/2010/main" val="1037154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LB">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0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header">
    <p:spTree>
      <p:nvGrpSpPr>
        <p:cNvPr id="1" name=""/>
        <p:cNvGrpSpPr/>
        <p:nvPr/>
      </p:nvGrpSpPr>
      <p:grpSpPr>
        <a:xfrm>
          <a:off x="0" y="0"/>
          <a:ext cx="0" cy="0"/>
          <a:chOff x="0" y="0"/>
          <a:chExt cx="0" cy="0"/>
        </a:xfrm>
      </p:grpSpPr>
      <p:sp>
        <p:nvSpPr>
          <p:cNvPr id="2" name="Title 1"/>
          <p:cNvSpPr>
            <a:spLocks noGrp="1"/>
          </p:cNvSpPr>
          <p:nvPr>
            <p:ph type="title"/>
          </p:nvPr>
        </p:nvSpPr>
        <p:spPr>
          <a:xfrm>
            <a:off x="467544" y="629816"/>
            <a:ext cx="8229600" cy="1143000"/>
          </a:xfrm>
          <a:prstGeom prst="rect">
            <a:avLst/>
          </a:prstGeom>
        </p:spPr>
        <p:txBody>
          <a:bodyPr/>
          <a:lstStyle>
            <a:lvl1pPr algn="l">
              <a:defRPr sz="5000">
                <a:solidFill>
                  <a:schemeClr val="tx1"/>
                </a:solidFill>
              </a:defRPr>
            </a:lvl1pPr>
          </a:lstStyle>
          <a:p>
            <a:r>
              <a:rPr lang="en-CA" dirty="0"/>
              <a:t>Click to edit Master title style</a:t>
            </a:r>
            <a:endParaRPr lang="en-US" dirty="0"/>
          </a:p>
        </p:txBody>
      </p:sp>
      <p:sp>
        <p:nvSpPr>
          <p:cNvPr id="3" name="Date Placeholder 2"/>
          <p:cNvSpPr>
            <a:spLocks noGrp="1"/>
          </p:cNvSpPr>
          <p:nvPr>
            <p:ph type="dt" sz="half" idx="10"/>
          </p:nvPr>
        </p:nvSpPr>
        <p:spPr/>
        <p:txBody>
          <a:bodyPr/>
          <a:lstStyle/>
          <a:p>
            <a:fld id="{76E5F0D5-A83A-5C4F-8B34-08F80A37526A}" type="datetimeFigureOut">
              <a:rPr lang="en-US" smtClean="0"/>
              <a:pPr/>
              <a:t>6/19/2018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A567FC-CEA5-0643-BD89-18893853560C}" type="slidenum">
              <a:rPr lang="en-US" smtClean="0"/>
              <a:pPr/>
              <a:t>‹#›</a:t>
            </a:fld>
            <a:endParaRPr lang="en-US"/>
          </a:p>
        </p:txBody>
      </p:sp>
      <p:sp>
        <p:nvSpPr>
          <p:cNvPr id="6" name="Text Placeholder 2"/>
          <p:cNvSpPr>
            <a:spLocks noGrp="1"/>
          </p:cNvSpPr>
          <p:nvPr>
            <p:ph type="body" idx="1" hasCustomPrompt="1"/>
          </p:nvPr>
        </p:nvSpPr>
        <p:spPr>
          <a:xfrm>
            <a:off x="467544" y="3645024"/>
            <a:ext cx="8280920" cy="576064"/>
          </a:xfrm>
          <a:prstGeom prst="rect">
            <a:avLst/>
          </a:prstGeom>
        </p:spPr>
        <p:txBody>
          <a:bodyPr anchor="b"/>
          <a:lstStyle>
            <a:lvl1pPr marL="0" indent="0">
              <a:buNone/>
              <a:defRPr sz="25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8" name="Text Placeholder 2"/>
          <p:cNvSpPr>
            <a:spLocks noGrp="1"/>
          </p:cNvSpPr>
          <p:nvPr>
            <p:ph type="body" idx="13" hasCustomPrompt="1"/>
          </p:nvPr>
        </p:nvSpPr>
        <p:spPr>
          <a:xfrm>
            <a:off x="467544" y="3204666"/>
            <a:ext cx="8280920" cy="648072"/>
          </a:xfrm>
          <a:prstGeom prst="rect">
            <a:avLst/>
          </a:prstGeom>
        </p:spPr>
        <p:txBody>
          <a:bodyPr anchor="b"/>
          <a:lstStyle>
            <a:lvl1pPr marL="0" indent="0">
              <a:buNone/>
              <a:defRPr sz="3300" b="0" i="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Tree>
    <p:extLst>
      <p:ext uri="{BB962C8B-B14F-4D97-AF65-F5344CB8AC3E}">
        <p14:creationId xmlns:p14="http://schemas.microsoft.com/office/powerpoint/2010/main" val="3878672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marL="0" algn="l" defTabSz="914400" rtl="0" eaLnBrk="1" latinLnBrk="0" hangingPunct="1">
              <a:spcBef>
                <a:spcPts val="600"/>
              </a:spcBef>
              <a:defRPr lang="en-US" sz="5000" kern="1200" dirty="0">
                <a:solidFill>
                  <a:srgbClr val="FFCC7A"/>
                </a:solidFill>
                <a:latin typeface="Calibri"/>
                <a:ea typeface="Adobe Heiti Std R" pitchFamily="34" charset="-128"/>
                <a:cs typeface="Calibri"/>
              </a:defRPr>
            </a:lvl1pPr>
          </a:lstStyle>
          <a:p>
            <a:r>
              <a:rPr lang="en-CA" dirty="0"/>
              <a:t>Click to edit Master title style</a:t>
            </a:r>
            <a:endParaRPr lang="en-US" dirty="0"/>
          </a:p>
        </p:txBody>
      </p:sp>
      <p:sp>
        <p:nvSpPr>
          <p:cNvPr id="3" name="Subtitle 2"/>
          <p:cNvSpPr>
            <a:spLocks noGrp="1"/>
          </p:cNvSpPr>
          <p:nvPr>
            <p:ph type="subTitle" idx="1"/>
          </p:nvPr>
        </p:nvSpPr>
        <p:spPr>
          <a:xfrm>
            <a:off x="1371600" y="3886200"/>
            <a:ext cx="6440760" cy="98296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4" name="Date Placeholder 3"/>
          <p:cNvSpPr>
            <a:spLocks noGrp="1"/>
          </p:cNvSpPr>
          <p:nvPr>
            <p:ph type="dt" sz="half" idx="10"/>
          </p:nvPr>
        </p:nvSpPr>
        <p:spPr/>
        <p:txBody>
          <a:bodyPr/>
          <a:lstStyle/>
          <a:p>
            <a:fld id="{0126B205-1A90-D546-A890-23F12ACFB171}" type="datetimeFigureOut">
              <a:rPr lang="en-US" smtClean="0"/>
              <a:pPr/>
              <a:t>6/19/2018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86577C-F207-3B4E-8F06-54C381BA64CA}" type="slidenum">
              <a:rPr lang="en-US" smtClean="0"/>
              <a:pPr/>
              <a:t>‹#›</a:t>
            </a:fld>
            <a:endParaRPr lang="en-US"/>
          </a:p>
        </p:txBody>
      </p:sp>
      <p:grpSp>
        <p:nvGrpSpPr>
          <p:cNvPr id="38" name="Group 37"/>
          <p:cNvGrpSpPr/>
          <p:nvPr userDrawn="1"/>
        </p:nvGrpSpPr>
        <p:grpSpPr>
          <a:xfrm>
            <a:off x="6516216" y="6237312"/>
            <a:ext cx="1944216" cy="307777"/>
            <a:chOff x="6516216" y="6237312"/>
            <a:chExt cx="1944216" cy="307777"/>
          </a:xfrm>
        </p:grpSpPr>
        <p:sp>
          <p:nvSpPr>
            <p:cNvPr id="39" name="Rectangle 38"/>
            <p:cNvSpPr/>
            <p:nvPr userDrawn="1"/>
          </p:nvSpPr>
          <p:spPr>
            <a:xfrm>
              <a:off x="6516216" y="6237312"/>
              <a:ext cx="759042" cy="307777"/>
            </a:xfrm>
            <a:prstGeom prst="rect">
              <a:avLst/>
            </a:prstGeom>
          </p:spPr>
          <p:txBody>
            <a:bodyPr wrap="none">
              <a:spAutoFit/>
            </a:bodyPr>
            <a:lstStyle/>
            <a:p>
              <a:r>
                <a:rPr lang="en-US" sz="1400" b="1" dirty="0">
                  <a:solidFill>
                    <a:srgbClr val="7A003B"/>
                  </a:solidFill>
                  <a:latin typeface="Calibri" pitchFamily="34" charset="0"/>
                  <a:ea typeface="+mj-ea"/>
                  <a:cs typeface="Calibri" pitchFamily="34" charset="0"/>
                </a:rPr>
                <a:t>#PEPSO</a:t>
              </a:r>
              <a:endParaRPr lang="en-CA" sz="1400" b="1" dirty="0">
                <a:solidFill>
                  <a:srgbClr val="7A003B"/>
                </a:solidFill>
                <a:latin typeface="Calibri" pitchFamily="34" charset="0"/>
                <a:ea typeface="+mj-ea"/>
                <a:cs typeface="Calibri" pitchFamily="34" charset="0"/>
              </a:endParaRPr>
            </a:p>
          </p:txBody>
        </p:sp>
        <p:grpSp>
          <p:nvGrpSpPr>
            <p:cNvPr id="40" name="Group 20"/>
            <p:cNvGrpSpPr/>
            <p:nvPr userDrawn="1"/>
          </p:nvGrpSpPr>
          <p:grpSpPr>
            <a:xfrm>
              <a:off x="7308304" y="6271534"/>
              <a:ext cx="1152128" cy="253810"/>
              <a:chOff x="6300192" y="5805264"/>
              <a:chExt cx="1152128" cy="253810"/>
            </a:xfrm>
          </p:grpSpPr>
          <p:grpSp>
            <p:nvGrpSpPr>
              <p:cNvPr id="41" name="Group 21"/>
              <p:cNvGrpSpPr/>
              <p:nvPr/>
            </p:nvGrpSpPr>
            <p:grpSpPr>
              <a:xfrm>
                <a:off x="6588224" y="5805264"/>
                <a:ext cx="252000" cy="252000"/>
                <a:chOff x="6732240" y="5805264"/>
                <a:chExt cx="252000" cy="252000"/>
              </a:xfrm>
            </p:grpSpPr>
            <p:sp>
              <p:nvSpPr>
                <p:cNvPr id="51" name="Oval 50"/>
                <p:cNvSpPr/>
                <p:nvPr/>
              </p:nvSpPr>
              <p:spPr>
                <a:xfrm>
                  <a:off x="6732240" y="5805264"/>
                  <a:ext cx="252000" cy="252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descr="Twitter_logo_white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740" y="5868264"/>
                  <a:ext cx="188979" cy="153638"/>
                </a:xfrm>
                <a:prstGeom prst="rect">
                  <a:avLst/>
                </a:prstGeom>
              </p:spPr>
            </p:pic>
          </p:grpSp>
          <p:grpSp>
            <p:nvGrpSpPr>
              <p:cNvPr id="42" name="Group 22"/>
              <p:cNvGrpSpPr/>
              <p:nvPr/>
            </p:nvGrpSpPr>
            <p:grpSpPr>
              <a:xfrm>
                <a:off x="6876256" y="5805265"/>
                <a:ext cx="252000" cy="252000"/>
                <a:chOff x="4860032" y="4797145"/>
                <a:chExt cx="576064" cy="576063"/>
              </a:xfrm>
            </p:grpSpPr>
            <p:sp>
              <p:nvSpPr>
                <p:cNvPr id="49" name="Oval 48"/>
                <p:cNvSpPr/>
                <p:nvPr/>
              </p:nvSpPr>
              <p:spPr>
                <a:xfrm>
                  <a:off x="4860032" y="4797145"/>
                  <a:ext cx="576064" cy="576063"/>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descr="white_instagr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4872484"/>
                  <a:ext cx="432048" cy="425400"/>
                </a:xfrm>
                <a:prstGeom prst="rect">
                  <a:avLst/>
                </a:prstGeom>
              </p:spPr>
            </p:pic>
          </p:grpSp>
          <p:grpSp>
            <p:nvGrpSpPr>
              <p:cNvPr id="43" name="Group 23"/>
              <p:cNvGrpSpPr>
                <a:grpSpLocks/>
              </p:cNvGrpSpPr>
              <p:nvPr/>
            </p:nvGrpSpPr>
            <p:grpSpPr>
              <a:xfrm>
                <a:off x="6300192" y="5805264"/>
                <a:ext cx="252000" cy="252000"/>
                <a:chOff x="3347864" y="5085184"/>
                <a:chExt cx="288032" cy="288000"/>
              </a:xfrm>
            </p:grpSpPr>
            <p:sp>
              <p:nvSpPr>
                <p:cNvPr id="47" name="Oval 46"/>
                <p:cNvSpPr/>
                <p:nvPr/>
              </p:nvSpPr>
              <p:spPr>
                <a:xfrm>
                  <a:off x="3347864" y="5085184"/>
                  <a:ext cx="288000" cy="288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whitw fb 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5085184"/>
                  <a:ext cx="288032" cy="216024"/>
                </a:xfrm>
                <a:prstGeom prst="rect">
                  <a:avLst/>
                </a:prstGeom>
              </p:spPr>
            </p:pic>
          </p:grpSp>
          <p:grpSp>
            <p:nvGrpSpPr>
              <p:cNvPr id="44" name="Group 24"/>
              <p:cNvGrpSpPr/>
              <p:nvPr/>
            </p:nvGrpSpPr>
            <p:grpSpPr>
              <a:xfrm>
                <a:off x="7164288" y="5805264"/>
                <a:ext cx="288032" cy="253810"/>
                <a:chOff x="7308304" y="5805264"/>
                <a:chExt cx="288032" cy="253810"/>
              </a:xfrm>
            </p:grpSpPr>
            <p:sp>
              <p:nvSpPr>
                <p:cNvPr id="45" name="Oval 44"/>
                <p:cNvSpPr/>
                <p:nvPr/>
              </p:nvSpPr>
              <p:spPr>
                <a:xfrm>
                  <a:off x="7308304" y="5805264"/>
                  <a:ext cx="252000" cy="252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in.png"/>
                <p:cNvPicPr>
                  <a:picLocks noChangeAspect="1"/>
                </p:cNvPicPr>
                <p:nvPr/>
              </p:nvPicPr>
              <p:blipFill rotWithShape="1">
                <a:blip r:embed="rId5" cstate="print">
                  <a:extLst>
                    <a:ext uri="{28A0092B-C50C-407E-A947-70E740481C1C}">
                      <a14:useLocalDpi xmlns:a14="http://schemas.microsoft.com/office/drawing/2010/main" val="0"/>
                    </a:ext>
                  </a:extLst>
                </a:blip>
                <a:srcRect l="-15478" t="-19775" r="-15478" b="-19775"/>
                <a:stretch/>
              </p:blipFill>
              <p:spPr>
                <a:xfrm>
                  <a:off x="7308304" y="5805264"/>
                  <a:ext cx="288032" cy="253810"/>
                </a:xfrm>
                <a:prstGeom prst="rect">
                  <a:avLst/>
                </a:prstGeom>
              </p:spPr>
            </p:pic>
          </p:grpSp>
        </p:grpSp>
      </p:grpSp>
      <p:grpSp>
        <p:nvGrpSpPr>
          <p:cNvPr id="7" name="Group 6"/>
          <p:cNvGrpSpPr/>
          <p:nvPr userDrawn="1"/>
        </p:nvGrpSpPr>
        <p:grpSpPr>
          <a:xfrm>
            <a:off x="611560" y="6223272"/>
            <a:ext cx="4177920" cy="590104"/>
            <a:chOff x="611560" y="6223272"/>
            <a:chExt cx="4177920" cy="590104"/>
          </a:xfrm>
        </p:grpSpPr>
        <p:pic>
          <p:nvPicPr>
            <p:cNvPr id="54" name="Picture 5" descr="\\UWTOFS01\Allocation\Community Initiatives\Research\Precarious Employment\PEPSO Events\Report Launch February 25 2013\Sophia's PEPSO Conference files\pepso logo transparent.png"/>
            <p:cNvPicPr>
              <a:picLocks noChangeAspect="1" noChangeArrowheads="1"/>
            </p:cNvPicPr>
            <p:nvPr userDrawn="1"/>
          </p:nvPicPr>
          <p:blipFill>
            <a:blip r:embed="rId6" cstate="print"/>
            <a:srcRect/>
            <a:stretch>
              <a:fillRect/>
            </a:stretch>
          </p:blipFill>
          <p:spPr bwMode="auto">
            <a:xfrm>
              <a:off x="611560" y="6230176"/>
              <a:ext cx="1907703" cy="559647"/>
            </a:xfrm>
            <a:prstGeom prst="rect">
              <a:avLst/>
            </a:prstGeom>
            <a:noFill/>
          </p:spPr>
        </p:pic>
        <p:pic>
          <p:nvPicPr>
            <p:cNvPr id="55" name="Picture 2" descr="C:\Users\masma\AppData\Local\Microsoft\Windows\Temporary Internet Files\Content.Outlook\60UWJVSS\mu (2).png"/>
            <p:cNvPicPr>
              <a:picLocks noChangeAspect="1" noChangeArrowheads="1"/>
            </p:cNvPicPr>
            <p:nvPr userDrawn="1"/>
          </p:nvPicPr>
          <p:blipFill>
            <a:blip r:embed="rId7" cstate="print"/>
            <a:srcRect/>
            <a:stretch>
              <a:fillRect/>
            </a:stretch>
          </p:blipFill>
          <p:spPr bwMode="auto">
            <a:xfrm>
              <a:off x="2771904" y="6230176"/>
              <a:ext cx="936000" cy="561600"/>
            </a:xfrm>
            <a:prstGeom prst="rect">
              <a:avLst/>
            </a:prstGeom>
            <a:noFill/>
          </p:spPr>
        </p:pic>
        <p:pic>
          <p:nvPicPr>
            <p:cNvPr id="26" name="Picture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43707" y="6223272"/>
              <a:ext cx="845773" cy="590104"/>
            </a:xfrm>
            <a:prstGeom prst="rect">
              <a:avLst/>
            </a:prstGeom>
          </p:spPr>
        </p:pic>
      </p:grpSp>
    </p:spTree>
    <p:extLst>
      <p:ext uri="{BB962C8B-B14F-4D97-AF65-F5344CB8AC3E}">
        <p14:creationId xmlns:p14="http://schemas.microsoft.com/office/powerpoint/2010/main" val="369564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li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0126B205-1A90-D546-A890-23F12ACFB171}" type="datetimeFigureOut">
              <a:rPr lang="en-US" smtClean="0"/>
              <a:pPr/>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6577C-F207-3B4E-8F06-54C381BA64CA}" type="slidenum">
              <a:rPr lang="en-US" smtClean="0"/>
              <a:pPr/>
              <a:t>‹#›</a:t>
            </a:fld>
            <a:endParaRPr lang="en-US"/>
          </a:p>
        </p:txBody>
      </p:sp>
      <p:pic>
        <p:nvPicPr>
          <p:cNvPr id="7" name="Picture 2" descr="G:\Community Initiatives\Research\Precarious Employment\PEPSO Events\International Symposium May 21 2015\Event Materials\Logos\Cover PAGE 1.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13" name="Title 1"/>
          <p:cNvSpPr txBox="1">
            <a:spLocks/>
          </p:cNvSpPr>
          <p:nvPr userDrawn="1"/>
        </p:nvSpPr>
        <p:spPr>
          <a:xfrm>
            <a:off x="1120080" y="2130425"/>
            <a:ext cx="7772400" cy="1470025"/>
          </a:xfrm>
          <a:prstGeom prst="rect">
            <a:avLst/>
          </a:prstGeom>
        </p:spPr>
        <p:txBody>
          <a:bodyPr vert="horz" lIns="91440" tIns="45720" rIns="91440" bIns="45720" rtlCol="0" anchor="ctr">
            <a:normAutofit/>
          </a:bodyPr>
          <a:lstStyle>
            <a:lvl1pPr marL="0" algn="l" defTabSz="914400" rtl="0" eaLnBrk="1" latinLnBrk="0" hangingPunct="1">
              <a:spcBef>
                <a:spcPts val="600"/>
              </a:spcBef>
              <a:defRPr lang="en-US" sz="5000" kern="1200" dirty="0">
                <a:solidFill>
                  <a:srgbClr val="FFCC7A"/>
                </a:solidFill>
                <a:latin typeface="Calibri"/>
                <a:ea typeface="Adobe Heiti Std R" pitchFamily="34" charset="-128"/>
                <a:cs typeface="Calibri"/>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dirty="0">
                <a:ln>
                  <a:noFill/>
                </a:ln>
                <a:solidFill>
                  <a:srgbClr val="FFCC7A"/>
                </a:solidFill>
                <a:effectLst/>
                <a:uLnTx/>
                <a:uFillTx/>
                <a:latin typeface="Calibri"/>
                <a:ea typeface="Adobe Heiti Std R" pitchFamily="34" charset="-128"/>
                <a:cs typeface="Calibri"/>
              </a:rPr>
              <a:t>unitedwaytoronto.com/research</a:t>
            </a:r>
          </a:p>
        </p:txBody>
      </p:sp>
      <p:grpSp>
        <p:nvGrpSpPr>
          <p:cNvPr id="31" name="Group 30"/>
          <p:cNvGrpSpPr/>
          <p:nvPr userDrawn="1"/>
        </p:nvGrpSpPr>
        <p:grpSpPr>
          <a:xfrm>
            <a:off x="6516216" y="6237312"/>
            <a:ext cx="1944216" cy="307777"/>
            <a:chOff x="6516216" y="6237312"/>
            <a:chExt cx="1944216" cy="307777"/>
          </a:xfrm>
        </p:grpSpPr>
        <p:sp>
          <p:nvSpPr>
            <p:cNvPr id="32" name="Rectangle 31"/>
            <p:cNvSpPr/>
            <p:nvPr userDrawn="1"/>
          </p:nvSpPr>
          <p:spPr>
            <a:xfrm>
              <a:off x="6516216" y="6237312"/>
              <a:ext cx="759042" cy="307777"/>
            </a:xfrm>
            <a:prstGeom prst="rect">
              <a:avLst/>
            </a:prstGeom>
          </p:spPr>
          <p:txBody>
            <a:bodyPr wrap="none">
              <a:spAutoFit/>
            </a:bodyPr>
            <a:lstStyle/>
            <a:p>
              <a:r>
                <a:rPr lang="en-US" sz="1400" b="1" dirty="0">
                  <a:solidFill>
                    <a:srgbClr val="7A003B"/>
                  </a:solidFill>
                  <a:latin typeface="Calibri" pitchFamily="34" charset="0"/>
                  <a:ea typeface="+mj-ea"/>
                  <a:cs typeface="Calibri" pitchFamily="34" charset="0"/>
                </a:rPr>
                <a:t>#PEPSO</a:t>
              </a:r>
              <a:endParaRPr lang="en-CA" sz="1400" b="1" dirty="0">
                <a:solidFill>
                  <a:srgbClr val="7A003B"/>
                </a:solidFill>
                <a:latin typeface="Calibri" pitchFamily="34" charset="0"/>
                <a:ea typeface="+mj-ea"/>
                <a:cs typeface="Calibri" pitchFamily="34" charset="0"/>
              </a:endParaRPr>
            </a:p>
          </p:txBody>
        </p:sp>
        <p:grpSp>
          <p:nvGrpSpPr>
            <p:cNvPr id="33" name="Group 20"/>
            <p:cNvGrpSpPr/>
            <p:nvPr userDrawn="1"/>
          </p:nvGrpSpPr>
          <p:grpSpPr>
            <a:xfrm>
              <a:off x="7308304" y="6271534"/>
              <a:ext cx="1152128" cy="253810"/>
              <a:chOff x="6300192" y="5805264"/>
              <a:chExt cx="1152128" cy="253810"/>
            </a:xfrm>
          </p:grpSpPr>
          <p:grpSp>
            <p:nvGrpSpPr>
              <p:cNvPr id="34" name="Group 21"/>
              <p:cNvGrpSpPr/>
              <p:nvPr/>
            </p:nvGrpSpPr>
            <p:grpSpPr>
              <a:xfrm>
                <a:off x="6588224" y="5805264"/>
                <a:ext cx="252000" cy="252000"/>
                <a:chOff x="6732240" y="5805264"/>
                <a:chExt cx="252000" cy="252000"/>
              </a:xfrm>
            </p:grpSpPr>
            <p:sp>
              <p:nvSpPr>
                <p:cNvPr id="44" name="Oval 43"/>
                <p:cNvSpPr/>
                <p:nvPr/>
              </p:nvSpPr>
              <p:spPr>
                <a:xfrm>
                  <a:off x="6732240" y="5805264"/>
                  <a:ext cx="252000" cy="252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Twitter_logo_white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3740" y="5868264"/>
                  <a:ext cx="188979" cy="153638"/>
                </a:xfrm>
                <a:prstGeom prst="rect">
                  <a:avLst/>
                </a:prstGeom>
              </p:spPr>
            </p:pic>
          </p:grpSp>
          <p:grpSp>
            <p:nvGrpSpPr>
              <p:cNvPr id="35" name="Group 22"/>
              <p:cNvGrpSpPr/>
              <p:nvPr/>
            </p:nvGrpSpPr>
            <p:grpSpPr>
              <a:xfrm>
                <a:off x="6876256" y="5805265"/>
                <a:ext cx="252000" cy="252000"/>
                <a:chOff x="4860032" y="4797145"/>
                <a:chExt cx="576064" cy="576063"/>
              </a:xfrm>
            </p:grpSpPr>
            <p:sp>
              <p:nvSpPr>
                <p:cNvPr id="42" name="Oval 41"/>
                <p:cNvSpPr/>
                <p:nvPr/>
              </p:nvSpPr>
              <p:spPr>
                <a:xfrm>
                  <a:off x="4860032" y="4797145"/>
                  <a:ext cx="576064" cy="576063"/>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descr="white_instagr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4872484"/>
                  <a:ext cx="432048" cy="425400"/>
                </a:xfrm>
                <a:prstGeom prst="rect">
                  <a:avLst/>
                </a:prstGeom>
              </p:spPr>
            </p:pic>
          </p:grpSp>
          <p:grpSp>
            <p:nvGrpSpPr>
              <p:cNvPr id="36" name="Group 23"/>
              <p:cNvGrpSpPr>
                <a:grpSpLocks/>
              </p:cNvGrpSpPr>
              <p:nvPr/>
            </p:nvGrpSpPr>
            <p:grpSpPr>
              <a:xfrm>
                <a:off x="6300192" y="5805264"/>
                <a:ext cx="252000" cy="252000"/>
                <a:chOff x="3347864" y="5085184"/>
                <a:chExt cx="288032" cy="288000"/>
              </a:xfrm>
            </p:grpSpPr>
            <p:sp>
              <p:nvSpPr>
                <p:cNvPr id="40" name="Oval 39"/>
                <p:cNvSpPr/>
                <p:nvPr/>
              </p:nvSpPr>
              <p:spPr>
                <a:xfrm>
                  <a:off x="3347864" y="5085184"/>
                  <a:ext cx="288000" cy="288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whitw fb 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5085184"/>
                  <a:ext cx="288032" cy="216024"/>
                </a:xfrm>
                <a:prstGeom prst="rect">
                  <a:avLst/>
                </a:prstGeom>
              </p:spPr>
            </p:pic>
          </p:grpSp>
          <p:grpSp>
            <p:nvGrpSpPr>
              <p:cNvPr id="37" name="Group 24"/>
              <p:cNvGrpSpPr/>
              <p:nvPr/>
            </p:nvGrpSpPr>
            <p:grpSpPr>
              <a:xfrm>
                <a:off x="7164288" y="5805264"/>
                <a:ext cx="288032" cy="253810"/>
                <a:chOff x="7308304" y="5805264"/>
                <a:chExt cx="288032" cy="253810"/>
              </a:xfrm>
            </p:grpSpPr>
            <p:sp>
              <p:nvSpPr>
                <p:cNvPr id="38" name="Oval 37"/>
                <p:cNvSpPr/>
                <p:nvPr/>
              </p:nvSpPr>
              <p:spPr>
                <a:xfrm>
                  <a:off x="7308304" y="5805264"/>
                  <a:ext cx="252000" cy="252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in.png"/>
                <p:cNvPicPr>
                  <a:picLocks noChangeAspect="1"/>
                </p:cNvPicPr>
                <p:nvPr/>
              </p:nvPicPr>
              <p:blipFill rotWithShape="1">
                <a:blip r:embed="rId6" cstate="print">
                  <a:extLst>
                    <a:ext uri="{28A0092B-C50C-407E-A947-70E740481C1C}">
                      <a14:useLocalDpi xmlns:a14="http://schemas.microsoft.com/office/drawing/2010/main" val="0"/>
                    </a:ext>
                  </a:extLst>
                </a:blip>
                <a:srcRect l="-15478" t="-19775" r="-15478" b="-19775"/>
                <a:stretch/>
              </p:blipFill>
              <p:spPr>
                <a:xfrm>
                  <a:off x="7308304" y="5805264"/>
                  <a:ext cx="288032" cy="253810"/>
                </a:xfrm>
                <a:prstGeom prst="rect">
                  <a:avLst/>
                </a:prstGeom>
              </p:spPr>
            </p:pic>
          </p:grpSp>
        </p:grpSp>
      </p:grpSp>
      <p:grpSp>
        <p:nvGrpSpPr>
          <p:cNvPr id="28" name="Group 27"/>
          <p:cNvGrpSpPr/>
          <p:nvPr userDrawn="1"/>
        </p:nvGrpSpPr>
        <p:grpSpPr>
          <a:xfrm>
            <a:off x="611560" y="6223272"/>
            <a:ext cx="4177920" cy="590104"/>
            <a:chOff x="611560" y="6223272"/>
            <a:chExt cx="4177920" cy="590104"/>
          </a:xfrm>
        </p:grpSpPr>
        <p:pic>
          <p:nvPicPr>
            <p:cNvPr id="29" name="Picture 5" descr="\\UWTOFS01\Allocation\Community Initiatives\Research\Precarious Employment\PEPSO Events\Report Launch February 25 2013\Sophia's PEPSO Conference files\pepso logo transparent.png"/>
            <p:cNvPicPr>
              <a:picLocks noChangeAspect="1" noChangeArrowheads="1"/>
            </p:cNvPicPr>
            <p:nvPr userDrawn="1"/>
          </p:nvPicPr>
          <p:blipFill>
            <a:blip r:embed="rId7" cstate="print"/>
            <a:srcRect/>
            <a:stretch>
              <a:fillRect/>
            </a:stretch>
          </p:blipFill>
          <p:spPr bwMode="auto">
            <a:xfrm>
              <a:off x="611560" y="6230176"/>
              <a:ext cx="1907703" cy="559647"/>
            </a:xfrm>
            <a:prstGeom prst="rect">
              <a:avLst/>
            </a:prstGeom>
            <a:noFill/>
          </p:spPr>
        </p:pic>
        <p:pic>
          <p:nvPicPr>
            <p:cNvPr id="30" name="Picture 2" descr="C:\Users\masma\AppData\Local\Microsoft\Windows\Temporary Internet Files\Content.Outlook\60UWJVSS\mu (2).png"/>
            <p:cNvPicPr>
              <a:picLocks noChangeAspect="1" noChangeArrowheads="1"/>
            </p:cNvPicPr>
            <p:nvPr userDrawn="1"/>
          </p:nvPicPr>
          <p:blipFill>
            <a:blip r:embed="rId8" cstate="print"/>
            <a:srcRect/>
            <a:stretch>
              <a:fillRect/>
            </a:stretch>
          </p:blipFill>
          <p:spPr bwMode="auto">
            <a:xfrm>
              <a:off x="2771904" y="6230176"/>
              <a:ext cx="936000" cy="561600"/>
            </a:xfrm>
            <a:prstGeom prst="rect">
              <a:avLst/>
            </a:prstGeom>
            <a:noFill/>
          </p:spPr>
        </p:pic>
        <p:pic>
          <p:nvPicPr>
            <p:cNvPr id="50" name="Picture 4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43707" y="6223272"/>
              <a:ext cx="845773" cy="590104"/>
            </a:xfrm>
            <a:prstGeom prst="rect">
              <a:avLst/>
            </a:prstGeom>
          </p:spPr>
        </p:pic>
      </p:grpSp>
    </p:spTree>
    <p:extLst>
      <p:ext uri="{BB962C8B-B14F-4D97-AF65-F5344CB8AC3E}">
        <p14:creationId xmlns:p14="http://schemas.microsoft.com/office/powerpoint/2010/main" val="2356771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0126B205-1A90-D546-A890-23F12ACFB171}" type="datetimeFigureOut">
              <a:rPr lang="en-US" smtClean="0"/>
              <a:pPr/>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4159915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0126B205-1A90-D546-A890-23F12ACFB171}" type="datetimeFigureOut">
              <a:rPr lang="en-US" smtClean="0"/>
              <a:pPr/>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3508786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0126B205-1A90-D546-A890-23F12ACFB171}" type="datetimeFigureOut">
              <a:rPr lang="en-US" smtClean="0"/>
              <a:pPr/>
              <a:t>6/19/2018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3748677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0126B205-1A90-D546-A890-23F12ACFB171}" type="datetimeFigureOut">
              <a:rPr lang="en-US" smtClean="0"/>
              <a:pPr/>
              <a:t>6/19/2018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1901076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6B205-1A90-D546-A890-23F12ACFB171}" type="datetimeFigureOut">
              <a:rPr lang="en-US" smtClean="0"/>
              <a:pPr/>
              <a:t>6/19/2018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1772510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0126B205-1A90-D546-A890-23F12ACFB171}" type="datetimeFigureOut">
              <a:rPr lang="en-US" smtClean="0"/>
              <a:pPr/>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2563302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0126B205-1A90-D546-A890-23F12ACFB171}" type="datetimeFigureOut">
              <a:rPr lang="en-US" smtClean="0"/>
              <a:pPr/>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3200446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0126B205-1A90-D546-A890-23F12ACFB171}" type="datetimeFigureOut">
              <a:rPr lang="en-US" smtClean="0"/>
              <a:pPr/>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1070404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erator &amp; Panelists">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a:prstGeom prst="rect">
            <a:avLst/>
          </a:prstGeom>
        </p:spPr>
        <p:txBody>
          <a:bodyPr/>
          <a:lstStyle>
            <a:lvl1pPr algn="l">
              <a:defRPr>
                <a:solidFill>
                  <a:srgbClr val="7A003B"/>
                </a:solidFill>
              </a:defRPr>
            </a:lvl1pPr>
          </a:lstStyle>
          <a:p>
            <a:r>
              <a:rPr lang="en-CA" dirty="0"/>
              <a:t>Click to edit Master title style</a:t>
            </a:r>
            <a:endParaRPr lang="en-US" dirty="0"/>
          </a:p>
        </p:txBody>
      </p:sp>
      <p:sp>
        <p:nvSpPr>
          <p:cNvPr id="3" name="Date Placeholder 2"/>
          <p:cNvSpPr>
            <a:spLocks noGrp="1"/>
          </p:cNvSpPr>
          <p:nvPr>
            <p:ph type="dt" sz="half" idx="10"/>
          </p:nvPr>
        </p:nvSpPr>
        <p:spPr/>
        <p:txBody>
          <a:bodyPr/>
          <a:lstStyle/>
          <a:p>
            <a:fld id="{76E5F0D5-A83A-5C4F-8B34-08F80A37526A}" type="datetimeFigureOut">
              <a:rPr lang="en-US" smtClean="0"/>
              <a:pPr/>
              <a:t>6/19/2018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A567FC-CEA5-0643-BD89-18893853560C}" type="slidenum">
              <a:rPr lang="en-US" smtClean="0"/>
              <a:pPr/>
              <a:t>‹#›</a:t>
            </a:fld>
            <a:endParaRPr lang="en-US"/>
          </a:p>
        </p:txBody>
      </p:sp>
      <p:sp>
        <p:nvSpPr>
          <p:cNvPr id="6" name="Text Placeholder 2"/>
          <p:cNvSpPr>
            <a:spLocks noGrp="1"/>
          </p:cNvSpPr>
          <p:nvPr>
            <p:ph type="body" idx="1" hasCustomPrompt="1"/>
          </p:nvPr>
        </p:nvSpPr>
        <p:spPr>
          <a:xfrm>
            <a:off x="467544" y="2420888"/>
            <a:ext cx="8280920" cy="576064"/>
          </a:xfrm>
          <a:prstGeom prst="rect">
            <a:avLst/>
          </a:prstGeom>
        </p:spPr>
        <p:txBody>
          <a:bodyPr anchor="b"/>
          <a:lstStyle>
            <a:lvl1pPr marL="0" indent="0">
              <a:buNone/>
              <a:defRPr sz="25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8" name="Text Placeholder 2"/>
          <p:cNvSpPr>
            <a:spLocks noGrp="1"/>
          </p:cNvSpPr>
          <p:nvPr>
            <p:ph type="body" idx="13" hasCustomPrompt="1"/>
          </p:nvPr>
        </p:nvSpPr>
        <p:spPr>
          <a:xfrm>
            <a:off x="467544" y="1980530"/>
            <a:ext cx="8280920" cy="648072"/>
          </a:xfrm>
          <a:prstGeom prst="rect">
            <a:avLst/>
          </a:prstGeom>
        </p:spPr>
        <p:txBody>
          <a:bodyPr anchor="b"/>
          <a:lstStyle>
            <a:lvl1pPr marL="0" indent="0">
              <a:buNone/>
              <a:defRPr sz="3300" b="0" i="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
        <p:nvSpPr>
          <p:cNvPr id="18" name="Text Placeholder 2"/>
          <p:cNvSpPr>
            <a:spLocks noGrp="1"/>
          </p:cNvSpPr>
          <p:nvPr>
            <p:ph type="body" idx="22" hasCustomPrompt="1"/>
          </p:nvPr>
        </p:nvSpPr>
        <p:spPr>
          <a:xfrm>
            <a:off x="459804" y="764704"/>
            <a:ext cx="8280920" cy="648072"/>
          </a:xfrm>
          <a:prstGeom prst="rect">
            <a:avLst/>
          </a:prstGeom>
        </p:spPr>
        <p:txBody>
          <a:bodyPr anchor="b"/>
          <a:lstStyle>
            <a:lvl1pPr marL="0" indent="0">
              <a:buNone/>
              <a:defRPr sz="3300" b="0" i="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
        <p:nvSpPr>
          <p:cNvPr id="17" name="Text Placeholder 2"/>
          <p:cNvSpPr>
            <a:spLocks noGrp="1"/>
          </p:cNvSpPr>
          <p:nvPr>
            <p:ph type="body" idx="23" hasCustomPrompt="1"/>
          </p:nvPr>
        </p:nvSpPr>
        <p:spPr>
          <a:xfrm>
            <a:off x="467544" y="3581326"/>
            <a:ext cx="8280920" cy="576064"/>
          </a:xfrm>
          <a:prstGeom prst="rect">
            <a:avLst/>
          </a:prstGeom>
        </p:spPr>
        <p:txBody>
          <a:bodyPr anchor="b"/>
          <a:lstStyle>
            <a:lvl1pPr marL="0" indent="0">
              <a:buNone/>
              <a:defRPr sz="2500" b="0">
                <a:solidFill>
                  <a:schemeClr val="tx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Title</a:t>
            </a:r>
          </a:p>
        </p:txBody>
      </p:sp>
      <p:sp>
        <p:nvSpPr>
          <p:cNvPr id="19" name="Text Placeholder 2"/>
          <p:cNvSpPr>
            <a:spLocks noGrp="1"/>
          </p:cNvSpPr>
          <p:nvPr>
            <p:ph type="body" idx="24" hasCustomPrompt="1"/>
          </p:nvPr>
        </p:nvSpPr>
        <p:spPr>
          <a:xfrm>
            <a:off x="467544" y="3140968"/>
            <a:ext cx="8280920" cy="648072"/>
          </a:xfrm>
          <a:prstGeom prst="rect">
            <a:avLst/>
          </a:prstGeom>
        </p:spPr>
        <p:txBody>
          <a:bodyPr anchor="b"/>
          <a:lstStyle>
            <a:lvl1pPr marL="0" indent="0">
              <a:buNone/>
              <a:defRPr sz="3300" b="0" i="0">
                <a:solidFill>
                  <a:srgbClr val="7A00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Name</a:t>
            </a:r>
          </a:p>
        </p:txBody>
      </p:sp>
    </p:spTree>
    <p:extLst>
      <p:ext uri="{BB962C8B-B14F-4D97-AF65-F5344CB8AC3E}">
        <p14:creationId xmlns:p14="http://schemas.microsoft.com/office/powerpoint/2010/main" val="3878672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0126B205-1A90-D546-A890-23F12ACFB171}" type="datetimeFigureOut">
              <a:rPr lang="en-US" smtClean="0"/>
              <a:pPr/>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6577C-F207-3B4E-8F06-54C381BA64CA}" type="slidenum">
              <a:rPr lang="en-US" smtClean="0"/>
              <a:pPr/>
              <a:t>‹#›</a:t>
            </a:fld>
            <a:endParaRPr lang="en-US"/>
          </a:p>
        </p:txBody>
      </p:sp>
    </p:spTree>
    <p:extLst>
      <p:ext uri="{BB962C8B-B14F-4D97-AF65-F5344CB8AC3E}">
        <p14:creationId xmlns:p14="http://schemas.microsoft.com/office/powerpoint/2010/main" val="3044374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F9DBCFF0-C51E-4A0A-B5EF-4D2D4419116A}" type="datetimeFigureOut">
              <a:rPr lang="en-CA"/>
              <a:pPr>
                <a:defRPr/>
              </a:pPr>
              <a:t>2018-06-19</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9E493D1A-88EF-4647-BBCF-AA91319FDBE1}" type="slidenum">
              <a:rPr lang="en-CA" altLang="en-US"/>
              <a:pPr/>
              <a:t>‹#›</a:t>
            </a:fld>
            <a:endParaRPr lang="en-CA" altLang="en-US"/>
          </a:p>
        </p:txBody>
      </p:sp>
    </p:spTree>
    <p:extLst>
      <p:ext uri="{BB962C8B-B14F-4D97-AF65-F5344CB8AC3E}">
        <p14:creationId xmlns:p14="http://schemas.microsoft.com/office/powerpoint/2010/main" val="775924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511D7B95-2A1C-4BF4-B91D-942D426EBAD6}" type="datetimeFigureOut">
              <a:rPr lang="en-CA"/>
              <a:pPr>
                <a:defRPr/>
              </a:pPr>
              <a:t>2018-06-19</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E8B78198-12CB-45B8-AFEA-D2288ADFF877}" type="slidenum">
              <a:rPr lang="en-CA" altLang="en-US"/>
              <a:pPr/>
              <a:t>‹#›</a:t>
            </a:fld>
            <a:endParaRPr lang="en-CA" altLang="en-US"/>
          </a:p>
        </p:txBody>
      </p:sp>
    </p:spTree>
    <p:extLst>
      <p:ext uri="{BB962C8B-B14F-4D97-AF65-F5344CB8AC3E}">
        <p14:creationId xmlns:p14="http://schemas.microsoft.com/office/powerpoint/2010/main" val="2534825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ED8564-FD3F-4353-AC06-9BCD030D1998}" type="datetimeFigureOut">
              <a:rPr lang="en-CA"/>
              <a:pPr>
                <a:defRPr/>
              </a:pPr>
              <a:t>2018-06-19</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77AD140E-CF46-4452-932B-EFC6A2456AD1}" type="slidenum">
              <a:rPr lang="en-CA" altLang="en-US"/>
              <a:pPr/>
              <a:t>‹#›</a:t>
            </a:fld>
            <a:endParaRPr lang="en-CA" altLang="en-US"/>
          </a:p>
        </p:txBody>
      </p:sp>
    </p:spTree>
    <p:extLst>
      <p:ext uri="{BB962C8B-B14F-4D97-AF65-F5344CB8AC3E}">
        <p14:creationId xmlns:p14="http://schemas.microsoft.com/office/powerpoint/2010/main" val="471481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8AC795A8-F7D0-48E5-8D4C-6B1711917A59}" type="datetimeFigureOut">
              <a:rPr lang="en-CA"/>
              <a:pPr>
                <a:defRPr/>
              </a:pPr>
              <a:t>2018-06-19</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fld id="{590B3BC0-3E4F-46E9-A5BA-9773993AB387}" type="slidenum">
              <a:rPr lang="en-CA" altLang="en-US"/>
              <a:pPr/>
              <a:t>‹#›</a:t>
            </a:fld>
            <a:endParaRPr lang="en-CA" altLang="en-US"/>
          </a:p>
        </p:txBody>
      </p:sp>
    </p:spTree>
    <p:extLst>
      <p:ext uri="{BB962C8B-B14F-4D97-AF65-F5344CB8AC3E}">
        <p14:creationId xmlns:p14="http://schemas.microsoft.com/office/powerpoint/2010/main" val="137036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86171794-9CB8-40C7-A2A1-877CA7356C22}" type="datetimeFigureOut">
              <a:rPr lang="en-CA"/>
              <a:pPr>
                <a:defRPr/>
              </a:pPr>
              <a:t>2018-06-19</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fld id="{CFC7BBE4-C59A-4D5F-858B-CCDDE2B9B5BA}" type="slidenum">
              <a:rPr lang="en-CA" altLang="en-US"/>
              <a:pPr/>
              <a:t>‹#›</a:t>
            </a:fld>
            <a:endParaRPr lang="en-CA" altLang="en-US"/>
          </a:p>
        </p:txBody>
      </p:sp>
    </p:spTree>
    <p:extLst>
      <p:ext uri="{BB962C8B-B14F-4D97-AF65-F5344CB8AC3E}">
        <p14:creationId xmlns:p14="http://schemas.microsoft.com/office/powerpoint/2010/main" val="3856391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D689F2A0-93EE-4D5A-A491-1F891F760433}" type="datetimeFigureOut">
              <a:rPr lang="en-CA"/>
              <a:pPr>
                <a:defRPr/>
              </a:pPr>
              <a:t>2018-06-19</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fld id="{6A75DE59-8899-43C3-A357-AC1439DE12C6}" type="slidenum">
              <a:rPr lang="en-CA" altLang="en-US"/>
              <a:pPr/>
              <a:t>‹#›</a:t>
            </a:fld>
            <a:endParaRPr lang="en-CA" altLang="en-US"/>
          </a:p>
        </p:txBody>
      </p:sp>
    </p:spTree>
    <p:extLst>
      <p:ext uri="{BB962C8B-B14F-4D97-AF65-F5344CB8AC3E}">
        <p14:creationId xmlns:p14="http://schemas.microsoft.com/office/powerpoint/2010/main" val="1685772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365E4B-C582-46AF-BCC2-2571A4B0AB03}" type="datetimeFigureOut">
              <a:rPr lang="en-CA"/>
              <a:pPr>
                <a:defRPr/>
              </a:pPr>
              <a:t>2018-06-19</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fld id="{666B651F-4960-4CF6-A259-F4C16786A616}" type="slidenum">
              <a:rPr lang="en-CA" altLang="en-US"/>
              <a:pPr/>
              <a:t>‹#›</a:t>
            </a:fld>
            <a:endParaRPr lang="en-CA" altLang="en-US"/>
          </a:p>
        </p:txBody>
      </p:sp>
    </p:spTree>
    <p:extLst>
      <p:ext uri="{BB962C8B-B14F-4D97-AF65-F5344CB8AC3E}">
        <p14:creationId xmlns:p14="http://schemas.microsoft.com/office/powerpoint/2010/main" val="4174998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850912-C865-4A9D-894B-5AB5305029D1}" type="datetimeFigureOut">
              <a:rPr lang="en-CA"/>
              <a:pPr>
                <a:defRPr/>
              </a:pPr>
              <a:t>2018-06-19</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fld id="{FE7A5FF3-4EA3-4B47-B76C-50E34B62FECE}" type="slidenum">
              <a:rPr lang="en-CA" altLang="en-US"/>
              <a:pPr/>
              <a:t>‹#›</a:t>
            </a:fld>
            <a:endParaRPr lang="en-CA" altLang="en-US"/>
          </a:p>
        </p:txBody>
      </p:sp>
    </p:spTree>
    <p:extLst>
      <p:ext uri="{BB962C8B-B14F-4D97-AF65-F5344CB8AC3E}">
        <p14:creationId xmlns:p14="http://schemas.microsoft.com/office/powerpoint/2010/main" val="3033942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1C98F9-ED8E-427A-9393-4ABBBF1EDA64}" type="datetimeFigureOut">
              <a:rPr lang="en-CA"/>
              <a:pPr>
                <a:defRPr/>
              </a:pPr>
              <a:t>2018-06-19</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fld id="{E3AD3D8F-6214-4DC6-AE65-3935D6257FBA}" type="slidenum">
              <a:rPr lang="en-CA" altLang="en-US"/>
              <a:pPr/>
              <a:t>‹#›</a:t>
            </a:fld>
            <a:endParaRPr lang="en-CA" altLang="en-US"/>
          </a:p>
        </p:txBody>
      </p:sp>
    </p:spTree>
    <p:extLst>
      <p:ext uri="{BB962C8B-B14F-4D97-AF65-F5344CB8AC3E}">
        <p14:creationId xmlns:p14="http://schemas.microsoft.com/office/powerpoint/2010/main" val="172282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6E5F0D5-A83A-5C4F-8B34-08F80A37526A}" type="datetimeFigureOut">
              <a:rPr lang="en-US" smtClean="0"/>
              <a:pPr/>
              <a:t>6/19/2018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A567FC-CEA5-0643-BD89-18893853560C}" type="slidenum">
              <a:rPr lang="en-US" smtClean="0"/>
              <a:pPr/>
              <a:t>‹#›</a:t>
            </a:fld>
            <a:endParaRPr lang="en-US" dirty="0"/>
          </a:p>
        </p:txBody>
      </p:sp>
    </p:spTree>
    <p:extLst>
      <p:ext uri="{BB962C8B-B14F-4D97-AF65-F5344CB8AC3E}">
        <p14:creationId xmlns:p14="http://schemas.microsoft.com/office/powerpoint/2010/main" val="1110759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72B0783C-AB5F-43DD-A6F4-3B1971D29C5B}" type="datetimeFigureOut">
              <a:rPr lang="en-CA"/>
              <a:pPr>
                <a:defRPr/>
              </a:pPr>
              <a:t>2018-06-19</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1B1656E9-B266-40A9-BB67-050BAFC6BF9E}" type="slidenum">
              <a:rPr lang="en-CA" altLang="en-US"/>
              <a:pPr/>
              <a:t>‹#›</a:t>
            </a:fld>
            <a:endParaRPr lang="en-CA" altLang="en-US"/>
          </a:p>
        </p:txBody>
      </p:sp>
    </p:spTree>
    <p:extLst>
      <p:ext uri="{BB962C8B-B14F-4D97-AF65-F5344CB8AC3E}">
        <p14:creationId xmlns:p14="http://schemas.microsoft.com/office/powerpoint/2010/main" val="3004423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7D9F5499-C85C-4BF5-B0C8-5BE1D896B29A}" type="datetimeFigureOut">
              <a:rPr lang="en-CA"/>
              <a:pPr>
                <a:defRPr/>
              </a:pPr>
              <a:t>2018-06-19</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fld id="{44285069-ACFE-4501-B600-B9BF218BF778}" type="slidenum">
              <a:rPr lang="en-CA" altLang="en-US"/>
              <a:pPr/>
              <a:t>‹#›</a:t>
            </a:fld>
            <a:endParaRPr lang="en-CA" altLang="en-US"/>
          </a:p>
        </p:txBody>
      </p:sp>
    </p:spTree>
    <p:extLst>
      <p:ext uri="{BB962C8B-B14F-4D97-AF65-F5344CB8AC3E}">
        <p14:creationId xmlns:p14="http://schemas.microsoft.com/office/powerpoint/2010/main" val="556575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06463" y="2593975"/>
            <a:ext cx="7421562" cy="3619500"/>
          </a:xfrm>
          <a:prstGeom prst="rect">
            <a:avLst/>
          </a:prstGeom>
        </p:spPr>
        <p:txBody>
          <a:bodyPr vert="horz"/>
          <a:lstStyle>
            <a:lvl1pPr>
              <a:defRPr sz="7200" cap="none" baseline="0">
                <a:latin typeface="Verdana"/>
                <a:cs typeface="Verdana"/>
              </a:defRPr>
            </a:lvl1pPr>
            <a:lvl2pPr marL="0" indent="0">
              <a:buFontTx/>
              <a:buNone/>
              <a:defRPr sz="1800" cap="none">
                <a:solidFill>
                  <a:schemeClr val="bg1"/>
                </a:solidFill>
                <a:latin typeface=""/>
              </a:defRPr>
            </a:lvl2pPr>
          </a:lstStyle>
          <a:p>
            <a:pPr lvl="0"/>
            <a:r>
              <a:rPr lang="en-CA" dirty="0"/>
              <a:t>Presentation Title</a:t>
            </a:r>
          </a:p>
          <a:p>
            <a:pPr lvl="1"/>
            <a:r>
              <a:rPr lang="en-CA" dirty="0"/>
              <a:t>Presenter  |  Date</a:t>
            </a:r>
          </a:p>
        </p:txBody>
      </p:sp>
    </p:spTree>
    <p:extLst>
      <p:ext uri="{BB962C8B-B14F-4D97-AF65-F5344CB8AC3E}">
        <p14:creationId xmlns:p14="http://schemas.microsoft.com/office/powerpoint/2010/main" val="11734317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4500" y="1868488"/>
            <a:ext cx="8445500" cy="4772025"/>
          </a:xfrm>
          <a:prstGeom prst="rect">
            <a:avLst/>
          </a:prstGeom>
        </p:spPr>
        <p:txBody>
          <a:bodyPr/>
          <a:lstStyle>
            <a:lvl2pPr marL="914400" indent="-457200">
              <a:buFont typeface="Wingdings" charset="2"/>
              <a:buChar char="§"/>
              <a:defRPr/>
            </a:lvl2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933005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4768" y="6309360"/>
            <a:ext cx="2057400" cy="274320"/>
          </a:xfrm>
          <a:prstGeom prst="rect">
            <a:avLst/>
          </a:prstGeom>
        </p:spPr>
        <p:txBody>
          <a:bodyPr/>
          <a:lstStyle/>
          <a:p>
            <a:endParaRPr lang="en-CA"/>
          </a:p>
        </p:txBody>
      </p:sp>
      <p:sp>
        <p:nvSpPr>
          <p:cNvPr id="3" name="Footer Placeholder 2"/>
          <p:cNvSpPr>
            <a:spLocks noGrp="1"/>
          </p:cNvSpPr>
          <p:nvPr>
            <p:ph type="ftr" sz="quarter" idx="11"/>
          </p:nvPr>
        </p:nvSpPr>
        <p:spPr>
          <a:xfrm>
            <a:off x="2596896" y="6309360"/>
            <a:ext cx="3950208" cy="274320"/>
          </a:xfrm>
          <a:prstGeom prst="rect">
            <a:avLst/>
          </a:prstGeom>
        </p:spPr>
        <p:txBody>
          <a:bodyPr/>
          <a:lstStyle/>
          <a:p>
            <a:endParaRPr lang="en-CA"/>
          </a:p>
        </p:txBody>
      </p:sp>
      <p:sp>
        <p:nvSpPr>
          <p:cNvPr id="4" name="Slide Number Placeholder 3"/>
          <p:cNvSpPr>
            <a:spLocks noGrp="1"/>
          </p:cNvSpPr>
          <p:nvPr>
            <p:ph type="sldNum" sz="quarter" idx="12"/>
          </p:nvPr>
        </p:nvSpPr>
        <p:spPr>
          <a:xfrm>
            <a:off x="7823382" y="6309360"/>
            <a:ext cx="1097280" cy="274320"/>
          </a:xfrm>
          <a:prstGeom prst="rect">
            <a:avLst/>
          </a:prstGeom>
        </p:spPr>
        <p:txBody>
          <a:bodyPr/>
          <a:lstStyle/>
          <a:p>
            <a:fld id="{CB9C1087-D6BB-454E-87CF-FF2218C7A72F}" type="slidenum">
              <a:rPr lang="en-CA" smtClean="0"/>
              <a:pPr/>
              <a:t>‹#›</a:t>
            </a:fld>
            <a:endParaRPr lang="en-CA"/>
          </a:p>
        </p:txBody>
      </p:sp>
    </p:spTree>
    <p:extLst>
      <p:ext uri="{BB962C8B-B14F-4D97-AF65-F5344CB8AC3E}">
        <p14:creationId xmlns:p14="http://schemas.microsoft.com/office/powerpoint/2010/main" val="4276789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7680960" cy="13716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34768" y="6309360"/>
            <a:ext cx="2057400" cy="274320"/>
          </a:xfrm>
          <a:prstGeom prst="rect">
            <a:avLst/>
          </a:prstGeom>
        </p:spPr>
        <p:txBody>
          <a:bodyPr/>
          <a:lstStyle/>
          <a:p>
            <a:endParaRPr lang="en-CA"/>
          </a:p>
        </p:txBody>
      </p:sp>
      <p:sp>
        <p:nvSpPr>
          <p:cNvPr id="8" name="Footer Placeholder 7"/>
          <p:cNvSpPr>
            <a:spLocks noGrp="1"/>
          </p:cNvSpPr>
          <p:nvPr>
            <p:ph type="ftr" sz="quarter" idx="11"/>
          </p:nvPr>
        </p:nvSpPr>
        <p:spPr>
          <a:xfrm>
            <a:off x="2596896" y="6309360"/>
            <a:ext cx="3950208" cy="274320"/>
          </a:xfrm>
          <a:prstGeom prst="rect">
            <a:avLst/>
          </a:prstGeom>
        </p:spPr>
        <p:txBody>
          <a:bodyPr/>
          <a:lstStyle/>
          <a:p>
            <a:endParaRPr lang="en-CA"/>
          </a:p>
        </p:txBody>
      </p:sp>
      <p:sp>
        <p:nvSpPr>
          <p:cNvPr id="9" name="Slide Number Placeholder 8"/>
          <p:cNvSpPr>
            <a:spLocks noGrp="1"/>
          </p:cNvSpPr>
          <p:nvPr>
            <p:ph type="sldNum" sz="quarter" idx="12"/>
          </p:nvPr>
        </p:nvSpPr>
        <p:spPr>
          <a:xfrm>
            <a:off x="7823382" y="6309360"/>
            <a:ext cx="1097280" cy="274320"/>
          </a:xfrm>
          <a:prstGeom prst="rect">
            <a:avLst/>
          </a:prstGeom>
        </p:spPr>
        <p:txBody>
          <a:bodyPr/>
          <a:lstStyle/>
          <a:p>
            <a:fld id="{572EA2E4-C5D0-4B2B-A14D-8095F6502FEC}" type="slidenum">
              <a:rPr lang="en-CA" smtClean="0"/>
              <a:pPr/>
              <a:t>‹#›</a:t>
            </a:fld>
            <a:endParaRPr lang="en-CA"/>
          </a:p>
        </p:txBody>
      </p:sp>
    </p:spTree>
    <p:extLst>
      <p:ext uri="{BB962C8B-B14F-4D97-AF65-F5344CB8AC3E}">
        <p14:creationId xmlns:p14="http://schemas.microsoft.com/office/powerpoint/2010/main" val="4206848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6BF8FEF7-396D-E746-ADBE-8FAB7B5C992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57204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C3C3683-122E-0949-87C5-5A6194282C62}"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215A6-8768-7340-BBE3-8F7BDBAB4677}" type="slidenum">
              <a:rPr lang="en-US" smtClean="0"/>
              <a:t>‹#›</a:t>
            </a:fld>
            <a:endParaRPr lang="en-US"/>
          </a:p>
        </p:txBody>
      </p:sp>
    </p:spTree>
    <p:extLst>
      <p:ext uri="{BB962C8B-B14F-4D97-AF65-F5344CB8AC3E}">
        <p14:creationId xmlns:p14="http://schemas.microsoft.com/office/powerpoint/2010/main" val="1712374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8" b="1" cap="all"/>
            </a:lvl1pPr>
          </a:lstStyle>
          <a:p>
            <a:r>
              <a:rPr lang="en-CA"/>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969">
                <a:solidFill>
                  <a:schemeClr val="tx1">
                    <a:tint val="75000"/>
                  </a:schemeClr>
                </a:solidFill>
              </a:defRPr>
            </a:lvl1pPr>
            <a:lvl2pPr marL="457177" indent="0">
              <a:buNone/>
              <a:defRPr sz="1828">
                <a:solidFill>
                  <a:schemeClr val="tx1">
                    <a:tint val="75000"/>
                  </a:schemeClr>
                </a:solidFill>
              </a:defRPr>
            </a:lvl2pPr>
            <a:lvl3pPr marL="914353" indent="0">
              <a:buNone/>
              <a:defRPr sz="1617">
                <a:solidFill>
                  <a:schemeClr val="tx1">
                    <a:tint val="75000"/>
                  </a:schemeClr>
                </a:solidFill>
              </a:defRPr>
            </a:lvl3pPr>
            <a:lvl4pPr marL="1371530" indent="0">
              <a:buNone/>
              <a:defRPr sz="1406">
                <a:solidFill>
                  <a:schemeClr val="tx1">
                    <a:tint val="75000"/>
                  </a:schemeClr>
                </a:solidFill>
              </a:defRPr>
            </a:lvl4pPr>
            <a:lvl5pPr marL="1828706" indent="0">
              <a:buNone/>
              <a:defRPr sz="1406">
                <a:solidFill>
                  <a:schemeClr val="tx1">
                    <a:tint val="75000"/>
                  </a:schemeClr>
                </a:solidFill>
              </a:defRPr>
            </a:lvl5pPr>
            <a:lvl6pPr marL="2285883" indent="0">
              <a:buNone/>
              <a:defRPr sz="1406">
                <a:solidFill>
                  <a:schemeClr val="tx1">
                    <a:tint val="75000"/>
                  </a:schemeClr>
                </a:solidFill>
              </a:defRPr>
            </a:lvl6pPr>
            <a:lvl7pPr marL="2743060" indent="0">
              <a:buNone/>
              <a:defRPr sz="1406">
                <a:solidFill>
                  <a:schemeClr val="tx1">
                    <a:tint val="75000"/>
                  </a:schemeClr>
                </a:solidFill>
              </a:defRPr>
            </a:lvl7pPr>
            <a:lvl8pPr marL="3200236" indent="0">
              <a:buNone/>
              <a:defRPr sz="1406">
                <a:solidFill>
                  <a:schemeClr val="tx1">
                    <a:tint val="75000"/>
                  </a:schemeClr>
                </a:solidFill>
              </a:defRPr>
            </a:lvl8pPr>
            <a:lvl9pPr marL="3657413" indent="0">
              <a:buNone/>
              <a:defRPr sz="1406">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6BF8FEF7-396D-E746-ADBE-8FAB7B5C992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02877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12"/>
            </a:lvl1pPr>
            <a:lvl2pPr>
              <a:defRPr sz="2391"/>
            </a:lvl2pPr>
            <a:lvl3pPr>
              <a:defRPr sz="1969"/>
            </a:lvl3pPr>
            <a:lvl4pPr>
              <a:defRPr sz="1828"/>
            </a:lvl4pPr>
            <a:lvl5pPr>
              <a:defRPr sz="1828"/>
            </a:lvl5pPr>
            <a:lvl6pPr>
              <a:defRPr sz="1828"/>
            </a:lvl6pPr>
            <a:lvl7pPr>
              <a:defRPr sz="1828"/>
            </a:lvl7pPr>
            <a:lvl8pPr>
              <a:defRPr sz="1828"/>
            </a:lvl8pPr>
            <a:lvl9pPr>
              <a:defRPr sz="1828"/>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12"/>
            </a:lvl1pPr>
            <a:lvl2pPr>
              <a:defRPr sz="2391"/>
            </a:lvl2pPr>
            <a:lvl3pPr>
              <a:defRPr sz="1969"/>
            </a:lvl3pPr>
            <a:lvl4pPr>
              <a:defRPr sz="1828"/>
            </a:lvl4pPr>
            <a:lvl5pPr>
              <a:defRPr sz="1828"/>
            </a:lvl5pPr>
            <a:lvl6pPr>
              <a:defRPr sz="1828"/>
            </a:lvl6pPr>
            <a:lvl7pPr>
              <a:defRPr sz="1828"/>
            </a:lvl7pPr>
            <a:lvl8pPr>
              <a:defRPr sz="1828"/>
            </a:lvl8pPr>
            <a:lvl9pPr>
              <a:defRPr sz="1828"/>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6BF8FEF7-396D-E746-ADBE-8FAB7B5C9921}"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301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1D28C91-157D-450D-B6BE-E37464EB3160}" type="datetime1">
              <a:rPr lang="en-US" smtClean="0"/>
              <a:pPr/>
              <a:t>6/19/2018</a:t>
            </a:fld>
            <a:endParaRPr lang="en-US" dirty="0"/>
          </a:p>
        </p:txBody>
      </p:sp>
    </p:spTree>
    <p:extLst>
      <p:ext uri="{BB962C8B-B14F-4D97-AF65-F5344CB8AC3E}">
        <p14:creationId xmlns:p14="http://schemas.microsoft.com/office/powerpoint/2010/main" val="4267929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91" b="1"/>
            </a:lvl1pPr>
            <a:lvl2pPr marL="457177" indent="0">
              <a:buNone/>
              <a:defRPr sz="1969" b="1"/>
            </a:lvl2pPr>
            <a:lvl3pPr marL="914353" indent="0">
              <a:buNone/>
              <a:defRPr sz="1828" b="1"/>
            </a:lvl3pPr>
            <a:lvl4pPr marL="1371530" indent="0">
              <a:buNone/>
              <a:defRPr sz="1617" b="1"/>
            </a:lvl4pPr>
            <a:lvl5pPr marL="1828706" indent="0">
              <a:buNone/>
              <a:defRPr sz="1617" b="1"/>
            </a:lvl5pPr>
            <a:lvl6pPr marL="2285883" indent="0">
              <a:buNone/>
              <a:defRPr sz="1617" b="1"/>
            </a:lvl6pPr>
            <a:lvl7pPr marL="2743060" indent="0">
              <a:buNone/>
              <a:defRPr sz="1617" b="1"/>
            </a:lvl7pPr>
            <a:lvl8pPr marL="3200236" indent="0">
              <a:buNone/>
              <a:defRPr sz="1617" b="1"/>
            </a:lvl8pPr>
            <a:lvl9pPr marL="3657413" indent="0">
              <a:buNone/>
              <a:defRPr sz="1617"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91"/>
            </a:lvl1pPr>
            <a:lvl2pPr>
              <a:defRPr sz="1969"/>
            </a:lvl2pPr>
            <a:lvl3pPr>
              <a:defRPr sz="1828"/>
            </a:lvl3pPr>
            <a:lvl4pPr>
              <a:defRPr sz="1617"/>
            </a:lvl4pPr>
            <a:lvl5pPr>
              <a:defRPr sz="1617"/>
            </a:lvl5pPr>
            <a:lvl6pPr>
              <a:defRPr sz="1617"/>
            </a:lvl6pPr>
            <a:lvl7pPr>
              <a:defRPr sz="1617"/>
            </a:lvl7pPr>
            <a:lvl8pPr>
              <a:defRPr sz="1617"/>
            </a:lvl8pPr>
            <a:lvl9pPr>
              <a:defRPr sz="161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91" b="1"/>
            </a:lvl1pPr>
            <a:lvl2pPr marL="457177" indent="0">
              <a:buNone/>
              <a:defRPr sz="1969" b="1"/>
            </a:lvl2pPr>
            <a:lvl3pPr marL="914353" indent="0">
              <a:buNone/>
              <a:defRPr sz="1828" b="1"/>
            </a:lvl3pPr>
            <a:lvl4pPr marL="1371530" indent="0">
              <a:buNone/>
              <a:defRPr sz="1617" b="1"/>
            </a:lvl4pPr>
            <a:lvl5pPr marL="1828706" indent="0">
              <a:buNone/>
              <a:defRPr sz="1617" b="1"/>
            </a:lvl5pPr>
            <a:lvl6pPr marL="2285883" indent="0">
              <a:buNone/>
              <a:defRPr sz="1617" b="1"/>
            </a:lvl6pPr>
            <a:lvl7pPr marL="2743060" indent="0">
              <a:buNone/>
              <a:defRPr sz="1617" b="1"/>
            </a:lvl7pPr>
            <a:lvl8pPr marL="3200236" indent="0">
              <a:buNone/>
              <a:defRPr sz="1617" b="1"/>
            </a:lvl8pPr>
            <a:lvl9pPr marL="3657413" indent="0">
              <a:buNone/>
              <a:defRPr sz="1617" b="1"/>
            </a:lvl9pPr>
          </a:lstStyle>
          <a:p>
            <a:pPr lvl="0"/>
            <a:r>
              <a:rPr lang="en-CA"/>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91"/>
            </a:lvl1pPr>
            <a:lvl2pPr>
              <a:defRPr sz="1969"/>
            </a:lvl2pPr>
            <a:lvl3pPr>
              <a:defRPr sz="1828"/>
            </a:lvl3pPr>
            <a:lvl4pPr>
              <a:defRPr sz="1617"/>
            </a:lvl4pPr>
            <a:lvl5pPr>
              <a:defRPr sz="1617"/>
            </a:lvl5pPr>
            <a:lvl6pPr>
              <a:defRPr sz="1617"/>
            </a:lvl6pPr>
            <a:lvl7pPr>
              <a:defRPr sz="1617"/>
            </a:lvl7pPr>
            <a:lvl8pPr>
              <a:defRPr sz="1617"/>
            </a:lvl8pPr>
            <a:lvl9pPr>
              <a:defRPr sz="161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6BF8FEF7-396D-E746-ADBE-8FAB7B5C9921}" type="datetimeFigureOut">
              <a:rPr lang="en-US" smtClean="0"/>
              <a:t>6/19/2018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35293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6BF8FEF7-396D-E746-ADBE-8FAB7B5C9921}" type="datetimeFigureOut">
              <a:rPr lang="en-US" smtClean="0"/>
              <a:t>6/19/2018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54394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8FEF7-396D-E746-ADBE-8FAB7B5C9921}" type="datetimeFigureOut">
              <a:rPr lang="en-US" smtClean="0"/>
              <a:t>6/19/2018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17111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69" b="1"/>
            </a:lvl1pPr>
          </a:lstStyle>
          <a:p>
            <a:r>
              <a:rPr lang="en-CA"/>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34"/>
            </a:lvl1pPr>
            <a:lvl2pPr>
              <a:defRPr sz="2812"/>
            </a:lvl2pPr>
            <a:lvl3pPr>
              <a:defRPr sz="2391"/>
            </a:lvl3pPr>
            <a:lvl4pPr>
              <a:defRPr sz="1969"/>
            </a:lvl4pPr>
            <a:lvl5pPr>
              <a:defRPr sz="1969"/>
            </a:lvl5pPr>
            <a:lvl6pPr>
              <a:defRPr sz="1969"/>
            </a:lvl6pPr>
            <a:lvl7pPr>
              <a:defRPr sz="1969"/>
            </a:lvl7pPr>
            <a:lvl8pPr>
              <a:defRPr sz="1969"/>
            </a:lvl8pPr>
            <a:lvl9pPr>
              <a:defRPr sz="1969"/>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6"/>
            </a:lvl1pPr>
            <a:lvl2pPr marL="457177" indent="0">
              <a:buNone/>
              <a:defRPr sz="1195"/>
            </a:lvl2pPr>
            <a:lvl3pPr marL="914353" indent="0">
              <a:buNone/>
              <a:defRPr sz="984"/>
            </a:lvl3pPr>
            <a:lvl4pPr marL="1371530" indent="0">
              <a:buNone/>
              <a:defRPr sz="914"/>
            </a:lvl4pPr>
            <a:lvl5pPr marL="1828706" indent="0">
              <a:buNone/>
              <a:defRPr sz="914"/>
            </a:lvl5pPr>
            <a:lvl6pPr marL="2285883" indent="0">
              <a:buNone/>
              <a:defRPr sz="914"/>
            </a:lvl6pPr>
            <a:lvl7pPr marL="2743060" indent="0">
              <a:buNone/>
              <a:defRPr sz="914"/>
            </a:lvl7pPr>
            <a:lvl8pPr marL="3200236" indent="0">
              <a:buNone/>
              <a:defRPr sz="914"/>
            </a:lvl8pPr>
            <a:lvl9pPr marL="3657413" indent="0">
              <a:buNone/>
              <a:defRPr sz="914"/>
            </a:lvl9pPr>
          </a:lstStyle>
          <a:p>
            <a:pPr lvl="0"/>
            <a:r>
              <a:rPr lang="en-CA"/>
              <a:t>Click to edit Master text styles</a:t>
            </a:r>
          </a:p>
        </p:txBody>
      </p:sp>
      <p:sp>
        <p:nvSpPr>
          <p:cNvPr id="5" name="Date Placeholder 4"/>
          <p:cNvSpPr>
            <a:spLocks noGrp="1"/>
          </p:cNvSpPr>
          <p:nvPr>
            <p:ph type="dt" sz="half" idx="10"/>
          </p:nvPr>
        </p:nvSpPr>
        <p:spPr/>
        <p:txBody>
          <a:bodyPr/>
          <a:lstStyle/>
          <a:p>
            <a:fld id="{6BF8FEF7-396D-E746-ADBE-8FAB7B5C9921}"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19598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69"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34"/>
            </a:lvl1pPr>
            <a:lvl2pPr marL="457177" indent="0">
              <a:buNone/>
              <a:defRPr sz="2812"/>
            </a:lvl2pPr>
            <a:lvl3pPr marL="914353" indent="0">
              <a:buNone/>
              <a:defRPr sz="2391"/>
            </a:lvl3pPr>
            <a:lvl4pPr marL="1371530" indent="0">
              <a:buNone/>
              <a:defRPr sz="1969"/>
            </a:lvl4pPr>
            <a:lvl5pPr marL="1828706" indent="0">
              <a:buNone/>
              <a:defRPr sz="1969"/>
            </a:lvl5pPr>
            <a:lvl6pPr marL="2285883" indent="0">
              <a:buNone/>
              <a:defRPr sz="1969"/>
            </a:lvl6pPr>
            <a:lvl7pPr marL="2743060" indent="0">
              <a:buNone/>
              <a:defRPr sz="1969"/>
            </a:lvl7pPr>
            <a:lvl8pPr marL="3200236" indent="0">
              <a:buNone/>
              <a:defRPr sz="1969"/>
            </a:lvl8pPr>
            <a:lvl9pPr marL="3657413" indent="0">
              <a:buNone/>
              <a:defRPr sz="1969"/>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6"/>
            </a:lvl1pPr>
            <a:lvl2pPr marL="457177" indent="0">
              <a:buNone/>
              <a:defRPr sz="1195"/>
            </a:lvl2pPr>
            <a:lvl3pPr marL="914353" indent="0">
              <a:buNone/>
              <a:defRPr sz="984"/>
            </a:lvl3pPr>
            <a:lvl4pPr marL="1371530" indent="0">
              <a:buNone/>
              <a:defRPr sz="914"/>
            </a:lvl4pPr>
            <a:lvl5pPr marL="1828706" indent="0">
              <a:buNone/>
              <a:defRPr sz="914"/>
            </a:lvl5pPr>
            <a:lvl6pPr marL="2285883" indent="0">
              <a:buNone/>
              <a:defRPr sz="914"/>
            </a:lvl6pPr>
            <a:lvl7pPr marL="2743060" indent="0">
              <a:buNone/>
              <a:defRPr sz="914"/>
            </a:lvl7pPr>
            <a:lvl8pPr marL="3200236" indent="0">
              <a:buNone/>
              <a:defRPr sz="914"/>
            </a:lvl8pPr>
            <a:lvl9pPr marL="3657413" indent="0">
              <a:buNone/>
              <a:defRPr sz="914"/>
            </a:lvl9pPr>
          </a:lstStyle>
          <a:p>
            <a:pPr lvl="0"/>
            <a:r>
              <a:rPr lang="en-CA"/>
              <a:t>Click to edit Master text styles</a:t>
            </a:r>
          </a:p>
        </p:txBody>
      </p:sp>
      <p:sp>
        <p:nvSpPr>
          <p:cNvPr id="5" name="Date Placeholder 4"/>
          <p:cNvSpPr>
            <a:spLocks noGrp="1"/>
          </p:cNvSpPr>
          <p:nvPr>
            <p:ph type="dt" sz="half" idx="10"/>
          </p:nvPr>
        </p:nvSpPr>
        <p:spPr/>
        <p:txBody>
          <a:bodyPr/>
          <a:lstStyle/>
          <a:p>
            <a:fld id="{6BF8FEF7-396D-E746-ADBE-8FAB7B5C9921}"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5085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BF8FEF7-396D-E746-ADBE-8FAB7B5C992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57803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BF8FEF7-396D-E746-ADBE-8FAB7B5C992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77811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graphicFrame>
        <p:nvGraphicFramePr>
          <p:cNvPr id="8" name="Obje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92" name="think-cell Slide" r:id="rId4" imgW="360" imgH="360" progId="TCLayout.ActiveDocument.1">
                  <p:embed/>
                </p:oleObj>
              </mc:Choice>
              <mc:Fallback>
                <p:oleObj name="think-cell Slide" r:id="rId4" imgW="360" imgH="360" progId="TCLayout.ActiveDocument.1">
                  <p:embed/>
                  <p:pic>
                    <p:nvPicPr>
                      <p:cNvPr id="8" name="Obje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4" descr="KPMG_NoCP_white_US_283_6780.eps"/>
          <p:cNvPicPr>
            <a:picLocks noChangeAspect="1"/>
          </p:cNvPicPr>
          <p:nvPr userDrawn="1"/>
        </p:nvPicPr>
        <p:blipFill rotWithShape="1">
          <a:blip r:embed="rId7" cstate="email">
            <a:extLst>
              <a:ext uri="{28A0092B-C50C-407E-A947-70E740481C1C}">
                <a14:useLocalDpi xmlns:a14="http://schemas.microsoft.com/office/drawing/2010/main"/>
              </a:ext>
            </a:extLst>
          </a:blip>
          <a:srcRect l="7816" t="22176" r="7816" b="22176"/>
          <a:stretch/>
        </p:blipFill>
        <p:spPr>
          <a:xfrm>
            <a:off x="1995055" y="612639"/>
            <a:ext cx="979460" cy="463126"/>
          </a:xfrm>
          <a:prstGeom prst="rect">
            <a:avLst/>
          </a:prstGeom>
        </p:spPr>
      </p:pic>
      <p:sp>
        <p:nvSpPr>
          <p:cNvPr id="3" name="object 3"/>
          <p:cNvSpPr/>
          <p:nvPr userDrawn="1"/>
        </p:nvSpPr>
        <p:spPr bwMode="gray">
          <a:xfrm>
            <a:off x="0" y="0"/>
            <a:ext cx="157321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pPr eaLnBrk="1"/>
            <a:endParaRPr lang="en-CA" dirty="0">
              <a:latin typeface="Arial" panose="020B0604020202020204" pitchFamily="34" charset="0"/>
            </a:endParaRPr>
          </a:p>
        </p:txBody>
      </p:sp>
      <p:sp>
        <p:nvSpPr>
          <p:cNvPr id="2" name="Title 1"/>
          <p:cNvSpPr>
            <a:spLocks noGrp="1"/>
          </p:cNvSpPr>
          <p:nvPr>
            <p:ph type="title"/>
          </p:nvPr>
        </p:nvSpPr>
        <p:spPr bwMode="gray">
          <a:xfrm>
            <a:off x="1995055" y="1337703"/>
            <a:ext cx="5328000" cy="3554819"/>
          </a:xfrm>
        </p:spPr>
        <p:txBody>
          <a:bodyPr anchor="t" anchorCtr="0"/>
          <a:lstStyle>
            <a:lvl1pPr>
              <a:lnSpc>
                <a:spcPct val="70000"/>
              </a:lnSpc>
              <a:defRPr sz="11000">
                <a:solidFill>
                  <a:schemeClr val="tx2"/>
                </a:solidFill>
                <a:latin typeface="KPMG Extralight" panose="020B0303030202040204" pitchFamily="34" charset="0"/>
              </a:defRPr>
            </a:lvl1pPr>
          </a:lstStyle>
          <a:p>
            <a:r>
              <a:rPr lang="en-US" noProof="0" dirty="0"/>
              <a:t>Click to edit Master title style</a:t>
            </a:r>
            <a:endParaRPr lang="en-CA" noProof="0" dirty="0"/>
          </a:p>
        </p:txBody>
      </p:sp>
      <p:sp>
        <p:nvSpPr>
          <p:cNvPr id="6" name="Text Placeholder 6"/>
          <p:cNvSpPr>
            <a:spLocks noGrp="1"/>
          </p:cNvSpPr>
          <p:nvPr>
            <p:ph type="body" sz="quarter" idx="11"/>
          </p:nvPr>
        </p:nvSpPr>
        <p:spPr bwMode="gray">
          <a:xfrm>
            <a:off x="1995055" y="4773706"/>
            <a:ext cx="5328000" cy="672353"/>
          </a:xfrm>
          <a:prstGeom prst="rect">
            <a:avLst/>
          </a:prstGeom>
        </p:spPr>
        <p:txBody>
          <a:bodyPr vert="horz" lIns="0" tIns="0" rIns="0" bIns="0">
            <a:noAutofit/>
          </a:bodyPr>
          <a:lstStyle>
            <a:lvl1pPr>
              <a:spcBef>
                <a:spcPts val="0"/>
              </a:spcBef>
              <a:spcAft>
                <a:spcPts val="0"/>
              </a:spcAft>
              <a:defRPr sz="1200">
                <a:solidFill>
                  <a:schemeClr val="tx2"/>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a:t>Click to edit Master text styles</a:t>
            </a:r>
          </a:p>
        </p:txBody>
      </p:sp>
    </p:spTree>
    <p:extLst>
      <p:ext uri="{BB962C8B-B14F-4D97-AF65-F5344CB8AC3E}">
        <p14:creationId xmlns:p14="http://schemas.microsoft.com/office/powerpoint/2010/main" val="26082858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16" name="think-cell Slide" r:id="rId4" imgW="360" imgH="360" progId="TCLayout.ActiveDocument.1">
                  <p:embed/>
                </p:oleObj>
              </mc:Choice>
              <mc:Fallback>
                <p:oleObj name="think-cell Slide" r:id="rId4" imgW="360" imgH="360" progId="TCLayout.ActiveDocument.1">
                  <p:embed/>
                  <p:pic>
                    <p:nvPicPr>
                      <p:cNvPr id="3" name="Obje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Imag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4" descr="KPMG_NoCP_white_US_283_6780.eps"/>
          <p:cNvPicPr>
            <a:picLocks noChangeAspect="1"/>
          </p:cNvPicPr>
          <p:nvPr userDrawn="1"/>
        </p:nvPicPr>
        <p:blipFill rotWithShape="1">
          <a:blip r:embed="rId7" cstate="email">
            <a:extLst>
              <a:ext uri="{28A0092B-C50C-407E-A947-70E740481C1C}">
                <a14:useLocalDpi xmlns:a14="http://schemas.microsoft.com/office/drawing/2010/main"/>
              </a:ext>
            </a:extLst>
          </a:blip>
          <a:srcRect l="7816" t="22176" r="7816" b="22176"/>
          <a:stretch/>
        </p:blipFill>
        <p:spPr>
          <a:xfrm>
            <a:off x="608174" y="578456"/>
            <a:ext cx="979460" cy="463126"/>
          </a:xfrm>
          <a:prstGeom prst="rect">
            <a:avLst/>
          </a:prstGeom>
        </p:spPr>
      </p:pic>
      <p:sp>
        <p:nvSpPr>
          <p:cNvPr id="2" name="Title 1"/>
          <p:cNvSpPr>
            <a:spLocks noGrp="1"/>
          </p:cNvSpPr>
          <p:nvPr>
            <p:ph type="title"/>
          </p:nvPr>
        </p:nvSpPr>
        <p:spPr bwMode="gray">
          <a:xfrm>
            <a:off x="608174" y="1337703"/>
            <a:ext cx="6120000" cy="2369880"/>
          </a:xfrm>
        </p:spPr>
        <p:txBody>
          <a:bodyPr anchor="t" anchorCtr="0"/>
          <a:lstStyle>
            <a:lvl1pPr>
              <a:lnSpc>
                <a:spcPct val="70000"/>
              </a:lnSpc>
              <a:defRPr sz="11000" b="0" i="0">
                <a:solidFill>
                  <a:schemeClr val="bg1"/>
                </a:solidFill>
                <a:latin typeface="KPMG Extralight"/>
                <a:cs typeface="KPMG Extralight"/>
              </a:defRPr>
            </a:lvl1pPr>
          </a:lstStyle>
          <a:p>
            <a:r>
              <a:rPr lang="en-US" noProof="0"/>
              <a:t>Click to edit Master title style</a:t>
            </a:r>
            <a:endParaRPr lang="en-CA" noProof="0" dirty="0"/>
          </a:p>
        </p:txBody>
      </p:sp>
      <p:sp>
        <p:nvSpPr>
          <p:cNvPr id="7" name="Text Placeholder 6"/>
          <p:cNvSpPr>
            <a:spLocks noGrp="1"/>
          </p:cNvSpPr>
          <p:nvPr>
            <p:ph type="body" sz="quarter" idx="11"/>
          </p:nvPr>
        </p:nvSpPr>
        <p:spPr bwMode="gray">
          <a:xfrm>
            <a:off x="608174" y="4773706"/>
            <a:ext cx="6120000" cy="676656"/>
          </a:xfrm>
          <a:prstGeom prst="rect">
            <a:avLst/>
          </a:prstGeom>
        </p:spPr>
        <p:txBody>
          <a:bodyPr vert="horz"/>
          <a:lstStyle>
            <a:lvl1pPr>
              <a:spcBef>
                <a:spcPts val="0"/>
              </a:spcBef>
              <a:spcAft>
                <a:spcPts val="0"/>
              </a:spcAft>
              <a:defRPr sz="1200">
                <a:solidFill>
                  <a:schemeClr val="bg1"/>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a:t>Click to edit Master text styles</a:t>
            </a:r>
          </a:p>
        </p:txBody>
      </p:sp>
    </p:spTree>
    <p:extLst>
      <p:ext uri="{BB962C8B-B14F-4D97-AF65-F5344CB8AC3E}">
        <p14:creationId xmlns:p14="http://schemas.microsoft.com/office/powerpoint/2010/main" val="4190038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object 3"/>
          <p:cNvSpPr/>
          <p:nvPr userDrawn="1"/>
        </p:nvSpPr>
        <p:spPr bwMode="gray">
          <a:xfrm>
            <a:off x="0" y="0"/>
            <a:ext cx="91440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91DA"/>
          </a:solidFill>
        </p:spPr>
        <p:txBody>
          <a:bodyPr wrap="square" lIns="0" tIns="0" rIns="0" bIns="0" rtlCol="0">
            <a:noAutofit/>
          </a:bodyPr>
          <a:lstStyle/>
          <a:p>
            <a:pPr eaLnBrk="1"/>
            <a:endParaRPr lang="en-CA" dirty="0">
              <a:latin typeface="Arial" panose="020B0604020202020204" pitchFamily="34" charset="0"/>
            </a:endParaRPr>
          </a:p>
        </p:txBody>
      </p:sp>
      <p:sp>
        <p:nvSpPr>
          <p:cNvPr id="3" name="object 3"/>
          <p:cNvSpPr/>
          <p:nvPr userDrawn="1"/>
        </p:nvSpPr>
        <p:spPr bwMode="gray">
          <a:xfrm>
            <a:off x="0" y="0"/>
            <a:ext cx="157321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pPr eaLnBrk="1"/>
            <a:endParaRPr lang="en-CA" dirty="0">
              <a:latin typeface="Arial" panose="020B0604020202020204" pitchFamily="34" charset="0"/>
            </a:endParaRPr>
          </a:p>
        </p:txBody>
      </p:sp>
      <p:sp>
        <p:nvSpPr>
          <p:cNvPr id="6" name="Text Placeholder 6"/>
          <p:cNvSpPr>
            <a:spLocks noGrp="1"/>
          </p:cNvSpPr>
          <p:nvPr>
            <p:ph type="body" sz="quarter" idx="11"/>
          </p:nvPr>
        </p:nvSpPr>
        <p:spPr bwMode="gray">
          <a:xfrm>
            <a:off x="1995055" y="4773706"/>
            <a:ext cx="6165273" cy="672353"/>
          </a:xfrm>
          <a:prstGeom prst="rect">
            <a:avLst/>
          </a:prstGeom>
        </p:spPr>
        <p:txBody>
          <a:bodyPr vert="horz" lIns="0" tIns="0" rIns="0" bIns="0"/>
          <a:lstStyle>
            <a:lvl1pPr>
              <a:spcBef>
                <a:spcPts val="0"/>
              </a:spcBef>
              <a:spcAft>
                <a:spcPts val="0"/>
              </a:spcAft>
              <a:defRPr sz="1200" b="1" i="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a:t>Click to edit Master text styles</a:t>
            </a:r>
          </a:p>
        </p:txBody>
      </p:sp>
      <p:sp>
        <p:nvSpPr>
          <p:cNvPr id="7" name="Title 1"/>
          <p:cNvSpPr>
            <a:spLocks noGrp="1"/>
          </p:cNvSpPr>
          <p:nvPr>
            <p:ph type="title"/>
          </p:nvPr>
        </p:nvSpPr>
        <p:spPr bwMode="gray">
          <a:xfrm>
            <a:off x="1995055" y="1337703"/>
            <a:ext cx="6192982" cy="2369880"/>
          </a:xfrm>
        </p:spPr>
        <p:txBody>
          <a:bodyPr anchor="t" anchorCtr="0"/>
          <a:lstStyle>
            <a:lvl1pPr>
              <a:lnSpc>
                <a:spcPct val="70000"/>
              </a:lnSpc>
              <a:defRPr sz="11000">
                <a:solidFill>
                  <a:srgbClr val="FFFFFF"/>
                </a:solidFill>
                <a:latin typeface="KPMG Extralight" panose="020B0303030202040204" pitchFamily="34" charset="0"/>
              </a:defRPr>
            </a:lvl1pPr>
          </a:lstStyle>
          <a:p>
            <a:r>
              <a:rPr lang="en-US" noProof="0"/>
              <a:t>Click to edit Master title style</a:t>
            </a:r>
            <a:endParaRPr lang="en-CA" noProof="0" dirty="0"/>
          </a:p>
        </p:txBody>
      </p:sp>
      <p:pic>
        <p:nvPicPr>
          <p:cNvPr id="8" name="Picture 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1995055" y="612639"/>
            <a:ext cx="979460" cy="463126"/>
          </a:xfrm>
          <a:prstGeom prst="rect">
            <a:avLst/>
          </a:prstGeom>
        </p:spPr>
      </p:pic>
    </p:spTree>
    <p:extLst>
      <p:ext uri="{BB962C8B-B14F-4D97-AF65-F5344CB8AC3E}">
        <p14:creationId xmlns:p14="http://schemas.microsoft.com/office/powerpoint/2010/main" val="145694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dirty="0"/>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5DA23F6E-4CC2-4502-9989-F97F4FFD1125}" type="datetime1">
              <a:rPr lang="en-US" smtClean="0"/>
              <a:pPr/>
              <a:t>6/19/2018</a:t>
            </a:fld>
            <a:endParaRPr lang="en-US" dirty="0"/>
          </a:p>
        </p:txBody>
      </p:sp>
      <p:sp>
        <p:nvSpPr>
          <p:cNvPr id="19" name="Footer Placeholder 18"/>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1789239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40" name="think-cell Slide" r:id="rId4" imgW="360" imgH="360" progId="TCLayout.ActiveDocument.1">
                  <p:embed/>
                </p:oleObj>
              </mc:Choice>
              <mc:Fallback>
                <p:oleObj name="think-cell Slide" r:id="rId4" imgW="360" imgH="360" progId="TCLayout.ActiveDocument.1">
                  <p:embed/>
                  <p:pic>
                    <p:nvPicPr>
                      <p:cNvPr id="3" name="Obje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Imag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Freeform 228"/>
          <p:cNvSpPr>
            <a:spLocks noEditPoints="1"/>
          </p:cNvSpPr>
          <p:nvPr userDrawn="1"/>
        </p:nvSpPr>
        <p:spPr bwMode="auto">
          <a:xfrm>
            <a:off x="2732089" y="676275"/>
            <a:ext cx="767762" cy="309563"/>
          </a:xfrm>
          <a:custGeom>
            <a:avLst/>
            <a:gdLst>
              <a:gd name="T0" fmla="*/ 1076 w 1134"/>
              <a:gd name="T1" fmla="*/ 308 h 455"/>
              <a:gd name="T2" fmla="*/ 891 w 1134"/>
              <a:gd name="T3" fmla="*/ 347 h 455"/>
              <a:gd name="T4" fmla="*/ 980 w 1134"/>
              <a:gd name="T5" fmla="*/ 241 h 455"/>
              <a:gd name="T6" fmla="*/ 1079 w 1134"/>
              <a:gd name="T7" fmla="*/ 223 h 455"/>
              <a:gd name="T8" fmla="*/ 891 w 1134"/>
              <a:gd name="T9" fmla="*/ 9 h 455"/>
              <a:gd name="T10" fmla="*/ 987 w 1134"/>
              <a:gd name="T11" fmla="*/ 404 h 455"/>
              <a:gd name="T12" fmla="*/ 999 w 1134"/>
              <a:gd name="T13" fmla="*/ 356 h 455"/>
              <a:gd name="T14" fmla="*/ 852 w 1134"/>
              <a:gd name="T15" fmla="*/ 259 h 455"/>
              <a:gd name="T16" fmla="*/ 783 w 1134"/>
              <a:gd name="T17" fmla="*/ 347 h 455"/>
              <a:gd name="T18" fmla="*/ 625 w 1134"/>
              <a:gd name="T19" fmla="*/ 347 h 455"/>
              <a:gd name="T20" fmla="*/ 852 w 1134"/>
              <a:gd name="T21" fmla="*/ 9 h 455"/>
              <a:gd name="T22" fmla="*/ 687 w 1134"/>
              <a:gd name="T23" fmla="*/ 347 h 455"/>
              <a:gd name="T24" fmla="*/ 580 w 1134"/>
              <a:gd name="T25" fmla="*/ 207 h 455"/>
              <a:gd name="T26" fmla="*/ 419 w 1134"/>
              <a:gd name="T27" fmla="*/ 347 h 455"/>
              <a:gd name="T28" fmla="*/ 393 w 1134"/>
              <a:gd name="T29" fmla="*/ 207 h 455"/>
              <a:gd name="T30" fmla="*/ 580 w 1134"/>
              <a:gd name="T31" fmla="*/ 9 h 455"/>
              <a:gd name="T32" fmla="*/ 567 w 1134"/>
              <a:gd name="T33" fmla="*/ 259 h 455"/>
              <a:gd name="T34" fmla="*/ 372 w 1134"/>
              <a:gd name="T35" fmla="*/ 313 h 455"/>
              <a:gd name="T36" fmla="*/ 356 w 1134"/>
              <a:gd name="T37" fmla="*/ 314 h 455"/>
              <a:gd name="T38" fmla="*/ 352 w 1134"/>
              <a:gd name="T39" fmla="*/ 275 h 455"/>
              <a:gd name="T40" fmla="*/ 381 w 1134"/>
              <a:gd name="T41" fmla="*/ 246 h 455"/>
              <a:gd name="T42" fmla="*/ 372 w 1134"/>
              <a:gd name="T43" fmla="*/ 313 h 455"/>
              <a:gd name="T44" fmla="*/ 270 w 1134"/>
              <a:gd name="T45" fmla="*/ 343 h 455"/>
              <a:gd name="T46" fmla="*/ 150 w 1134"/>
              <a:gd name="T47" fmla="*/ 329 h 455"/>
              <a:gd name="T48" fmla="*/ 100 w 1134"/>
              <a:gd name="T49" fmla="*/ 307 h 455"/>
              <a:gd name="T50" fmla="*/ 74 w 1134"/>
              <a:gd name="T51" fmla="*/ 9 h 455"/>
              <a:gd name="T52" fmla="*/ 882 w 1134"/>
              <a:gd name="T53" fmla="*/ 0 h 455"/>
              <a:gd name="T54" fmla="*/ 861 w 1134"/>
              <a:gd name="T55" fmla="*/ 0 h 455"/>
              <a:gd name="T56" fmla="*/ 589 w 1134"/>
              <a:gd name="T57" fmla="*/ 207 h 455"/>
              <a:gd name="T58" fmla="*/ 337 w 1134"/>
              <a:gd name="T59" fmla="*/ 207 h 455"/>
              <a:gd name="T60" fmla="*/ 65 w 1134"/>
              <a:gd name="T61" fmla="*/ 0 h 455"/>
              <a:gd name="T62" fmla="*/ 57 w 1134"/>
              <a:gd name="T63" fmla="*/ 450 h 455"/>
              <a:gd name="T64" fmla="*/ 140 w 1134"/>
              <a:gd name="T65" fmla="*/ 450 h 455"/>
              <a:gd name="T66" fmla="*/ 266 w 1134"/>
              <a:gd name="T67" fmla="*/ 356 h 455"/>
              <a:gd name="T68" fmla="*/ 327 w 1134"/>
              <a:gd name="T69" fmla="*/ 356 h 455"/>
              <a:gd name="T70" fmla="*/ 360 w 1134"/>
              <a:gd name="T71" fmla="*/ 356 h 455"/>
              <a:gd name="T72" fmla="*/ 451 w 1134"/>
              <a:gd name="T73" fmla="*/ 450 h 455"/>
              <a:gd name="T74" fmla="*/ 568 w 1134"/>
              <a:gd name="T75" fmla="*/ 356 h 455"/>
              <a:gd name="T76" fmla="*/ 681 w 1134"/>
              <a:gd name="T77" fmla="*/ 356 h 455"/>
              <a:gd name="T78" fmla="*/ 761 w 1134"/>
              <a:gd name="T79" fmla="*/ 450 h 455"/>
              <a:gd name="T80" fmla="*/ 842 w 1134"/>
              <a:gd name="T81" fmla="*/ 429 h 455"/>
              <a:gd name="T82" fmla="*/ 1064 w 1134"/>
              <a:gd name="T83" fmla="*/ 356 h 455"/>
              <a:gd name="T84" fmla="*/ 882 w 1134"/>
              <a:gd name="T85"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34" h="455">
                <a:moveTo>
                  <a:pt x="1125" y="347"/>
                </a:moveTo>
                <a:cubicBezTo>
                  <a:pt x="1066" y="347"/>
                  <a:pt x="1066" y="347"/>
                  <a:pt x="1066" y="347"/>
                </a:cubicBezTo>
                <a:cubicBezTo>
                  <a:pt x="1076" y="308"/>
                  <a:pt x="1076" y="308"/>
                  <a:pt x="1076" y="308"/>
                </a:cubicBezTo>
                <a:cubicBezTo>
                  <a:pt x="958" y="308"/>
                  <a:pt x="958" y="308"/>
                  <a:pt x="958" y="308"/>
                </a:cubicBezTo>
                <a:cubicBezTo>
                  <a:pt x="948" y="347"/>
                  <a:pt x="948" y="347"/>
                  <a:pt x="948" y="347"/>
                </a:cubicBezTo>
                <a:cubicBezTo>
                  <a:pt x="891" y="347"/>
                  <a:pt x="891" y="347"/>
                  <a:pt x="891" y="347"/>
                </a:cubicBezTo>
                <a:cubicBezTo>
                  <a:pt x="891" y="339"/>
                  <a:pt x="891" y="339"/>
                  <a:pt x="891" y="339"/>
                </a:cubicBezTo>
                <a:cubicBezTo>
                  <a:pt x="892" y="334"/>
                  <a:pt x="893" y="330"/>
                  <a:pt x="894" y="325"/>
                </a:cubicBezTo>
                <a:cubicBezTo>
                  <a:pt x="904" y="283"/>
                  <a:pt x="932" y="241"/>
                  <a:pt x="980" y="241"/>
                </a:cubicBezTo>
                <a:cubicBezTo>
                  <a:pt x="998" y="241"/>
                  <a:pt x="1017" y="248"/>
                  <a:pt x="1015" y="275"/>
                </a:cubicBezTo>
                <a:cubicBezTo>
                  <a:pt x="1085" y="275"/>
                  <a:pt x="1085" y="275"/>
                  <a:pt x="1085" y="275"/>
                </a:cubicBezTo>
                <a:cubicBezTo>
                  <a:pt x="1088" y="262"/>
                  <a:pt x="1092" y="242"/>
                  <a:pt x="1079" y="223"/>
                </a:cubicBezTo>
                <a:cubicBezTo>
                  <a:pt x="1064" y="202"/>
                  <a:pt x="1034" y="194"/>
                  <a:pt x="995" y="194"/>
                </a:cubicBezTo>
                <a:cubicBezTo>
                  <a:pt x="967" y="194"/>
                  <a:pt x="926" y="198"/>
                  <a:pt x="891" y="221"/>
                </a:cubicBezTo>
                <a:cubicBezTo>
                  <a:pt x="891" y="9"/>
                  <a:pt x="891" y="9"/>
                  <a:pt x="891" y="9"/>
                </a:cubicBezTo>
                <a:cubicBezTo>
                  <a:pt x="1125" y="9"/>
                  <a:pt x="1125" y="9"/>
                  <a:pt x="1125" y="9"/>
                </a:cubicBezTo>
                <a:lnTo>
                  <a:pt x="1125" y="347"/>
                </a:lnTo>
                <a:close/>
                <a:moveTo>
                  <a:pt x="987" y="404"/>
                </a:moveTo>
                <a:cubicBezTo>
                  <a:pt x="974" y="406"/>
                  <a:pt x="960" y="408"/>
                  <a:pt x="948" y="408"/>
                </a:cubicBezTo>
                <a:cubicBezTo>
                  <a:pt x="914" y="408"/>
                  <a:pt x="891" y="392"/>
                  <a:pt x="890" y="356"/>
                </a:cubicBezTo>
                <a:cubicBezTo>
                  <a:pt x="999" y="356"/>
                  <a:pt x="999" y="356"/>
                  <a:pt x="999" y="356"/>
                </a:cubicBezTo>
                <a:lnTo>
                  <a:pt x="987" y="404"/>
                </a:lnTo>
                <a:close/>
                <a:moveTo>
                  <a:pt x="852" y="211"/>
                </a:moveTo>
                <a:cubicBezTo>
                  <a:pt x="852" y="259"/>
                  <a:pt x="852" y="259"/>
                  <a:pt x="852" y="259"/>
                </a:cubicBezTo>
                <a:cubicBezTo>
                  <a:pt x="836" y="282"/>
                  <a:pt x="826" y="306"/>
                  <a:pt x="821" y="326"/>
                </a:cubicBezTo>
                <a:cubicBezTo>
                  <a:pt x="819" y="333"/>
                  <a:pt x="818" y="340"/>
                  <a:pt x="817" y="347"/>
                </a:cubicBezTo>
                <a:cubicBezTo>
                  <a:pt x="783" y="347"/>
                  <a:pt x="783" y="347"/>
                  <a:pt x="783" y="347"/>
                </a:cubicBezTo>
                <a:cubicBezTo>
                  <a:pt x="812" y="207"/>
                  <a:pt x="812" y="207"/>
                  <a:pt x="812" y="207"/>
                </a:cubicBezTo>
                <a:cubicBezTo>
                  <a:pt x="713" y="207"/>
                  <a:pt x="713" y="207"/>
                  <a:pt x="713" y="207"/>
                </a:cubicBezTo>
                <a:cubicBezTo>
                  <a:pt x="625" y="347"/>
                  <a:pt x="625" y="347"/>
                  <a:pt x="625" y="347"/>
                </a:cubicBezTo>
                <a:cubicBezTo>
                  <a:pt x="618" y="347"/>
                  <a:pt x="618" y="347"/>
                  <a:pt x="618" y="347"/>
                </a:cubicBezTo>
                <a:cubicBezTo>
                  <a:pt x="618" y="9"/>
                  <a:pt x="618" y="9"/>
                  <a:pt x="618" y="9"/>
                </a:cubicBezTo>
                <a:cubicBezTo>
                  <a:pt x="852" y="9"/>
                  <a:pt x="852" y="9"/>
                  <a:pt x="852" y="9"/>
                </a:cubicBezTo>
                <a:lnTo>
                  <a:pt x="852" y="211"/>
                </a:lnTo>
                <a:close/>
                <a:moveTo>
                  <a:pt x="722" y="347"/>
                </a:moveTo>
                <a:cubicBezTo>
                  <a:pt x="687" y="347"/>
                  <a:pt x="687" y="347"/>
                  <a:pt x="687" y="347"/>
                </a:cubicBezTo>
                <a:cubicBezTo>
                  <a:pt x="740" y="263"/>
                  <a:pt x="740" y="263"/>
                  <a:pt x="740" y="263"/>
                </a:cubicBezTo>
                <a:lnTo>
                  <a:pt x="722" y="347"/>
                </a:lnTo>
                <a:close/>
                <a:moveTo>
                  <a:pt x="580" y="207"/>
                </a:moveTo>
                <a:cubicBezTo>
                  <a:pt x="521" y="207"/>
                  <a:pt x="521" y="207"/>
                  <a:pt x="521" y="207"/>
                </a:cubicBezTo>
                <a:cubicBezTo>
                  <a:pt x="481" y="347"/>
                  <a:pt x="481" y="347"/>
                  <a:pt x="481" y="347"/>
                </a:cubicBezTo>
                <a:cubicBezTo>
                  <a:pt x="419" y="347"/>
                  <a:pt x="419" y="347"/>
                  <a:pt x="419" y="347"/>
                </a:cubicBezTo>
                <a:cubicBezTo>
                  <a:pt x="451" y="335"/>
                  <a:pt x="470" y="313"/>
                  <a:pt x="476" y="280"/>
                </a:cubicBezTo>
                <a:cubicBezTo>
                  <a:pt x="481" y="254"/>
                  <a:pt x="478" y="237"/>
                  <a:pt x="468" y="224"/>
                </a:cubicBezTo>
                <a:cubicBezTo>
                  <a:pt x="452" y="205"/>
                  <a:pt x="421" y="207"/>
                  <a:pt x="393" y="207"/>
                </a:cubicBezTo>
                <a:cubicBezTo>
                  <a:pt x="388" y="207"/>
                  <a:pt x="346" y="207"/>
                  <a:pt x="346" y="207"/>
                </a:cubicBezTo>
                <a:cubicBezTo>
                  <a:pt x="346" y="9"/>
                  <a:pt x="346" y="9"/>
                  <a:pt x="346" y="9"/>
                </a:cubicBezTo>
                <a:cubicBezTo>
                  <a:pt x="580" y="9"/>
                  <a:pt x="580" y="9"/>
                  <a:pt x="580" y="9"/>
                </a:cubicBezTo>
                <a:lnTo>
                  <a:pt x="580" y="207"/>
                </a:lnTo>
                <a:close/>
                <a:moveTo>
                  <a:pt x="542" y="347"/>
                </a:moveTo>
                <a:cubicBezTo>
                  <a:pt x="567" y="259"/>
                  <a:pt x="567" y="259"/>
                  <a:pt x="567" y="259"/>
                </a:cubicBezTo>
                <a:cubicBezTo>
                  <a:pt x="568" y="347"/>
                  <a:pt x="568" y="347"/>
                  <a:pt x="568" y="347"/>
                </a:cubicBezTo>
                <a:lnTo>
                  <a:pt x="542" y="347"/>
                </a:lnTo>
                <a:close/>
                <a:moveTo>
                  <a:pt x="372" y="313"/>
                </a:moveTo>
                <a:cubicBezTo>
                  <a:pt x="372" y="313"/>
                  <a:pt x="372" y="313"/>
                  <a:pt x="372" y="313"/>
                </a:cubicBezTo>
                <a:cubicBezTo>
                  <a:pt x="370" y="314"/>
                  <a:pt x="368" y="314"/>
                  <a:pt x="365" y="314"/>
                </a:cubicBezTo>
                <a:cubicBezTo>
                  <a:pt x="362" y="314"/>
                  <a:pt x="359" y="314"/>
                  <a:pt x="356" y="314"/>
                </a:cubicBezTo>
                <a:cubicBezTo>
                  <a:pt x="341" y="314"/>
                  <a:pt x="341" y="314"/>
                  <a:pt x="341" y="314"/>
                </a:cubicBezTo>
                <a:cubicBezTo>
                  <a:pt x="348" y="288"/>
                  <a:pt x="348" y="288"/>
                  <a:pt x="348" y="288"/>
                </a:cubicBezTo>
                <a:cubicBezTo>
                  <a:pt x="352" y="275"/>
                  <a:pt x="352" y="275"/>
                  <a:pt x="352" y="275"/>
                </a:cubicBezTo>
                <a:cubicBezTo>
                  <a:pt x="359" y="246"/>
                  <a:pt x="359" y="246"/>
                  <a:pt x="359" y="246"/>
                </a:cubicBezTo>
                <a:cubicBezTo>
                  <a:pt x="363" y="246"/>
                  <a:pt x="366" y="246"/>
                  <a:pt x="370" y="246"/>
                </a:cubicBezTo>
                <a:cubicBezTo>
                  <a:pt x="373" y="246"/>
                  <a:pt x="377" y="246"/>
                  <a:pt x="381" y="246"/>
                </a:cubicBezTo>
                <a:cubicBezTo>
                  <a:pt x="401" y="246"/>
                  <a:pt x="413" y="247"/>
                  <a:pt x="418" y="253"/>
                </a:cubicBezTo>
                <a:cubicBezTo>
                  <a:pt x="421" y="258"/>
                  <a:pt x="421" y="266"/>
                  <a:pt x="417" y="279"/>
                </a:cubicBezTo>
                <a:cubicBezTo>
                  <a:pt x="410" y="300"/>
                  <a:pt x="401" y="311"/>
                  <a:pt x="372" y="313"/>
                </a:cubicBezTo>
                <a:moveTo>
                  <a:pt x="307" y="219"/>
                </a:moveTo>
                <a:cubicBezTo>
                  <a:pt x="304" y="231"/>
                  <a:pt x="304" y="231"/>
                  <a:pt x="304" y="231"/>
                </a:cubicBezTo>
                <a:cubicBezTo>
                  <a:pt x="270" y="343"/>
                  <a:pt x="270" y="343"/>
                  <a:pt x="270" y="343"/>
                </a:cubicBezTo>
                <a:cubicBezTo>
                  <a:pt x="269" y="347"/>
                  <a:pt x="269" y="347"/>
                  <a:pt x="269" y="347"/>
                </a:cubicBezTo>
                <a:cubicBezTo>
                  <a:pt x="159" y="347"/>
                  <a:pt x="159" y="347"/>
                  <a:pt x="159" y="347"/>
                </a:cubicBezTo>
                <a:cubicBezTo>
                  <a:pt x="150" y="329"/>
                  <a:pt x="150" y="329"/>
                  <a:pt x="150" y="329"/>
                </a:cubicBezTo>
                <a:cubicBezTo>
                  <a:pt x="269" y="207"/>
                  <a:pt x="269" y="207"/>
                  <a:pt x="269" y="207"/>
                </a:cubicBezTo>
                <a:cubicBezTo>
                  <a:pt x="192" y="207"/>
                  <a:pt x="192" y="207"/>
                  <a:pt x="192" y="207"/>
                </a:cubicBezTo>
                <a:cubicBezTo>
                  <a:pt x="100" y="307"/>
                  <a:pt x="100" y="307"/>
                  <a:pt x="100" y="307"/>
                </a:cubicBezTo>
                <a:cubicBezTo>
                  <a:pt x="130" y="207"/>
                  <a:pt x="130" y="207"/>
                  <a:pt x="130" y="207"/>
                </a:cubicBezTo>
                <a:cubicBezTo>
                  <a:pt x="74" y="207"/>
                  <a:pt x="74" y="207"/>
                  <a:pt x="74" y="207"/>
                </a:cubicBezTo>
                <a:cubicBezTo>
                  <a:pt x="74" y="9"/>
                  <a:pt x="74" y="9"/>
                  <a:pt x="74" y="9"/>
                </a:cubicBezTo>
                <a:cubicBezTo>
                  <a:pt x="307" y="9"/>
                  <a:pt x="307" y="9"/>
                  <a:pt x="307" y="9"/>
                </a:cubicBezTo>
                <a:lnTo>
                  <a:pt x="307" y="219"/>
                </a:lnTo>
                <a:close/>
                <a:moveTo>
                  <a:pt x="882" y="0"/>
                </a:moveTo>
                <a:cubicBezTo>
                  <a:pt x="882" y="227"/>
                  <a:pt x="882" y="227"/>
                  <a:pt x="882" y="227"/>
                </a:cubicBezTo>
                <a:cubicBezTo>
                  <a:pt x="874" y="234"/>
                  <a:pt x="868" y="240"/>
                  <a:pt x="861" y="247"/>
                </a:cubicBezTo>
                <a:cubicBezTo>
                  <a:pt x="861" y="0"/>
                  <a:pt x="861" y="0"/>
                  <a:pt x="861" y="0"/>
                </a:cubicBezTo>
                <a:cubicBezTo>
                  <a:pt x="610" y="0"/>
                  <a:pt x="610" y="0"/>
                  <a:pt x="610" y="0"/>
                </a:cubicBezTo>
                <a:cubicBezTo>
                  <a:pt x="610" y="207"/>
                  <a:pt x="610" y="207"/>
                  <a:pt x="610" y="207"/>
                </a:cubicBezTo>
                <a:cubicBezTo>
                  <a:pt x="589" y="207"/>
                  <a:pt x="589" y="207"/>
                  <a:pt x="589" y="207"/>
                </a:cubicBezTo>
                <a:cubicBezTo>
                  <a:pt x="589" y="0"/>
                  <a:pt x="589" y="0"/>
                  <a:pt x="589" y="0"/>
                </a:cubicBezTo>
                <a:cubicBezTo>
                  <a:pt x="337" y="0"/>
                  <a:pt x="337" y="0"/>
                  <a:pt x="337" y="0"/>
                </a:cubicBezTo>
                <a:cubicBezTo>
                  <a:pt x="337" y="207"/>
                  <a:pt x="337" y="207"/>
                  <a:pt x="337" y="207"/>
                </a:cubicBezTo>
                <a:cubicBezTo>
                  <a:pt x="316" y="207"/>
                  <a:pt x="316" y="207"/>
                  <a:pt x="316" y="207"/>
                </a:cubicBezTo>
                <a:cubicBezTo>
                  <a:pt x="316" y="0"/>
                  <a:pt x="316" y="0"/>
                  <a:pt x="316" y="0"/>
                </a:cubicBezTo>
                <a:cubicBezTo>
                  <a:pt x="65" y="0"/>
                  <a:pt x="65" y="0"/>
                  <a:pt x="65" y="0"/>
                </a:cubicBezTo>
                <a:cubicBezTo>
                  <a:pt x="65" y="236"/>
                  <a:pt x="65" y="236"/>
                  <a:pt x="65" y="236"/>
                </a:cubicBezTo>
                <a:cubicBezTo>
                  <a:pt x="0" y="450"/>
                  <a:pt x="0" y="450"/>
                  <a:pt x="0" y="450"/>
                </a:cubicBezTo>
                <a:cubicBezTo>
                  <a:pt x="57" y="450"/>
                  <a:pt x="57" y="450"/>
                  <a:pt x="57" y="450"/>
                </a:cubicBezTo>
                <a:cubicBezTo>
                  <a:pt x="85" y="356"/>
                  <a:pt x="85" y="356"/>
                  <a:pt x="85" y="356"/>
                </a:cubicBezTo>
                <a:cubicBezTo>
                  <a:pt x="93" y="356"/>
                  <a:pt x="93" y="356"/>
                  <a:pt x="93" y="356"/>
                </a:cubicBezTo>
                <a:cubicBezTo>
                  <a:pt x="140" y="450"/>
                  <a:pt x="140" y="450"/>
                  <a:pt x="140" y="450"/>
                </a:cubicBezTo>
                <a:cubicBezTo>
                  <a:pt x="208" y="450"/>
                  <a:pt x="208" y="450"/>
                  <a:pt x="208" y="450"/>
                </a:cubicBezTo>
                <a:cubicBezTo>
                  <a:pt x="163" y="356"/>
                  <a:pt x="163" y="356"/>
                  <a:pt x="163" y="356"/>
                </a:cubicBezTo>
                <a:cubicBezTo>
                  <a:pt x="266" y="356"/>
                  <a:pt x="266" y="356"/>
                  <a:pt x="266" y="356"/>
                </a:cubicBezTo>
                <a:cubicBezTo>
                  <a:pt x="237" y="450"/>
                  <a:pt x="237" y="450"/>
                  <a:pt x="237" y="450"/>
                </a:cubicBezTo>
                <a:cubicBezTo>
                  <a:pt x="299" y="450"/>
                  <a:pt x="299" y="450"/>
                  <a:pt x="299" y="450"/>
                </a:cubicBezTo>
                <a:cubicBezTo>
                  <a:pt x="327" y="356"/>
                  <a:pt x="327" y="356"/>
                  <a:pt x="327" y="356"/>
                </a:cubicBezTo>
                <a:cubicBezTo>
                  <a:pt x="341" y="356"/>
                  <a:pt x="341" y="356"/>
                  <a:pt x="341" y="356"/>
                </a:cubicBezTo>
                <a:cubicBezTo>
                  <a:pt x="341" y="356"/>
                  <a:pt x="341" y="356"/>
                  <a:pt x="341" y="356"/>
                </a:cubicBezTo>
                <a:cubicBezTo>
                  <a:pt x="360" y="356"/>
                  <a:pt x="360" y="356"/>
                  <a:pt x="360" y="356"/>
                </a:cubicBezTo>
                <a:cubicBezTo>
                  <a:pt x="362" y="356"/>
                  <a:pt x="362" y="356"/>
                  <a:pt x="362" y="356"/>
                </a:cubicBezTo>
                <a:cubicBezTo>
                  <a:pt x="478" y="356"/>
                  <a:pt x="478" y="356"/>
                  <a:pt x="478" y="356"/>
                </a:cubicBezTo>
                <a:cubicBezTo>
                  <a:pt x="451" y="450"/>
                  <a:pt x="451" y="450"/>
                  <a:pt x="451" y="450"/>
                </a:cubicBezTo>
                <a:cubicBezTo>
                  <a:pt x="513" y="450"/>
                  <a:pt x="513" y="450"/>
                  <a:pt x="513" y="450"/>
                </a:cubicBezTo>
                <a:cubicBezTo>
                  <a:pt x="540" y="356"/>
                  <a:pt x="540" y="356"/>
                  <a:pt x="540" y="356"/>
                </a:cubicBezTo>
                <a:cubicBezTo>
                  <a:pt x="568" y="356"/>
                  <a:pt x="568" y="356"/>
                  <a:pt x="568" y="356"/>
                </a:cubicBezTo>
                <a:cubicBezTo>
                  <a:pt x="569" y="450"/>
                  <a:pt x="569" y="450"/>
                  <a:pt x="569" y="450"/>
                </a:cubicBezTo>
                <a:cubicBezTo>
                  <a:pt x="621" y="450"/>
                  <a:pt x="621" y="450"/>
                  <a:pt x="621" y="450"/>
                </a:cubicBezTo>
                <a:cubicBezTo>
                  <a:pt x="681" y="356"/>
                  <a:pt x="681" y="356"/>
                  <a:pt x="681" y="356"/>
                </a:cubicBezTo>
                <a:cubicBezTo>
                  <a:pt x="720" y="356"/>
                  <a:pt x="720" y="356"/>
                  <a:pt x="720" y="356"/>
                </a:cubicBezTo>
                <a:cubicBezTo>
                  <a:pt x="700" y="450"/>
                  <a:pt x="700" y="450"/>
                  <a:pt x="700" y="450"/>
                </a:cubicBezTo>
                <a:cubicBezTo>
                  <a:pt x="761" y="450"/>
                  <a:pt x="761" y="450"/>
                  <a:pt x="761" y="450"/>
                </a:cubicBezTo>
                <a:cubicBezTo>
                  <a:pt x="781" y="356"/>
                  <a:pt x="781" y="356"/>
                  <a:pt x="781" y="356"/>
                </a:cubicBezTo>
                <a:cubicBezTo>
                  <a:pt x="816" y="356"/>
                  <a:pt x="816" y="356"/>
                  <a:pt x="816" y="356"/>
                </a:cubicBezTo>
                <a:cubicBezTo>
                  <a:pt x="815" y="385"/>
                  <a:pt x="822" y="411"/>
                  <a:pt x="842" y="429"/>
                </a:cubicBezTo>
                <a:cubicBezTo>
                  <a:pt x="866" y="451"/>
                  <a:pt x="902" y="455"/>
                  <a:pt x="929" y="455"/>
                </a:cubicBezTo>
                <a:cubicBezTo>
                  <a:pt x="966" y="455"/>
                  <a:pt x="1004" y="450"/>
                  <a:pt x="1043" y="441"/>
                </a:cubicBezTo>
                <a:cubicBezTo>
                  <a:pt x="1064" y="356"/>
                  <a:pt x="1064" y="356"/>
                  <a:pt x="1064" y="356"/>
                </a:cubicBezTo>
                <a:cubicBezTo>
                  <a:pt x="1134" y="356"/>
                  <a:pt x="1134" y="356"/>
                  <a:pt x="1134" y="356"/>
                </a:cubicBezTo>
                <a:cubicBezTo>
                  <a:pt x="1134" y="0"/>
                  <a:pt x="1134" y="0"/>
                  <a:pt x="1134" y="0"/>
                </a:cubicBezTo>
                <a:lnTo>
                  <a:pt x="882"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fr-CA" dirty="0"/>
          </a:p>
        </p:txBody>
      </p:sp>
      <p:sp>
        <p:nvSpPr>
          <p:cNvPr id="13" name="Title 1"/>
          <p:cNvSpPr txBox="1">
            <a:spLocks/>
          </p:cNvSpPr>
          <p:nvPr userDrawn="1"/>
        </p:nvSpPr>
        <p:spPr bwMode="gray">
          <a:xfrm>
            <a:off x="2694146" y="1337703"/>
            <a:ext cx="6120000" cy="2068259"/>
          </a:xfrm>
          <a:prstGeom prst="rect">
            <a:avLst/>
          </a:prstGeom>
          <a:noFill/>
        </p:spPr>
        <p:txBody>
          <a:bodyPr vert="horz" lIns="0" tIns="0" rIns="0" bIns="0" rtlCol="0" anchor="t" anchorCtr="0">
            <a:spAutoFit/>
          </a:bodyPr>
          <a:lstStyle>
            <a:lvl1pPr algn="l" eaLnBrk="1" hangingPunct="1">
              <a:lnSpc>
                <a:spcPct val="70000"/>
              </a:lnSpc>
              <a:defRPr sz="9600" b="0" i="0">
                <a:solidFill>
                  <a:srgbClr val="00338D"/>
                </a:solidFill>
                <a:latin typeface="KPMG Extralight"/>
                <a:cs typeface="KPMG Extralight"/>
              </a:defRPr>
            </a:lvl1pPr>
          </a:lstStyle>
          <a:p>
            <a:pPr defTabSz="914400"/>
            <a:r>
              <a:rPr lang="en-CA" kern="0" noProof="0" dirty="0"/>
              <a:t>Click to edit Master title style</a:t>
            </a:r>
          </a:p>
        </p:txBody>
      </p:sp>
      <p:sp>
        <p:nvSpPr>
          <p:cNvPr id="14" name="Text Placeholder 6"/>
          <p:cNvSpPr>
            <a:spLocks noGrp="1"/>
          </p:cNvSpPr>
          <p:nvPr>
            <p:ph type="body" sz="quarter" idx="11"/>
          </p:nvPr>
        </p:nvSpPr>
        <p:spPr bwMode="gray">
          <a:xfrm>
            <a:off x="2694146" y="4773706"/>
            <a:ext cx="6120000" cy="676656"/>
          </a:xfrm>
          <a:prstGeom prst="rect">
            <a:avLst/>
          </a:prstGeom>
        </p:spPr>
        <p:txBody>
          <a:bodyPr vert="horz"/>
          <a:lstStyle>
            <a:lvl1pPr>
              <a:spcBef>
                <a:spcPts val="0"/>
              </a:spcBef>
              <a:spcAft>
                <a:spcPts val="0"/>
              </a:spcAft>
              <a:defRPr sz="1200">
                <a:solidFill>
                  <a:srgbClr val="00338D"/>
                </a:solidFill>
                <a:latin typeface="+mn-lt"/>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a:t>Click to edit Master text styles</a:t>
            </a:r>
          </a:p>
        </p:txBody>
      </p:sp>
    </p:spTree>
    <p:extLst>
      <p:ext uri="{BB962C8B-B14F-4D97-AF65-F5344CB8AC3E}">
        <p14:creationId xmlns:p14="http://schemas.microsoft.com/office/powerpoint/2010/main" val="1702227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Click to edit Master title style</a:t>
            </a:r>
            <a:endParaRPr lang="en-CA" noProof="0" dirty="0"/>
          </a:p>
        </p:txBody>
      </p:sp>
      <p:sp>
        <p:nvSpPr>
          <p:cNvPr id="5" name="Espace réservé du texte 4"/>
          <p:cNvSpPr>
            <a:spLocks noGrp="1"/>
          </p:cNvSpPr>
          <p:nvPr>
            <p:ph type="body" sz="quarter" idx="11"/>
          </p:nvPr>
        </p:nvSpPr>
        <p:spPr>
          <a:xfrm>
            <a:off x="324000" y="1476000"/>
            <a:ext cx="8496000" cy="4644000"/>
          </a:xfrm>
        </p:spPr>
        <p:txBody>
          <a:bodyPr/>
          <a:lstStyle>
            <a:lvl3pPr marL="179388" indent="-179388">
              <a:spcBef>
                <a:spcPts val="300"/>
              </a:spcBef>
              <a:buFont typeface="Univers for KPMG" panose="020B0603020202020204" pitchFamily="34" charset="0"/>
              <a:buChar char="—"/>
              <a:defRPr/>
            </a:lvl3pPr>
            <a:lvl4pPr>
              <a:spcBef>
                <a:spcPts val="200"/>
              </a:spcBef>
              <a:defRPr/>
            </a:lvl4pPr>
            <a:lvl5pPr>
              <a:spcBef>
                <a:spcPts val="2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pic>
        <p:nvPicPr>
          <p:cNvPr id="3" name="Picture 2"/>
          <p:cNvPicPr>
            <a:picLocks noChangeAspect="1"/>
          </p:cNvPicPr>
          <p:nvPr userDrawn="1"/>
        </p:nvPicPr>
        <p:blipFill>
          <a:blip r:embed="rId2"/>
          <a:stretch>
            <a:fillRect/>
          </a:stretch>
        </p:blipFill>
        <p:spPr>
          <a:xfrm>
            <a:off x="7951898" y="6244056"/>
            <a:ext cx="675164" cy="471069"/>
          </a:xfrm>
          <a:prstGeom prst="rect">
            <a:avLst/>
          </a:prstGeom>
        </p:spPr>
      </p:pic>
    </p:spTree>
    <p:extLst>
      <p:ext uri="{BB962C8B-B14F-4D97-AF65-F5344CB8AC3E}">
        <p14:creationId xmlns:p14="http://schemas.microsoft.com/office/powerpoint/2010/main" val="4083832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Text_WITH Super Titl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Click to edit Master title style</a:t>
            </a:r>
            <a:endParaRPr lang="en-CA" noProof="0" dirty="0"/>
          </a:p>
        </p:txBody>
      </p:sp>
      <p:sp>
        <p:nvSpPr>
          <p:cNvPr id="5" name="Espace réservé du texte 4"/>
          <p:cNvSpPr>
            <a:spLocks noGrp="1"/>
          </p:cNvSpPr>
          <p:nvPr>
            <p:ph type="body" sz="quarter" idx="11"/>
          </p:nvPr>
        </p:nvSpPr>
        <p:spPr>
          <a:xfrm>
            <a:off x="324000" y="1476000"/>
            <a:ext cx="8496000" cy="464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
        <p:nvSpPr>
          <p:cNvPr id="6" name="Espace réservé du texte 5"/>
          <p:cNvSpPr>
            <a:spLocks noGrp="1"/>
          </p:cNvSpPr>
          <p:nvPr>
            <p:ph type="body" sz="quarter" idx="12"/>
          </p:nvPr>
        </p:nvSpPr>
        <p:spPr>
          <a:xfrm>
            <a:off x="324000" y="166156"/>
            <a:ext cx="8496000" cy="215444"/>
          </a:xfrm>
        </p:spPr>
        <p:txBody>
          <a:bodyPr anchor="b" anchorCtr="0">
            <a:spAutoFit/>
          </a:bodyPr>
          <a:lstStyle>
            <a:lvl1pPr>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36236681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Click to edit Master title style</a:t>
            </a:r>
            <a:endParaRPr lang="en-CA" noProof="0" dirty="0"/>
          </a:p>
        </p:txBody>
      </p:sp>
    </p:spTree>
    <p:extLst>
      <p:ext uri="{BB962C8B-B14F-4D97-AF65-F5344CB8AC3E}">
        <p14:creationId xmlns:p14="http://schemas.microsoft.com/office/powerpoint/2010/main" val="3652753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_WITH Super Titl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Click to edit Master title style</a:t>
            </a:r>
            <a:endParaRPr lang="en-CA" noProof="0" dirty="0"/>
          </a:p>
        </p:txBody>
      </p:sp>
      <p:sp>
        <p:nvSpPr>
          <p:cNvPr id="4" name="Espace réservé du texte 3"/>
          <p:cNvSpPr>
            <a:spLocks noGrp="1"/>
          </p:cNvSpPr>
          <p:nvPr>
            <p:ph type="body" sz="quarter" idx="10"/>
          </p:nvPr>
        </p:nvSpPr>
        <p:spPr>
          <a:xfrm>
            <a:off x="324000" y="167222"/>
            <a:ext cx="8496000" cy="215444"/>
          </a:xfrm>
        </p:spPr>
        <p:txBody>
          <a:bodyPr anchor="b" anchorCtr="0">
            <a:spAutoFit/>
          </a:bodyPr>
          <a:lstStyle>
            <a:lvl1pPr>
              <a:defRPr sz="1400"/>
            </a:lvl1pPr>
          </a:lstStyle>
          <a:p>
            <a:pPr lvl="0"/>
            <a:r>
              <a:rPr lang="en-US" noProof="0"/>
              <a:t>Click to edit Master text styles</a:t>
            </a:r>
          </a:p>
        </p:txBody>
      </p:sp>
    </p:spTree>
    <p:extLst>
      <p:ext uri="{BB962C8B-B14F-4D97-AF65-F5344CB8AC3E}">
        <p14:creationId xmlns:p14="http://schemas.microsoft.com/office/powerpoint/2010/main" val="2999118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24000" y="396000"/>
            <a:ext cx="8496000" cy="704088"/>
          </a:xfrm>
        </p:spPr>
        <p:txBody>
          <a:bodyPr/>
          <a:lstStyle>
            <a:lvl1pPr>
              <a:defRPr>
                <a:solidFill>
                  <a:srgbClr val="00338D"/>
                </a:solidFill>
              </a:defRPr>
            </a:lvl1pPr>
          </a:lstStyle>
          <a:p>
            <a:r>
              <a:rPr lang="en-US" noProof="0"/>
              <a:t>Click to edit Master title style</a:t>
            </a:r>
            <a:endParaRPr lang="en-CA" noProof="0" dirty="0"/>
          </a:p>
        </p:txBody>
      </p:sp>
      <p:sp>
        <p:nvSpPr>
          <p:cNvPr id="14" name="Text Placeholder 7"/>
          <p:cNvSpPr>
            <a:spLocks noGrp="1"/>
          </p:cNvSpPr>
          <p:nvPr>
            <p:ph type="body" sz="quarter" idx="11"/>
          </p:nvPr>
        </p:nvSpPr>
        <p:spPr>
          <a:xfrm>
            <a:off x="323998" y="1476000"/>
            <a:ext cx="4068000" cy="4644000"/>
          </a:xfrm>
          <a:prstGeom prst="rect">
            <a:avLst/>
          </a:prstGeom>
        </p:spPr>
        <p:txBody>
          <a:bodyPr vert="horz" lIns="0" tIns="0" rIns="0" bIns="0"/>
          <a:lstStyle>
            <a:lvl1pPr>
              <a:defRPr b="1" i="0">
                <a:solidFill>
                  <a:srgbClr val="00338D"/>
                </a:solidFill>
                <a:latin typeface="Univers for KPMG" panose="020B0603020202020204" pitchFamily="34" charset="0"/>
                <a:cs typeface="Univers for KPMG" panose="020B0603020202020204" pitchFamily="34" charset="0"/>
              </a:defRPr>
            </a:lvl1pPr>
            <a:lvl2pPr marL="0" indent="0">
              <a:buFontTx/>
              <a:buNone/>
              <a:defRPr>
                <a:solidFill>
                  <a:srgbClr val="00338D"/>
                </a:solidFill>
                <a:latin typeface="+mn-lt"/>
                <a:cs typeface="Univers for KPMG Light"/>
              </a:defRPr>
            </a:lvl2pPr>
            <a:lvl3pPr marL="177800" indent="-177800">
              <a:spcBef>
                <a:spcPts val="300"/>
              </a:spcBef>
              <a:buClr>
                <a:schemeClr val="tx2"/>
              </a:buClr>
              <a:buFont typeface="Univers for KPMG Light" panose="020B0403020202020204" pitchFamily="34" charset="0"/>
              <a:buChar char="—"/>
              <a:defRPr>
                <a:solidFill>
                  <a:srgbClr val="00338D"/>
                </a:solidFill>
                <a:latin typeface="+mn-lt"/>
                <a:cs typeface="Univers for KPMG Light"/>
              </a:defRPr>
            </a:lvl3pPr>
            <a:lvl4pPr marL="540000" indent="-180000">
              <a:spcBef>
                <a:spcPts val="200"/>
              </a:spcBef>
              <a:buClr>
                <a:schemeClr val="tx2"/>
              </a:buClr>
              <a:buFont typeface="Univers for KPMG Light" panose="020B0403020202020204" pitchFamily="34" charset="0"/>
              <a:buChar char="–"/>
              <a:defRPr lang="en-US" sz="1200" b="0" i="0" dirty="0" smtClean="0">
                <a:solidFill>
                  <a:srgbClr val="00338D"/>
                </a:solidFill>
                <a:latin typeface="+mn-lt"/>
                <a:cs typeface="Univers for KPMG Light"/>
              </a:defRPr>
            </a:lvl4pPr>
            <a:lvl5pPr>
              <a:spcBef>
                <a:spcPts val="200"/>
              </a:spcBef>
              <a:defRPr lang="en-US" sz="1100" b="0" i="0" dirty="0" smtClean="0">
                <a:solidFill>
                  <a:srgbClr val="00338D"/>
                </a:solidFill>
                <a:latin typeface="+mn-lt"/>
                <a:cs typeface="Univers for KPMG Ligh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
        <p:nvSpPr>
          <p:cNvPr id="15" name="Text Placeholder 7"/>
          <p:cNvSpPr>
            <a:spLocks noGrp="1"/>
          </p:cNvSpPr>
          <p:nvPr>
            <p:ph type="body" sz="quarter" idx="12"/>
          </p:nvPr>
        </p:nvSpPr>
        <p:spPr>
          <a:xfrm>
            <a:off x="4752000" y="1476000"/>
            <a:ext cx="4068000" cy="4644000"/>
          </a:xfrm>
          <a:prstGeom prst="rect">
            <a:avLst/>
          </a:prstGeom>
        </p:spPr>
        <p:txBody>
          <a:bodyPr vert="horz" lIns="0" tIns="0" rIns="0" bIns="0"/>
          <a:lstStyle>
            <a:lvl1pPr>
              <a:defRPr b="1" i="0">
                <a:solidFill>
                  <a:srgbClr val="00338D"/>
                </a:solidFill>
                <a:latin typeface="Univers for KPMG" panose="020B0603020202020204" pitchFamily="34" charset="0"/>
                <a:cs typeface="Univers for KPMG" panose="020B0603020202020204" pitchFamily="34" charset="0"/>
              </a:defRPr>
            </a:lvl1pPr>
            <a:lvl2pPr marL="0" indent="0">
              <a:buFontTx/>
              <a:buNone/>
              <a:defRPr>
                <a:solidFill>
                  <a:srgbClr val="00338D"/>
                </a:solidFill>
                <a:latin typeface="+mn-lt"/>
                <a:cs typeface="Univers for KPMG Light"/>
              </a:defRPr>
            </a:lvl2pPr>
            <a:lvl3pPr marL="177800" indent="-177800">
              <a:spcBef>
                <a:spcPts val="300"/>
              </a:spcBef>
              <a:buFont typeface="Univers for KPMG Light" panose="020B0403020202020204" pitchFamily="34" charset="0"/>
              <a:buChar char="—"/>
              <a:defRPr>
                <a:solidFill>
                  <a:srgbClr val="00338D"/>
                </a:solidFill>
                <a:latin typeface="+mn-lt"/>
                <a:cs typeface="Univers for KPMG Light"/>
              </a:defRPr>
            </a:lvl3pPr>
            <a:lvl4pPr marL="540000" indent="-180000" algn="l">
              <a:spcBef>
                <a:spcPts val="200"/>
              </a:spcBef>
              <a:buFont typeface="Univers for KPMG Light" panose="020B0403020202020204" pitchFamily="34" charset="0"/>
              <a:buChar char="–"/>
              <a:defRPr>
                <a:solidFill>
                  <a:srgbClr val="00338D"/>
                </a:solidFill>
                <a:latin typeface="+mn-lt"/>
                <a:cs typeface="Univers for KPMG Light"/>
              </a:defRPr>
            </a:lvl4pPr>
            <a:lvl5pPr>
              <a:spcBef>
                <a:spcPts val="200"/>
              </a:spcBef>
              <a:defRPr lang="en-US" sz="1100" b="0" i="0" dirty="0" smtClean="0">
                <a:solidFill>
                  <a:srgbClr val="00338D"/>
                </a:solidFill>
                <a:latin typeface="+mn-lt"/>
                <a:cs typeface="Univers for KPMG Ligh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Tree>
    <p:extLst>
      <p:ext uri="{BB962C8B-B14F-4D97-AF65-F5344CB8AC3E}">
        <p14:creationId xmlns:p14="http://schemas.microsoft.com/office/powerpoint/2010/main" val="1000636934"/>
      </p:ext>
    </p:extLst>
  </p:cSld>
  <p:clrMapOvr>
    <a:masterClrMapping/>
  </p:clrMapOvr>
  <p:extLst mod="1">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4000" y="396000"/>
            <a:ext cx="8496000" cy="704088"/>
          </a:xfrm>
        </p:spPr>
        <p:txBody>
          <a:bodyPr/>
          <a:lstStyle/>
          <a:p>
            <a:r>
              <a:rPr lang="en-US" noProof="0"/>
              <a:t>Click to edit Master title style</a:t>
            </a:r>
            <a:endParaRPr lang="en-CA" noProof="0" dirty="0"/>
          </a:p>
        </p:txBody>
      </p:sp>
      <p:sp>
        <p:nvSpPr>
          <p:cNvPr id="5" name="Text Placeholder 20"/>
          <p:cNvSpPr>
            <a:spLocks noGrp="1"/>
          </p:cNvSpPr>
          <p:nvPr>
            <p:ph type="body" sz="quarter" idx="26"/>
          </p:nvPr>
        </p:nvSpPr>
        <p:spPr bwMode="gray">
          <a:xfrm>
            <a:off x="324000" y="1476000"/>
            <a:ext cx="4068000" cy="468000"/>
          </a:xfrm>
          <a:prstGeom prst="rect">
            <a:avLst/>
          </a:prstGeom>
          <a:solidFill>
            <a:schemeClr val="tx2"/>
          </a:solidFill>
          <a:ln w="12700">
            <a:noFill/>
          </a:ln>
        </p:spPr>
        <p:txBody>
          <a:bodyPr vert="horz" lIns="72000" tIns="36000" rIns="36000" bIns="36000" rtlCol="0" anchor="ctr" anchorCtr="0">
            <a:noAutofit/>
          </a:bodyPr>
          <a:lstStyle>
            <a:lvl1pPr algn="l">
              <a:lnSpc>
                <a:spcPct val="90000"/>
              </a:lnSpc>
              <a:spcBef>
                <a:spcPts val="0"/>
              </a:spcBef>
              <a:defRPr lang="en-US" sz="1800" b="1" i="0" kern="1200" noProof="0" dirty="0" smtClean="0">
                <a:solidFill>
                  <a:schemeClr val="bg1"/>
                </a:solidFill>
                <a:latin typeface="Univers for KPMG"/>
                <a:ea typeface="+mn-ea"/>
                <a:cs typeface="Univers for KPMG"/>
              </a:defRPr>
            </a:lvl1pPr>
            <a:lvl5pPr>
              <a:defRPr/>
            </a:lvl5pPr>
            <a:lvl6pPr>
              <a:defRPr baseline="0"/>
            </a:lvl6pPr>
            <a:lvl7pPr>
              <a:defRPr baseline="0"/>
            </a:lvl7pPr>
            <a:lvl8pPr>
              <a:defRPr baseline="0"/>
            </a:lvl8pPr>
          </a:lstStyle>
          <a:p>
            <a:pPr marL="0" lvl="0" indent="0" algn="l" defTabSz="820583" rtl="0" eaLnBrk="1" latinLnBrk="0" hangingPunct="1">
              <a:lnSpc>
                <a:spcPct val="100000"/>
              </a:lnSpc>
              <a:spcBef>
                <a:spcPts val="538"/>
              </a:spcBef>
              <a:buFont typeface="Arial" pitchFamily="34" charset="0"/>
              <a:buNone/>
            </a:pPr>
            <a:r>
              <a:rPr lang="en-US" noProof="0"/>
              <a:t>Click to edit Master text styles</a:t>
            </a:r>
          </a:p>
        </p:txBody>
      </p:sp>
      <p:sp>
        <p:nvSpPr>
          <p:cNvPr id="6" name="Text Placeholder 20"/>
          <p:cNvSpPr>
            <a:spLocks noGrp="1"/>
          </p:cNvSpPr>
          <p:nvPr>
            <p:ph type="body" sz="quarter" idx="27"/>
          </p:nvPr>
        </p:nvSpPr>
        <p:spPr bwMode="gray">
          <a:xfrm>
            <a:off x="4720001" y="1476000"/>
            <a:ext cx="4068000" cy="468000"/>
          </a:xfrm>
          <a:prstGeom prst="rect">
            <a:avLst/>
          </a:prstGeom>
          <a:solidFill>
            <a:schemeClr val="tx2"/>
          </a:solidFill>
          <a:ln w="12700">
            <a:noFill/>
          </a:ln>
        </p:spPr>
        <p:txBody>
          <a:bodyPr vert="horz" lIns="72000" tIns="36000" rIns="36000" bIns="36000" rtlCol="0" anchor="ctr" anchorCtr="0">
            <a:noAutofit/>
          </a:bodyPr>
          <a:lstStyle>
            <a:lvl1pPr algn="l">
              <a:lnSpc>
                <a:spcPct val="90000"/>
              </a:lnSpc>
              <a:spcBef>
                <a:spcPts val="0"/>
              </a:spcBef>
              <a:defRPr lang="en-US" sz="1800" b="1" i="0" kern="1200" noProof="0" dirty="0" smtClean="0">
                <a:solidFill>
                  <a:schemeClr val="bg1"/>
                </a:solidFill>
                <a:latin typeface="Univers for KPMG"/>
                <a:ea typeface="+mn-ea"/>
                <a:cs typeface="Univers for KPMG"/>
              </a:defRPr>
            </a:lvl1pPr>
            <a:lvl5pPr>
              <a:defRPr/>
            </a:lvl5pPr>
            <a:lvl6pPr>
              <a:defRPr baseline="0"/>
            </a:lvl6pPr>
            <a:lvl7pPr>
              <a:defRPr baseline="0"/>
            </a:lvl7pPr>
            <a:lvl8pPr>
              <a:defRPr baseline="0"/>
            </a:lvl8pPr>
          </a:lstStyle>
          <a:p>
            <a:pPr marL="0" lvl="0" indent="0" algn="l" defTabSz="820583" rtl="0" eaLnBrk="1" latinLnBrk="0" hangingPunct="1">
              <a:lnSpc>
                <a:spcPct val="100000"/>
              </a:lnSpc>
              <a:spcBef>
                <a:spcPts val="538"/>
              </a:spcBef>
              <a:buFont typeface="Arial" pitchFamily="34" charset="0"/>
              <a:buNone/>
            </a:pPr>
            <a:r>
              <a:rPr lang="en-US" noProof="0"/>
              <a:t>Click to edit Master text styles</a:t>
            </a:r>
          </a:p>
        </p:txBody>
      </p:sp>
      <p:sp>
        <p:nvSpPr>
          <p:cNvPr id="8" name="Text Placeholder 7"/>
          <p:cNvSpPr>
            <a:spLocks noGrp="1"/>
          </p:cNvSpPr>
          <p:nvPr>
            <p:ph type="body" sz="quarter" idx="15"/>
          </p:nvPr>
        </p:nvSpPr>
        <p:spPr>
          <a:xfrm>
            <a:off x="323999" y="2008261"/>
            <a:ext cx="4068000" cy="4178893"/>
          </a:xfrm>
          <a:prstGeom prst="rect">
            <a:avLst/>
          </a:prstGeom>
        </p:spPr>
        <p:txBody>
          <a:bodyPr vert="horz" lIns="72000" tIns="72000" rIns="72000" bIns="72000"/>
          <a:lstStyle>
            <a:lvl1pPr>
              <a:spcBef>
                <a:spcPts val="600"/>
              </a:spcBef>
              <a:defRPr b="1" i="0">
                <a:solidFill>
                  <a:srgbClr val="00338D"/>
                </a:solidFill>
                <a:latin typeface="Univers for KPMG" panose="020B0603020202020204" pitchFamily="34" charset="0"/>
                <a:cs typeface="Univers for KPMG" panose="020B0603020202020204" pitchFamily="34" charset="0"/>
              </a:defRPr>
            </a:lvl1pPr>
            <a:lvl2pPr marL="0" indent="0">
              <a:buFontTx/>
              <a:buNone/>
              <a:defRPr>
                <a:solidFill>
                  <a:srgbClr val="00338D"/>
                </a:solidFill>
                <a:latin typeface="+mn-lt"/>
                <a:cs typeface="Univers for KPMG Light"/>
              </a:defRPr>
            </a:lvl2pPr>
            <a:lvl3pPr marL="179388" indent="-179388">
              <a:spcBef>
                <a:spcPts val="300"/>
              </a:spcBef>
              <a:buFont typeface="Univers for KPMG Light" panose="020B0403020202020204" pitchFamily="34" charset="0"/>
              <a:buChar char="—"/>
              <a:defRPr>
                <a:solidFill>
                  <a:srgbClr val="00338D"/>
                </a:solidFill>
                <a:latin typeface="+mn-lt"/>
                <a:cs typeface="Univers for KPMG Light"/>
              </a:defRPr>
            </a:lvl3pPr>
            <a:lvl4pPr marL="540000" indent="-180000">
              <a:spcBef>
                <a:spcPts val="200"/>
              </a:spcBef>
              <a:buFont typeface="Univers for KPMG Light" panose="020B0403020202020204" pitchFamily="34" charset="0"/>
              <a:buChar char="–"/>
              <a:defRPr>
                <a:solidFill>
                  <a:srgbClr val="00338D"/>
                </a:solidFill>
                <a:latin typeface="+mn-lt"/>
                <a:cs typeface="Univers for KPMG Light"/>
              </a:defRPr>
            </a:lvl4pPr>
            <a:lvl5pPr>
              <a:spcBef>
                <a:spcPts val="200"/>
              </a:spcBef>
              <a:defRPr lang="en-US" sz="1100" b="0" i="0" dirty="0" smtClean="0">
                <a:solidFill>
                  <a:srgbClr val="00338D"/>
                </a:solidFill>
                <a:latin typeface="+mn-lt"/>
                <a:cs typeface="Univers for KPMG Ligh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
        <p:nvSpPr>
          <p:cNvPr id="9" name="Text Placeholder 7"/>
          <p:cNvSpPr>
            <a:spLocks noGrp="1"/>
          </p:cNvSpPr>
          <p:nvPr>
            <p:ph type="body" sz="quarter" idx="28"/>
          </p:nvPr>
        </p:nvSpPr>
        <p:spPr>
          <a:xfrm>
            <a:off x="4720001" y="2008261"/>
            <a:ext cx="4068000" cy="4178893"/>
          </a:xfrm>
          <a:prstGeom prst="rect">
            <a:avLst/>
          </a:prstGeom>
        </p:spPr>
        <p:txBody>
          <a:bodyPr vert="horz" lIns="72000" tIns="72000" rIns="72000" bIns="72000"/>
          <a:lstStyle>
            <a:lvl1pPr>
              <a:spcBef>
                <a:spcPts val="600"/>
              </a:spcBef>
              <a:defRPr b="1" i="0">
                <a:solidFill>
                  <a:srgbClr val="00338D"/>
                </a:solidFill>
                <a:latin typeface="Univers for KPMG" panose="020B0603020202020204" pitchFamily="34" charset="0"/>
                <a:cs typeface="Univers for KPMG" panose="020B0603020202020204" pitchFamily="34" charset="0"/>
              </a:defRPr>
            </a:lvl1pPr>
            <a:lvl2pPr marL="0" indent="0">
              <a:buFontTx/>
              <a:buNone/>
              <a:defRPr>
                <a:solidFill>
                  <a:srgbClr val="00338D"/>
                </a:solidFill>
                <a:latin typeface="+mn-lt"/>
                <a:cs typeface="Univers for KPMG Light"/>
              </a:defRPr>
            </a:lvl2pPr>
            <a:lvl3pPr marL="179388" indent="-179388">
              <a:spcBef>
                <a:spcPts val="300"/>
              </a:spcBef>
              <a:buFont typeface="Univers for KPMG Light" panose="020B0403020202020204" pitchFamily="34" charset="0"/>
              <a:buChar char="—"/>
              <a:defRPr>
                <a:solidFill>
                  <a:srgbClr val="00338D"/>
                </a:solidFill>
                <a:latin typeface="+mn-lt"/>
                <a:cs typeface="Univers for KPMG Light"/>
              </a:defRPr>
            </a:lvl3pPr>
            <a:lvl4pPr marL="540000" indent="-180000">
              <a:spcBef>
                <a:spcPts val="200"/>
              </a:spcBef>
              <a:buFont typeface="Univers for KPMG Light" panose="020B0403020202020204" pitchFamily="34" charset="0"/>
              <a:buChar char="–"/>
              <a:defRPr>
                <a:solidFill>
                  <a:srgbClr val="00338D"/>
                </a:solidFill>
                <a:latin typeface="+mn-lt"/>
                <a:cs typeface="Univers for KPMG Light"/>
              </a:defRPr>
            </a:lvl4pPr>
            <a:lvl5pPr>
              <a:spcBef>
                <a:spcPts val="200"/>
              </a:spcBef>
              <a:defRPr lang="en-US" sz="1100" b="0" i="0" dirty="0" smtClean="0">
                <a:solidFill>
                  <a:srgbClr val="00338D"/>
                </a:solidFill>
                <a:latin typeface="+mn-lt"/>
                <a:cs typeface="Univers for KPMG Ligh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Tree>
    <p:extLst>
      <p:ext uri="{BB962C8B-B14F-4D97-AF65-F5344CB8AC3E}">
        <p14:creationId xmlns:p14="http://schemas.microsoft.com/office/powerpoint/2010/main" val="1386964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Four text">
    <p:spTree>
      <p:nvGrpSpPr>
        <p:cNvPr id="1" name=""/>
        <p:cNvGrpSpPr/>
        <p:nvPr/>
      </p:nvGrpSpPr>
      <p:grpSpPr>
        <a:xfrm>
          <a:off x="0" y="0"/>
          <a:ext cx="0" cy="0"/>
          <a:chOff x="0" y="0"/>
          <a:chExt cx="0" cy="0"/>
        </a:xfrm>
      </p:grpSpPr>
      <p:sp>
        <p:nvSpPr>
          <p:cNvPr id="2" name="Title 1"/>
          <p:cNvSpPr>
            <a:spLocks noGrp="1"/>
          </p:cNvSpPr>
          <p:nvPr>
            <p:ph type="title"/>
          </p:nvPr>
        </p:nvSpPr>
        <p:spPr>
          <a:xfrm>
            <a:off x="324000" y="396000"/>
            <a:ext cx="8496000" cy="704088"/>
          </a:xfrm>
        </p:spPr>
        <p:txBody>
          <a:bodyPr/>
          <a:lstStyle>
            <a:lvl1pPr>
              <a:defRPr>
                <a:solidFill>
                  <a:srgbClr val="00338D"/>
                </a:solidFill>
              </a:defRPr>
            </a:lvl1pPr>
          </a:lstStyle>
          <a:p>
            <a:r>
              <a:rPr lang="en-US"/>
              <a:t>Click to edit Master title style</a:t>
            </a:r>
            <a:endParaRPr lang="en-CA" dirty="0"/>
          </a:p>
        </p:txBody>
      </p:sp>
      <p:sp>
        <p:nvSpPr>
          <p:cNvPr id="14" name="Text Placeholder 7"/>
          <p:cNvSpPr>
            <a:spLocks noGrp="1"/>
          </p:cNvSpPr>
          <p:nvPr>
            <p:ph type="body" sz="quarter" idx="11"/>
          </p:nvPr>
        </p:nvSpPr>
        <p:spPr>
          <a:xfrm>
            <a:off x="323998" y="1476000"/>
            <a:ext cx="4068000" cy="2020655"/>
          </a:xfrm>
          <a:prstGeom prst="rect">
            <a:avLst/>
          </a:prstGeom>
        </p:spPr>
        <p:txBody>
          <a:bodyPr vert="horz" lIns="0" tIns="0" rIns="0" bIns="0"/>
          <a:lstStyle>
            <a:lvl1pPr>
              <a:defRPr sz="1200" b="1" i="0">
                <a:solidFill>
                  <a:srgbClr val="00338D"/>
                </a:solidFill>
                <a:latin typeface="Univers for KPMG" panose="020B0603020202020204" pitchFamily="34" charset="0"/>
                <a:cs typeface="Univers for KPMG" panose="020B0603020202020204" pitchFamily="34" charset="0"/>
              </a:defRPr>
            </a:lvl1pPr>
            <a:lvl2pPr marL="0" indent="0">
              <a:buFontTx/>
              <a:buNone/>
              <a:defRPr sz="1100">
                <a:solidFill>
                  <a:srgbClr val="00338D"/>
                </a:solidFill>
                <a:latin typeface="+mn-lt"/>
                <a:cs typeface="Univers for KPMG Light"/>
              </a:defRPr>
            </a:lvl2pPr>
            <a:lvl3pPr marL="179388" indent="-179388">
              <a:spcBef>
                <a:spcPts val="300"/>
              </a:spcBef>
              <a:buClr>
                <a:schemeClr val="tx2"/>
              </a:buClr>
              <a:buFont typeface="Univers for KPMG Light" panose="020B0403020202020204" pitchFamily="34" charset="0"/>
              <a:buChar char="—"/>
              <a:defRPr sz="1050">
                <a:solidFill>
                  <a:srgbClr val="00338D"/>
                </a:solidFill>
                <a:latin typeface="+mn-lt"/>
                <a:cs typeface="Univers for KPMG Light"/>
              </a:defRPr>
            </a:lvl3pPr>
            <a:lvl4pPr marL="540000" indent="-180000">
              <a:spcBef>
                <a:spcPts val="200"/>
              </a:spcBef>
              <a:buClr>
                <a:schemeClr val="tx2"/>
              </a:buClr>
              <a:buFont typeface="Univers for KPMG Light" panose="020B0403020202020204" pitchFamily="34" charset="0"/>
              <a:buChar char="–"/>
              <a:defRPr lang="en-US" sz="1000" b="0" i="0" dirty="0" smtClean="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5" name="Text Placeholder 7"/>
          <p:cNvSpPr>
            <a:spLocks noGrp="1"/>
          </p:cNvSpPr>
          <p:nvPr>
            <p:ph type="body" sz="quarter" idx="12"/>
          </p:nvPr>
        </p:nvSpPr>
        <p:spPr>
          <a:xfrm>
            <a:off x="4752000" y="1476000"/>
            <a:ext cx="4068000" cy="2020655"/>
          </a:xfrm>
          <a:prstGeom prst="rect">
            <a:avLst/>
          </a:prstGeom>
        </p:spPr>
        <p:txBody>
          <a:bodyPr vert="horz" lIns="0" tIns="0" rIns="0" bIns="0"/>
          <a:lstStyle>
            <a:lvl1pPr>
              <a:defRPr sz="1200" b="1" i="0">
                <a:solidFill>
                  <a:srgbClr val="00338D"/>
                </a:solidFill>
                <a:latin typeface="Univers for KPMG" panose="020B0603020202020204" pitchFamily="34" charset="0"/>
                <a:cs typeface="Univers for KPMG" panose="020B0603020202020204" pitchFamily="34" charset="0"/>
              </a:defRPr>
            </a:lvl1pPr>
            <a:lvl2pPr marL="0" indent="0">
              <a:buFontTx/>
              <a:buNone/>
              <a:defRPr sz="1100">
                <a:solidFill>
                  <a:srgbClr val="00338D"/>
                </a:solidFill>
                <a:latin typeface="+mn-lt"/>
                <a:cs typeface="Univers for KPMG Light"/>
              </a:defRPr>
            </a:lvl2pPr>
            <a:lvl3pPr marL="179388" indent="-179388">
              <a:spcBef>
                <a:spcPts val="300"/>
              </a:spcBef>
              <a:buFont typeface="Univers for KPMG Light" panose="020B0403020202020204" pitchFamily="34" charset="0"/>
              <a:buChar char="—"/>
              <a:defRPr sz="1050">
                <a:solidFill>
                  <a:srgbClr val="00338D"/>
                </a:solidFill>
                <a:latin typeface="+mn-lt"/>
                <a:cs typeface="Univers for KPMG Light"/>
              </a:defRPr>
            </a:lvl3pPr>
            <a:lvl4pPr marL="540000" indent="-180000" algn="l">
              <a:spcBef>
                <a:spcPts val="200"/>
              </a:spcBef>
              <a:buFont typeface="Univers for KPMG Light" panose="020B0403020202020204" pitchFamily="34" charset="0"/>
              <a:buChar char="–"/>
              <a:defRPr sz="100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7"/>
          <p:cNvSpPr>
            <a:spLocks noGrp="1"/>
          </p:cNvSpPr>
          <p:nvPr>
            <p:ph type="body" sz="quarter" idx="13"/>
          </p:nvPr>
        </p:nvSpPr>
        <p:spPr>
          <a:xfrm>
            <a:off x="323998" y="3987039"/>
            <a:ext cx="4068000" cy="2020655"/>
          </a:xfrm>
          <a:prstGeom prst="rect">
            <a:avLst/>
          </a:prstGeom>
        </p:spPr>
        <p:txBody>
          <a:bodyPr vert="horz" lIns="0" tIns="0" rIns="0" bIns="0"/>
          <a:lstStyle>
            <a:lvl1pPr>
              <a:defRPr sz="1200" b="1" i="0">
                <a:solidFill>
                  <a:srgbClr val="00338D"/>
                </a:solidFill>
                <a:latin typeface="Univers for KPMG" panose="020B0603020202020204" pitchFamily="34" charset="0"/>
                <a:cs typeface="Univers for KPMG" panose="020B0603020202020204" pitchFamily="34" charset="0"/>
              </a:defRPr>
            </a:lvl1pPr>
            <a:lvl2pPr marL="0" indent="0">
              <a:buFontTx/>
              <a:buNone/>
              <a:defRPr sz="1100">
                <a:solidFill>
                  <a:srgbClr val="00338D"/>
                </a:solidFill>
                <a:latin typeface="+mn-lt"/>
                <a:cs typeface="Univers for KPMG Light"/>
              </a:defRPr>
            </a:lvl2pPr>
            <a:lvl3pPr marL="179388" indent="-179388">
              <a:spcBef>
                <a:spcPts val="300"/>
              </a:spcBef>
              <a:buClr>
                <a:schemeClr val="tx2"/>
              </a:buClr>
              <a:buFont typeface="Univers for KPMG Light" panose="020B0403020202020204" pitchFamily="34" charset="0"/>
              <a:buChar char="—"/>
              <a:defRPr sz="1050">
                <a:solidFill>
                  <a:srgbClr val="00338D"/>
                </a:solidFill>
                <a:latin typeface="+mn-lt"/>
                <a:cs typeface="Univers for KPMG Light"/>
              </a:defRPr>
            </a:lvl3pPr>
            <a:lvl4pPr marL="540000" indent="-180000">
              <a:spcBef>
                <a:spcPts val="200"/>
              </a:spcBef>
              <a:buClr>
                <a:schemeClr val="tx2"/>
              </a:buClr>
              <a:buFont typeface="Univers for KPMG Light" panose="020B0403020202020204" pitchFamily="34" charset="0"/>
              <a:buChar char="–"/>
              <a:defRPr lang="en-US" sz="1000" b="0" i="0" dirty="0" smtClean="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ext Placeholder 7"/>
          <p:cNvSpPr>
            <a:spLocks noGrp="1"/>
          </p:cNvSpPr>
          <p:nvPr>
            <p:ph type="body" sz="quarter" idx="14"/>
          </p:nvPr>
        </p:nvSpPr>
        <p:spPr>
          <a:xfrm>
            <a:off x="4752000" y="3987039"/>
            <a:ext cx="4068000" cy="2020655"/>
          </a:xfrm>
          <a:prstGeom prst="rect">
            <a:avLst/>
          </a:prstGeom>
        </p:spPr>
        <p:txBody>
          <a:bodyPr vert="horz" lIns="0" tIns="0" rIns="0" bIns="0"/>
          <a:lstStyle>
            <a:lvl1pPr>
              <a:defRPr sz="1200" b="1" i="0">
                <a:solidFill>
                  <a:srgbClr val="00338D"/>
                </a:solidFill>
                <a:latin typeface="Univers for KPMG" panose="020B0603020202020204" pitchFamily="34" charset="0"/>
                <a:cs typeface="Univers for KPMG" panose="020B0603020202020204" pitchFamily="34" charset="0"/>
              </a:defRPr>
            </a:lvl1pPr>
            <a:lvl2pPr marL="0" indent="0">
              <a:buFontTx/>
              <a:buNone/>
              <a:defRPr sz="1100">
                <a:solidFill>
                  <a:srgbClr val="00338D"/>
                </a:solidFill>
                <a:latin typeface="+mn-lt"/>
                <a:cs typeface="Univers for KPMG Light"/>
              </a:defRPr>
            </a:lvl2pPr>
            <a:lvl3pPr marL="179388" indent="-179388">
              <a:spcBef>
                <a:spcPts val="300"/>
              </a:spcBef>
              <a:buFont typeface="Univers for KPMG Light" panose="020B0403020202020204" pitchFamily="34" charset="0"/>
              <a:buChar char="—"/>
              <a:defRPr sz="1050">
                <a:solidFill>
                  <a:srgbClr val="00338D"/>
                </a:solidFill>
                <a:latin typeface="+mn-lt"/>
                <a:cs typeface="Univers for KPMG Light"/>
              </a:defRPr>
            </a:lvl3pPr>
            <a:lvl4pPr marL="540000" indent="-180000" algn="l">
              <a:spcBef>
                <a:spcPts val="200"/>
              </a:spcBef>
              <a:buFont typeface="Univers for KPMG Light" panose="020B0403020202020204" pitchFamily="34" charset="0"/>
              <a:buChar char="–"/>
              <a:defRPr sz="100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436589806"/>
      </p:ext>
    </p:extLst>
  </p:cSld>
  <p:clrMapOvr>
    <a:masterClrMapping/>
  </p:clrMapOvr>
  <p:extLst mod="1">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324000" y="396000"/>
            <a:ext cx="8496000" cy="704088"/>
          </a:xfrm>
        </p:spPr>
        <p:txBody>
          <a:bodyPr/>
          <a:lstStyle>
            <a:lvl1pPr>
              <a:defRPr>
                <a:solidFill>
                  <a:srgbClr val="00338D"/>
                </a:solidFill>
              </a:defRPr>
            </a:lvl1pPr>
          </a:lstStyle>
          <a:p>
            <a:r>
              <a:rPr lang="en-US"/>
              <a:t>Click to edit Master title style</a:t>
            </a:r>
            <a:endParaRPr lang="en-CA" dirty="0"/>
          </a:p>
        </p:txBody>
      </p:sp>
      <p:sp>
        <p:nvSpPr>
          <p:cNvPr id="14" name="Text Placeholder 7"/>
          <p:cNvSpPr>
            <a:spLocks noGrp="1"/>
          </p:cNvSpPr>
          <p:nvPr>
            <p:ph type="body" sz="quarter" idx="11"/>
          </p:nvPr>
        </p:nvSpPr>
        <p:spPr>
          <a:xfrm>
            <a:off x="323998" y="1826377"/>
            <a:ext cx="4068000" cy="1841192"/>
          </a:xfrm>
          <a:prstGeom prst="rect">
            <a:avLst/>
          </a:prstGeom>
          <a:ln w="6350">
            <a:solidFill>
              <a:schemeClr val="tx2"/>
            </a:solidFill>
          </a:ln>
        </p:spPr>
        <p:txBody>
          <a:bodyPr vert="horz" lIns="72000" tIns="72000" rIns="72000" bIns="72000"/>
          <a:lstStyle>
            <a:lvl1pPr>
              <a:spcBef>
                <a:spcPts val="600"/>
              </a:spcBef>
              <a:defRPr sz="1200" b="1" i="0">
                <a:solidFill>
                  <a:srgbClr val="00338D"/>
                </a:solidFill>
                <a:latin typeface="Univers for KPMG" panose="020B0603020202020204" pitchFamily="34" charset="0"/>
                <a:cs typeface="Univers for KPMG" panose="020B0603020202020204" pitchFamily="34" charset="0"/>
              </a:defRPr>
            </a:lvl1pPr>
            <a:lvl2pPr marL="0" indent="0">
              <a:spcBef>
                <a:spcPts val="600"/>
              </a:spcBef>
              <a:buFontTx/>
              <a:buNone/>
              <a:defRPr sz="1100">
                <a:solidFill>
                  <a:srgbClr val="00338D"/>
                </a:solidFill>
                <a:latin typeface="+mn-lt"/>
                <a:cs typeface="Univers for KPMG Light"/>
              </a:defRPr>
            </a:lvl2pPr>
            <a:lvl3pPr marL="179388" indent="-179388">
              <a:spcBef>
                <a:spcPts val="300"/>
              </a:spcBef>
              <a:buClr>
                <a:schemeClr val="tx2"/>
              </a:buClr>
              <a:buFont typeface="Univers for KPMG Light" panose="020B0403020202020204" pitchFamily="34" charset="0"/>
              <a:buChar char="—"/>
              <a:defRPr sz="1050">
                <a:solidFill>
                  <a:srgbClr val="00338D"/>
                </a:solidFill>
                <a:latin typeface="+mn-lt"/>
                <a:cs typeface="Univers for KPMG Light"/>
              </a:defRPr>
            </a:lvl3pPr>
            <a:lvl4pPr marL="540000" indent="-180000">
              <a:spcBef>
                <a:spcPts val="200"/>
              </a:spcBef>
              <a:buClr>
                <a:schemeClr val="tx2"/>
              </a:buClr>
              <a:buFont typeface="Univers for KPMG Light" panose="020B0403020202020204" pitchFamily="34" charset="0"/>
              <a:buChar char="–"/>
              <a:defRPr lang="en-US" sz="1000" b="0" i="0" dirty="0" smtClean="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5" name="Text Placeholder 7"/>
          <p:cNvSpPr>
            <a:spLocks noGrp="1"/>
          </p:cNvSpPr>
          <p:nvPr>
            <p:ph type="body" sz="quarter" idx="12"/>
          </p:nvPr>
        </p:nvSpPr>
        <p:spPr>
          <a:xfrm>
            <a:off x="4752000" y="1826377"/>
            <a:ext cx="4068000" cy="1841192"/>
          </a:xfrm>
          <a:prstGeom prst="rect">
            <a:avLst/>
          </a:prstGeom>
          <a:ln w="6350">
            <a:solidFill>
              <a:schemeClr val="tx2"/>
            </a:solidFill>
          </a:ln>
        </p:spPr>
        <p:txBody>
          <a:bodyPr vert="horz" lIns="72000" tIns="72000" rIns="72000" bIns="72000"/>
          <a:lstStyle>
            <a:lvl1pPr>
              <a:spcBef>
                <a:spcPts val="600"/>
              </a:spcBef>
              <a:defRPr sz="1200" b="1" i="0">
                <a:solidFill>
                  <a:srgbClr val="00338D"/>
                </a:solidFill>
                <a:latin typeface="Univers for KPMG" panose="020B0603020202020204" pitchFamily="34" charset="0"/>
                <a:cs typeface="Univers for KPMG" panose="020B0603020202020204" pitchFamily="34" charset="0"/>
              </a:defRPr>
            </a:lvl1pPr>
            <a:lvl2pPr marL="0" indent="0">
              <a:spcBef>
                <a:spcPts val="600"/>
              </a:spcBef>
              <a:buFontTx/>
              <a:buNone/>
              <a:defRPr sz="1100">
                <a:solidFill>
                  <a:srgbClr val="00338D"/>
                </a:solidFill>
                <a:latin typeface="+mn-lt"/>
                <a:cs typeface="Univers for KPMG Light"/>
              </a:defRPr>
            </a:lvl2pPr>
            <a:lvl3pPr marL="179388" indent="-179388">
              <a:spcBef>
                <a:spcPts val="300"/>
              </a:spcBef>
              <a:buFont typeface="Univers for KPMG Light" panose="020B0403020202020204" pitchFamily="34" charset="0"/>
              <a:buChar char="—"/>
              <a:defRPr sz="1050">
                <a:solidFill>
                  <a:srgbClr val="00338D"/>
                </a:solidFill>
                <a:latin typeface="+mn-lt"/>
                <a:cs typeface="Univers for KPMG Light"/>
              </a:defRPr>
            </a:lvl3pPr>
            <a:lvl4pPr marL="540000" indent="-180000" algn="l">
              <a:spcBef>
                <a:spcPts val="200"/>
              </a:spcBef>
              <a:buFont typeface="Univers for KPMG Light" panose="020B0403020202020204" pitchFamily="34" charset="0"/>
              <a:buChar char="–"/>
              <a:defRPr sz="100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7"/>
          <p:cNvSpPr>
            <a:spLocks noGrp="1"/>
          </p:cNvSpPr>
          <p:nvPr>
            <p:ph type="body" sz="quarter" idx="13"/>
          </p:nvPr>
        </p:nvSpPr>
        <p:spPr>
          <a:xfrm>
            <a:off x="323998" y="4345964"/>
            <a:ext cx="4068000" cy="1841192"/>
          </a:xfrm>
          <a:prstGeom prst="rect">
            <a:avLst/>
          </a:prstGeom>
          <a:ln w="6350">
            <a:solidFill>
              <a:schemeClr val="tx2"/>
            </a:solidFill>
          </a:ln>
        </p:spPr>
        <p:txBody>
          <a:bodyPr vert="horz" lIns="72000" tIns="72000" rIns="72000" bIns="72000"/>
          <a:lstStyle>
            <a:lvl1pPr>
              <a:spcBef>
                <a:spcPts val="600"/>
              </a:spcBef>
              <a:defRPr sz="1200" b="1" i="0">
                <a:solidFill>
                  <a:srgbClr val="00338D"/>
                </a:solidFill>
                <a:latin typeface="Univers for KPMG" panose="020B0603020202020204" pitchFamily="34" charset="0"/>
                <a:cs typeface="Univers for KPMG" panose="020B0603020202020204" pitchFamily="34" charset="0"/>
              </a:defRPr>
            </a:lvl1pPr>
            <a:lvl2pPr marL="0" indent="0">
              <a:spcBef>
                <a:spcPts val="600"/>
              </a:spcBef>
              <a:buFontTx/>
              <a:buNone/>
              <a:defRPr sz="1100">
                <a:solidFill>
                  <a:srgbClr val="00338D"/>
                </a:solidFill>
                <a:latin typeface="+mn-lt"/>
                <a:cs typeface="Univers for KPMG Light"/>
              </a:defRPr>
            </a:lvl2pPr>
            <a:lvl3pPr marL="179388" indent="-179388">
              <a:spcBef>
                <a:spcPts val="300"/>
              </a:spcBef>
              <a:buClr>
                <a:schemeClr val="tx2"/>
              </a:buClr>
              <a:buFont typeface="Univers for KPMG Light" panose="020B0403020202020204" pitchFamily="34" charset="0"/>
              <a:buChar char="—"/>
              <a:defRPr sz="1050">
                <a:solidFill>
                  <a:srgbClr val="00338D"/>
                </a:solidFill>
                <a:latin typeface="+mn-lt"/>
                <a:cs typeface="Univers for KPMG Light"/>
              </a:defRPr>
            </a:lvl3pPr>
            <a:lvl4pPr marL="540000" indent="-180000">
              <a:spcBef>
                <a:spcPts val="200"/>
              </a:spcBef>
              <a:buClr>
                <a:schemeClr val="tx2"/>
              </a:buClr>
              <a:buFont typeface="Univers for KPMG Light" panose="020B0403020202020204" pitchFamily="34" charset="0"/>
              <a:buChar char="–"/>
              <a:defRPr lang="en-US" sz="1000" b="0" i="0" dirty="0" smtClean="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ext Placeholder 7"/>
          <p:cNvSpPr>
            <a:spLocks noGrp="1"/>
          </p:cNvSpPr>
          <p:nvPr>
            <p:ph type="body" sz="quarter" idx="14"/>
          </p:nvPr>
        </p:nvSpPr>
        <p:spPr>
          <a:xfrm>
            <a:off x="4752000" y="4345964"/>
            <a:ext cx="4068000" cy="1841192"/>
          </a:xfrm>
          <a:prstGeom prst="rect">
            <a:avLst/>
          </a:prstGeom>
          <a:ln w="6350">
            <a:solidFill>
              <a:schemeClr val="tx2"/>
            </a:solidFill>
          </a:ln>
        </p:spPr>
        <p:txBody>
          <a:bodyPr vert="horz" lIns="72000" tIns="72000" rIns="72000" bIns="72000"/>
          <a:lstStyle>
            <a:lvl1pPr>
              <a:spcBef>
                <a:spcPts val="600"/>
              </a:spcBef>
              <a:defRPr sz="1200" b="1" i="0">
                <a:solidFill>
                  <a:srgbClr val="00338D"/>
                </a:solidFill>
                <a:latin typeface="Univers for KPMG" panose="020B0603020202020204" pitchFamily="34" charset="0"/>
                <a:cs typeface="Univers for KPMG" panose="020B0603020202020204" pitchFamily="34" charset="0"/>
              </a:defRPr>
            </a:lvl1pPr>
            <a:lvl2pPr marL="0" indent="0">
              <a:spcBef>
                <a:spcPts val="600"/>
              </a:spcBef>
              <a:buFontTx/>
              <a:buNone/>
              <a:defRPr sz="1100">
                <a:solidFill>
                  <a:srgbClr val="00338D"/>
                </a:solidFill>
                <a:latin typeface="+mn-lt"/>
                <a:cs typeface="Univers for KPMG Light"/>
              </a:defRPr>
            </a:lvl2pPr>
            <a:lvl3pPr marL="179388" indent="-179388">
              <a:spcBef>
                <a:spcPts val="300"/>
              </a:spcBef>
              <a:buFont typeface="Univers for KPMG Light" panose="020B0403020202020204" pitchFamily="34" charset="0"/>
              <a:buChar char="—"/>
              <a:defRPr sz="1050">
                <a:solidFill>
                  <a:srgbClr val="00338D"/>
                </a:solidFill>
                <a:latin typeface="+mn-lt"/>
                <a:cs typeface="Univers for KPMG Light"/>
              </a:defRPr>
            </a:lvl3pPr>
            <a:lvl4pPr marL="540000" indent="-180000" algn="l">
              <a:spcBef>
                <a:spcPts val="200"/>
              </a:spcBef>
              <a:buFont typeface="Univers for KPMG Light" panose="020B0403020202020204" pitchFamily="34" charset="0"/>
              <a:buChar char="–"/>
              <a:defRPr sz="1000">
                <a:solidFill>
                  <a:srgbClr val="00338D"/>
                </a:solidFill>
                <a:latin typeface="+mn-lt"/>
                <a:cs typeface="Univers for KPMG Light"/>
              </a:defRPr>
            </a:lvl4pPr>
            <a:lvl5pPr>
              <a:spcBef>
                <a:spcPts val="200"/>
              </a:spcBef>
              <a:defRPr lang="en-US" sz="900" b="0" i="0" dirty="0" smtClean="0">
                <a:solidFill>
                  <a:srgbClr val="00338D"/>
                </a:solidFill>
                <a:latin typeface="+mn-lt"/>
                <a:cs typeface="Univers for KPMG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Espace réservé du texte 3"/>
          <p:cNvSpPr>
            <a:spLocks noGrp="1"/>
          </p:cNvSpPr>
          <p:nvPr>
            <p:ph type="body" sz="quarter" idx="30"/>
          </p:nvPr>
        </p:nvSpPr>
        <p:spPr>
          <a:xfrm>
            <a:off x="324000" y="1475563"/>
            <a:ext cx="4068000" cy="327600"/>
          </a:xfrm>
          <a:solidFill>
            <a:schemeClr val="tx2"/>
          </a:solidFill>
        </p:spPr>
        <p:txBody>
          <a:bodyPr lIns="72000" tIns="36000" rIns="36000" bIns="36000" anchor="ctr" anchorCtr="0"/>
          <a:lstStyle>
            <a:lvl1pPr>
              <a:lnSpc>
                <a:spcPct val="90000"/>
              </a:lnSpc>
              <a:spcBef>
                <a:spcPts val="0"/>
              </a:spcBef>
              <a:defRPr sz="1200">
                <a:solidFill>
                  <a:schemeClr val="bg1"/>
                </a:solidFill>
                <a:latin typeface="Univers for KPMG" panose="020B0603020202020204" pitchFamily="34" charset="0"/>
              </a:defRPr>
            </a:lvl1pPr>
            <a:lvl2pPr>
              <a:defRPr sz="1050"/>
            </a:lvl2pPr>
            <a:lvl3pPr>
              <a:defRPr sz="1000"/>
            </a:lvl3pPr>
            <a:lvl4pPr>
              <a:defRPr sz="800"/>
            </a:lvl4pPr>
            <a:lvl5pPr>
              <a:defRPr sz="700"/>
            </a:lvl5pPr>
          </a:lstStyle>
          <a:p>
            <a:pPr lvl="0"/>
            <a:r>
              <a:rPr lang="en-US"/>
              <a:t>Click to edit Master text styles</a:t>
            </a:r>
          </a:p>
        </p:txBody>
      </p:sp>
      <p:sp>
        <p:nvSpPr>
          <p:cNvPr id="13" name="Espace réservé du texte 3"/>
          <p:cNvSpPr>
            <a:spLocks noGrp="1"/>
          </p:cNvSpPr>
          <p:nvPr>
            <p:ph type="body" sz="quarter" idx="31"/>
          </p:nvPr>
        </p:nvSpPr>
        <p:spPr>
          <a:xfrm>
            <a:off x="4757843" y="1475563"/>
            <a:ext cx="4068000" cy="327600"/>
          </a:xfrm>
          <a:solidFill>
            <a:schemeClr val="tx2"/>
          </a:solidFill>
        </p:spPr>
        <p:txBody>
          <a:bodyPr lIns="72000" tIns="36000" rIns="36000" bIns="36000" anchor="ctr" anchorCtr="0"/>
          <a:lstStyle>
            <a:lvl1pPr>
              <a:lnSpc>
                <a:spcPct val="90000"/>
              </a:lnSpc>
              <a:spcBef>
                <a:spcPts val="0"/>
              </a:spcBef>
              <a:defRPr sz="1200">
                <a:solidFill>
                  <a:schemeClr val="bg1"/>
                </a:solidFill>
                <a:latin typeface="Univers for KPMG" panose="020B0603020202020204" pitchFamily="34" charset="0"/>
              </a:defRPr>
            </a:lvl1pPr>
            <a:lvl2pPr>
              <a:defRPr sz="1050"/>
            </a:lvl2pPr>
            <a:lvl3pPr>
              <a:defRPr sz="1000"/>
            </a:lvl3pPr>
            <a:lvl4pPr>
              <a:defRPr sz="800"/>
            </a:lvl4pPr>
            <a:lvl5pPr>
              <a:defRPr sz="700"/>
            </a:lvl5pPr>
          </a:lstStyle>
          <a:p>
            <a:pPr lvl="0"/>
            <a:r>
              <a:rPr lang="en-US"/>
              <a:t>Click to edit Master text styles</a:t>
            </a:r>
          </a:p>
        </p:txBody>
      </p:sp>
      <p:sp>
        <p:nvSpPr>
          <p:cNvPr id="16" name="Espace réservé du texte 3"/>
          <p:cNvSpPr>
            <a:spLocks noGrp="1"/>
          </p:cNvSpPr>
          <p:nvPr>
            <p:ph type="body" sz="quarter" idx="32"/>
          </p:nvPr>
        </p:nvSpPr>
        <p:spPr>
          <a:xfrm>
            <a:off x="324000" y="3995148"/>
            <a:ext cx="4068000" cy="327600"/>
          </a:xfrm>
          <a:solidFill>
            <a:schemeClr val="tx2"/>
          </a:solidFill>
        </p:spPr>
        <p:txBody>
          <a:bodyPr lIns="72000" tIns="36000" rIns="36000" bIns="36000" anchor="ctr" anchorCtr="0"/>
          <a:lstStyle>
            <a:lvl1pPr>
              <a:lnSpc>
                <a:spcPct val="90000"/>
              </a:lnSpc>
              <a:spcBef>
                <a:spcPts val="0"/>
              </a:spcBef>
              <a:defRPr sz="1200">
                <a:solidFill>
                  <a:schemeClr val="bg1"/>
                </a:solidFill>
                <a:latin typeface="Univers for KPMG" panose="020B0603020202020204" pitchFamily="34" charset="0"/>
              </a:defRPr>
            </a:lvl1pPr>
            <a:lvl2pPr>
              <a:defRPr sz="1050"/>
            </a:lvl2pPr>
            <a:lvl3pPr>
              <a:defRPr sz="1000"/>
            </a:lvl3pPr>
            <a:lvl4pPr>
              <a:defRPr sz="800"/>
            </a:lvl4pPr>
            <a:lvl5pPr>
              <a:defRPr sz="700"/>
            </a:lvl5pPr>
          </a:lstStyle>
          <a:p>
            <a:pPr lvl="0"/>
            <a:r>
              <a:rPr lang="en-US"/>
              <a:t>Click to edit Master text styles</a:t>
            </a:r>
          </a:p>
        </p:txBody>
      </p:sp>
      <p:sp>
        <p:nvSpPr>
          <p:cNvPr id="17" name="Espace réservé du texte 3"/>
          <p:cNvSpPr>
            <a:spLocks noGrp="1"/>
          </p:cNvSpPr>
          <p:nvPr>
            <p:ph type="body" sz="quarter" idx="33"/>
          </p:nvPr>
        </p:nvSpPr>
        <p:spPr>
          <a:xfrm>
            <a:off x="4757843" y="3995148"/>
            <a:ext cx="4068000" cy="327600"/>
          </a:xfrm>
          <a:solidFill>
            <a:schemeClr val="tx2"/>
          </a:solidFill>
        </p:spPr>
        <p:txBody>
          <a:bodyPr lIns="72000" tIns="36000" rIns="36000" bIns="36000" anchor="ctr" anchorCtr="0"/>
          <a:lstStyle>
            <a:lvl1pPr>
              <a:lnSpc>
                <a:spcPct val="90000"/>
              </a:lnSpc>
              <a:spcBef>
                <a:spcPts val="0"/>
              </a:spcBef>
              <a:defRPr sz="1200">
                <a:solidFill>
                  <a:schemeClr val="bg1"/>
                </a:solidFill>
                <a:latin typeface="Univers for KPMG" panose="020B0603020202020204" pitchFamily="34" charset="0"/>
              </a:defRPr>
            </a:lvl1pPr>
            <a:lvl2pPr>
              <a:defRPr sz="1050"/>
            </a:lvl2pPr>
            <a:lvl3pPr>
              <a:defRPr sz="1000"/>
            </a:lvl3pPr>
            <a:lvl4pPr>
              <a:defRPr sz="800"/>
            </a:lvl4pPr>
            <a:lvl5pPr>
              <a:defRPr sz="700"/>
            </a:lvl5pPr>
          </a:lstStyle>
          <a:p>
            <a:pPr lvl="0"/>
            <a:r>
              <a:rPr lang="en-US"/>
              <a:t>Click to edit Master text styles</a:t>
            </a:r>
          </a:p>
        </p:txBody>
      </p:sp>
    </p:spTree>
    <p:extLst>
      <p:ext uri="{BB962C8B-B14F-4D97-AF65-F5344CB8AC3E}">
        <p14:creationId xmlns:p14="http://schemas.microsoft.com/office/powerpoint/2010/main" val="968234850"/>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Click to edit Master title style</a:t>
            </a:r>
            <a:endParaRPr lang="en-CA" noProof="0" dirty="0"/>
          </a:p>
        </p:txBody>
      </p:sp>
      <p:sp>
        <p:nvSpPr>
          <p:cNvPr id="5" name="Espace réservé du texte 4"/>
          <p:cNvSpPr>
            <a:spLocks noGrp="1"/>
          </p:cNvSpPr>
          <p:nvPr>
            <p:ph type="body" sz="quarter" idx="11"/>
          </p:nvPr>
        </p:nvSpPr>
        <p:spPr>
          <a:xfrm>
            <a:off x="2350092" y="1108072"/>
            <a:ext cx="6469907" cy="5061992"/>
          </a:xfrm>
        </p:spPr>
        <p:txBody>
          <a:bodyPr/>
          <a:lstStyle>
            <a:lvl1pPr>
              <a:spcBef>
                <a:spcPts val="900"/>
              </a:spcBef>
              <a:defRPr sz="900">
                <a:latin typeface="+mn-lt"/>
              </a:defRPr>
            </a:lvl1pPr>
            <a:lvl2pPr>
              <a:spcBef>
                <a:spcPts val="200"/>
              </a:spcBef>
              <a:defRPr sz="900">
                <a:latin typeface="+mn-lt"/>
              </a:defRPr>
            </a:lvl2pPr>
            <a:lvl3pPr marL="179388" indent="-179388">
              <a:spcBef>
                <a:spcPts val="200"/>
              </a:spcBef>
              <a:buFont typeface="Univers for KPMG Light" panose="020B0403020202020204" pitchFamily="34" charset="0"/>
              <a:buChar char="—"/>
              <a:defRPr sz="800">
                <a:latin typeface="+mn-lt"/>
              </a:defRPr>
            </a:lvl3pPr>
            <a:lvl4pPr marL="358775" indent="-87313">
              <a:spcBef>
                <a:spcPts val="200"/>
              </a:spcBef>
              <a:buFont typeface="Univers for KPMG Light" panose="020B0403020202020204" pitchFamily="34" charset="0"/>
              <a:buChar char="–"/>
              <a:defRPr sz="700">
                <a:latin typeface="+mn-lt"/>
              </a:defRPr>
            </a:lvl4pPr>
            <a:lvl5pPr marL="538163" indent="-92075">
              <a:spcBef>
                <a:spcPts val="200"/>
              </a:spcBef>
              <a:defRPr sz="70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
        <p:nvSpPr>
          <p:cNvPr id="7" name="Espace réservé du texte 6"/>
          <p:cNvSpPr>
            <a:spLocks noGrp="1"/>
          </p:cNvSpPr>
          <p:nvPr>
            <p:ph type="body" sz="quarter" idx="13"/>
          </p:nvPr>
        </p:nvSpPr>
        <p:spPr>
          <a:xfrm>
            <a:off x="366713" y="2666096"/>
            <a:ext cx="1718462" cy="3503968"/>
          </a:xfrm>
        </p:spPr>
        <p:txBody>
          <a:bodyPr/>
          <a:lstStyle>
            <a:lvl1pPr>
              <a:spcBef>
                <a:spcPts val="600"/>
              </a:spcBef>
              <a:defRPr sz="900">
                <a:latin typeface="+mn-lt"/>
              </a:defRPr>
            </a:lvl1pPr>
            <a:lvl2pPr>
              <a:spcBef>
                <a:spcPts val="0"/>
              </a:spcBef>
              <a:defRPr sz="800">
                <a:latin typeface="+mn-lt"/>
              </a:defRPr>
            </a:lvl2pPr>
            <a:lvl3pPr marL="90000" indent="-90000">
              <a:spcBef>
                <a:spcPts val="200"/>
              </a:spcBef>
              <a:buFont typeface="Univers for KPMG Light" panose="020B0403020202020204" pitchFamily="34" charset="0"/>
              <a:buChar char="–"/>
              <a:defRPr sz="800">
                <a:latin typeface="+mn-lt"/>
              </a:defRPr>
            </a:lvl3pPr>
            <a:lvl4pPr>
              <a:spcBef>
                <a:spcPts val="200"/>
              </a:spcBef>
              <a:defRPr sz="700"/>
            </a:lvl4pPr>
            <a:lvl5pPr>
              <a:spcBef>
                <a:spcPts val="200"/>
              </a:spcBef>
              <a:defRPr sz="600"/>
            </a:lvl5pPr>
          </a:lstStyle>
          <a:p>
            <a:pPr lvl="0"/>
            <a:r>
              <a:rPr lang="en-US" noProof="0"/>
              <a:t>Click to edit Master text styles</a:t>
            </a:r>
          </a:p>
          <a:p>
            <a:pPr lvl="1"/>
            <a:r>
              <a:rPr lang="en-US" noProof="0"/>
              <a:t>Second level</a:t>
            </a:r>
          </a:p>
          <a:p>
            <a:pPr lvl="2"/>
            <a:r>
              <a:rPr lang="en-US" noProof="0"/>
              <a:t>Third level</a:t>
            </a:r>
          </a:p>
        </p:txBody>
      </p:sp>
      <p:sp>
        <p:nvSpPr>
          <p:cNvPr id="8" name="Espace réservé du texte 7"/>
          <p:cNvSpPr>
            <a:spLocks noGrp="1"/>
          </p:cNvSpPr>
          <p:nvPr>
            <p:ph type="body" sz="quarter" idx="14"/>
          </p:nvPr>
        </p:nvSpPr>
        <p:spPr>
          <a:xfrm>
            <a:off x="324000" y="196934"/>
            <a:ext cx="8496000" cy="184666"/>
          </a:xfrm>
        </p:spPr>
        <p:txBody>
          <a:bodyPr anchor="b" anchorCtr="0">
            <a:spAutoFit/>
          </a:bodyPr>
          <a:lstStyle>
            <a:lvl1pPr>
              <a:defRPr sz="1200">
                <a:latin typeface="+mn-lt"/>
              </a:defRPr>
            </a:lvl1pPr>
          </a:lstStyle>
          <a:p>
            <a:pPr lvl="0"/>
            <a:r>
              <a:rPr lang="en-US" noProof="0"/>
              <a:t>Click to edit Master text styles</a:t>
            </a:r>
          </a:p>
        </p:txBody>
      </p:sp>
    </p:spTree>
    <p:extLst>
      <p:ext uri="{BB962C8B-B14F-4D97-AF65-F5344CB8AC3E}">
        <p14:creationId xmlns:p14="http://schemas.microsoft.com/office/powerpoint/2010/main" val="99527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400">
                <a:solidFill>
                  <a:schemeClr val="accent1"/>
                </a:solidFill>
                <a:latin typeface="Calibri" pitchFamily="34" charset="0"/>
                <a:cs typeface="Calibri" pitchFamily="34" charset="0"/>
              </a:defRPr>
            </a:lvl1pPr>
          </a:lstStyle>
          <a:p>
            <a:r>
              <a:rPr kumimoji="0" lang="en-US" dirty="0"/>
              <a:t>Click to edit Master title style</a:t>
            </a:r>
          </a:p>
        </p:txBody>
      </p:sp>
      <p:sp>
        <p:nvSpPr>
          <p:cNvPr id="3" name="Content Placeholder 2"/>
          <p:cNvSpPr>
            <a:spLocks noGrp="1"/>
          </p:cNvSpPr>
          <p:nvPr>
            <p:ph idx="1"/>
          </p:nvPr>
        </p:nvSpPr>
        <p:spPr/>
        <p:txBody>
          <a:bodyPr/>
          <a:lstStyle>
            <a:lvl1pPr>
              <a:buFont typeface="Wingdings 2" pitchFamily="18" charset="2"/>
              <a:buChar char=""/>
              <a:defRPr>
                <a:latin typeface="Calibri" pitchFamily="34" charset="0"/>
                <a:cs typeface="Calibri" pitchFamily="34" charset="0"/>
              </a:defRPr>
            </a:lvl1pPr>
            <a:lvl2pPr>
              <a:buClr>
                <a:schemeClr val="accent2"/>
              </a:buClr>
              <a:defRPr>
                <a:latin typeface="Calibri" pitchFamily="34" charset="0"/>
                <a:cs typeface="Calibri" pitchFamily="34" charset="0"/>
              </a:defRPr>
            </a:lvl2pPr>
            <a:lvl3pPr>
              <a:buClr>
                <a:schemeClr val="accent1"/>
              </a:buClr>
              <a:buFont typeface="Wingdings" pitchFamily="2" charset="2"/>
              <a:buChar char="§"/>
              <a:defRPr>
                <a:latin typeface="Calibri" pitchFamily="34" charset="0"/>
                <a:cs typeface="Calibri" pitchFamily="34" charset="0"/>
              </a:defRPr>
            </a:lvl3pPr>
            <a:lvl4pPr>
              <a:buClr>
                <a:schemeClr val="accent2"/>
              </a:buClr>
              <a:defRPr>
                <a:latin typeface="Calibri" pitchFamily="34" charset="0"/>
                <a:cs typeface="Calibri" pitchFamily="34" charset="0"/>
              </a:defRPr>
            </a:lvl4pPr>
            <a:lvl5pPr>
              <a:buClrTx/>
              <a:defRPr>
                <a:latin typeface="Calibri" pitchFamily="34" charset="0"/>
                <a:cs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1FC2FE52-5B42-4C16-BA25-1E4CE51328CF}" type="datetime1">
              <a:rPr lang="en-US" smtClean="0"/>
              <a:pPr/>
              <a:t>6/19/2018</a:t>
            </a:fld>
            <a:endParaRPr lang="en-US" dirty="0"/>
          </a:p>
        </p:txBody>
      </p:sp>
      <p:sp>
        <p:nvSpPr>
          <p:cNvPr id="5" name="Footer Placeholder 4"/>
          <p:cNvSpPr>
            <a:spLocks noGrp="1"/>
          </p:cNvSpPr>
          <p:nvPr>
            <p:ph type="ftr" sz="quarter" idx="11"/>
          </p:nvPr>
        </p:nvSpPr>
        <p:spPr>
          <a:xfrm>
            <a:off x="3124200" y="6422064"/>
            <a:ext cx="2895600" cy="365125"/>
          </a:xfrm>
          <a:prstGeom prst="rect">
            <a:avLst/>
          </a:prstGeom>
        </p:spPr>
        <p:txBody>
          <a:bodyPr/>
          <a:lstStyle/>
          <a:p>
            <a:endParaRPr lang="en-US" dirty="0"/>
          </a:p>
        </p:txBody>
      </p:sp>
    </p:spTree>
    <p:extLst>
      <p:ext uri="{BB962C8B-B14F-4D97-AF65-F5344CB8AC3E}">
        <p14:creationId xmlns:p14="http://schemas.microsoft.com/office/powerpoint/2010/main" val="19103023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re 1"/>
          <p:cNvSpPr>
            <a:spLocks noGrp="1"/>
          </p:cNvSpPr>
          <p:nvPr>
            <p:ph type="title"/>
          </p:nvPr>
        </p:nvSpPr>
        <p:spPr>
          <a:xfrm>
            <a:off x="324000" y="396000"/>
            <a:ext cx="8496000" cy="704088"/>
          </a:xfrm>
        </p:spPr>
        <p:txBody>
          <a:bodyPr/>
          <a:lstStyle>
            <a:lvl1pPr marL="0" marR="0" indent="0" algn="l" defTabSz="914400" eaLnBrk="1" fontAlgn="auto" latinLnBrk="0" hangingPunct="1">
              <a:lnSpc>
                <a:spcPct val="85000"/>
              </a:lnSpc>
              <a:spcBef>
                <a:spcPts val="0"/>
              </a:spcBef>
              <a:spcAft>
                <a:spcPts val="0"/>
              </a:spcAft>
              <a:buClrTx/>
              <a:buSzTx/>
              <a:buFontTx/>
              <a:buNone/>
              <a:tabLst/>
              <a:defRPr/>
            </a:lvl1pPr>
          </a:lstStyle>
          <a:p>
            <a:r>
              <a:rPr lang="en-US" noProof="0">
                <a:solidFill>
                  <a:schemeClr val="tx2"/>
                </a:solidFill>
              </a:rPr>
              <a:t>Click to edit Master title style</a:t>
            </a:r>
            <a:endParaRPr lang="en-CA" noProof="0" dirty="0">
              <a:solidFill>
                <a:schemeClr val="tx2"/>
              </a:solidFill>
            </a:endParaRPr>
          </a:p>
        </p:txBody>
      </p:sp>
      <p:sp>
        <p:nvSpPr>
          <p:cNvPr id="5" name="Espace réservé du texte 4"/>
          <p:cNvSpPr>
            <a:spLocks noGrp="1"/>
          </p:cNvSpPr>
          <p:nvPr>
            <p:ph type="body" sz="quarter" idx="11"/>
          </p:nvPr>
        </p:nvSpPr>
        <p:spPr>
          <a:xfrm>
            <a:off x="1546788" y="1476000"/>
            <a:ext cx="2880000" cy="4644000"/>
          </a:xfrm>
        </p:spPr>
        <p:txBody>
          <a:bodyPr/>
          <a:lstStyle>
            <a:lvl1pPr>
              <a:defRPr sz="1000"/>
            </a:lvl1pPr>
            <a:lvl2pPr>
              <a:spcBef>
                <a:spcPts val="0"/>
              </a:spcBef>
              <a:defRPr sz="900"/>
            </a:lvl2pPr>
            <a:lvl3pPr marL="179388" indent="-179388">
              <a:spcBef>
                <a:spcPts val="0"/>
              </a:spcBef>
              <a:buFont typeface="Univers for KPMG Light" panose="020B0403020202020204" pitchFamily="34" charset="0"/>
              <a:buChar char="—"/>
              <a:defRPr sz="900"/>
            </a:lvl3pPr>
            <a:lvl4pPr marL="446088" indent="-179388">
              <a:spcBef>
                <a:spcPts val="0"/>
              </a:spcBef>
              <a:buFont typeface="Univers for KPMG Light" panose="020B0403020202020204" pitchFamily="34" charset="0"/>
              <a:buChar char="–"/>
              <a:defRPr sz="800"/>
            </a:lvl4pPr>
            <a:lvl5pPr marL="715963" indent="-179388">
              <a:spcBef>
                <a:spcPts val="0"/>
              </a:spcBef>
              <a:defRPr sz="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
        <p:nvSpPr>
          <p:cNvPr id="12" name="Espace réservé du texte 11"/>
          <p:cNvSpPr>
            <a:spLocks noGrp="1"/>
          </p:cNvSpPr>
          <p:nvPr>
            <p:ph type="body" sz="quarter" idx="12"/>
          </p:nvPr>
        </p:nvSpPr>
        <p:spPr>
          <a:xfrm>
            <a:off x="5476172" y="1476000"/>
            <a:ext cx="2880000" cy="4644000"/>
          </a:xfrm>
        </p:spPr>
        <p:txBody>
          <a:bodyPr/>
          <a:lstStyle>
            <a:lvl1pPr>
              <a:defRPr sz="1000"/>
            </a:lvl1pPr>
            <a:lvl2pPr>
              <a:spcBef>
                <a:spcPts val="0"/>
              </a:spcBef>
              <a:defRPr sz="900"/>
            </a:lvl2pPr>
            <a:lvl3pPr marL="179388" indent="-179388">
              <a:spcBef>
                <a:spcPts val="0"/>
              </a:spcBef>
              <a:buFont typeface="Univers for KPMG Light" panose="020B0403020202020204" pitchFamily="34" charset="0"/>
              <a:buChar char="—"/>
              <a:defRPr sz="900"/>
            </a:lvl3pPr>
            <a:lvl4pPr marL="446088" indent="-179388">
              <a:spcBef>
                <a:spcPts val="0"/>
              </a:spcBef>
              <a:buFont typeface="Univers for KPMG Light" panose="020B0403020202020204" pitchFamily="34" charset="0"/>
              <a:buChar char="–"/>
              <a:defRPr sz="800"/>
            </a:lvl4pPr>
            <a:lvl5pPr marL="715963" indent="-179388">
              <a:spcBef>
                <a:spcPts val="0"/>
              </a:spcBef>
              <a:defRPr sz="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Tree>
    <p:extLst>
      <p:ext uri="{BB962C8B-B14F-4D97-AF65-F5344CB8AC3E}">
        <p14:creationId xmlns:p14="http://schemas.microsoft.com/office/powerpoint/2010/main" val="4128509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0416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object 3"/>
          <p:cNvSpPr/>
          <p:nvPr userDrawn="1"/>
        </p:nvSpPr>
        <p:spPr bwMode="gray">
          <a:xfrm>
            <a:off x="0" y="0"/>
            <a:ext cx="91440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tx2"/>
          </a:solidFill>
        </p:spPr>
        <p:txBody>
          <a:bodyPr wrap="square" lIns="0" tIns="0" rIns="0" bIns="0" rtlCol="0">
            <a:noAutofit/>
          </a:bodyPr>
          <a:lstStyle/>
          <a:p>
            <a:pPr eaLnBrk="1"/>
            <a:endParaRPr lang="en-CA" dirty="0">
              <a:latin typeface="Arial" panose="020B0604020202020204" pitchFamily="34" charset="0"/>
            </a:endParaRPr>
          </a:p>
        </p:txBody>
      </p:sp>
      <p:sp>
        <p:nvSpPr>
          <p:cNvPr id="3" name="object 3"/>
          <p:cNvSpPr/>
          <p:nvPr userDrawn="1"/>
        </p:nvSpPr>
        <p:spPr bwMode="gray">
          <a:xfrm>
            <a:off x="0" y="0"/>
            <a:ext cx="157321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2"/>
          </a:solidFill>
        </p:spPr>
        <p:txBody>
          <a:bodyPr wrap="square" lIns="0" tIns="0" rIns="0" bIns="0" rtlCol="0">
            <a:noAutofit/>
          </a:bodyPr>
          <a:lstStyle/>
          <a:p>
            <a:pPr eaLnBrk="1"/>
            <a:endParaRPr lang="en-CA" dirty="0">
              <a:latin typeface="Arial" panose="020B0604020202020204" pitchFamily="34" charset="0"/>
            </a:endParaRPr>
          </a:p>
        </p:txBody>
      </p:sp>
      <p:sp>
        <p:nvSpPr>
          <p:cNvPr id="6" name="Text Placeholder 6"/>
          <p:cNvSpPr>
            <a:spLocks noGrp="1"/>
          </p:cNvSpPr>
          <p:nvPr>
            <p:ph type="body" sz="quarter" idx="11"/>
          </p:nvPr>
        </p:nvSpPr>
        <p:spPr bwMode="gray">
          <a:xfrm>
            <a:off x="1995055" y="3859200"/>
            <a:ext cx="6165273" cy="672353"/>
          </a:xfrm>
          <a:prstGeom prst="rect">
            <a:avLst/>
          </a:prstGeom>
        </p:spPr>
        <p:txBody>
          <a:bodyPr vert="horz" lIns="0" tIns="0" rIns="0" bIns="0"/>
          <a:lstStyle>
            <a:lvl1pPr>
              <a:spcBef>
                <a:spcPts val="0"/>
              </a:spcBef>
              <a:spcAft>
                <a:spcPts val="0"/>
              </a:spcAft>
              <a:defRPr sz="1600" b="1" i="0">
                <a:solidFill>
                  <a:srgbClr val="FFFFFF"/>
                </a:solidFill>
                <a:latin typeface="+mn-lt"/>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a:t>Click to edit Master text styles</a:t>
            </a:r>
          </a:p>
        </p:txBody>
      </p:sp>
      <p:sp>
        <p:nvSpPr>
          <p:cNvPr id="7" name="Title 1"/>
          <p:cNvSpPr>
            <a:spLocks noGrp="1"/>
          </p:cNvSpPr>
          <p:nvPr>
            <p:ph type="title"/>
          </p:nvPr>
        </p:nvSpPr>
        <p:spPr bwMode="gray">
          <a:xfrm>
            <a:off x="1995055" y="1337703"/>
            <a:ext cx="6192982" cy="2068259"/>
          </a:xfrm>
        </p:spPr>
        <p:txBody>
          <a:bodyPr anchor="t" anchorCtr="0"/>
          <a:lstStyle>
            <a:lvl1pPr>
              <a:lnSpc>
                <a:spcPct val="70000"/>
              </a:lnSpc>
              <a:defRPr sz="9600">
                <a:solidFill>
                  <a:srgbClr val="FFFFFF"/>
                </a:solidFill>
                <a:latin typeface="KPMG Extralight" panose="020B0303030202040204" pitchFamily="34" charset="0"/>
              </a:defRPr>
            </a:lvl1pPr>
          </a:lstStyle>
          <a:p>
            <a:r>
              <a:rPr lang="en-US" noProof="0"/>
              <a:t>Click to edit Master title style</a:t>
            </a:r>
            <a:endParaRPr lang="en-CA" noProof="0" dirty="0"/>
          </a:p>
        </p:txBody>
      </p:sp>
      <p:pic>
        <p:nvPicPr>
          <p:cNvPr id="8" name="Picture 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1995055" y="612639"/>
            <a:ext cx="979460" cy="463126"/>
          </a:xfrm>
          <a:prstGeom prst="rect">
            <a:avLst/>
          </a:prstGeom>
        </p:spPr>
      </p:pic>
    </p:spTree>
    <p:extLst>
      <p:ext uri="{BB962C8B-B14F-4D97-AF65-F5344CB8AC3E}">
        <p14:creationId xmlns:p14="http://schemas.microsoft.com/office/powerpoint/2010/main" val="3888543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object 3"/>
          <p:cNvSpPr/>
          <p:nvPr userDrawn="1"/>
        </p:nvSpPr>
        <p:spPr bwMode="gray">
          <a:xfrm>
            <a:off x="0" y="0"/>
            <a:ext cx="91440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tx2"/>
          </a:solidFill>
        </p:spPr>
        <p:txBody>
          <a:bodyPr wrap="square" lIns="0" tIns="0" rIns="0" bIns="0" rtlCol="0">
            <a:noAutofit/>
          </a:bodyPr>
          <a:lstStyle/>
          <a:p>
            <a:pPr eaLnBrk="1"/>
            <a:endParaRPr lang="en-CA" dirty="0">
              <a:latin typeface="Arial" panose="020B0604020202020204" pitchFamily="34" charset="0"/>
            </a:endParaRPr>
          </a:p>
        </p:txBody>
      </p:sp>
      <p:sp>
        <p:nvSpPr>
          <p:cNvPr id="3" name="object 3"/>
          <p:cNvSpPr/>
          <p:nvPr userDrawn="1"/>
        </p:nvSpPr>
        <p:spPr bwMode="gray">
          <a:xfrm>
            <a:off x="0" y="0"/>
            <a:ext cx="157321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2"/>
          </a:solidFill>
        </p:spPr>
        <p:txBody>
          <a:bodyPr wrap="square" lIns="0" tIns="0" rIns="0" bIns="0" rtlCol="0">
            <a:noAutofit/>
          </a:bodyPr>
          <a:lstStyle/>
          <a:p>
            <a:pPr eaLnBrk="1"/>
            <a:endParaRPr lang="en-CA" dirty="0">
              <a:latin typeface="Arial" panose="020B0604020202020204" pitchFamily="34" charset="0"/>
            </a:endParaRPr>
          </a:p>
        </p:txBody>
      </p:sp>
      <p:sp>
        <p:nvSpPr>
          <p:cNvPr id="7" name="Title 1"/>
          <p:cNvSpPr>
            <a:spLocks noGrp="1"/>
          </p:cNvSpPr>
          <p:nvPr>
            <p:ph type="title"/>
          </p:nvPr>
        </p:nvSpPr>
        <p:spPr bwMode="gray">
          <a:xfrm>
            <a:off x="1995055" y="1337703"/>
            <a:ext cx="6192982" cy="2068259"/>
          </a:xfrm>
        </p:spPr>
        <p:txBody>
          <a:bodyPr anchor="t" anchorCtr="0"/>
          <a:lstStyle>
            <a:lvl1pPr>
              <a:lnSpc>
                <a:spcPct val="70000"/>
              </a:lnSpc>
              <a:defRPr sz="9600">
                <a:solidFill>
                  <a:srgbClr val="FFFFFF"/>
                </a:solidFill>
                <a:latin typeface="KPMG Extralight" panose="020B0303030202040204" pitchFamily="34" charset="0"/>
              </a:defRPr>
            </a:lvl1pPr>
          </a:lstStyle>
          <a:p>
            <a:r>
              <a:rPr lang="en-US" noProof="0"/>
              <a:t>Click to edit Master title style</a:t>
            </a:r>
            <a:endParaRPr lang="en-CA" noProof="0" dirty="0"/>
          </a:p>
        </p:txBody>
      </p:sp>
      <p:pic>
        <p:nvPicPr>
          <p:cNvPr id="8" name="Picture 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1995055" y="612639"/>
            <a:ext cx="979460" cy="463126"/>
          </a:xfrm>
          <a:prstGeom prst="rect">
            <a:avLst/>
          </a:prstGeom>
        </p:spPr>
      </p:pic>
      <p:sp>
        <p:nvSpPr>
          <p:cNvPr id="9" name="Shape 36"/>
          <p:cNvSpPr/>
          <p:nvPr userDrawn="1"/>
        </p:nvSpPr>
        <p:spPr>
          <a:xfrm>
            <a:off x="1995054" y="6441620"/>
            <a:ext cx="6165273" cy="2819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defTabSz="914400">
              <a:defRPr sz="800">
                <a:solidFill>
                  <a:srgbClr val="004C97"/>
                </a:solidFill>
                <a:latin typeface="Univers for KPMG"/>
                <a:ea typeface="Univers for KPMG"/>
                <a:cs typeface="Univers for KPMG"/>
                <a:sym typeface="Univers for KPMG"/>
              </a:defRPr>
            </a:lvl1pPr>
          </a:lstStyle>
          <a:p>
            <a:pPr lvl="0">
              <a:defRPr sz="1800">
                <a:solidFill>
                  <a:srgbClr val="000000"/>
                </a:solidFill>
              </a:defRPr>
            </a:pPr>
            <a:r>
              <a:rPr lang="en-CA" sz="600" kern="1200" dirty="0">
                <a:solidFill>
                  <a:schemeClr val="bg1"/>
                </a:solidFill>
                <a:latin typeface="Univers for KPMG"/>
                <a:ea typeface="Univers for KPMG Light"/>
                <a:cs typeface="Arial" panose="020B0604020202020204" pitchFamily="34" charset="0"/>
                <a:sym typeface="Univers for KPMG"/>
              </a:rPr>
              <a:t>© 2016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p>
        </p:txBody>
      </p:sp>
      <p:sp>
        <p:nvSpPr>
          <p:cNvPr id="10" name="Rectangle 5"/>
          <p:cNvSpPr>
            <a:spLocks noChangeArrowheads="1"/>
          </p:cNvSpPr>
          <p:nvPr userDrawn="1"/>
        </p:nvSpPr>
        <p:spPr bwMode="gray">
          <a:xfrm>
            <a:off x="8390623" y="6438868"/>
            <a:ext cx="4293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r">
              <a:spcBef>
                <a:spcPct val="0"/>
              </a:spcBef>
            </a:pPr>
            <a:fld id="{265D3556-F56D-4236-A1D8-043C81B3544D}" type="slidenum">
              <a:rPr lang="en-CA" sz="900" i="0" smtClean="0">
                <a:solidFill>
                  <a:schemeClr val="bg1"/>
                </a:solidFill>
                <a:latin typeface="+mn-lt"/>
                <a:cs typeface="Arial" panose="020B0604020202020204" pitchFamily="34" charset="0"/>
              </a:rPr>
              <a:pPr algn="r">
                <a:spcBef>
                  <a:spcPct val="0"/>
                </a:spcBef>
              </a:pPr>
              <a:t>‹#›</a:t>
            </a:fld>
            <a:endParaRPr lang="en-CA" sz="900" i="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6223265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0" name="object 4"/>
          <p:cNvSpPr/>
          <p:nvPr userDrawn="1"/>
        </p:nvSpPr>
        <p:spPr bwMode="gray">
          <a:xfrm>
            <a:off x="0" y="0"/>
            <a:ext cx="1572768"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pPr eaLnBrk="1"/>
            <a:endParaRPr lang="en-CA" dirty="0">
              <a:latin typeface="Arial" panose="020B0604020202020204" pitchFamily="34" charset="0"/>
            </a:endParaRPr>
          </a:p>
        </p:txBody>
      </p:sp>
      <p:sp>
        <p:nvSpPr>
          <p:cNvPr id="11" name="Content Placeholder 1"/>
          <p:cNvSpPr txBox="1">
            <a:spLocks/>
          </p:cNvSpPr>
          <p:nvPr userDrawn="1"/>
        </p:nvSpPr>
        <p:spPr bwMode="invGray">
          <a:xfrm>
            <a:off x="2239962" y="4332718"/>
            <a:ext cx="5869997" cy="1650570"/>
          </a:xfrm>
          <a:prstGeom prst="rect">
            <a:avLst/>
          </a:prstGeom>
        </p:spPr>
        <p:txBody>
          <a:bodyPr lIns="0" tIns="0" rIns="0" bIns="0"/>
          <a:lstStyle>
            <a:lvl1pPr eaLnBrk="1" hangingPunct="1">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indent="0" eaLnBrk="1" hangingPunct="1">
              <a:spcAft>
                <a:spcPts val="600"/>
              </a:spcAft>
              <a:buFontTx/>
              <a:buNone/>
              <a:defRPr sz="1500" b="0" i="0">
                <a:solidFill>
                  <a:schemeClr val="tx2"/>
                </a:solidFill>
                <a:latin typeface="Univers for KPMG Light" panose="020B0403020202020204" pitchFamily="34" charset="0"/>
                <a:cs typeface="Univers for KPMG Light" panose="020B0403020202020204" pitchFamily="34" charset="0"/>
              </a:defRPr>
            </a:lvl2pPr>
            <a:lvl3pPr marL="285750" indent="-285750" eaLnBrk="1" hangingPunct="1">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eaLnBrk="1" hangingPunct="1">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eaLnBrk="1" hangingPunct="1">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1" defTabSz="914400"/>
            <a:r>
              <a:rPr lang="en-CA" altLang="en-US" sz="1000" kern="0" dirty="0">
                <a:solidFill>
                  <a:schemeClr val="bg1">
                    <a:lumMod val="65000"/>
                  </a:schemeClr>
                </a:solidFill>
                <a:latin typeface="+mn-lt"/>
              </a:rPr>
              <a:t>© 2016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p>
          <a:p>
            <a:pPr lvl="1" defTabSz="914400"/>
            <a:r>
              <a:rPr lang="en-CA" altLang="en-US" sz="1000" kern="0" dirty="0">
                <a:solidFill>
                  <a:schemeClr val="bg1">
                    <a:lumMod val="65000"/>
                  </a:schemeClr>
                </a:solidFill>
                <a:latin typeface="+mn-lt"/>
              </a:rPr>
              <a:t>The information contained herein is of a general nature and is not intended to address the circumstances of any particular individual or entity. Although we endeavour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endParaRPr lang="en-CA" sz="1400" kern="0" dirty="0">
              <a:solidFill>
                <a:schemeClr val="bg1">
                  <a:lumMod val="65000"/>
                </a:schemeClr>
              </a:solidFill>
              <a:latin typeface="+mn-lt"/>
            </a:endParaRPr>
          </a:p>
        </p:txBody>
      </p:sp>
      <p:sp>
        <p:nvSpPr>
          <p:cNvPr id="12" name="Rectangle 11">
            <a:hlinkClick r:id="rId2"/>
          </p:cNvPr>
          <p:cNvSpPr>
            <a:spLocks noChangeArrowheads="1"/>
          </p:cNvSpPr>
          <p:nvPr userDrawn="1"/>
        </p:nvSpPr>
        <p:spPr bwMode="gray">
          <a:xfrm>
            <a:off x="2290011" y="3321733"/>
            <a:ext cx="1752293" cy="184666"/>
          </a:xfrm>
          <a:prstGeom prst="rect">
            <a:avLst/>
          </a:prstGeom>
          <a:noFill/>
          <a:ln w="9525">
            <a:noFill/>
            <a:miter lim="800000"/>
            <a:headEnd/>
            <a:tailEnd/>
          </a:ln>
          <a:effectLst/>
        </p:spPr>
        <p:txBody>
          <a:bodyPr wrap="square" lIns="0" tIns="0" rIns="0" bIns="0" anchor="ctr">
            <a:spAutoFit/>
          </a:bodyPr>
          <a:lstStyle/>
          <a:p>
            <a:pPr>
              <a:defRPr/>
            </a:pPr>
            <a:r>
              <a:rPr lang="en-CA" sz="1200" b="1" i="0" kern="0" dirty="0">
                <a:solidFill>
                  <a:schemeClr val="tx2"/>
                </a:solidFill>
                <a:latin typeface="+mn-lt"/>
                <a:ea typeface="Times New Roman" pitchFamily="18" charset="0"/>
                <a:cs typeface="Univers for KPMG"/>
              </a:rPr>
              <a:t>kpmg.ca</a:t>
            </a:r>
            <a:endParaRPr lang="en-CA" sz="1200" b="1" i="0" kern="0" dirty="0">
              <a:solidFill>
                <a:schemeClr val="tx2"/>
              </a:solidFill>
              <a:latin typeface="+mn-lt"/>
              <a:cs typeface="Univers for KPMG"/>
            </a:endParaRPr>
          </a:p>
        </p:txBody>
      </p:sp>
      <p:grpSp>
        <p:nvGrpSpPr>
          <p:cNvPr id="9" name="Groupe 8"/>
          <p:cNvGrpSpPr/>
          <p:nvPr userDrawn="1"/>
        </p:nvGrpSpPr>
        <p:grpSpPr bwMode="gray">
          <a:xfrm>
            <a:off x="2290451" y="3624591"/>
            <a:ext cx="1283742" cy="297929"/>
            <a:chOff x="4324350" y="3017838"/>
            <a:chExt cx="3543300" cy="822325"/>
          </a:xfrm>
        </p:grpSpPr>
        <p:sp>
          <p:nvSpPr>
            <p:cNvPr id="14" name="AutoShape 3"/>
            <p:cNvSpPr>
              <a:spLocks noChangeAspect="1" noChangeArrowheads="1" noTextEdit="1"/>
            </p:cNvSpPr>
            <p:nvPr/>
          </p:nvSpPr>
          <p:spPr bwMode="gray">
            <a:xfrm>
              <a:off x="4324350" y="3017838"/>
              <a:ext cx="3543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grpSp>
          <p:nvGrpSpPr>
            <p:cNvPr id="15" name="Groupe 14"/>
            <p:cNvGrpSpPr/>
            <p:nvPr/>
          </p:nvGrpSpPr>
          <p:grpSpPr bwMode="gray">
            <a:xfrm>
              <a:off x="4324350" y="3017838"/>
              <a:ext cx="808038" cy="817563"/>
              <a:chOff x="4324350" y="3017838"/>
              <a:chExt cx="808038" cy="817563"/>
            </a:xfrm>
          </p:grpSpPr>
          <p:sp>
            <p:nvSpPr>
              <p:cNvPr id="28" name="Freeform 8"/>
              <p:cNvSpPr>
                <a:spLocks/>
              </p:cNvSpPr>
              <p:nvPr/>
            </p:nvSpPr>
            <p:spPr bwMode="gray">
              <a:xfrm>
                <a:off x="4324350" y="3017838"/>
                <a:ext cx="808038" cy="817563"/>
              </a:xfrm>
              <a:custGeom>
                <a:avLst/>
                <a:gdLst>
                  <a:gd name="T0" fmla="*/ 199 w 215"/>
                  <a:gd name="T1" fmla="*/ 0 h 215"/>
                  <a:gd name="T2" fmla="*/ 16 w 215"/>
                  <a:gd name="T3" fmla="*/ 0 h 215"/>
                  <a:gd name="T4" fmla="*/ 0 w 215"/>
                  <a:gd name="T5" fmla="*/ 15 h 215"/>
                  <a:gd name="T6" fmla="*/ 0 w 215"/>
                  <a:gd name="T7" fmla="*/ 199 h 215"/>
                  <a:gd name="T8" fmla="*/ 16 w 215"/>
                  <a:gd name="T9" fmla="*/ 215 h 215"/>
                  <a:gd name="T10" fmla="*/ 199 w 215"/>
                  <a:gd name="T11" fmla="*/ 215 h 215"/>
                  <a:gd name="T12" fmla="*/ 215 w 215"/>
                  <a:gd name="T13" fmla="*/ 199 h 215"/>
                  <a:gd name="T14" fmla="*/ 215 w 215"/>
                  <a:gd name="T15" fmla="*/ 15 h 215"/>
                  <a:gd name="T16" fmla="*/ 199 w 215"/>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5">
                    <a:moveTo>
                      <a:pt x="199" y="0"/>
                    </a:moveTo>
                    <a:cubicBezTo>
                      <a:pt x="16" y="0"/>
                      <a:pt x="16" y="0"/>
                      <a:pt x="16" y="0"/>
                    </a:cubicBezTo>
                    <a:cubicBezTo>
                      <a:pt x="7" y="0"/>
                      <a:pt x="0" y="7"/>
                      <a:pt x="0" y="15"/>
                    </a:cubicBezTo>
                    <a:cubicBezTo>
                      <a:pt x="0" y="199"/>
                      <a:pt x="0" y="199"/>
                      <a:pt x="0" y="199"/>
                    </a:cubicBezTo>
                    <a:cubicBezTo>
                      <a:pt x="0" y="208"/>
                      <a:pt x="7" y="215"/>
                      <a:pt x="16" y="215"/>
                    </a:cubicBezTo>
                    <a:cubicBezTo>
                      <a:pt x="199" y="215"/>
                      <a:pt x="199" y="215"/>
                      <a:pt x="199" y="215"/>
                    </a:cubicBezTo>
                    <a:cubicBezTo>
                      <a:pt x="207" y="215"/>
                      <a:pt x="215" y="208"/>
                      <a:pt x="215" y="199"/>
                    </a:cubicBezTo>
                    <a:cubicBezTo>
                      <a:pt x="215" y="15"/>
                      <a:pt x="215" y="15"/>
                      <a:pt x="215" y="15"/>
                    </a:cubicBezTo>
                    <a:cubicBezTo>
                      <a:pt x="215" y="7"/>
                      <a:pt x="207" y="0"/>
                      <a:pt x="199" y="0"/>
                    </a:cubicBezTo>
                  </a:path>
                </a:pathLst>
              </a:custGeom>
              <a:solidFill>
                <a:srgbClr val="007B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sp>
            <p:nvSpPr>
              <p:cNvPr id="29" name="Freeform 9"/>
              <p:cNvSpPr>
                <a:spLocks noEditPoints="1"/>
              </p:cNvSpPr>
              <p:nvPr/>
            </p:nvSpPr>
            <p:spPr bwMode="gray">
              <a:xfrm>
                <a:off x="4433888" y="3127376"/>
                <a:ext cx="138113" cy="587375"/>
              </a:xfrm>
              <a:custGeom>
                <a:avLst/>
                <a:gdLst>
                  <a:gd name="T0" fmla="*/ 19 w 37"/>
                  <a:gd name="T1" fmla="*/ 0 h 154"/>
                  <a:gd name="T2" fmla="*/ 37 w 37"/>
                  <a:gd name="T3" fmla="*/ 19 h 154"/>
                  <a:gd name="T4" fmla="*/ 19 w 37"/>
                  <a:gd name="T5" fmla="*/ 37 h 154"/>
                  <a:gd name="T6" fmla="*/ 0 w 37"/>
                  <a:gd name="T7" fmla="*/ 19 h 154"/>
                  <a:gd name="T8" fmla="*/ 19 w 37"/>
                  <a:gd name="T9" fmla="*/ 0 h 154"/>
                  <a:gd name="T10" fmla="*/ 3 w 37"/>
                  <a:gd name="T11" fmla="*/ 51 h 154"/>
                  <a:gd name="T12" fmla="*/ 35 w 37"/>
                  <a:gd name="T13" fmla="*/ 51 h 154"/>
                  <a:gd name="T14" fmla="*/ 35 w 37"/>
                  <a:gd name="T15" fmla="*/ 154 h 154"/>
                  <a:gd name="T16" fmla="*/ 3 w 37"/>
                  <a:gd name="T17" fmla="*/ 154 h 154"/>
                  <a:gd name="T18" fmla="*/ 3 w 37"/>
                  <a:gd name="T19" fmla="*/ 5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54">
                    <a:moveTo>
                      <a:pt x="19" y="0"/>
                    </a:moveTo>
                    <a:cubicBezTo>
                      <a:pt x="29" y="0"/>
                      <a:pt x="37" y="9"/>
                      <a:pt x="37" y="19"/>
                    </a:cubicBezTo>
                    <a:cubicBezTo>
                      <a:pt x="37" y="29"/>
                      <a:pt x="29" y="37"/>
                      <a:pt x="19" y="37"/>
                    </a:cubicBezTo>
                    <a:cubicBezTo>
                      <a:pt x="8" y="37"/>
                      <a:pt x="0" y="29"/>
                      <a:pt x="0" y="19"/>
                    </a:cubicBezTo>
                    <a:cubicBezTo>
                      <a:pt x="0" y="9"/>
                      <a:pt x="8" y="0"/>
                      <a:pt x="19" y="0"/>
                    </a:cubicBezTo>
                    <a:moveTo>
                      <a:pt x="3" y="51"/>
                    </a:moveTo>
                    <a:cubicBezTo>
                      <a:pt x="35" y="51"/>
                      <a:pt x="35" y="51"/>
                      <a:pt x="35" y="51"/>
                    </a:cubicBezTo>
                    <a:cubicBezTo>
                      <a:pt x="35" y="154"/>
                      <a:pt x="35" y="154"/>
                      <a:pt x="35" y="154"/>
                    </a:cubicBezTo>
                    <a:cubicBezTo>
                      <a:pt x="3" y="154"/>
                      <a:pt x="3" y="154"/>
                      <a:pt x="3" y="154"/>
                    </a:cubicBezTo>
                    <a:lnTo>
                      <a:pt x="3"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sp>
            <p:nvSpPr>
              <p:cNvPr id="30" name="Freeform 10"/>
              <p:cNvSpPr>
                <a:spLocks/>
              </p:cNvSpPr>
              <p:nvPr/>
            </p:nvSpPr>
            <p:spPr bwMode="gray">
              <a:xfrm>
                <a:off x="4640263" y="3314701"/>
                <a:ext cx="371475" cy="400050"/>
              </a:xfrm>
              <a:custGeom>
                <a:avLst/>
                <a:gdLst>
                  <a:gd name="T0" fmla="*/ 0 w 99"/>
                  <a:gd name="T1" fmla="*/ 2 h 105"/>
                  <a:gd name="T2" fmla="*/ 30 w 99"/>
                  <a:gd name="T3" fmla="*/ 2 h 105"/>
                  <a:gd name="T4" fmla="*/ 30 w 99"/>
                  <a:gd name="T5" fmla="*/ 16 h 105"/>
                  <a:gd name="T6" fmla="*/ 30 w 99"/>
                  <a:gd name="T7" fmla="*/ 16 h 105"/>
                  <a:gd name="T8" fmla="*/ 61 w 99"/>
                  <a:gd name="T9" fmla="*/ 0 h 105"/>
                  <a:gd name="T10" fmla="*/ 99 w 99"/>
                  <a:gd name="T11" fmla="*/ 49 h 105"/>
                  <a:gd name="T12" fmla="*/ 99 w 99"/>
                  <a:gd name="T13" fmla="*/ 105 h 105"/>
                  <a:gd name="T14" fmla="*/ 67 w 99"/>
                  <a:gd name="T15" fmla="*/ 105 h 105"/>
                  <a:gd name="T16" fmla="*/ 67 w 99"/>
                  <a:gd name="T17" fmla="*/ 55 h 105"/>
                  <a:gd name="T18" fmla="*/ 50 w 99"/>
                  <a:gd name="T19" fmla="*/ 28 h 105"/>
                  <a:gd name="T20" fmla="*/ 31 w 99"/>
                  <a:gd name="T21" fmla="*/ 54 h 105"/>
                  <a:gd name="T22" fmla="*/ 31 w 99"/>
                  <a:gd name="T23" fmla="*/ 105 h 105"/>
                  <a:gd name="T24" fmla="*/ 0 w 99"/>
                  <a:gd name="T25" fmla="*/ 105 h 105"/>
                  <a:gd name="T26" fmla="*/ 0 w 99"/>
                  <a:gd name="T27"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105">
                    <a:moveTo>
                      <a:pt x="0" y="2"/>
                    </a:moveTo>
                    <a:cubicBezTo>
                      <a:pt x="30" y="2"/>
                      <a:pt x="30" y="2"/>
                      <a:pt x="30" y="2"/>
                    </a:cubicBezTo>
                    <a:cubicBezTo>
                      <a:pt x="30" y="16"/>
                      <a:pt x="30" y="16"/>
                      <a:pt x="30" y="16"/>
                    </a:cubicBezTo>
                    <a:cubicBezTo>
                      <a:pt x="30" y="16"/>
                      <a:pt x="30" y="16"/>
                      <a:pt x="30" y="16"/>
                    </a:cubicBezTo>
                    <a:cubicBezTo>
                      <a:pt x="35" y="8"/>
                      <a:pt x="45" y="0"/>
                      <a:pt x="61" y="0"/>
                    </a:cubicBezTo>
                    <a:cubicBezTo>
                      <a:pt x="93" y="0"/>
                      <a:pt x="99" y="21"/>
                      <a:pt x="99" y="49"/>
                    </a:cubicBezTo>
                    <a:cubicBezTo>
                      <a:pt x="99" y="105"/>
                      <a:pt x="99" y="105"/>
                      <a:pt x="99" y="105"/>
                    </a:cubicBezTo>
                    <a:cubicBezTo>
                      <a:pt x="67" y="105"/>
                      <a:pt x="67" y="105"/>
                      <a:pt x="67" y="105"/>
                    </a:cubicBezTo>
                    <a:cubicBezTo>
                      <a:pt x="67" y="55"/>
                      <a:pt x="67" y="55"/>
                      <a:pt x="67" y="55"/>
                    </a:cubicBezTo>
                    <a:cubicBezTo>
                      <a:pt x="67" y="43"/>
                      <a:pt x="67" y="28"/>
                      <a:pt x="50" y="28"/>
                    </a:cubicBezTo>
                    <a:cubicBezTo>
                      <a:pt x="34" y="28"/>
                      <a:pt x="31" y="41"/>
                      <a:pt x="31" y="54"/>
                    </a:cubicBezTo>
                    <a:cubicBezTo>
                      <a:pt x="31" y="105"/>
                      <a:pt x="31" y="105"/>
                      <a:pt x="31" y="105"/>
                    </a:cubicBezTo>
                    <a:cubicBezTo>
                      <a:pt x="0" y="105"/>
                      <a:pt x="0" y="105"/>
                      <a:pt x="0" y="105"/>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grpSp>
        <p:grpSp>
          <p:nvGrpSpPr>
            <p:cNvPr id="18" name="Groupe 17"/>
            <p:cNvGrpSpPr/>
            <p:nvPr/>
          </p:nvGrpSpPr>
          <p:grpSpPr bwMode="gray">
            <a:xfrm>
              <a:off x="7054850" y="3017838"/>
              <a:ext cx="809625" cy="817563"/>
              <a:chOff x="7054850" y="3017838"/>
              <a:chExt cx="809625" cy="817563"/>
            </a:xfrm>
          </p:grpSpPr>
          <p:sp>
            <p:nvSpPr>
              <p:cNvPr id="25" name="Freeform 7"/>
              <p:cNvSpPr>
                <a:spLocks/>
              </p:cNvSpPr>
              <p:nvPr/>
            </p:nvSpPr>
            <p:spPr bwMode="gray">
              <a:xfrm>
                <a:off x="7054850" y="3017838"/>
                <a:ext cx="809625" cy="817563"/>
              </a:xfrm>
              <a:custGeom>
                <a:avLst/>
                <a:gdLst>
                  <a:gd name="T0" fmla="*/ 199 w 215"/>
                  <a:gd name="T1" fmla="*/ 0 h 215"/>
                  <a:gd name="T2" fmla="*/ 16 w 215"/>
                  <a:gd name="T3" fmla="*/ 0 h 215"/>
                  <a:gd name="T4" fmla="*/ 0 w 215"/>
                  <a:gd name="T5" fmla="*/ 15 h 215"/>
                  <a:gd name="T6" fmla="*/ 0 w 215"/>
                  <a:gd name="T7" fmla="*/ 199 h 215"/>
                  <a:gd name="T8" fmla="*/ 16 w 215"/>
                  <a:gd name="T9" fmla="*/ 215 h 215"/>
                  <a:gd name="T10" fmla="*/ 199 w 215"/>
                  <a:gd name="T11" fmla="*/ 215 h 215"/>
                  <a:gd name="T12" fmla="*/ 215 w 215"/>
                  <a:gd name="T13" fmla="*/ 199 h 215"/>
                  <a:gd name="T14" fmla="*/ 215 w 215"/>
                  <a:gd name="T15" fmla="*/ 15 h 215"/>
                  <a:gd name="T16" fmla="*/ 199 w 215"/>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5">
                    <a:moveTo>
                      <a:pt x="199" y="0"/>
                    </a:moveTo>
                    <a:cubicBezTo>
                      <a:pt x="16" y="0"/>
                      <a:pt x="16" y="0"/>
                      <a:pt x="16" y="0"/>
                    </a:cubicBezTo>
                    <a:cubicBezTo>
                      <a:pt x="7" y="0"/>
                      <a:pt x="0" y="7"/>
                      <a:pt x="0" y="15"/>
                    </a:cubicBezTo>
                    <a:cubicBezTo>
                      <a:pt x="0" y="199"/>
                      <a:pt x="0" y="199"/>
                      <a:pt x="0" y="199"/>
                    </a:cubicBezTo>
                    <a:cubicBezTo>
                      <a:pt x="0" y="208"/>
                      <a:pt x="7" y="215"/>
                      <a:pt x="16" y="215"/>
                    </a:cubicBezTo>
                    <a:cubicBezTo>
                      <a:pt x="199" y="215"/>
                      <a:pt x="199" y="215"/>
                      <a:pt x="199" y="215"/>
                    </a:cubicBezTo>
                    <a:cubicBezTo>
                      <a:pt x="208" y="215"/>
                      <a:pt x="215" y="208"/>
                      <a:pt x="215" y="199"/>
                    </a:cubicBezTo>
                    <a:cubicBezTo>
                      <a:pt x="215" y="15"/>
                      <a:pt x="215" y="15"/>
                      <a:pt x="215" y="15"/>
                    </a:cubicBezTo>
                    <a:cubicBezTo>
                      <a:pt x="215" y="7"/>
                      <a:pt x="208" y="0"/>
                      <a:pt x="199" y="0"/>
                    </a:cubicBezTo>
                  </a:path>
                </a:pathLst>
              </a:custGeom>
              <a:solidFill>
                <a:srgbClr val="DC4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sp>
            <p:nvSpPr>
              <p:cNvPr id="26" name="Freeform 11"/>
              <p:cNvSpPr>
                <a:spLocks/>
              </p:cNvSpPr>
              <p:nvPr/>
            </p:nvSpPr>
            <p:spPr bwMode="gray">
              <a:xfrm>
                <a:off x="7551738" y="3170238"/>
                <a:ext cx="247650" cy="250825"/>
              </a:xfrm>
              <a:custGeom>
                <a:avLst/>
                <a:gdLst>
                  <a:gd name="T0" fmla="*/ 156 w 156"/>
                  <a:gd name="T1" fmla="*/ 65 h 158"/>
                  <a:gd name="T2" fmla="*/ 92 w 156"/>
                  <a:gd name="T3" fmla="*/ 65 h 158"/>
                  <a:gd name="T4" fmla="*/ 92 w 156"/>
                  <a:gd name="T5" fmla="*/ 0 h 158"/>
                  <a:gd name="T6" fmla="*/ 78 w 156"/>
                  <a:gd name="T7" fmla="*/ 0 h 158"/>
                  <a:gd name="T8" fmla="*/ 78 w 156"/>
                  <a:gd name="T9" fmla="*/ 65 h 158"/>
                  <a:gd name="T10" fmla="*/ 0 w 156"/>
                  <a:gd name="T11" fmla="*/ 65 h 158"/>
                  <a:gd name="T12" fmla="*/ 0 w 156"/>
                  <a:gd name="T13" fmla="*/ 91 h 158"/>
                  <a:gd name="T14" fmla="*/ 78 w 156"/>
                  <a:gd name="T15" fmla="*/ 91 h 158"/>
                  <a:gd name="T16" fmla="*/ 78 w 156"/>
                  <a:gd name="T17" fmla="*/ 158 h 158"/>
                  <a:gd name="T18" fmla="*/ 92 w 156"/>
                  <a:gd name="T19" fmla="*/ 158 h 158"/>
                  <a:gd name="T20" fmla="*/ 92 w 156"/>
                  <a:gd name="T21" fmla="*/ 91 h 158"/>
                  <a:gd name="T22" fmla="*/ 156 w 156"/>
                  <a:gd name="T23" fmla="*/ 91 h 158"/>
                  <a:gd name="T24" fmla="*/ 156 w 156"/>
                  <a:gd name="T25" fmla="*/ 6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58">
                    <a:moveTo>
                      <a:pt x="156" y="65"/>
                    </a:moveTo>
                    <a:lnTo>
                      <a:pt x="92" y="65"/>
                    </a:lnTo>
                    <a:lnTo>
                      <a:pt x="92" y="0"/>
                    </a:lnTo>
                    <a:lnTo>
                      <a:pt x="78" y="0"/>
                    </a:lnTo>
                    <a:lnTo>
                      <a:pt x="78" y="65"/>
                    </a:lnTo>
                    <a:lnTo>
                      <a:pt x="0" y="65"/>
                    </a:lnTo>
                    <a:lnTo>
                      <a:pt x="0" y="91"/>
                    </a:lnTo>
                    <a:lnTo>
                      <a:pt x="78" y="91"/>
                    </a:lnTo>
                    <a:lnTo>
                      <a:pt x="78" y="158"/>
                    </a:lnTo>
                    <a:lnTo>
                      <a:pt x="92" y="158"/>
                    </a:lnTo>
                    <a:lnTo>
                      <a:pt x="92" y="91"/>
                    </a:lnTo>
                    <a:lnTo>
                      <a:pt x="156" y="91"/>
                    </a:lnTo>
                    <a:lnTo>
                      <a:pt x="156"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sp>
            <p:nvSpPr>
              <p:cNvPr id="27" name="Freeform 12"/>
              <p:cNvSpPr>
                <a:spLocks noEditPoints="1"/>
              </p:cNvSpPr>
              <p:nvPr/>
            </p:nvSpPr>
            <p:spPr bwMode="gray">
              <a:xfrm>
                <a:off x="7148513" y="3170238"/>
                <a:ext cx="361950" cy="555625"/>
              </a:xfrm>
              <a:custGeom>
                <a:avLst/>
                <a:gdLst>
                  <a:gd name="T0" fmla="*/ 47 w 96"/>
                  <a:gd name="T1" fmla="*/ 139 h 146"/>
                  <a:gd name="T2" fmla="*/ 17 w 96"/>
                  <a:gd name="T3" fmla="*/ 114 h 146"/>
                  <a:gd name="T4" fmla="*/ 50 w 96"/>
                  <a:gd name="T5" fmla="*/ 91 h 146"/>
                  <a:gd name="T6" fmla="*/ 61 w 96"/>
                  <a:gd name="T7" fmla="*/ 92 h 146"/>
                  <a:gd name="T8" fmla="*/ 80 w 96"/>
                  <a:gd name="T9" fmla="*/ 110 h 146"/>
                  <a:gd name="T10" fmla="*/ 80 w 96"/>
                  <a:gd name="T11" fmla="*/ 115 h 146"/>
                  <a:gd name="T12" fmla="*/ 47 w 96"/>
                  <a:gd name="T13" fmla="*/ 139 h 146"/>
                  <a:gd name="T14" fmla="*/ 52 w 96"/>
                  <a:gd name="T15" fmla="*/ 61 h 146"/>
                  <a:gd name="T16" fmla="*/ 27 w 96"/>
                  <a:gd name="T17" fmla="*/ 32 h 146"/>
                  <a:gd name="T18" fmla="*/ 44 w 96"/>
                  <a:gd name="T19" fmla="*/ 5 h 146"/>
                  <a:gd name="T20" fmla="*/ 69 w 96"/>
                  <a:gd name="T21" fmla="*/ 33 h 146"/>
                  <a:gd name="T22" fmla="*/ 52 w 96"/>
                  <a:gd name="T23" fmla="*/ 61 h 146"/>
                  <a:gd name="T24" fmla="*/ 76 w 96"/>
                  <a:gd name="T25" fmla="*/ 83 h 146"/>
                  <a:gd name="T26" fmla="*/ 64 w 96"/>
                  <a:gd name="T27" fmla="*/ 69 h 146"/>
                  <a:gd name="T28" fmla="*/ 73 w 96"/>
                  <a:gd name="T29" fmla="*/ 56 h 146"/>
                  <a:gd name="T30" fmla="*/ 86 w 96"/>
                  <a:gd name="T31" fmla="*/ 32 h 146"/>
                  <a:gd name="T32" fmla="*/ 71 w 96"/>
                  <a:gd name="T33" fmla="*/ 5 h 146"/>
                  <a:gd name="T34" fmla="*/ 85 w 96"/>
                  <a:gd name="T35" fmla="*/ 5 h 146"/>
                  <a:gd name="T36" fmla="*/ 96 w 96"/>
                  <a:gd name="T37" fmla="*/ 0 h 146"/>
                  <a:gd name="T38" fmla="*/ 50 w 96"/>
                  <a:gd name="T39" fmla="*/ 0 h 146"/>
                  <a:gd name="T40" fmla="*/ 10 w 96"/>
                  <a:gd name="T41" fmla="*/ 33 h 146"/>
                  <a:gd name="T42" fmla="*/ 45 w 96"/>
                  <a:gd name="T43" fmla="*/ 66 h 146"/>
                  <a:gd name="T44" fmla="*/ 49 w 96"/>
                  <a:gd name="T45" fmla="*/ 65 h 146"/>
                  <a:gd name="T46" fmla="*/ 47 w 96"/>
                  <a:gd name="T47" fmla="*/ 74 h 146"/>
                  <a:gd name="T48" fmla="*/ 53 w 96"/>
                  <a:gd name="T49" fmla="*/ 86 h 146"/>
                  <a:gd name="T50" fmla="*/ 45 w 96"/>
                  <a:gd name="T51" fmla="*/ 86 h 146"/>
                  <a:gd name="T52" fmla="*/ 0 w 96"/>
                  <a:gd name="T53" fmla="*/ 119 h 146"/>
                  <a:gd name="T54" fmla="*/ 47 w 96"/>
                  <a:gd name="T55" fmla="*/ 146 h 146"/>
                  <a:gd name="T56" fmla="*/ 92 w 96"/>
                  <a:gd name="T57" fmla="*/ 113 h 146"/>
                  <a:gd name="T58" fmla="*/ 76 w 96"/>
                  <a:gd name="T59" fmla="*/ 8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146">
                    <a:moveTo>
                      <a:pt x="47" y="139"/>
                    </a:moveTo>
                    <a:cubicBezTo>
                      <a:pt x="29" y="139"/>
                      <a:pt x="17" y="128"/>
                      <a:pt x="17" y="114"/>
                    </a:cubicBezTo>
                    <a:cubicBezTo>
                      <a:pt x="17" y="101"/>
                      <a:pt x="32" y="90"/>
                      <a:pt x="50" y="91"/>
                    </a:cubicBezTo>
                    <a:cubicBezTo>
                      <a:pt x="54" y="91"/>
                      <a:pt x="58" y="91"/>
                      <a:pt x="61" y="92"/>
                    </a:cubicBezTo>
                    <a:cubicBezTo>
                      <a:pt x="71" y="99"/>
                      <a:pt x="78" y="103"/>
                      <a:pt x="80" y="110"/>
                    </a:cubicBezTo>
                    <a:cubicBezTo>
                      <a:pt x="80" y="112"/>
                      <a:pt x="80" y="113"/>
                      <a:pt x="80" y="115"/>
                    </a:cubicBezTo>
                    <a:cubicBezTo>
                      <a:pt x="80" y="128"/>
                      <a:pt x="72" y="139"/>
                      <a:pt x="47" y="139"/>
                    </a:cubicBezTo>
                    <a:moveTo>
                      <a:pt x="52" y="61"/>
                    </a:moveTo>
                    <a:cubicBezTo>
                      <a:pt x="40" y="60"/>
                      <a:pt x="29" y="47"/>
                      <a:pt x="27" y="32"/>
                    </a:cubicBezTo>
                    <a:cubicBezTo>
                      <a:pt x="25" y="16"/>
                      <a:pt x="32" y="5"/>
                      <a:pt x="44" y="5"/>
                    </a:cubicBezTo>
                    <a:cubicBezTo>
                      <a:pt x="56" y="5"/>
                      <a:pt x="67" y="18"/>
                      <a:pt x="69" y="33"/>
                    </a:cubicBezTo>
                    <a:cubicBezTo>
                      <a:pt x="71" y="49"/>
                      <a:pt x="63" y="61"/>
                      <a:pt x="52" y="61"/>
                    </a:cubicBezTo>
                    <a:moveTo>
                      <a:pt x="76" y="83"/>
                    </a:moveTo>
                    <a:cubicBezTo>
                      <a:pt x="72" y="81"/>
                      <a:pt x="64" y="73"/>
                      <a:pt x="64" y="69"/>
                    </a:cubicBezTo>
                    <a:cubicBezTo>
                      <a:pt x="64" y="64"/>
                      <a:pt x="65" y="62"/>
                      <a:pt x="73" y="56"/>
                    </a:cubicBezTo>
                    <a:cubicBezTo>
                      <a:pt x="80" y="50"/>
                      <a:pt x="86" y="42"/>
                      <a:pt x="86" y="32"/>
                    </a:cubicBezTo>
                    <a:cubicBezTo>
                      <a:pt x="86" y="21"/>
                      <a:pt x="81" y="11"/>
                      <a:pt x="71" y="5"/>
                    </a:cubicBezTo>
                    <a:cubicBezTo>
                      <a:pt x="85" y="5"/>
                      <a:pt x="85" y="5"/>
                      <a:pt x="85" y="5"/>
                    </a:cubicBezTo>
                    <a:cubicBezTo>
                      <a:pt x="96" y="0"/>
                      <a:pt x="96" y="0"/>
                      <a:pt x="96" y="0"/>
                    </a:cubicBezTo>
                    <a:cubicBezTo>
                      <a:pt x="50" y="0"/>
                      <a:pt x="50" y="0"/>
                      <a:pt x="50" y="0"/>
                    </a:cubicBezTo>
                    <a:cubicBezTo>
                      <a:pt x="29" y="0"/>
                      <a:pt x="10" y="15"/>
                      <a:pt x="10" y="33"/>
                    </a:cubicBezTo>
                    <a:cubicBezTo>
                      <a:pt x="10" y="51"/>
                      <a:pt x="24" y="66"/>
                      <a:pt x="45" y="66"/>
                    </a:cubicBezTo>
                    <a:cubicBezTo>
                      <a:pt x="46" y="66"/>
                      <a:pt x="48" y="65"/>
                      <a:pt x="49" y="65"/>
                    </a:cubicBezTo>
                    <a:cubicBezTo>
                      <a:pt x="48" y="68"/>
                      <a:pt x="47" y="71"/>
                      <a:pt x="47" y="74"/>
                    </a:cubicBezTo>
                    <a:cubicBezTo>
                      <a:pt x="47" y="79"/>
                      <a:pt x="50" y="83"/>
                      <a:pt x="53" y="86"/>
                    </a:cubicBezTo>
                    <a:cubicBezTo>
                      <a:pt x="50" y="86"/>
                      <a:pt x="48" y="86"/>
                      <a:pt x="45" y="86"/>
                    </a:cubicBezTo>
                    <a:cubicBezTo>
                      <a:pt x="20" y="86"/>
                      <a:pt x="0" y="103"/>
                      <a:pt x="0" y="119"/>
                    </a:cubicBezTo>
                    <a:cubicBezTo>
                      <a:pt x="0" y="136"/>
                      <a:pt x="22" y="146"/>
                      <a:pt x="47" y="146"/>
                    </a:cubicBezTo>
                    <a:cubicBezTo>
                      <a:pt x="76" y="146"/>
                      <a:pt x="92" y="130"/>
                      <a:pt x="92" y="113"/>
                    </a:cubicBezTo>
                    <a:cubicBezTo>
                      <a:pt x="92" y="100"/>
                      <a:pt x="88" y="92"/>
                      <a:pt x="76" y="8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grpSp>
        <p:grpSp>
          <p:nvGrpSpPr>
            <p:cNvPr id="19" name="Groupe 18"/>
            <p:cNvGrpSpPr/>
            <p:nvPr/>
          </p:nvGrpSpPr>
          <p:grpSpPr bwMode="gray">
            <a:xfrm>
              <a:off x="6137275" y="3017838"/>
              <a:ext cx="808038" cy="817563"/>
              <a:chOff x="6137275" y="3017838"/>
              <a:chExt cx="808038" cy="817563"/>
            </a:xfrm>
          </p:grpSpPr>
          <p:sp>
            <p:nvSpPr>
              <p:cNvPr id="23" name="Freeform 6"/>
              <p:cNvSpPr>
                <a:spLocks/>
              </p:cNvSpPr>
              <p:nvPr/>
            </p:nvSpPr>
            <p:spPr bwMode="gray">
              <a:xfrm>
                <a:off x="6137275" y="3017838"/>
                <a:ext cx="808038" cy="817563"/>
              </a:xfrm>
              <a:custGeom>
                <a:avLst/>
                <a:gdLst>
                  <a:gd name="T0" fmla="*/ 199 w 215"/>
                  <a:gd name="T1" fmla="*/ 0 h 215"/>
                  <a:gd name="T2" fmla="*/ 16 w 215"/>
                  <a:gd name="T3" fmla="*/ 0 h 215"/>
                  <a:gd name="T4" fmla="*/ 0 w 215"/>
                  <a:gd name="T5" fmla="*/ 15 h 215"/>
                  <a:gd name="T6" fmla="*/ 0 w 215"/>
                  <a:gd name="T7" fmla="*/ 199 h 215"/>
                  <a:gd name="T8" fmla="*/ 16 w 215"/>
                  <a:gd name="T9" fmla="*/ 215 h 215"/>
                  <a:gd name="T10" fmla="*/ 199 w 215"/>
                  <a:gd name="T11" fmla="*/ 215 h 215"/>
                  <a:gd name="T12" fmla="*/ 215 w 215"/>
                  <a:gd name="T13" fmla="*/ 199 h 215"/>
                  <a:gd name="T14" fmla="*/ 215 w 215"/>
                  <a:gd name="T15" fmla="*/ 15 h 215"/>
                  <a:gd name="T16" fmla="*/ 199 w 215"/>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5">
                    <a:moveTo>
                      <a:pt x="199" y="0"/>
                    </a:moveTo>
                    <a:cubicBezTo>
                      <a:pt x="16" y="0"/>
                      <a:pt x="16" y="0"/>
                      <a:pt x="16" y="0"/>
                    </a:cubicBezTo>
                    <a:cubicBezTo>
                      <a:pt x="7" y="0"/>
                      <a:pt x="0" y="7"/>
                      <a:pt x="0" y="15"/>
                    </a:cubicBezTo>
                    <a:cubicBezTo>
                      <a:pt x="0" y="199"/>
                      <a:pt x="0" y="199"/>
                      <a:pt x="0" y="199"/>
                    </a:cubicBezTo>
                    <a:cubicBezTo>
                      <a:pt x="0" y="208"/>
                      <a:pt x="7" y="215"/>
                      <a:pt x="16" y="215"/>
                    </a:cubicBezTo>
                    <a:cubicBezTo>
                      <a:pt x="199" y="215"/>
                      <a:pt x="199" y="215"/>
                      <a:pt x="199" y="215"/>
                    </a:cubicBezTo>
                    <a:cubicBezTo>
                      <a:pt x="207" y="215"/>
                      <a:pt x="215" y="208"/>
                      <a:pt x="215" y="199"/>
                    </a:cubicBezTo>
                    <a:cubicBezTo>
                      <a:pt x="215" y="15"/>
                      <a:pt x="215" y="15"/>
                      <a:pt x="215" y="15"/>
                    </a:cubicBezTo>
                    <a:cubicBezTo>
                      <a:pt x="215" y="7"/>
                      <a:pt x="207" y="0"/>
                      <a:pt x="199" y="0"/>
                    </a:cubicBezTo>
                  </a:path>
                </a:pathLst>
              </a:custGeom>
              <a:gradFill flip="none" rotWithShape="1">
                <a:gsLst>
                  <a:gs pos="0">
                    <a:srgbClr val="B62026"/>
                  </a:gs>
                  <a:gs pos="100000">
                    <a:srgbClr val="E32E27"/>
                  </a:gs>
                </a:gsLst>
                <a:lin ang="16200000" scaled="1"/>
                <a:tileRect/>
              </a:gradFill>
              <a:ln>
                <a:noFill/>
              </a:ln>
            </p:spPr>
            <p:txBody>
              <a:bodyPr vert="horz" wrap="square" lIns="91440" tIns="45720" rIns="91440" bIns="45720" numCol="1" anchor="t" anchorCtr="0" compatLnSpc="1">
                <a:prstTxWarp prst="textNoShape">
                  <a:avLst/>
                </a:prstTxWarp>
              </a:bodyPr>
              <a:lstStyle/>
              <a:p>
                <a:pPr eaLnBrk="1"/>
                <a:endParaRPr lang="en-CA" dirty="0"/>
              </a:p>
            </p:txBody>
          </p:sp>
          <p:sp>
            <p:nvSpPr>
              <p:cNvPr id="24" name="Freeform 13"/>
              <p:cNvSpPr>
                <a:spLocks noEditPoints="1"/>
              </p:cNvSpPr>
              <p:nvPr/>
            </p:nvSpPr>
            <p:spPr bwMode="gray">
              <a:xfrm>
                <a:off x="6280150" y="3222626"/>
                <a:ext cx="530225" cy="404813"/>
              </a:xfrm>
              <a:custGeom>
                <a:avLst/>
                <a:gdLst>
                  <a:gd name="T0" fmla="*/ 50 w 141"/>
                  <a:gd name="T1" fmla="*/ 76 h 106"/>
                  <a:gd name="T2" fmla="*/ 50 w 141"/>
                  <a:gd name="T3" fmla="*/ 29 h 106"/>
                  <a:gd name="T4" fmla="*/ 91 w 141"/>
                  <a:gd name="T5" fmla="*/ 53 h 106"/>
                  <a:gd name="T6" fmla="*/ 50 w 141"/>
                  <a:gd name="T7" fmla="*/ 76 h 106"/>
                  <a:gd name="T8" fmla="*/ 120 w 141"/>
                  <a:gd name="T9" fmla="*/ 0 h 106"/>
                  <a:gd name="T10" fmla="*/ 21 w 141"/>
                  <a:gd name="T11" fmla="*/ 0 h 106"/>
                  <a:gd name="T12" fmla="*/ 0 w 141"/>
                  <a:gd name="T13" fmla="*/ 21 h 106"/>
                  <a:gd name="T14" fmla="*/ 0 w 141"/>
                  <a:gd name="T15" fmla="*/ 85 h 106"/>
                  <a:gd name="T16" fmla="*/ 21 w 141"/>
                  <a:gd name="T17" fmla="*/ 106 h 106"/>
                  <a:gd name="T18" fmla="*/ 120 w 141"/>
                  <a:gd name="T19" fmla="*/ 106 h 106"/>
                  <a:gd name="T20" fmla="*/ 141 w 141"/>
                  <a:gd name="T21" fmla="*/ 85 h 106"/>
                  <a:gd name="T22" fmla="*/ 141 w 141"/>
                  <a:gd name="T23" fmla="*/ 21 h 106"/>
                  <a:gd name="T24" fmla="*/ 120 w 141"/>
                  <a:gd name="T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06">
                    <a:moveTo>
                      <a:pt x="50" y="76"/>
                    </a:moveTo>
                    <a:cubicBezTo>
                      <a:pt x="50" y="29"/>
                      <a:pt x="50" y="29"/>
                      <a:pt x="50" y="29"/>
                    </a:cubicBezTo>
                    <a:cubicBezTo>
                      <a:pt x="91" y="53"/>
                      <a:pt x="91" y="53"/>
                      <a:pt x="91" y="53"/>
                    </a:cubicBezTo>
                    <a:lnTo>
                      <a:pt x="50" y="76"/>
                    </a:lnTo>
                    <a:close/>
                    <a:moveTo>
                      <a:pt x="120" y="0"/>
                    </a:moveTo>
                    <a:cubicBezTo>
                      <a:pt x="21" y="0"/>
                      <a:pt x="21" y="0"/>
                      <a:pt x="21" y="0"/>
                    </a:cubicBezTo>
                    <a:cubicBezTo>
                      <a:pt x="9" y="0"/>
                      <a:pt x="0" y="9"/>
                      <a:pt x="0" y="21"/>
                    </a:cubicBezTo>
                    <a:cubicBezTo>
                      <a:pt x="0" y="85"/>
                      <a:pt x="0" y="85"/>
                      <a:pt x="0" y="85"/>
                    </a:cubicBezTo>
                    <a:cubicBezTo>
                      <a:pt x="0" y="97"/>
                      <a:pt x="9" y="106"/>
                      <a:pt x="21" y="106"/>
                    </a:cubicBezTo>
                    <a:cubicBezTo>
                      <a:pt x="120" y="106"/>
                      <a:pt x="120" y="106"/>
                      <a:pt x="120" y="106"/>
                    </a:cubicBezTo>
                    <a:cubicBezTo>
                      <a:pt x="131" y="106"/>
                      <a:pt x="141" y="97"/>
                      <a:pt x="141" y="85"/>
                    </a:cubicBezTo>
                    <a:cubicBezTo>
                      <a:pt x="141" y="21"/>
                      <a:pt x="141" y="21"/>
                      <a:pt x="141" y="21"/>
                    </a:cubicBezTo>
                    <a:cubicBezTo>
                      <a:pt x="141" y="9"/>
                      <a:pt x="131" y="0"/>
                      <a:pt x="1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grpSp>
        <p:grpSp>
          <p:nvGrpSpPr>
            <p:cNvPr id="20" name="Groupe 19"/>
            <p:cNvGrpSpPr/>
            <p:nvPr/>
          </p:nvGrpSpPr>
          <p:grpSpPr bwMode="gray">
            <a:xfrm>
              <a:off x="5222875" y="3017838"/>
              <a:ext cx="809625" cy="817563"/>
              <a:chOff x="5222875" y="3017838"/>
              <a:chExt cx="809625" cy="817563"/>
            </a:xfrm>
          </p:grpSpPr>
          <p:sp>
            <p:nvSpPr>
              <p:cNvPr id="21" name="Freeform 5"/>
              <p:cNvSpPr>
                <a:spLocks/>
              </p:cNvSpPr>
              <p:nvPr/>
            </p:nvSpPr>
            <p:spPr bwMode="gray">
              <a:xfrm>
                <a:off x="5222875" y="3017838"/>
                <a:ext cx="809625" cy="817563"/>
              </a:xfrm>
              <a:custGeom>
                <a:avLst/>
                <a:gdLst>
                  <a:gd name="T0" fmla="*/ 199 w 215"/>
                  <a:gd name="T1" fmla="*/ 0 h 215"/>
                  <a:gd name="T2" fmla="*/ 16 w 215"/>
                  <a:gd name="T3" fmla="*/ 0 h 215"/>
                  <a:gd name="T4" fmla="*/ 0 w 215"/>
                  <a:gd name="T5" fmla="*/ 15 h 215"/>
                  <a:gd name="T6" fmla="*/ 0 w 215"/>
                  <a:gd name="T7" fmla="*/ 199 h 215"/>
                  <a:gd name="T8" fmla="*/ 16 w 215"/>
                  <a:gd name="T9" fmla="*/ 215 h 215"/>
                  <a:gd name="T10" fmla="*/ 199 w 215"/>
                  <a:gd name="T11" fmla="*/ 215 h 215"/>
                  <a:gd name="T12" fmla="*/ 215 w 215"/>
                  <a:gd name="T13" fmla="*/ 199 h 215"/>
                  <a:gd name="T14" fmla="*/ 215 w 215"/>
                  <a:gd name="T15" fmla="*/ 15 h 215"/>
                  <a:gd name="T16" fmla="*/ 199 w 215"/>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5">
                    <a:moveTo>
                      <a:pt x="199" y="0"/>
                    </a:moveTo>
                    <a:cubicBezTo>
                      <a:pt x="16" y="0"/>
                      <a:pt x="16" y="0"/>
                      <a:pt x="16" y="0"/>
                    </a:cubicBezTo>
                    <a:cubicBezTo>
                      <a:pt x="7" y="0"/>
                      <a:pt x="0" y="7"/>
                      <a:pt x="0" y="15"/>
                    </a:cubicBezTo>
                    <a:cubicBezTo>
                      <a:pt x="0" y="199"/>
                      <a:pt x="0" y="199"/>
                      <a:pt x="0" y="199"/>
                    </a:cubicBezTo>
                    <a:cubicBezTo>
                      <a:pt x="0" y="208"/>
                      <a:pt x="7" y="215"/>
                      <a:pt x="16" y="215"/>
                    </a:cubicBezTo>
                    <a:cubicBezTo>
                      <a:pt x="199" y="215"/>
                      <a:pt x="199" y="215"/>
                      <a:pt x="199" y="215"/>
                    </a:cubicBezTo>
                    <a:cubicBezTo>
                      <a:pt x="208" y="215"/>
                      <a:pt x="215" y="208"/>
                      <a:pt x="215" y="199"/>
                    </a:cubicBezTo>
                    <a:cubicBezTo>
                      <a:pt x="215" y="15"/>
                      <a:pt x="215" y="15"/>
                      <a:pt x="215" y="15"/>
                    </a:cubicBezTo>
                    <a:cubicBezTo>
                      <a:pt x="215" y="7"/>
                      <a:pt x="208" y="0"/>
                      <a:pt x="199" y="0"/>
                    </a:cubicBezTo>
                  </a:path>
                </a:pathLst>
              </a:custGeom>
              <a:solidFill>
                <a:srgbClr val="60A9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sp>
            <p:nvSpPr>
              <p:cNvPr id="22" name="Freeform 14"/>
              <p:cNvSpPr>
                <a:spLocks/>
              </p:cNvSpPr>
              <p:nvPr/>
            </p:nvSpPr>
            <p:spPr bwMode="gray">
              <a:xfrm>
                <a:off x="5346700" y="3192463"/>
                <a:ext cx="573088" cy="473075"/>
              </a:xfrm>
              <a:custGeom>
                <a:avLst/>
                <a:gdLst>
                  <a:gd name="T0" fmla="*/ 152 w 152"/>
                  <a:gd name="T1" fmla="*/ 15 h 124"/>
                  <a:gd name="T2" fmla="*/ 134 w 152"/>
                  <a:gd name="T3" fmla="*/ 20 h 124"/>
                  <a:gd name="T4" fmla="*/ 148 w 152"/>
                  <a:gd name="T5" fmla="*/ 3 h 124"/>
                  <a:gd name="T6" fmla="*/ 128 w 152"/>
                  <a:gd name="T7" fmla="*/ 10 h 124"/>
                  <a:gd name="T8" fmla="*/ 105 w 152"/>
                  <a:gd name="T9" fmla="*/ 0 h 124"/>
                  <a:gd name="T10" fmla="*/ 74 w 152"/>
                  <a:gd name="T11" fmla="*/ 32 h 124"/>
                  <a:gd name="T12" fmla="*/ 75 w 152"/>
                  <a:gd name="T13" fmla="*/ 39 h 124"/>
                  <a:gd name="T14" fmla="*/ 10 w 152"/>
                  <a:gd name="T15" fmla="*/ 6 h 124"/>
                  <a:gd name="T16" fmla="*/ 6 w 152"/>
                  <a:gd name="T17" fmla="*/ 22 h 124"/>
                  <a:gd name="T18" fmla="*/ 20 w 152"/>
                  <a:gd name="T19" fmla="*/ 48 h 124"/>
                  <a:gd name="T20" fmla="*/ 6 w 152"/>
                  <a:gd name="T21" fmla="*/ 44 h 124"/>
                  <a:gd name="T22" fmla="*/ 6 w 152"/>
                  <a:gd name="T23" fmla="*/ 44 h 124"/>
                  <a:gd name="T24" fmla="*/ 31 w 152"/>
                  <a:gd name="T25" fmla="*/ 75 h 124"/>
                  <a:gd name="T26" fmla="*/ 23 w 152"/>
                  <a:gd name="T27" fmla="*/ 76 h 124"/>
                  <a:gd name="T28" fmla="*/ 17 w 152"/>
                  <a:gd name="T29" fmla="*/ 75 h 124"/>
                  <a:gd name="T30" fmla="*/ 46 w 152"/>
                  <a:gd name="T31" fmla="*/ 97 h 124"/>
                  <a:gd name="T32" fmla="*/ 7 w 152"/>
                  <a:gd name="T33" fmla="*/ 111 h 124"/>
                  <a:gd name="T34" fmla="*/ 0 w 152"/>
                  <a:gd name="T35" fmla="*/ 110 h 124"/>
                  <a:gd name="T36" fmla="*/ 48 w 152"/>
                  <a:gd name="T37" fmla="*/ 124 h 124"/>
                  <a:gd name="T38" fmla="*/ 137 w 152"/>
                  <a:gd name="T39" fmla="*/ 35 h 124"/>
                  <a:gd name="T40" fmla="*/ 137 w 152"/>
                  <a:gd name="T41" fmla="*/ 31 h 124"/>
                  <a:gd name="T42" fmla="*/ 152 w 152"/>
                  <a:gd name="T43"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24">
                    <a:moveTo>
                      <a:pt x="152" y="15"/>
                    </a:moveTo>
                    <a:cubicBezTo>
                      <a:pt x="147" y="17"/>
                      <a:pt x="141" y="19"/>
                      <a:pt x="134" y="20"/>
                    </a:cubicBezTo>
                    <a:cubicBezTo>
                      <a:pt x="141" y="16"/>
                      <a:pt x="146" y="10"/>
                      <a:pt x="148" y="3"/>
                    </a:cubicBezTo>
                    <a:cubicBezTo>
                      <a:pt x="142" y="6"/>
                      <a:pt x="135" y="9"/>
                      <a:pt x="128" y="10"/>
                    </a:cubicBezTo>
                    <a:cubicBezTo>
                      <a:pt x="122" y="4"/>
                      <a:pt x="114" y="0"/>
                      <a:pt x="105" y="0"/>
                    </a:cubicBezTo>
                    <a:cubicBezTo>
                      <a:pt x="88" y="0"/>
                      <a:pt x="74" y="14"/>
                      <a:pt x="74" y="32"/>
                    </a:cubicBezTo>
                    <a:cubicBezTo>
                      <a:pt x="74" y="34"/>
                      <a:pt x="74" y="36"/>
                      <a:pt x="75" y="39"/>
                    </a:cubicBezTo>
                    <a:cubicBezTo>
                      <a:pt x="49" y="37"/>
                      <a:pt x="26" y="25"/>
                      <a:pt x="10" y="6"/>
                    </a:cubicBezTo>
                    <a:cubicBezTo>
                      <a:pt x="8" y="11"/>
                      <a:pt x="6" y="16"/>
                      <a:pt x="6" y="22"/>
                    </a:cubicBezTo>
                    <a:cubicBezTo>
                      <a:pt x="6" y="33"/>
                      <a:pt x="12" y="42"/>
                      <a:pt x="20" y="48"/>
                    </a:cubicBezTo>
                    <a:cubicBezTo>
                      <a:pt x="15" y="48"/>
                      <a:pt x="10" y="46"/>
                      <a:pt x="6" y="44"/>
                    </a:cubicBezTo>
                    <a:cubicBezTo>
                      <a:pt x="6" y="44"/>
                      <a:pt x="6" y="44"/>
                      <a:pt x="6" y="44"/>
                    </a:cubicBezTo>
                    <a:cubicBezTo>
                      <a:pt x="6" y="59"/>
                      <a:pt x="17" y="72"/>
                      <a:pt x="31" y="75"/>
                    </a:cubicBezTo>
                    <a:cubicBezTo>
                      <a:pt x="28" y="76"/>
                      <a:pt x="26" y="76"/>
                      <a:pt x="23" y="76"/>
                    </a:cubicBezTo>
                    <a:cubicBezTo>
                      <a:pt x="21" y="76"/>
                      <a:pt x="19" y="76"/>
                      <a:pt x="17" y="75"/>
                    </a:cubicBezTo>
                    <a:cubicBezTo>
                      <a:pt x="21" y="88"/>
                      <a:pt x="32" y="97"/>
                      <a:pt x="46" y="97"/>
                    </a:cubicBezTo>
                    <a:cubicBezTo>
                      <a:pt x="35" y="106"/>
                      <a:pt x="22" y="111"/>
                      <a:pt x="7" y="111"/>
                    </a:cubicBezTo>
                    <a:cubicBezTo>
                      <a:pt x="5" y="111"/>
                      <a:pt x="2" y="110"/>
                      <a:pt x="0" y="110"/>
                    </a:cubicBezTo>
                    <a:cubicBezTo>
                      <a:pt x="14" y="119"/>
                      <a:pt x="30" y="124"/>
                      <a:pt x="48" y="124"/>
                    </a:cubicBezTo>
                    <a:cubicBezTo>
                      <a:pt x="105" y="124"/>
                      <a:pt x="137" y="77"/>
                      <a:pt x="137" y="35"/>
                    </a:cubicBezTo>
                    <a:cubicBezTo>
                      <a:pt x="137" y="34"/>
                      <a:pt x="137" y="33"/>
                      <a:pt x="137" y="31"/>
                    </a:cubicBezTo>
                    <a:cubicBezTo>
                      <a:pt x="143" y="27"/>
                      <a:pt x="148" y="21"/>
                      <a:pt x="152"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CA" dirty="0"/>
              </a:p>
            </p:txBody>
          </p:sp>
        </p:grpSp>
      </p:grpSp>
      <p:sp>
        <p:nvSpPr>
          <p:cNvPr id="31" name="Freeform 228"/>
          <p:cNvSpPr>
            <a:spLocks noEditPoints="1"/>
          </p:cNvSpPr>
          <p:nvPr userDrawn="1"/>
        </p:nvSpPr>
        <p:spPr bwMode="auto">
          <a:xfrm>
            <a:off x="2193857" y="830099"/>
            <a:ext cx="822808" cy="331758"/>
          </a:xfrm>
          <a:custGeom>
            <a:avLst/>
            <a:gdLst>
              <a:gd name="T0" fmla="*/ 1076 w 1134"/>
              <a:gd name="T1" fmla="*/ 308 h 455"/>
              <a:gd name="T2" fmla="*/ 891 w 1134"/>
              <a:gd name="T3" fmla="*/ 347 h 455"/>
              <a:gd name="T4" fmla="*/ 980 w 1134"/>
              <a:gd name="T5" fmla="*/ 241 h 455"/>
              <a:gd name="T6" fmla="*/ 1079 w 1134"/>
              <a:gd name="T7" fmla="*/ 223 h 455"/>
              <a:gd name="T8" fmla="*/ 891 w 1134"/>
              <a:gd name="T9" fmla="*/ 9 h 455"/>
              <a:gd name="T10" fmla="*/ 987 w 1134"/>
              <a:gd name="T11" fmla="*/ 404 h 455"/>
              <a:gd name="T12" fmla="*/ 999 w 1134"/>
              <a:gd name="T13" fmla="*/ 356 h 455"/>
              <a:gd name="T14" fmla="*/ 852 w 1134"/>
              <a:gd name="T15" fmla="*/ 259 h 455"/>
              <a:gd name="T16" fmla="*/ 783 w 1134"/>
              <a:gd name="T17" fmla="*/ 347 h 455"/>
              <a:gd name="T18" fmla="*/ 625 w 1134"/>
              <a:gd name="T19" fmla="*/ 347 h 455"/>
              <a:gd name="T20" fmla="*/ 852 w 1134"/>
              <a:gd name="T21" fmla="*/ 9 h 455"/>
              <a:gd name="T22" fmla="*/ 687 w 1134"/>
              <a:gd name="T23" fmla="*/ 347 h 455"/>
              <a:gd name="T24" fmla="*/ 580 w 1134"/>
              <a:gd name="T25" fmla="*/ 207 h 455"/>
              <a:gd name="T26" fmla="*/ 419 w 1134"/>
              <a:gd name="T27" fmla="*/ 347 h 455"/>
              <a:gd name="T28" fmla="*/ 393 w 1134"/>
              <a:gd name="T29" fmla="*/ 207 h 455"/>
              <a:gd name="T30" fmla="*/ 580 w 1134"/>
              <a:gd name="T31" fmla="*/ 9 h 455"/>
              <a:gd name="T32" fmla="*/ 567 w 1134"/>
              <a:gd name="T33" fmla="*/ 259 h 455"/>
              <a:gd name="T34" fmla="*/ 372 w 1134"/>
              <a:gd name="T35" fmla="*/ 313 h 455"/>
              <a:gd name="T36" fmla="*/ 356 w 1134"/>
              <a:gd name="T37" fmla="*/ 314 h 455"/>
              <a:gd name="T38" fmla="*/ 352 w 1134"/>
              <a:gd name="T39" fmla="*/ 275 h 455"/>
              <a:gd name="T40" fmla="*/ 381 w 1134"/>
              <a:gd name="T41" fmla="*/ 246 h 455"/>
              <a:gd name="T42" fmla="*/ 372 w 1134"/>
              <a:gd name="T43" fmla="*/ 313 h 455"/>
              <a:gd name="T44" fmla="*/ 270 w 1134"/>
              <a:gd name="T45" fmla="*/ 343 h 455"/>
              <a:gd name="T46" fmla="*/ 150 w 1134"/>
              <a:gd name="T47" fmla="*/ 329 h 455"/>
              <a:gd name="T48" fmla="*/ 100 w 1134"/>
              <a:gd name="T49" fmla="*/ 307 h 455"/>
              <a:gd name="T50" fmla="*/ 74 w 1134"/>
              <a:gd name="T51" fmla="*/ 9 h 455"/>
              <a:gd name="T52" fmla="*/ 882 w 1134"/>
              <a:gd name="T53" fmla="*/ 0 h 455"/>
              <a:gd name="T54" fmla="*/ 861 w 1134"/>
              <a:gd name="T55" fmla="*/ 0 h 455"/>
              <a:gd name="T56" fmla="*/ 589 w 1134"/>
              <a:gd name="T57" fmla="*/ 207 h 455"/>
              <a:gd name="T58" fmla="*/ 337 w 1134"/>
              <a:gd name="T59" fmla="*/ 207 h 455"/>
              <a:gd name="T60" fmla="*/ 65 w 1134"/>
              <a:gd name="T61" fmla="*/ 0 h 455"/>
              <a:gd name="T62" fmla="*/ 57 w 1134"/>
              <a:gd name="T63" fmla="*/ 450 h 455"/>
              <a:gd name="T64" fmla="*/ 140 w 1134"/>
              <a:gd name="T65" fmla="*/ 450 h 455"/>
              <a:gd name="T66" fmla="*/ 266 w 1134"/>
              <a:gd name="T67" fmla="*/ 356 h 455"/>
              <a:gd name="T68" fmla="*/ 327 w 1134"/>
              <a:gd name="T69" fmla="*/ 356 h 455"/>
              <a:gd name="T70" fmla="*/ 360 w 1134"/>
              <a:gd name="T71" fmla="*/ 356 h 455"/>
              <a:gd name="T72" fmla="*/ 451 w 1134"/>
              <a:gd name="T73" fmla="*/ 450 h 455"/>
              <a:gd name="T74" fmla="*/ 568 w 1134"/>
              <a:gd name="T75" fmla="*/ 356 h 455"/>
              <a:gd name="T76" fmla="*/ 681 w 1134"/>
              <a:gd name="T77" fmla="*/ 356 h 455"/>
              <a:gd name="T78" fmla="*/ 761 w 1134"/>
              <a:gd name="T79" fmla="*/ 450 h 455"/>
              <a:gd name="T80" fmla="*/ 842 w 1134"/>
              <a:gd name="T81" fmla="*/ 429 h 455"/>
              <a:gd name="T82" fmla="*/ 1064 w 1134"/>
              <a:gd name="T83" fmla="*/ 356 h 455"/>
              <a:gd name="T84" fmla="*/ 882 w 1134"/>
              <a:gd name="T85"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34" h="455">
                <a:moveTo>
                  <a:pt x="1125" y="347"/>
                </a:moveTo>
                <a:cubicBezTo>
                  <a:pt x="1066" y="347"/>
                  <a:pt x="1066" y="347"/>
                  <a:pt x="1066" y="347"/>
                </a:cubicBezTo>
                <a:cubicBezTo>
                  <a:pt x="1076" y="308"/>
                  <a:pt x="1076" y="308"/>
                  <a:pt x="1076" y="308"/>
                </a:cubicBezTo>
                <a:cubicBezTo>
                  <a:pt x="958" y="308"/>
                  <a:pt x="958" y="308"/>
                  <a:pt x="958" y="308"/>
                </a:cubicBezTo>
                <a:cubicBezTo>
                  <a:pt x="948" y="347"/>
                  <a:pt x="948" y="347"/>
                  <a:pt x="948" y="347"/>
                </a:cubicBezTo>
                <a:cubicBezTo>
                  <a:pt x="891" y="347"/>
                  <a:pt x="891" y="347"/>
                  <a:pt x="891" y="347"/>
                </a:cubicBezTo>
                <a:cubicBezTo>
                  <a:pt x="891" y="339"/>
                  <a:pt x="891" y="339"/>
                  <a:pt x="891" y="339"/>
                </a:cubicBezTo>
                <a:cubicBezTo>
                  <a:pt x="892" y="334"/>
                  <a:pt x="893" y="330"/>
                  <a:pt x="894" y="325"/>
                </a:cubicBezTo>
                <a:cubicBezTo>
                  <a:pt x="904" y="283"/>
                  <a:pt x="932" y="241"/>
                  <a:pt x="980" y="241"/>
                </a:cubicBezTo>
                <a:cubicBezTo>
                  <a:pt x="998" y="241"/>
                  <a:pt x="1017" y="248"/>
                  <a:pt x="1015" y="275"/>
                </a:cubicBezTo>
                <a:cubicBezTo>
                  <a:pt x="1085" y="275"/>
                  <a:pt x="1085" y="275"/>
                  <a:pt x="1085" y="275"/>
                </a:cubicBezTo>
                <a:cubicBezTo>
                  <a:pt x="1088" y="262"/>
                  <a:pt x="1092" y="242"/>
                  <a:pt x="1079" y="223"/>
                </a:cubicBezTo>
                <a:cubicBezTo>
                  <a:pt x="1064" y="202"/>
                  <a:pt x="1034" y="194"/>
                  <a:pt x="995" y="194"/>
                </a:cubicBezTo>
                <a:cubicBezTo>
                  <a:pt x="967" y="194"/>
                  <a:pt x="926" y="198"/>
                  <a:pt x="891" y="221"/>
                </a:cubicBezTo>
                <a:cubicBezTo>
                  <a:pt x="891" y="9"/>
                  <a:pt x="891" y="9"/>
                  <a:pt x="891" y="9"/>
                </a:cubicBezTo>
                <a:cubicBezTo>
                  <a:pt x="1125" y="9"/>
                  <a:pt x="1125" y="9"/>
                  <a:pt x="1125" y="9"/>
                </a:cubicBezTo>
                <a:lnTo>
                  <a:pt x="1125" y="347"/>
                </a:lnTo>
                <a:close/>
                <a:moveTo>
                  <a:pt x="987" y="404"/>
                </a:moveTo>
                <a:cubicBezTo>
                  <a:pt x="974" y="406"/>
                  <a:pt x="960" y="408"/>
                  <a:pt x="948" y="408"/>
                </a:cubicBezTo>
                <a:cubicBezTo>
                  <a:pt x="914" y="408"/>
                  <a:pt x="891" y="392"/>
                  <a:pt x="890" y="356"/>
                </a:cubicBezTo>
                <a:cubicBezTo>
                  <a:pt x="999" y="356"/>
                  <a:pt x="999" y="356"/>
                  <a:pt x="999" y="356"/>
                </a:cubicBezTo>
                <a:lnTo>
                  <a:pt x="987" y="404"/>
                </a:lnTo>
                <a:close/>
                <a:moveTo>
                  <a:pt x="852" y="211"/>
                </a:moveTo>
                <a:cubicBezTo>
                  <a:pt x="852" y="259"/>
                  <a:pt x="852" y="259"/>
                  <a:pt x="852" y="259"/>
                </a:cubicBezTo>
                <a:cubicBezTo>
                  <a:pt x="836" y="282"/>
                  <a:pt x="826" y="306"/>
                  <a:pt x="821" y="326"/>
                </a:cubicBezTo>
                <a:cubicBezTo>
                  <a:pt x="819" y="333"/>
                  <a:pt x="818" y="340"/>
                  <a:pt x="817" y="347"/>
                </a:cubicBezTo>
                <a:cubicBezTo>
                  <a:pt x="783" y="347"/>
                  <a:pt x="783" y="347"/>
                  <a:pt x="783" y="347"/>
                </a:cubicBezTo>
                <a:cubicBezTo>
                  <a:pt x="812" y="207"/>
                  <a:pt x="812" y="207"/>
                  <a:pt x="812" y="207"/>
                </a:cubicBezTo>
                <a:cubicBezTo>
                  <a:pt x="713" y="207"/>
                  <a:pt x="713" y="207"/>
                  <a:pt x="713" y="207"/>
                </a:cubicBezTo>
                <a:cubicBezTo>
                  <a:pt x="625" y="347"/>
                  <a:pt x="625" y="347"/>
                  <a:pt x="625" y="347"/>
                </a:cubicBezTo>
                <a:cubicBezTo>
                  <a:pt x="618" y="347"/>
                  <a:pt x="618" y="347"/>
                  <a:pt x="618" y="347"/>
                </a:cubicBezTo>
                <a:cubicBezTo>
                  <a:pt x="618" y="9"/>
                  <a:pt x="618" y="9"/>
                  <a:pt x="618" y="9"/>
                </a:cubicBezTo>
                <a:cubicBezTo>
                  <a:pt x="852" y="9"/>
                  <a:pt x="852" y="9"/>
                  <a:pt x="852" y="9"/>
                </a:cubicBezTo>
                <a:lnTo>
                  <a:pt x="852" y="211"/>
                </a:lnTo>
                <a:close/>
                <a:moveTo>
                  <a:pt x="722" y="347"/>
                </a:moveTo>
                <a:cubicBezTo>
                  <a:pt x="687" y="347"/>
                  <a:pt x="687" y="347"/>
                  <a:pt x="687" y="347"/>
                </a:cubicBezTo>
                <a:cubicBezTo>
                  <a:pt x="740" y="263"/>
                  <a:pt x="740" y="263"/>
                  <a:pt x="740" y="263"/>
                </a:cubicBezTo>
                <a:lnTo>
                  <a:pt x="722" y="347"/>
                </a:lnTo>
                <a:close/>
                <a:moveTo>
                  <a:pt x="580" y="207"/>
                </a:moveTo>
                <a:cubicBezTo>
                  <a:pt x="521" y="207"/>
                  <a:pt x="521" y="207"/>
                  <a:pt x="521" y="207"/>
                </a:cubicBezTo>
                <a:cubicBezTo>
                  <a:pt x="481" y="347"/>
                  <a:pt x="481" y="347"/>
                  <a:pt x="481" y="347"/>
                </a:cubicBezTo>
                <a:cubicBezTo>
                  <a:pt x="419" y="347"/>
                  <a:pt x="419" y="347"/>
                  <a:pt x="419" y="347"/>
                </a:cubicBezTo>
                <a:cubicBezTo>
                  <a:pt x="451" y="335"/>
                  <a:pt x="470" y="313"/>
                  <a:pt x="476" y="280"/>
                </a:cubicBezTo>
                <a:cubicBezTo>
                  <a:pt x="481" y="254"/>
                  <a:pt x="478" y="237"/>
                  <a:pt x="468" y="224"/>
                </a:cubicBezTo>
                <a:cubicBezTo>
                  <a:pt x="452" y="205"/>
                  <a:pt x="421" y="207"/>
                  <a:pt x="393" y="207"/>
                </a:cubicBezTo>
                <a:cubicBezTo>
                  <a:pt x="388" y="207"/>
                  <a:pt x="346" y="207"/>
                  <a:pt x="346" y="207"/>
                </a:cubicBezTo>
                <a:cubicBezTo>
                  <a:pt x="346" y="9"/>
                  <a:pt x="346" y="9"/>
                  <a:pt x="346" y="9"/>
                </a:cubicBezTo>
                <a:cubicBezTo>
                  <a:pt x="580" y="9"/>
                  <a:pt x="580" y="9"/>
                  <a:pt x="580" y="9"/>
                </a:cubicBezTo>
                <a:lnTo>
                  <a:pt x="580" y="207"/>
                </a:lnTo>
                <a:close/>
                <a:moveTo>
                  <a:pt x="542" y="347"/>
                </a:moveTo>
                <a:cubicBezTo>
                  <a:pt x="567" y="259"/>
                  <a:pt x="567" y="259"/>
                  <a:pt x="567" y="259"/>
                </a:cubicBezTo>
                <a:cubicBezTo>
                  <a:pt x="568" y="347"/>
                  <a:pt x="568" y="347"/>
                  <a:pt x="568" y="347"/>
                </a:cubicBezTo>
                <a:lnTo>
                  <a:pt x="542" y="347"/>
                </a:lnTo>
                <a:close/>
                <a:moveTo>
                  <a:pt x="372" y="313"/>
                </a:moveTo>
                <a:cubicBezTo>
                  <a:pt x="372" y="313"/>
                  <a:pt x="372" y="313"/>
                  <a:pt x="372" y="313"/>
                </a:cubicBezTo>
                <a:cubicBezTo>
                  <a:pt x="370" y="314"/>
                  <a:pt x="368" y="314"/>
                  <a:pt x="365" y="314"/>
                </a:cubicBezTo>
                <a:cubicBezTo>
                  <a:pt x="362" y="314"/>
                  <a:pt x="359" y="314"/>
                  <a:pt x="356" y="314"/>
                </a:cubicBezTo>
                <a:cubicBezTo>
                  <a:pt x="341" y="314"/>
                  <a:pt x="341" y="314"/>
                  <a:pt x="341" y="314"/>
                </a:cubicBezTo>
                <a:cubicBezTo>
                  <a:pt x="348" y="288"/>
                  <a:pt x="348" y="288"/>
                  <a:pt x="348" y="288"/>
                </a:cubicBezTo>
                <a:cubicBezTo>
                  <a:pt x="352" y="275"/>
                  <a:pt x="352" y="275"/>
                  <a:pt x="352" y="275"/>
                </a:cubicBezTo>
                <a:cubicBezTo>
                  <a:pt x="359" y="246"/>
                  <a:pt x="359" y="246"/>
                  <a:pt x="359" y="246"/>
                </a:cubicBezTo>
                <a:cubicBezTo>
                  <a:pt x="363" y="246"/>
                  <a:pt x="366" y="246"/>
                  <a:pt x="370" y="246"/>
                </a:cubicBezTo>
                <a:cubicBezTo>
                  <a:pt x="373" y="246"/>
                  <a:pt x="377" y="246"/>
                  <a:pt x="381" y="246"/>
                </a:cubicBezTo>
                <a:cubicBezTo>
                  <a:pt x="401" y="246"/>
                  <a:pt x="413" y="247"/>
                  <a:pt x="418" y="253"/>
                </a:cubicBezTo>
                <a:cubicBezTo>
                  <a:pt x="421" y="258"/>
                  <a:pt x="421" y="266"/>
                  <a:pt x="417" y="279"/>
                </a:cubicBezTo>
                <a:cubicBezTo>
                  <a:pt x="410" y="300"/>
                  <a:pt x="401" y="311"/>
                  <a:pt x="372" y="313"/>
                </a:cubicBezTo>
                <a:moveTo>
                  <a:pt x="307" y="219"/>
                </a:moveTo>
                <a:cubicBezTo>
                  <a:pt x="304" y="231"/>
                  <a:pt x="304" y="231"/>
                  <a:pt x="304" y="231"/>
                </a:cubicBezTo>
                <a:cubicBezTo>
                  <a:pt x="270" y="343"/>
                  <a:pt x="270" y="343"/>
                  <a:pt x="270" y="343"/>
                </a:cubicBezTo>
                <a:cubicBezTo>
                  <a:pt x="269" y="347"/>
                  <a:pt x="269" y="347"/>
                  <a:pt x="269" y="347"/>
                </a:cubicBezTo>
                <a:cubicBezTo>
                  <a:pt x="159" y="347"/>
                  <a:pt x="159" y="347"/>
                  <a:pt x="159" y="347"/>
                </a:cubicBezTo>
                <a:cubicBezTo>
                  <a:pt x="150" y="329"/>
                  <a:pt x="150" y="329"/>
                  <a:pt x="150" y="329"/>
                </a:cubicBezTo>
                <a:cubicBezTo>
                  <a:pt x="269" y="207"/>
                  <a:pt x="269" y="207"/>
                  <a:pt x="269" y="207"/>
                </a:cubicBezTo>
                <a:cubicBezTo>
                  <a:pt x="192" y="207"/>
                  <a:pt x="192" y="207"/>
                  <a:pt x="192" y="207"/>
                </a:cubicBezTo>
                <a:cubicBezTo>
                  <a:pt x="100" y="307"/>
                  <a:pt x="100" y="307"/>
                  <a:pt x="100" y="307"/>
                </a:cubicBezTo>
                <a:cubicBezTo>
                  <a:pt x="130" y="207"/>
                  <a:pt x="130" y="207"/>
                  <a:pt x="130" y="207"/>
                </a:cubicBezTo>
                <a:cubicBezTo>
                  <a:pt x="74" y="207"/>
                  <a:pt x="74" y="207"/>
                  <a:pt x="74" y="207"/>
                </a:cubicBezTo>
                <a:cubicBezTo>
                  <a:pt x="74" y="9"/>
                  <a:pt x="74" y="9"/>
                  <a:pt x="74" y="9"/>
                </a:cubicBezTo>
                <a:cubicBezTo>
                  <a:pt x="307" y="9"/>
                  <a:pt x="307" y="9"/>
                  <a:pt x="307" y="9"/>
                </a:cubicBezTo>
                <a:lnTo>
                  <a:pt x="307" y="219"/>
                </a:lnTo>
                <a:close/>
                <a:moveTo>
                  <a:pt x="882" y="0"/>
                </a:moveTo>
                <a:cubicBezTo>
                  <a:pt x="882" y="227"/>
                  <a:pt x="882" y="227"/>
                  <a:pt x="882" y="227"/>
                </a:cubicBezTo>
                <a:cubicBezTo>
                  <a:pt x="874" y="234"/>
                  <a:pt x="868" y="240"/>
                  <a:pt x="861" y="247"/>
                </a:cubicBezTo>
                <a:cubicBezTo>
                  <a:pt x="861" y="0"/>
                  <a:pt x="861" y="0"/>
                  <a:pt x="861" y="0"/>
                </a:cubicBezTo>
                <a:cubicBezTo>
                  <a:pt x="610" y="0"/>
                  <a:pt x="610" y="0"/>
                  <a:pt x="610" y="0"/>
                </a:cubicBezTo>
                <a:cubicBezTo>
                  <a:pt x="610" y="207"/>
                  <a:pt x="610" y="207"/>
                  <a:pt x="610" y="207"/>
                </a:cubicBezTo>
                <a:cubicBezTo>
                  <a:pt x="589" y="207"/>
                  <a:pt x="589" y="207"/>
                  <a:pt x="589" y="207"/>
                </a:cubicBezTo>
                <a:cubicBezTo>
                  <a:pt x="589" y="0"/>
                  <a:pt x="589" y="0"/>
                  <a:pt x="589" y="0"/>
                </a:cubicBezTo>
                <a:cubicBezTo>
                  <a:pt x="337" y="0"/>
                  <a:pt x="337" y="0"/>
                  <a:pt x="337" y="0"/>
                </a:cubicBezTo>
                <a:cubicBezTo>
                  <a:pt x="337" y="207"/>
                  <a:pt x="337" y="207"/>
                  <a:pt x="337" y="207"/>
                </a:cubicBezTo>
                <a:cubicBezTo>
                  <a:pt x="316" y="207"/>
                  <a:pt x="316" y="207"/>
                  <a:pt x="316" y="207"/>
                </a:cubicBezTo>
                <a:cubicBezTo>
                  <a:pt x="316" y="0"/>
                  <a:pt x="316" y="0"/>
                  <a:pt x="316" y="0"/>
                </a:cubicBezTo>
                <a:cubicBezTo>
                  <a:pt x="65" y="0"/>
                  <a:pt x="65" y="0"/>
                  <a:pt x="65" y="0"/>
                </a:cubicBezTo>
                <a:cubicBezTo>
                  <a:pt x="65" y="236"/>
                  <a:pt x="65" y="236"/>
                  <a:pt x="65" y="236"/>
                </a:cubicBezTo>
                <a:cubicBezTo>
                  <a:pt x="0" y="450"/>
                  <a:pt x="0" y="450"/>
                  <a:pt x="0" y="450"/>
                </a:cubicBezTo>
                <a:cubicBezTo>
                  <a:pt x="57" y="450"/>
                  <a:pt x="57" y="450"/>
                  <a:pt x="57" y="450"/>
                </a:cubicBezTo>
                <a:cubicBezTo>
                  <a:pt x="85" y="356"/>
                  <a:pt x="85" y="356"/>
                  <a:pt x="85" y="356"/>
                </a:cubicBezTo>
                <a:cubicBezTo>
                  <a:pt x="93" y="356"/>
                  <a:pt x="93" y="356"/>
                  <a:pt x="93" y="356"/>
                </a:cubicBezTo>
                <a:cubicBezTo>
                  <a:pt x="140" y="450"/>
                  <a:pt x="140" y="450"/>
                  <a:pt x="140" y="450"/>
                </a:cubicBezTo>
                <a:cubicBezTo>
                  <a:pt x="208" y="450"/>
                  <a:pt x="208" y="450"/>
                  <a:pt x="208" y="450"/>
                </a:cubicBezTo>
                <a:cubicBezTo>
                  <a:pt x="163" y="356"/>
                  <a:pt x="163" y="356"/>
                  <a:pt x="163" y="356"/>
                </a:cubicBezTo>
                <a:cubicBezTo>
                  <a:pt x="266" y="356"/>
                  <a:pt x="266" y="356"/>
                  <a:pt x="266" y="356"/>
                </a:cubicBezTo>
                <a:cubicBezTo>
                  <a:pt x="237" y="450"/>
                  <a:pt x="237" y="450"/>
                  <a:pt x="237" y="450"/>
                </a:cubicBezTo>
                <a:cubicBezTo>
                  <a:pt x="299" y="450"/>
                  <a:pt x="299" y="450"/>
                  <a:pt x="299" y="450"/>
                </a:cubicBezTo>
                <a:cubicBezTo>
                  <a:pt x="327" y="356"/>
                  <a:pt x="327" y="356"/>
                  <a:pt x="327" y="356"/>
                </a:cubicBezTo>
                <a:cubicBezTo>
                  <a:pt x="341" y="356"/>
                  <a:pt x="341" y="356"/>
                  <a:pt x="341" y="356"/>
                </a:cubicBezTo>
                <a:cubicBezTo>
                  <a:pt x="341" y="356"/>
                  <a:pt x="341" y="356"/>
                  <a:pt x="341" y="356"/>
                </a:cubicBezTo>
                <a:cubicBezTo>
                  <a:pt x="360" y="356"/>
                  <a:pt x="360" y="356"/>
                  <a:pt x="360" y="356"/>
                </a:cubicBezTo>
                <a:cubicBezTo>
                  <a:pt x="362" y="356"/>
                  <a:pt x="362" y="356"/>
                  <a:pt x="362" y="356"/>
                </a:cubicBezTo>
                <a:cubicBezTo>
                  <a:pt x="478" y="356"/>
                  <a:pt x="478" y="356"/>
                  <a:pt x="478" y="356"/>
                </a:cubicBezTo>
                <a:cubicBezTo>
                  <a:pt x="451" y="450"/>
                  <a:pt x="451" y="450"/>
                  <a:pt x="451" y="450"/>
                </a:cubicBezTo>
                <a:cubicBezTo>
                  <a:pt x="513" y="450"/>
                  <a:pt x="513" y="450"/>
                  <a:pt x="513" y="450"/>
                </a:cubicBezTo>
                <a:cubicBezTo>
                  <a:pt x="540" y="356"/>
                  <a:pt x="540" y="356"/>
                  <a:pt x="540" y="356"/>
                </a:cubicBezTo>
                <a:cubicBezTo>
                  <a:pt x="568" y="356"/>
                  <a:pt x="568" y="356"/>
                  <a:pt x="568" y="356"/>
                </a:cubicBezTo>
                <a:cubicBezTo>
                  <a:pt x="569" y="450"/>
                  <a:pt x="569" y="450"/>
                  <a:pt x="569" y="450"/>
                </a:cubicBezTo>
                <a:cubicBezTo>
                  <a:pt x="621" y="450"/>
                  <a:pt x="621" y="450"/>
                  <a:pt x="621" y="450"/>
                </a:cubicBezTo>
                <a:cubicBezTo>
                  <a:pt x="681" y="356"/>
                  <a:pt x="681" y="356"/>
                  <a:pt x="681" y="356"/>
                </a:cubicBezTo>
                <a:cubicBezTo>
                  <a:pt x="720" y="356"/>
                  <a:pt x="720" y="356"/>
                  <a:pt x="720" y="356"/>
                </a:cubicBezTo>
                <a:cubicBezTo>
                  <a:pt x="700" y="450"/>
                  <a:pt x="700" y="450"/>
                  <a:pt x="700" y="450"/>
                </a:cubicBezTo>
                <a:cubicBezTo>
                  <a:pt x="761" y="450"/>
                  <a:pt x="761" y="450"/>
                  <a:pt x="761" y="450"/>
                </a:cubicBezTo>
                <a:cubicBezTo>
                  <a:pt x="781" y="356"/>
                  <a:pt x="781" y="356"/>
                  <a:pt x="781" y="356"/>
                </a:cubicBezTo>
                <a:cubicBezTo>
                  <a:pt x="816" y="356"/>
                  <a:pt x="816" y="356"/>
                  <a:pt x="816" y="356"/>
                </a:cubicBezTo>
                <a:cubicBezTo>
                  <a:pt x="815" y="385"/>
                  <a:pt x="822" y="411"/>
                  <a:pt x="842" y="429"/>
                </a:cubicBezTo>
                <a:cubicBezTo>
                  <a:pt x="866" y="451"/>
                  <a:pt x="902" y="455"/>
                  <a:pt x="929" y="455"/>
                </a:cubicBezTo>
                <a:cubicBezTo>
                  <a:pt x="966" y="455"/>
                  <a:pt x="1004" y="450"/>
                  <a:pt x="1043" y="441"/>
                </a:cubicBezTo>
                <a:cubicBezTo>
                  <a:pt x="1064" y="356"/>
                  <a:pt x="1064" y="356"/>
                  <a:pt x="1064" y="356"/>
                </a:cubicBezTo>
                <a:cubicBezTo>
                  <a:pt x="1134" y="356"/>
                  <a:pt x="1134" y="356"/>
                  <a:pt x="1134" y="356"/>
                </a:cubicBezTo>
                <a:cubicBezTo>
                  <a:pt x="1134" y="0"/>
                  <a:pt x="1134" y="0"/>
                  <a:pt x="1134" y="0"/>
                </a:cubicBezTo>
                <a:lnTo>
                  <a:pt x="882"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fr-CA" dirty="0"/>
          </a:p>
        </p:txBody>
      </p:sp>
    </p:spTree>
    <p:extLst>
      <p:ext uri="{BB962C8B-B14F-4D97-AF65-F5344CB8AC3E}">
        <p14:creationId xmlns:p14="http://schemas.microsoft.com/office/powerpoint/2010/main" val="2553507402"/>
      </p:ext>
    </p:extLst>
  </p:cSld>
  <p:clrMapOvr>
    <a:masterClrMapping/>
  </p:clrMapOvr>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905000" y="2819400"/>
            <a:ext cx="6477000" cy="1524000"/>
          </a:xfrm>
        </p:spPr>
        <p:txBody>
          <a:bodyPr anchor="t"/>
          <a:lstStyle>
            <a:lvl1pPr>
              <a:defRPr b="0" i="0" cap="all" baseline="0">
                <a:solidFill>
                  <a:schemeClr val="tx1"/>
                </a:solidFill>
                <a:latin typeface="Arial"/>
                <a:cs typeface="Arial"/>
              </a:defRPr>
            </a:lvl1pPr>
          </a:lstStyle>
          <a:p>
            <a:r>
              <a:rPr kumimoji="0" lang="en-US" dirty="0"/>
              <a:t>Click to edit Master title style</a:t>
            </a:r>
          </a:p>
        </p:txBody>
      </p:sp>
      <p:sp>
        <p:nvSpPr>
          <p:cNvPr id="9" name="Subtitle 8"/>
          <p:cNvSpPr>
            <a:spLocks noGrp="1"/>
          </p:cNvSpPr>
          <p:nvPr>
            <p:ph type="subTitle" idx="1"/>
          </p:nvPr>
        </p:nvSpPr>
        <p:spPr>
          <a:xfrm>
            <a:off x="1905000" y="4648200"/>
            <a:ext cx="6705600" cy="685800"/>
          </a:xfrm>
          <a:prstGeom prst="rect">
            <a:avLst/>
          </a:prstGeom>
        </p:spPr>
        <p:txBody>
          <a:bodyPr anchor="ctr">
            <a:normAutofit/>
          </a:bodyPr>
          <a:lstStyle>
            <a:lvl1pPr marL="0" indent="0" algn="l">
              <a:buNone/>
              <a:defRPr sz="2600" b="0" i="0">
                <a:solidFill>
                  <a:schemeClr val="tx1"/>
                </a:solidFill>
                <a:latin typeface="Arial"/>
                <a:cs typeface="Aria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pic>
        <p:nvPicPr>
          <p:cNvPr id="2050" name="Picture 2" descr="L:\Communications\LETTERHEADS AND TEMPLATES\Powerpoint title slid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07819"/>
            <a:ext cx="9144000" cy="70658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L:\Communications\LOGOS\AAMHCS Logos Horizontal\AA logo 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528" y="110958"/>
            <a:ext cx="4413497" cy="125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27245"/>
      </p:ext>
    </p:extLst>
  </p:cSld>
  <p:clrMapOvr>
    <a:masterClrMapping/>
  </p:clrMapOvr>
  <p:transition spd="slow">
    <p:push/>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447800"/>
            <a:ext cx="8153400" cy="990600"/>
          </a:xfrm>
        </p:spPr>
        <p:txBody>
          <a:bodyPr/>
          <a:lstStyle/>
          <a:p>
            <a:r>
              <a:rPr kumimoji="0" lang="en-US" dirty="0"/>
              <a:t>Click to edit Master title style</a:t>
            </a:r>
          </a:p>
        </p:txBody>
      </p:sp>
      <p:sp>
        <p:nvSpPr>
          <p:cNvPr id="8" name="Content Placeholder 7"/>
          <p:cNvSpPr>
            <a:spLocks noGrp="1"/>
          </p:cNvSpPr>
          <p:nvPr>
            <p:ph sz="quarter" idx="1"/>
          </p:nvPr>
        </p:nvSpPr>
        <p:spPr>
          <a:xfrm>
            <a:off x="612648" y="2667000"/>
            <a:ext cx="8153400" cy="2971800"/>
          </a:xfrm>
          <a:prstGeom prst="rect">
            <a:avLst/>
          </a:prstGeom>
        </p:spPr>
        <p:txBody>
          <a:bodyPr/>
          <a:lstStyle>
            <a:lvl1pPr>
              <a:buFont typeface="Wingdings" charset="2"/>
              <a:buChar char="§"/>
              <a:defRPr/>
            </a:lvl1pPr>
            <a:lvl2pPr>
              <a:buFont typeface="Wingdings" charset="2"/>
              <a:buChar char="§"/>
              <a:defRPr/>
            </a:lvl2pPr>
            <a:lvl3pPr>
              <a:buClr>
                <a:schemeClr val="accent4"/>
              </a:buClr>
              <a:buFont typeface="Wingdings" charset="2"/>
              <a:buChar char="§"/>
              <a:defRPr/>
            </a:lvl3pPr>
            <a:lvl4pPr>
              <a:buFont typeface="Wingdings" charset="2"/>
              <a:buChar char="§"/>
              <a:defRPr/>
            </a:lvl4pPr>
            <a:lvl5pPr>
              <a:buClr>
                <a:schemeClr val="accent5"/>
              </a:buClr>
              <a:buFont typeface="Wingdings" charset="2"/>
              <a:buChar cha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8009380"/>
      </p:ext>
    </p:extLst>
  </p:cSld>
  <p:clrMapOvr>
    <a:masterClrMapping/>
  </p:clrMapOvr>
  <p:transition spd="slow">
    <p:push/>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2250"/>
            <a:ext cx="8153400" cy="869950"/>
          </a:xfrm>
        </p:spPr>
        <p:txBody>
          <a:bodyPr anchor="ctr"/>
          <a:lstStyle>
            <a:lvl1pPr>
              <a:defRPr/>
            </a:lvl1pPr>
          </a:lstStyle>
          <a:p>
            <a:r>
              <a:rPr kumimoji="0" lang="en-US" dirty="0"/>
              <a:t>Click to edit Master title style</a:t>
            </a:r>
          </a:p>
        </p:txBody>
      </p:sp>
      <p:sp>
        <p:nvSpPr>
          <p:cNvPr id="11" name="Content Placeholder 10"/>
          <p:cNvSpPr>
            <a:spLocks noGrp="1"/>
          </p:cNvSpPr>
          <p:nvPr>
            <p:ph sz="quarter" idx="2"/>
          </p:nvPr>
        </p:nvSpPr>
        <p:spPr>
          <a:xfrm>
            <a:off x="609600" y="3200401"/>
            <a:ext cx="3886200" cy="2590800"/>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3200400"/>
            <a:ext cx="3886200" cy="2590801"/>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6" name="Text Placeholder 15"/>
          <p:cNvSpPr>
            <a:spLocks noGrp="1"/>
          </p:cNvSpPr>
          <p:nvPr>
            <p:ph type="body" sz="quarter" idx="1"/>
          </p:nvPr>
        </p:nvSpPr>
        <p:spPr>
          <a:xfrm>
            <a:off x="609600" y="2514600"/>
            <a:ext cx="3886200" cy="640080"/>
          </a:xfrm>
          <a:prstGeom prst="rect">
            <a:avLst/>
          </a:prstGeo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15" name="Text Placeholder 14"/>
          <p:cNvSpPr>
            <a:spLocks noGrp="1"/>
          </p:cNvSpPr>
          <p:nvPr>
            <p:ph type="body" sz="quarter" idx="3"/>
          </p:nvPr>
        </p:nvSpPr>
        <p:spPr>
          <a:xfrm>
            <a:off x="4800600" y="2514600"/>
            <a:ext cx="3886200" cy="640080"/>
          </a:xfrm>
          <a:prstGeom prst="rect">
            <a:avLst/>
          </a:prstGeo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757841011"/>
      </p:ext>
    </p:extLst>
  </p:cSld>
  <p:clrMapOvr>
    <a:masterClrMapping/>
  </p:clrMapOvr>
  <p:transition spd="slow">
    <p:push/>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413080082"/>
      </p:ext>
    </p:extLst>
  </p:cSld>
  <p:clrMapOvr>
    <a:masterClrMapping/>
  </p:clrMapOvr>
  <p:transition spd="slow">
    <p:push/>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00" y="1524000"/>
            <a:ext cx="3657600" cy="869950"/>
          </a:xfrm>
        </p:spPr>
        <p:txBody>
          <a:bodyPr anchor="ctr">
            <a:noAutofit/>
          </a:bodyPr>
          <a:lstStyle>
            <a:lvl1pPr algn="l">
              <a:buNone/>
              <a:defRPr sz="3200" b="1" i="0">
                <a:latin typeface="Arial"/>
                <a:cs typeface="Arial"/>
              </a:defRPr>
            </a:lvl1pPr>
          </a:lstStyle>
          <a:p>
            <a:r>
              <a:rPr kumimoji="0" lang="en-US" dirty="0"/>
              <a:t>Click to edit Master title style</a:t>
            </a:r>
          </a:p>
        </p:txBody>
      </p:sp>
      <p:sp>
        <p:nvSpPr>
          <p:cNvPr id="9" name="Content Placeholder 8"/>
          <p:cNvSpPr>
            <a:spLocks noGrp="1"/>
          </p:cNvSpPr>
          <p:nvPr>
            <p:ph sz="quarter" idx="1"/>
          </p:nvPr>
        </p:nvSpPr>
        <p:spPr>
          <a:xfrm>
            <a:off x="5029200" y="2590800"/>
            <a:ext cx="3733800" cy="3124200"/>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00800447"/>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571612"/>
            <a:ext cx="7958166" cy="826231"/>
          </a:xfrm>
          <a:ln>
            <a:noFill/>
          </a:ln>
        </p:spPr>
        <p:txBody>
          <a:bodyPr tIns="0" bIns="0" anchor="b" anchorCtr="0">
            <a:noAutofit/>
          </a:bodyPr>
          <a:lstStyle>
            <a:lvl1pPr algn="l">
              <a:buNone/>
              <a:defRPr sz="5200" b="0" cap="none" baseline="0">
                <a:ln w="5000" cmpd="sng">
                  <a:noFill/>
                  <a:prstDash val="solid"/>
                </a:ln>
                <a:solidFill>
                  <a:schemeClr val="tx1"/>
                </a:solidFill>
                <a:effectLst/>
                <a:latin typeface="Calibri" pitchFamily="34" charset="0"/>
                <a:cs typeface="Calibri" pitchFamily="34" charset="0"/>
              </a:defRPr>
            </a:lvl1pPr>
          </a:lstStyle>
          <a:p>
            <a:r>
              <a:rPr kumimoji="0" lang="en-US" dirty="0"/>
              <a:t>Click to edit Master title style</a:t>
            </a:r>
          </a:p>
        </p:txBody>
      </p:sp>
      <p:sp>
        <p:nvSpPr>
          <p:cNvPr id="3" name="Text Placeholder 2"/>
          <p:cNvSpPr>
            <a:spLocks noGrp="1"/>
          </p:cNvSpPr>
          <p:nvPr>
            <p:ph type="body" idx="1"/>
          </p:nvPr>
        </p:nvSpPr>
        <p:spPr>
          <a:xfrm>
            <a:off x="685800" y="2500306"/>
            <a:ext cx="7958166" cy="552116"/>
          </a:xfrm>
        </p:spPr>
        <p:txBody>
          <a:bodyPr lIns="45720" tIns="0" rIns="45720" bIns="0" anchor="t" anchorCtr="0">
            <a:noAutofit/>
          </a:bodyPr>
          <a:lstStyle>
            <a:lvl1pPr marL="0" indent="0" algn="l">
              <a:buNone/>
              <a:defRPr sz="3200">
                <a:solidFill>
                  <a:schemeClr val="accent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59F9428D-4C69-4261-900B-145FEA7E4670}" type="datetime1">
              <a:rPr lang="en-US" smtClean="0"/>
              <a:pPr/>
              <a:t>6/19/2018</a:t>
            </a:fld>
            <a:endParaRPr lang="en-US" dirty="0"/>
          </a:p>
        </p:txBody>
      </p:sp>
    </p:spTree>
    <p:extLst>
      <p:ext uri="{BB962C8B-B14F-4D97-AF65-F5344CB8AC3E}">
        <p14:creationId xmlns:p14="http://schemas.microsoft.com/office/powerpoint/2010/main" val="17881513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94564DE8-9BFA-470C-A361-89391F25F3A6}"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24119137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4564DE8-9BFA-470C-A361-89391F25F3A6}"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1865080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564DE8-9BFA-470C-A361-89391F25F3A6}"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3569206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94564DE8-9BFA-470C-A361-89391F25F3A6}" type="datetimeFigureOut">
              <a:rPr lang="en-CA" smtClean="0"/>
              <a:t>2018-06-19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10432465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4564DE8-9BFA-470C-A361-89391F25F3A6}" type="datetimeFigureOut">
              <a:rPr lang="en-CA" smtClean="0"/>
              <a:t>2018-06-19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9916314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94564DE8-9BFA-470C-A361-89391F25F3A6}" type="datetimeFigureOut">
              <a:rPr lang="en-CA" smtClean="0"/>
              <a:t>2018-06-19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7244268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64DE8-9BFA-470C-A361-89391F25F3A6}" type="datetimeFigureOut">
              <a:rPr lang="en-CA" smtClean="0"/>
              <a:t>2018-06-19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4245597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564DE8-9BFA-470C-A361-89391F25F3A6}" type="datetimeFigureOut">
              <a:rPr lang="en-CA" smtClean="0"/>
              <a:t>2018-06-19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19746066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564DE8-9BFA-470C-A361-89391F25F3A6}" type="datetimeFigureOut">
              <a:rPr lang="en-CA" smtClean="0"/>
              <a:t>2018-06-19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2336935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4564DE8-9BFA-470C-A361-89391F25F3A6}" type="datetimeFigureOut">
              <a:rPr lang="en-CA" smtClean="0"/>
              <a:t>2018-06-19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86EEA0F-B48D-4599-BAB0-9AED40E3D27D}" type="slidenum">
              <a:rPr lang="en-CA" smtClean="0"/>
              <a:t>‹#›</a:t>
            </a:fld>
            <a:endParaRPr lang="en-CA"/>
          </a:p>
        </p:txBody>
      </p:sp>
    </p:spTree>
    <p:extLst>
      <p:ext uri="{BB962C8B-B14F-4D97-AF65-F5344CB8AC3E}">
        <p14:creationId xmlns:p14="http://schemas.microsoft.com/office/powerpoint/2010/main" val="2449990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ags" Target="../tags/tag1.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vmlDrawing" Target="../drawings/vmlDrawing1.v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image" Target="../media/image22.emf"/><Relationship Id="rId10" Type="http://schemas.openxmlformats.org/officeDocument/2006/relationships/slideLayout" Target="../slideLayouts/slideLayout76.xml"/><Relationship Id="rId19" Type="http://schemas.openxmlformats.org/officeDocument/2006/relationships/theme" Target="../theme/theme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30.jpe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11.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13.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33.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35.jpe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5" Type="http://schemas.openxmlformats.org/officeDocument/2006/relationships/theme" Target="../theme/theme17.xml"/><Relationship Id="rId4"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1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12.png"/><Relationship Id="rId20"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1.jpeg"/><Relationship Id="rId10" Type="http://schemas.openxmlformats.org/officeDocument/2006/relationships/slideLayout" Target="../slideLayouts/slideLayout15.xml"/><Relationship Id="rId19" Type="http://schemas.openxmlformats.org/officeDocument/2006/relationships/image" Target="../media/image8.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3.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7.xml"/><Relationship Id="rId1" Type="http://schemas.openxmlformats.org/officeDocument/2006/relationships/slideLayout" Target="../slideLayouts/slideLayout52.xml"/><Relationship Id="rId4" Type="http://schemas.openxmlformats.org/officeDocument/2006/relationships/image" Target="../media/image18.jp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21.jp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5F0D5-A83A-5C4F-8B34-08F80A37526A}" type="datetimeFigureOut">
              <a:rPr lang="en-US" smtClean="0"/>
              <a:pPr/>
              <a:t>6/19/2018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16216"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567FC-CEA5-0643-BD89-18893853560C}" type="slidenum">
              <a:rPr lang="en-US" smtClean="0"/>
              <a:pPr/>
              <a:t>‹#›</a:t>
            </a:fld>
            <a:endParaRPr lang="en-US" dirty="0"/>
          </a:p>
        </p:txBody>
      </p:sp>
      <p:sp>
        <p:nvSpPr>
          <p:cNvPr id="30" name="TextBox 29"/>
          <p:cNvSpPr txBox="1"/>
          <p:nvPr userDrawn="1"/>
        </p:nvSpPr>
        <p:spPr>
          <a:xfrm>
            <a:off x="611560" y="836712"/>
            <a:ext cx="7992888" cy="2062103"/>
          </a:xfrm>
          <a:prstGeom prst="rect">
            <a:avLst/>
          </a:prstGeom>
        </p:spPr>
        <p:txBody>
          <a:bodyPr vert="horz" lIns="91440" tIns="45720" rIns="91440" bIns="45720" rtlCol="0">
            <a:normAutofit/>
          </a:bodyPr>
          <a:lstStyle>
            <a:defPPr>
              <a:defRPr lang="en-US"/>
            </a:defPPr>
            <a:lvl1pPr marR="0" lvl="0" indent="0" fontAlgn="auto">
              <a:lnSpc>
                <a:spcPct val="100000"/>
              </a:lnSpc>
              <a:spcBef>
                <a:spcPct val="20000"/>
              </a:spcBef>
              <a:spcAft>
                <a:spcPts val="0"/>
              </a:spcAft>
              <a:buClrTx/>
              <a:buSzTx/>
              <a:buFont typeface="Arial" pitchFamily="34" charset="0"/>
              <a:buNone/>
              <a:tabLst/>
              <a:defRPr sz="12800">
                <a:solidFill>
                  <a:srgbClr val="7A003B"/>
                </a:solidFill>
                <a:latin typeface="Calibri" pitchFamily="34" charset="0"/>
                <a:cs typeface="Calibri" pitchFamily="34" charset="0"/>
              </a:defRPr>
            </a:lvl1pPr>
          </a:lstStyle>
          <a:p>
            <a:pPr lvl="0"/>
            <a:endParaRPr lang="en-US" sz="3200" kern="1200" dirty="0" err="1">
              <a:solidFill>
                <a:srgbClr val="7A003B"/>
              </a:solidFill>
              <a:latin typeface="Calibri" pitchFamily="34" charset="0"/>
              <a:ea typeface="+mn-ea"/>
              <a:cs typeface="Calibri" pitchFamily="34" charset="0"/>
            </a:endParaRPr>
          </a:p>
        </p:txBody>
      </p:sp>
      <p:pic>
        <p:nvPicPr>
          <p:cNvPr id="2053" name="Picture 5" descr="C:\Users\masma\Desktop\Capture.PNG"/>
          <p:cNvPicPr>
            <a:picLocks noChangeAspect="1" noChangeArrowheads="1"/>
          </p:cNvPicPr>
          <p:nvPr userDrawn="1"/>
        </p:nvPicPr>
        <p:blipFill>
          <a:blip r:embed="rId7" cstate="print"/>
          <a:srcRect/>
          <a:stretch>
            <a:fillRect/>
          </a:stretch>
        </p:blipFill>
        <p:spPr bwMode="auto">
          <a:xfrm flipH="1">
            <a:off x="2555776" y="6237312"/>
            <a:ext cx="216024" cy="600065"/>
          </a:xfrm>
          <a:prstGeom prst="rect">
            <a:avLst/>
          </a:prstGeom>
          <a:noFill/>
        </p:spPr>
      </p:pic>
      <p:cxnSp>
        <p:nvCxnSpPr>
          <p:cNvPr id="36" name="Straight Connector 35"/>
          <p:cNvCxnSpPr/>
          <p:nvPr userDrawn="1"/>
        </p:nvCxnSpPr>
        <p:spPr>
          <a:xfrm>
            <a:off x="539552" y="6229038"/>
            <a:ext cx="8028384" cy="0"/>
          </a:xfrm>
          <a:prstGeom prst="line">
            <a:avLst/>
          </a:prstGeom>
          <a:ln>
            <a:solidFill>
              <a:srgbClr val="7A003B"/>
            </a:solidFill>
          </a:ln>
        </p:spPr>
        <p:style>
          <a:lnRef idx="1">
            <a:schemeClr val="accent1"/>
          </a:lnRef>
          <a:fillRef idx="0">
            <a:schemeClr val="accent1"/>
          </a:fillRef>
          <a:effectRef idx="0">
            <a:schemeClr val="accent1"/>
          </a:effectRef>
          <a:fontRef idx="minor">
            <a:schemeClr val="tx1"/>
          </a:fontRef>
        </p:style>
      </p:cxnSp>
      <p:sp>
        <p:nvSpPr>
          <p:cNvPr id="29" name="Rectangle 28"/>
          <p:cNvSpPr/>
          <p:nvPr userDrawn="1"/>
        </p:nvSpPr>
        <p:spPr>
          <a:xfrm>
            <a:off x="7808894" y="6561008"/>
            <a:ext cx="759042" cy="307777"/>
          </a:xfrm>
          <a:prstGeom prst="rect">
            <a:avLst/>
          </a:prstGeom>
        </p:spPr>
        <p:txBody>
          <a:bodyPr wrap="none">
            <a:spAutoFit/>
          </a:bodyPr>
          <a:lstStyle/>
          <a:p>
            <a:r>
              <a:rPr lang="en-US" sz="1400" b="1" dirty="0">
                <a:solidFill>
                  <a:srgbClr val="7A003B"/>
                </a:solidFill>
                <a:latin typeface="Calibri" pitchFamily="34" charset="0"/>
                <a:ea typeface="+mj-ea"/>
                <a:cs typeface="Calibri" pitchFamily="34" charset="0"/>
              </a:rPr>
              <a:t>#PEPSO</a:t>
            </a:r>
            <a:endParaRPr lang="en-CA" sz="1400" b="1" dirty="0">
              <a:solidFill>
                <a:srgbClr val="7A003B"/>
              </a:solidFill>
              <a:latin typeface="Calibri" pitchFamily="34" charset="0"/>
              <a:ea typeface="+mj-ea"/>
              <a:cs typeface="Calibri" pitchFamily="34" charset="0"/>
            </a:endParaRPr>
          </a:p>
        </p:txBody>
      </p:sp>
      <p:grpSp>
        <p:nvGrpSpPr>
          <p:cNvPr id="37" name="Group 36"/>
          <p:cNvGrpSpPr/>
          <p:nvPr userDrawn="1"/>
        </p:nvGrpSpPr>
        <p:grpSpPr>
          <a:xfrm>
            <a:off x="7740352" y="6271534"/>
            <a:ext cx="864096" cy="253810"/>
            <a:chOff x="7308304" y="6271534"/>
            <a:chExt cx="864096" cy="253810"/>
          </a:xfrm>
        </p:grpSpPr>
        <p:grpSp>
          <p:nvGrpSpPr>
            <p:cNvPr id="32" name="Group 14"/>
            <p:cNvGrpSpPr/>
            <p:nvPr/>
          </p:nvGrpSpPr>
          <p:grpSpPr>
            <a:xfrm>
              <a:off x="7596336" y="6271534"/>
              <a:ext cx="252000" cy="252000"/>
              <a:chOff x="6732240" y="5805264"/>
              <a:chExt cx="252000" cy="252000"/>
            </a:xfrm>
          </p:grpSpPr>
          <p:sp>
            <p:nvSpPr>
              <p:cNvPr id="45" name="Oval 44"/>
              <p:cNvSpPr/>
              <p:nvPr/>
            </p:nvSpPr>
            <p:spPr>
              <a:xfrm>
                <a:off x="6732240" y="5805264"/>
                <a:ext cx="252000" cy="252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Twitter_logo_white (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3740" y="5868264"/>
                <a:ext cx="188979" cy="153638"/>
              </a:xfrm>
              <a:prstGeom prst="rect">
                <a:avLst/>
              </a:prstGeom>
            </p:spPr>
          </p:pic>
        </p:grpSp>
        <p:grpSp>
          <p:nvGrpSpPr>
            <p:cNvPr id="34" name="Group 16"/>
            <p:cNvGrpSpPr>
              <a:grpSpLocks/>
            </p:cNvGrpSpPr>
            <p:nvPr/>
          </p:nvGrpSpPr>
          <p:grpSpPr>
            <a:xfrm>
              <a:off x="7308304" y="6271534"/>
              <a:ext cx="252000" cy="252000"/>
              <a:chOff x="3347864" y="5085184"/>
              <a:chExt cx="288032" cy="288000"/>
            </a:xfrm>
          </p:grpSpPr>
          <p:sp>
            <p:nvSpPr>
              <p:cNvPr id="41" name="Oval 40"/>
              <p:cNvSpPr/>
              <p:nvPr/>
            </p:nvSpPr>
            <p:spPr>
              <a:xfrm>
                <a:off x="3347864" y="5085184"/>
                <a:ext cx="288000" cy="288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whitw fb icon.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7864" y="5085184"/>
                <a:ext cx="288032" cy="216024"/>
              </a:xfrm>
              <a:prstGeom prst="rect">
                <a:avLst/>
              </a:prstGeom>
            </p:spPr>
          </p:pic>
        </p:grpSp>
        <p:grpSp>
          <p:nvGrpSpPr>
            <p:cNvPr id="35" name="Group 17"/>
            <p:cNvGrpSpPr/>
            <p:nvPr/>
          </p:nvGrpSpPr>
          <p:grpSpPr>
            <a:xfrm>
              <a:off x="7884368" y="6271534"/>
              <a:ext cx="288032" cy="253810"/>
              <a:chOff x="7308304" y="5805264"/>
              <a:chExt cx="288032" cy="253810"/>
            </a:xfrm>
          </p:grpSpPr>
          <p:sp>
            <p:nvSpPr>
              <p:cNvPr id="39" name="Oval 38"/>
              <p:cNvSpPr/>
              <p:nvPr/>
            </p:nvSpPr>
            <p:spPr>
              <a:xfrm>
                <a:off x="7308304" y="5805264"/>
                <a:ext cx="252000" cy="252000"/>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in.png"/>
              <p:cNvPicPr>
                <a:picLocks noChangeAspect="1"/>
              </p:cNvPicPr>
              <p:nvPr/>
            </p:nvPicPr>
            <p:blipFill rotWithShape="1">
              <a:blip r:embed="rId10" cstate="print">
                <a:extLst>
                  <a:ext uri="{28A0092B-C50C-407E-A947-70E740481C1C}">
                    <a14:useLocalDpi xmlns:a14="http://schemas.microsoft.com/office/drawing/2010/main" val="0"/>
                  </a:ext>
                </a:extLst>
              </a:blip>
              <a:srcRect l="-15478" t="-19775" r="-15478" b="-19775"/>
              <a:stretch/>
            </p:blipFill>
            <p:spPr>
              <a:xfrm>
                <a:off x="7308304" y="5805264"/>
                <a:ext cx="288032" cy="253810"/>
              </a:xfrm>
              <a:prstGeom prst="rect">
                <a:avLst/>
              </a:prstGeom>
            </p:spPr>
          </p:pic>
        </p:grpSp>
      </p:grpSp>
      <p:pic>
        <p:nvPicPr>
          <p:cNvPr id="48" name="Picture 5" descr="\\UWTOFS01\Allocation\Community Initiatives\Research\Precarious Employment\PEPSO Events\Report Launch February 25 2013\Sophia's PEPSO Conference files\pepso logo transparent.png"/>
          <p:cNvPicPr>
            <a:picLocks noChangeAspect="1" noChangeArrowheads="1"/>
          </p:cNvPicPr>
          <p:nvPr userDrawn="1"/>
        </p:nvPicPr>
        <p:blipFill>
          <a:blip r:embed="rId11" cstate="print"/>
          <a:srcRect/>
          <a:stretch>
            <a:fillRect/>
          </a:stretch>
        </p:blipFill>
        <p:spPr bwMode="auto">
          <a:xfrm>
            <a:off x="611560" y="6237312"/>
            <a:ext cx="1907703" cy="559647"/>
          </a:xfrm>
          <a:prstGeom prst="rect">
            <a:avLst/>
          </a:prstGeom>
          <a:noFill/>
        </p:spPr>
      </p:pic>
      <p:pic>
        <p:nvPicPr>
          <p:cNvPr id="49" name="Picture 2" descr="C:\Users\masma\AppData\Local\Microsoft\Windows\Temporary Internet Files\Content.Outlook\60UWJVSS\mu (2).png"/>
          <p:cNvPicPr>
            <a:picLocks noChangeAspect="1" noChangeArrowheads="1"/>
          </p:cNvPicPr>
          <p:nvPr userDrawn="1"/>
        </p:nvPicPr>
        <p:blipFill>
          <a:blip r:embed="rId12" cstate="print"/>
          <a:srcRect/>
          <a:stretch>
            <a:fillRect/>
          </a:stretch>
        </p:blipFill>
        <p:spPr bwMode="auto">
          <a:xfrm>
            <a:off x="2771904" y="6237312"/>
            <a:ext cx="936000" cy="561600"/>
          </a:xfrm>
          <a:prstGeom prst="rect">
            <a:avLst/>
          </a:prstGeom>
          <a:noFill/>
        </p:spPr>
      </p:pic>
      <p:pic>
        <p:nvPicPr>
          <p:cNvPr id="25" name="Picture 2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95936" y="6258920"/>
            <a:ext cx="772308" cy="538847"/>
          </a:xfrm>
          <a:prstGeom prst="rect">
            <a:avLst/>
          </a:prstGeom>
        </p:spPr>
      </p:pic>
      <p:grpSp>
        <p:nvGrpSpPr>
          <p:cNvPr id="3" name="Group 2"/>
          <p:cNvGrpSpPr/>
          <p:nvPr userDrawn="1"/>
        </p:nvGrpSpPr>
        <p:grpSpPr>
          <a:xfrm>
            <a:off x="4860032" y="6070423"/>
            <a:ext cx="2796493" cy="898254"/>
            <a:chOff x="4860032" y="6070423"/>
            <a:chExt cx="2796493" cy="898254"/>
          </a:xfrm>
        </p:grpSpPr>
        <p:pic>
          <p:nvPicPr>
            <p:cNvPr id="26" name="Picture 2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29263" y="6285192"/>
              <a:ext cx="1427262" cy="511767"/>
            </a:xfrm>
            <a:prstGeom prst="rect">
              <a:avLst/>
            </a:prstGeom>
          </p:spPr>
        </p:pic>
        <p:pic>
          <p:nvPicPr>
            <p:cNvPr id="27" name="Picture 2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60032" y="6070423"/>
              <a:ext cx="1347384" cy="898254"/>
            </a:xfrm>
            <a:prstGeom prst="rect">
              <a:avLst/>
            </a:prstGeom>
          </p:spPr>
        </p:pic>
      </p:grpSp>
    </p:spTree>
    <p:extLst>
      <p:ext uri="{BB962C8B-B14F-4D97-AF65-F5344CB8AC3E}">
        <p14:creationId xmlns:p14="http://schemas.microsoft.com/office/powerpoint/2010/main" val="1388019987"/>
      </p:ext>
    </p:extLst>
  </p:cSld>
  <p:clrMap bg1="lt1" tx1="dk1" bg2="lt2" tx2="dk2" accent1="accent1" accent2="accent2" accent3="accent3" accent4="accent4" accent5="accent5" accent6="accent6" hlink="hlink" folHlink="folHlink"/>
  <p:sldLayoutIdLst>
    <p:sldLayoutId id="2147484000" r:id="rId1"/>
    <p:sldLayoutId id="2147484026" r:id="rId2"/>
    <p:sldLayoutId id="2147484031" r:id="rId3"/>
    <p:sldLayoutId id="2147484029" r:id="rId4"/>
    <p:sldLayoutId id="2147484205" r:id="rId5"/>
  </p:sldLayoutIdLst>
  <p:txStyles>
    <p:titleStyle>
      <a:lvl1pPr algn="ctr" defTabSz="457200" rtl="0" eaLnBrk="1" latinLnBrk="0" hangingPunct="1">
        <a:spcBef>
          <a:spcPct val="0"/>
        </a:spcBef>
        <a:buNone/>
        <a:defRPr lang="en-US" sz="5200" kern="1200" dirty="0">
          <a:ln w="5000" cmpd="sng">
            <a:noFill/>
            <a:prstDash val="solid"/>
          </a:ln>
          <a:solidFill>
            <a:schemeClr val="tx1"/>
          </a:solidFill>
          <a:latin typeface="Calibri" pitchFamily="34" charset="0"/>
          <a:ea typeface="+mj-ea"/>
          <a:cs typeface="Calibri" pitchFamily="34" charset="0"/>
        </a:defRPr>
      </a:lvl1pPr>
    </p:titleStyle>
    <p:bodyStyle>
      <a:lvl1pPr marL="36576" indent="0" algn="l" defTabSz="457200" rtl="0" eaLnBrk="1" latinLnBrk="0" hangingPunct="1">
        <a:spcBef>
          <a:spcPct val="20000"/>
        </a:spcBef>
        <a:buFontTx/>
        <a:buNone/>
        <a:defRPr lang="en-US" sz="3200" kern="1200" dirty="0" smtClean="0">
          <a:solidFill>
            <a:srgbClr val="7A003B"/>
          </a:solidFill>
          <a:latin typeface="Calibri" pitchFamily="34" charset="0"/>
          <a:ea typeface="+mn-ea"/>
          <a:cs typeface="Calibri" pitchFamily="34" charset="0"/>
        </a:defRPr>
      </a:lvl1pPr>
      <a:lvl2pPr marL="448056" indent="0" algn="l" defTabSz="457200" rtl="0" eaLnBrk="1" latinLnBrk="0" hangingPunct="1">
        <a:lnSpc>
          <a:spcPct val="80000"/>
        </a:lnSpc>
        <a:spcBef>
          <a:spcPts val="1200"/>
        </a:spcBef>
        <a:buFontTx/>
        <a:buNone/>
        <a:defRPr sz="2400" kern="600" spc="0">
          <a:solidFill>
            <a:schemeClr val="tx1"/>
          </a:solidFill>
          <a:latin typeface="Calibri"/>
          <a:ea typeface="+mn-ea"/>
          <a:cs typeface="+mn-cs"/>
        </a:defRPr>
      </a:lvl2pPr>
      <a:lvl3pPr marL="749808" indent="0" algn="l" defTabSz="457200" rtl="0" eaLnBrk="1" latinLnBrk="0" hangingPunct="1">
        <a:spcBef>
          <a:spcPct val="20000"/>
        </a:spcBef>
        <a:buFontTx/>
        <a:buNone/>
        <a:defRPr sz="2400" kern="1200">
          <a:solidFill>
            <a:schemeClr val="tx1"/>
          </a:solidFill>
          <a:latin typeface="+mn-lt"/>
          <a:ea typeface="+mn-ea"/>
          <a:cs typeface="+mn-cs"/>
        </a:defRPr>
      </a:lvl3pPr>
      <a:lvl4pPr marL="1042416" indent="0" algn="l" defTabSz="457200" rtl="0" eaLnBrk="1" latinLnBrk="0" hangingPunct="1">
        <a:spcBef>
          <a:spcPct val="20000"/>
        </a:spcBef>
        <a:buFontTx/>
        <a:buNone/>
        <a:defRPr sz="2000" kern="1200">
          <a:solidFill>
            <a:schemeClr val="tx1"/>
          </a:solidFill>
          <a:latin typeface="+mn-lt"/>
          <a:ea typeface="+mn-ea"/>
          <a:cs typeface="+mn-cs"/>
        </a:defRPr>
      </a:lvl4pPr>
      <a:lvl5pPr marL="1307592" indent="0" algn="l" defTabSz="457200" rtl="0" eaLnBrk="1" latinLnBrk="0" hangingPunct="1">
        <a:spcBef>
          <a:spcPct val="20000"/>
        </a:spcBef>
        <a:buFontTx/>
        <a:buNone/>
        <a:defRPr lang="en-US" sz="3200" kern="1200" dirty="0">
          <a:solidFill>
            <a:srgbClr val="7A003B"/>
          </a:solidFill>
          <a:latin typeface="Calibri" pitchFamily="34" charset="0"/>
          <a:ea typeface="+mn-ea"/>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1"/>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8" name="think-cell Slide" r:id="rId22" imgW="360" imgH="360" progId="TCLayout.ActiveDocument.1">
                  <p:embed/>
                </p:oleObj>
              </mc:Choice>
              <mc:Fallback>
                <p:oleObj name="think-cell Slide" r:id="rId22" imgW="360" imgH="360" progId="TCLayout.ActiveDocument.1">
                  <p:embed/>
                  <p:pic>
                    <p:nvPicPr>
                      <p:cNvPr id="2" name="Objet 1"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eform 228"/>
          <p:cNvSpPr>
            <a:spLocks noEditPoints="1"/>
          </p:cNvSpPr>
          <p:nvPr userDrawn="1"/>
        </p:nvSpPr>
        <p:spPr bwMode="auto">
          <a:xfrm>
            <a:off x="349382" y="6416154"/>
            <a:ext cx="480286" cy="193652"/>
          </a:xfrm>
          <a:custGeom>
            <a:avLst/>
            <a:gdLst>
              <a:gd name="T0" fmla="*/ 1076 w 1134"/>
              <a:gd name="T1" fmla="*/ 308 h 455"/>
              <a:gd name="T2" fmla="*/ 891 w 1134"/>
              <a:gd name="T3" fmla="*/ 347 h 455"/>
              <a:gd name="T4" fmla="*/ 980 w 1134"/>
              <a:gd name="T5" fmla="*/ 241 h 455"/>
              <a:gd name="T6" fmla="*/ 1079 w 1134"/>
              <a:gd name="T7" fmla="*/ 223 h 455"/>
              <a:gd name="T8" fmla="*/ 891 w 1134"/>
              <a:gd name="T9" fmla="*/ 9 h 455"/>
              <a:gd name="T10" fmla="*/ 987 w 1134"/>
              <a:gd name="T11" fmla="*/ 404 h 455"/>
              <a:gd name="T12" fmla="*/ 999 w 1134"/>
              <a:gd name="T13" fmla="*/ 356 h 455"/>
              <a:gd name="T14" fmla="*/ 852 w 1134"/>
              <a:gd name="T15" fmla="*/ 259 h 455"/>
              <a:gd name="T16" fmla="*/ 783 w 1134"/>
              <a:gd name="T17" fmla="*/ 347 h 455"/>
              <a:gd name="T18" fmla="*/ 625 w 1134"/>
              <a:gd name="T19" fmla="*/ 347 h 455"/>
              <a:gd name="T20" fmla="*/ 852 w 1134"/>
              <a:gd name="T21" fmla="*/ 9 h 455"/>
              <a:gd name="T22" fmla="*/ 687 w 1134"/>
              <a:gd name="T23" fmla="*/ 347 h 455"/>
              <a:gd name="T24" fmla="*/ 580 w 1134"/>
              <a:gd name="T25" fmla="*/ 207 h 455"/>
              <a:gd name="T26" fmla="*/ 419 w 1134"/>
              <a:gd name="T27" fmla="*/ 347 h 455"/>
              <a:gd name="T28" fmla="*/ 393 w 1134"/>
              <a:gd name="T29" fmla="*/ 207 h 455"/>
              <a:gd name="T30" fmla="*/ 580 w 1134"/>
              <a:gd name="T31" fmla="*/ 9 h 455"/>
              <a:gd name="T32" fmla="*/ 567 w 1134"/>
              <a:gd name="T33" fmla="*/ 259 h 455"/>
              <a:gd name="T34" fmla="*/ 372 w 1134"/>
              <a:gd name="T35" fmla="*/ 313 h 455"/>
              <a:gd name="T36" fmla="*/ 356 w 1134"/>
              <a:gd name="T37" fmla="*/ 314 h 455"/>
              <a:gd name="T38" fmla="*/ 352 w 1134"/>
              <a:gd name="T39" fmla="*/ 275 h 455"/>
              <a:gd name="T40" fmla="*/ 381 w 1134"/>
              <a:gd name="T41" fmla="*/ 246 h 455"/>
              <a:gd name="T42" fmla="*/ 372 w 1134"/>
              <a:gd name="T43" fmla="*/ 313 h 455"/>
              <a:gd name="T44" fmla="*/ 270 w 1134"/>
              <a:gd name="T45" fmla="*/ 343 h 455"/>
              <a:gd name="T46" fmla="*/ 150 w 1134"/>
              <a:gd name="T47" fmla="*/ 329 h 455"/>
              <a:gd name="T48" fmla="*/ 100 w 1134"/>
              <a:gd name="T49" fmla="*/ 307 h 455"/>
              <a:gd name="T50" fmla="*/ 74 w 1134"/>
              <a:gd name="T51" fmla="*/ 9 h 455"/>
              <a:gd name="T52" fmla="*/ 882 w 1134"/>
              <a:gd name="T53" fmla="*/ 0 h 455"/>
              <a:gd name="T54" fmla="*/ 861 w 1134"/>
              <a:gd name="T55" fmla="*/ 0 h 455"/>
              <a:gd name="T56" fmla="*/ 589 w 1134"/>
              <a:gd name="T57" fmla="*/ 207 h 455"/>
              <a:gd name="T58" fmla="*/ 337 w 1134"/>
              <a:gd name="T59" fmla="*/ 207 h 455"/>
              <a:gd name="T60" fmla="*/ 65 w 1134"/>
              <a:gd name="T61" fmla="*/ 0 h 455"/>
              <a:gd name="T62" fmla="*/ 57 w 1134"/>
              <a:gd name="T63" fmla="*/ 450 h 455"/>
              <a:gd name="T64" fmla="*/ 140 w 1134"/>
              <a:gd name="T65" fmla="*/ 450 h 455"/>
              <a:gd name="T66" fmla="*/ 266 w 1134"/>
              <a:gd name="T67" fmla="*/ 356 h 455"/>
              <a:gd name="T68" fmla="*/ 327 w 1134"/>
              <a:gd name="T69" fmla="*/ 356 h 455"/>
              <a:gd name="T70" fmla="*/ 360 w 1134"/>
              <a:gd name="T71" fmla="*/ 356 h 455"/>
              <a:gd name="T72" fmla="*/ 451 w 1134"/>
              <a:gd name="T73" fmla="*/ 450 h 455"/>
              <a:gd name="T74" fmla="*/ 568 w 1134"/>
              <a:gd name="T75" fmla="*/ 356 h 455"/>
              <a:gd name="T76" fmla="*/ 681 w 1134"/>
              <a:gd name="T77" fmla="*/ 356 h 455"/>
              <a:gd name="T78" fmla="*/ 761 w 1134"/>
              <a:gd name="T79" fmla="*/ 450 h 455"/>
              <a:gd name="T80" fmla="*/ 842 w 1134"/>
              <a:gd name="T81" fmla="*/ 429 h 455"/>
              <a:gd name="T82" fmla="*/ 1064 w 1134"/>
              <a:gd name="T83" fmla="*/ 356 h 455"/>
              <a:gd name="T84" fmla="*/ 882 w 1134"/>
              <a:gd name="T85"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34" h="455">
                <a:moveTo>
                  <a:pt x="1125" y="347"/>
                </a:moveTo>
                <a:cubicBezTo>
                  <a:pt x="1066" y="347"/>
                  <a:pt x="1066" y="347"/>
                  <a:pt x="1066" y="347"/>
                </a:cubicBezTo>
                <a:cubicBezTo>
                  <a:pt x="1076" y="308"/>
                  <a:pt x="1076" y="308"/>
                  <a:pt x="1076" y="308"/>
                </a:cubicBezTo>
                <a:cubicBezTo>
                  <a:pt x="958" y="308"/>
                  <a:pt x="958" y="308"/>
                  <a:pt x="958" y="308"/>
                </a:cubicBezTo>
                <a:cubicBezTo>
                  <a:pt x="948" y="347"/>
                  <a:pt x="948" y="347"/>
                  <a:pt x="948" y="347"/>
                </a:cubicBezTo>
                <a:cubicBezTo>
                  <a:pt x="891" y="347"/>
                  <a:pt x="891" y="347"/>
                  <a:pt x="891" y="347"/>
                </a:cubicBezTo>
                <a:cubicBezTo>
                  <a:pt x="891" y="339"/>
                  <a:pt x="891" y="339"/>
                  <a:pt x="891" y="339"/>
                </a:cubicBezTo>
                <a:cubicBezTo>
                  <a:pt x="892" y="334"/>
                  <a:pt x="893" y="330"/>
                  <a:pt x="894" y="325"/>
                </a:cubicBezTo>
                <a:cubicBezTo>
                  <a:pt x="904" y="283"/>
                  <a:pt x="932" y="241"/>
                  <a:pt x="980" y="241"/>
                </a:cubicBezTo>
                <a:cubicBezTo>
                  <a:pt x="998" y="241"/>
                  <a:pt x="1017" y="248"/>
                  <a:pt x="1015" y="275"/>
                </a:cubicBezTo>
                <a:cubicBezTo>
                  <a:pt x="1085" y="275"/>
                  <a:pt x="1085" y="275"/>
                  <a:pt x="1085" y="275"/>
                </a:cubicBezTo>
                <a:cubicBezTo>
                  <a:pt x="1088" y="262"/>
                  <a:pt x="1092" y="242"/>
                  <a:pt x="1079" y="223"/>
                </a:cubicBezTo>
                <a:cubicBezTo>
                  <a:pt x="1064" y="202"/>
                  <a:pt x="1034" y="194"/>
                  <a:pt x="995" y="194"/>
                </a:cubicBezTo>
                <a:cubicBezTo>
                  <a:pt x="967" y="194"/>
                  <a:pt x="926" y="198"/>
                  <a:pt x="891" y="221"/>
                </a:cubicBezTo>
                <a:cubicBezTo>
                  <a:pt x="891" y="9"/>
                  <a:pt x="891" y="9"/>
                  <a:pt x="891" y="9"/>
                </a:cubicBezTo>
                <a:cubicBezTo>
                  <a:pt x="1125" y="9"/>
                  <a:pt x="1125" y="9"/>
                  <a:pt x="1125" y="9"/>
                </a:cubicBezTo>
                <a:lnTo>
                  <a:pt x="1125" y="347"/>
                </a:lnTo>
                <a:close/>
                <a:moveTo>
                  <a:pt x="987" y="404"/>
                </a:moveTo>
                <a:cubicBezTo>
                  <a:pt x="974" y="406"/>
                  <a:pt x="960" y="408"/>
                  <a:pt x="948" y="408"/>
                </a:cubicBezTo>
                <a:cubicBezTo>
                  <a:pt x="914" y="408"/>
                  <a:pt x="891" y="392"/>
                  <a:pt x="890" y="356"/>
                </a:cubicBezTo>
                <a:cubicBezTo>
                  <a:pt x="999" y="356"/>
                  <a:pt x="999" y="356"/>
                  <a:pt x="999" y="356"/>
                </a:cubicBezTo>
                <a:lnTo>
                  <a:pt x="987" y="404"/>
                </a:lnTo>
                <a:close/>
                <a:moveTo>
                  <a:pt x="852" y="211"/>
                </a:moveTo>
                <a:cubicBezTo>
                  <a:pt x="852" y="259"/>
                  <a:pt x="852" y="259"/>
                  <a:pt x="852" y="259"/>
                </a:cubicBezTo>
                <a:cubicBezTo>
                  <a:pt x="836" y="282"/>
                  <a:pt x="826" y="306"/>
                  <a:pt x="821" y="326"/>
                </a:cubicBezTo>
                <a:cubicBezTo>
                  <a:pt x="819" y="333"/>
                  <a:pt x="818" y="340"/>
                  <a:pt x="817" y="347"/>
                </a:cubicBezTo>
                <a:cubicBezTo>
                  <a:pt x="783" y="347"/>
                  <a:pt x="783" y="347"/>
                  <a:pt x="783" y="347"/>
                </a:cubicBezTo>
                <a:cubicBezTo>
                  <a:pt x="812" y="207"/>
                  <a:pt x="812" y="207"/>
                  <a:pt x="812" y="207"/>
                </a:cubicBezTo>
                <a:cubicBezTo>
                  <a:pt x="713" y="207"/>
                  <a:pt x="713" y="207"/>
                  <a:pt x="713" y="207"/>
                </a:cubicBezTo>
                <a:cubicBezTo>
                  <a:pt x="625" y="347"/>
                  <a:pt x="625" y="347"/>
                  <a:pt x="625" y="347"/>
                </a:cubicBezTo>
                <a:cubicBezTo>
                  <a:pt x="618" y="347"/>
                  <a:pt x="618" y="347"/>
                  <a:pt x="618" y="347"/>
                </a:cubicBezTo>
                <a:cubicBezTo>
                  <a:pt x="618" y="9"/>
                  <a:pt x="618" y="9"/>
                  <a:pt x="618" y="9"/>
                </a:cubicBezTo>
                <a:cubicBezTo>
                  <a:pt x="852" y="9"/>
                  <a:pt x="852" y="9"/>
                  <a:pt x="852" y="9"/>
                </a:cubicBezTo>
                <a:lnTo>
                  <a:pt x="852" y="211"/>
                </a:lnTo>
                <a:close/>
                <a:moveTo>
                  <a:pt x="722" y="347"/>
                </a:moveTo>
                <a:cubicBezTo>
                  <a:pt x="687" y="347"/>
                  <a:pt x="687" y="347"/>
                  <a:pt x="687" y="347"/>
                </a:cubicBezTo>
                <a:cubicBezTo>
                  <a:pt x="740" y="263"/>
                  <a:pt x="740" y="263"/>
                  <a:pt x="740" y="263"/>
                </a:cubicBezTo>
                <a:lnTo>
                  <a:pt x="722" y="347"/>
                </a:lnTo>
                <a:close/>
                <a:moveTo>
                  <a:pt x="580" y="207"/>
                </a:moveTo>
                <a:cubicBezTo>
                  <a:pt x="521" y="207"/>
                  <a:pt x="521" y="207"/>
                  <a:pt x="521" y="207"/>
                </a:cubicBezTo>
                <a:cubicBezTo>
                  <a:pt x="481" y="347"/>
                  <a:pt x="481" y="347"/>
                  <a:pt x="481" y="347"/>
                </a:cubicBezTo>
                <a:cubicBezTo>
                  <a:pt x="419" y="347"/>
                  <a:pt x="419" y="347"/>
                  <a:pt x="419" y="347"/>
                </a:cubicBezTo>
                <a:cubicBezTo>
                  <a:pt x="451" y="335"/>
                  <a:pt x="470" y="313"/>
                  <a:pt x="476" y="280"/>
                </a:cubicBezTo>
                <a:cubicBezTo>
                  <a:pt x="481" y="254"/>
                  <a:pt x="478" y="237"/>
                  <a:pt x="468" y="224"/>
                </a:cubicBezTo>
                <a:cubicBezTo>
                  <a:pt x="452" y="205"/>
                  <a:pt x="421" y="207"/>
                  <a:pt x="393" y="207"/>
                </a:cubicBezTo>
                <a:cubicBezTo>
                  <a:pt x="388" y="207"/>
                  <a:pt x="346" y="207"/>
                  <a:pt x="346" y="207"/>
                </a:cubicBezTo>
                <a:cubicBezTo>
                  <a:pt x="346" y="9"/>
                  <a:pt x="346" y="9"/>
                  <a:pt x="346" y="9"/>
                </a:cubicBezTo>
                <a:cubicBezTo>
                  <a:pt x="580" y="9"/>
                  <a:pt x="580" y="9"/>
                  <a:pt x="580" y="9"/>
                </a:cubicBezTo>
                <a:lnTo>
                  <a:pt x="580" y="207"/>
                </a:lnTo>
                <a:close/>
                <a:moveTo>
                  <a:pt x="542" y="347"/>
                </a:moveTo>
                <a:cubicBezTo>
                  <a:pt x="567" y="259"/>
                  <a:pt x="567" y="259"/>
                  <a:pt x="567" y="259"/>
                </a:cubicBezTo>
                <a:cubicBezTo>
                  <a:pt x="568" y="347"/>
                  <a:pt x="568" y="347"/>
                  <a:pt x="568" y="347"/>
                </a:cubicBezTo>
                <a:lnTo>
                  <a:pt x="542" y="347"/>
                </a:lnTo>
                <a:close/>
                <a:moveTo>
                  <a:pt x="372" y="313"/>
                </a:moveTo>
                <a:cubicBezTo>
                  <a:pt x="372" y="313"/>
                  <a:pt x="372" y="313"/>
                  <a:pt x="372" y="313"/>
                </a:cubicBezTo>
                <a:cubicBezTo>
                  <a:pt x="370" y="314"/>
                  <a:pt x="368" y="314"/>
                  <a:pt x="365" y="314"/>
                </a:cubicBezTo>
                <a:cubicBezTo>
                  <a:pt x="362" y="314"/>
                  <a:pt x="359" y="314"/>
                  <a:pt x="356" y="314"/>
                </a:cubicBezTo>
                <a:cubicBezTo>
                  <a:pt x="341" y="314"/>
                  <a:pt x="341" y="314"/>
                  <a:pt x="341" y="314"/>
                </a:cubicBezTo>
                <a:cubicBezTo>
                  <a:pt x="348" y="288"/>
                  <a:pt x="348" y="288"/>
                  <a:pt x="348" y="288"/>
                </a:cubicBezTo>
                <a:cubicBezTo>
                  <a:pt x="352" y="275"/>
                  <a:pt x="352" y="275"/>
                  <a:pt x="352" y="275"/>
                </a:cubicBezTo>
                <a:cubicBezTo>
                  <a:pt x="359" y="246"/>
                  <a:pt x="359" y="246"/>
                  <a:pt x="359" y="246"/>
                </a:cubicBezTo>
                <a:cubicBezTo>
                  <a:pt x="363" y="246"/>
                  <a:pt x="366" y="246"/>
                  <a:pt x="370" y="246"/>
                </a:cubicBezTo>
                <a:cubicBezTo>
                  <a:pt x="373" y="246"/>
                  <a:pt x="377" y="246"/>
                  <a:pt x="381" y="246"/>
                </a:cubicBezTo>
                <a:cubicBezTo>
                  <a:pt x="401" y="246"/>
                  <a:pt x="413" y="247"/>
                  <a:pt x="418" y="253"/>
                </a:cubicBezTo>
                <a:cubicBezTo>
                  <a:pt x="421" y="258"/>
                  <a:pt x="421" y="266"/>
                  <a:pt x="417" y="279"/>
                </a:cubicBezTo>
                <a:cubicBezTo>
                  <a:pt x="410" y="300"/>
                  <a:pt x="401" y="311"/>
                  <a:pt x="372" y="313"/>
                </a:cubicBezTo>
                <a:moveTo>
                  <a:pt x="307" y="219"/>
                </a:moveTo>
                <a:cubicBezTo>
                  <a:pt x="304" y="231"/>
                  <a:pt x="304" y="231"/>
                  <a:pt x="304" y="231"/>
                </a:cubicBezTo>
                <a:cubicBezTo>
                  <a:pt x="270" y="343"/>
                  <a:pt x="270" y="343"/>
                  <a:pt x="270" y="343"/>
                </a:cubicBezTo>
                <a:cubicBezTo>
                  <a:pt x="269" y="347"/>
                  <a:pt x="269" y="347"/>
                  <a:pt x="269" y="347"/>
                </a:cubicBezTo>
                <a:cubicBezTo>
                  <a:pt x="159" y="347"/>
                  <a:pt x="159" y="347"/>
                  <a:pt x="159" y="347"/>
                </a:cubicBezTo>
                <a:cubicBezTo>
                  <a:pt x="150" y="329"/>
                  <a:pt x="150" y="329"/>
                  <a:pt x="150" y="329"/>
                </a:cubicBezTo>
                <a:cubicBezTo>
                  <a:pt x="269" y="207"/>
                  <a:pt x="269" y="207"/>
                  <a:pt x="269" y="207"/>
                </a:cubicBezTo>
                <a:cubicBezTo>
                  <a:pt x="192" y="207"/>
                  <a:pt x="192" y="207"/>
                  <a:pt x="192" y="207"/>
                </a:cubicBezTo>
                <a:cubicBezTo>
                  <a:pt x="100" y="307"/>
                  <a:pt x="100" y="307"/>
                  <a:pt x="100" y="307"/>
                </a:cubicBezTo>
                <a:cubicBezTo>
                  <a:pt x="130" y="207"/>
                  <a:pt x="130" y="207"/>
                  <a:pt x="130" y="207"/>
                </a:cubicBezTo>
                <a:cubicBezTo>
                  <a:pt x="74" y="207"/>
                  <a:pt x="74" y="207"/>
                  <a:pt x="74" y="207"/>
                </a:cubicBezTo>
                <a:cubicBezTo>
                  <a:pt x="74" y="9"/>
                  <a:pt x="74" y="9"/>
                  <a:pt x="74" y="9"/>
                </a:cubicBezTo>
                <a:cubicBezTo>
                  <a:pt x="307" y="9"/>
                  <a:pt x="307" y="9"/>
                  <a:pt x="307" y="9"/>
                </a:cubicBezTo>
                <a:lnTo>
                  <a:pt x="307" y="219"/>
                </a:lnTo>
                <a:close/>
                <a:moveTo>
                  <a:pt x="882" y="0"/>
                </a:moveTo>
                <a:cubicBezTo>
                  <a:pt x="882" y="227"/>
                  <a:pt x="882" y="227"/>
                  <a:pt x="882" y="227"/>
                </a:cubicBezTo>
                <a:cubicBezTo>
                  <a:pt x="874" y="234"/>
                  <a:pt x="868" y="240"/>
                  <a:pt x="861" y="247"/>
                </a:cubicBezTo>
                <a:cubicBezTo>
                  <a:pt x="861" y="0"/>
                  <a:pt x="861" y="0"/>
                  <a:pt x="861" y="0"/>
                </a:cubicBezTo>
                <a:cubicBezTo>
                  <a:pt x="610" y="0"/>
                  <a:pt x="610" y="0"/>
                  <a:pt x="610" y="0"/>
                </a:cubicBezTo>
                <a:cubicBezTo>
                  <a:pt x="610" y="207"/>
                  <a:pt x="610" y="207"/>
                  <a:pt x="610" y="207"/>
                </a:cubicBezTo>
                <a:cubicBezTo>
                  <a:pt x="589" y="207"/>
                  <a:pt x="589" y="207"/>
                  <a:pt x="589" y="207"/>
                </a:cubicBezTo>
                <a:cubicBezTo>
                  <a:pt x="589" y="0"/>
                  <a:pt x="589" y="0"/>
                  <a:pt x="589" y="0"/>
                </a:cubicBezTo>
                <a:cubicBezTo>
                  <a:pt x="337" y="0"/>
                  <a:pt x="337" y="0"/>
                  <a:pt x="337" y="0"/>
                </a:cubicBezTo>
                <a:cubicBezTo>
                  <a:pt x="337" y="207"/>
                  <a:pt x="337" y="207"/>
                  <a:pt x="337" y="207"/>
                </a:cubicBezTo>
                <a:cubicBezTo>
                  <a:pt x="316" y="207"/>
                  <a:pt x="316" y="207"/>
                  <a:pt x="316" y="207"/>
                </a:cubicBezTo>
                <a:cubicBezTo>
                  <a:pt x="316" y="0"/>
                  <a:pt x="316" y="0"/>
                  <a:pt x="316" y="0"/>
                </a:cubicBezTo>
                <a:cubicBezTo>
                  <a:pt x="65" y="0"/>
                  <a:pt x="65" y="0"/>
                  <a:pt x="65" y="0"/>
                </a:cubicBezTo>
                <a:cubicBezTo>
                  <a:pt x="65" y="236"/>
                  <a:pt x="65" y="236"/>
                  <a:pt x="65" y="236"/>
                </a:cubicBezTo>
                <a:cubicBezTo>
                  <a:pt x="0" y="450"/>
                  <a:pt x="0" y="450"/>
                  <a:pt x="0" y="450"/>
                </a:cubicBezTo>
                <a:cubicBezTo>
                  <a:pt x="57" y="450"/>
                  <a:pt x="57" y="450"/>
                  <a:pt x="57" y="450"/>
                </a:cubicBezTo>
                <a:cubicBezTo>
                  <a:pt x="85" y="356"/>
                  <a:pt x="85" y="356"/>
                  <a:pt x="85" y="356"/>
                </a:cubicBezTo>
                <a:cubicBezTo>
                  <a:pt x="93" y="356"/>
                  <a:pt x="93" y="356"/>
                  <a:pt x="93" y="356"/>
                </a:cubicBezTo>
                <a:cubicBezTo>
                  <a:pt x="140" y="450"/>
                  <a:pt x="140" y="450"/>
                  <a:pt x="140" y="450"/>
                </a:cubicBezTo>
                <a:cubicBezTo>
                  <a:pt x="208" y="450"/>
                  <a:pt x="208" y="450"/>
                  <a:pt x="208" y="450"/>
                </a:cubicBezTo>
                <a:cubicBezTo>
                  <a:pt x="163" y="356"/>
                  <a:pt x="163" y="356"/>
                  <a:pt x="163" y="356"/>
                </a:cubicBezTo>
                <a:cubicBezTo>
                  <a:pt x="266" y="356"/>
                  <a:pt x="266" y="356"/>
                  <a:pt x="266" y="356"/>
                </a:cubicBezTo>
                <a:cubicBezTo>
                  <a:pt x="237" y="450"/>
                  <a:pt x="237" y="450"/>
                  <a:pt x="237" y="450"/>
                </a:cubicBezTo>
                <a:cubicBezTo>
                  <a:pt x="299" y="450"/>
                  <a:pt x="299" y="450"/>
                  <a:pt x="299" y="450"/>
                </a:cubicBezTo>
                <a:cubicBezTo>
                  <a:pt x="327" y="356"/>
                  <a:pt x="327" y="356"/>
                  <a:pt x="327" y="356"/>
                </a:cubicBezTo>
                <a:cubicBezTo>
                  <a:pt x="341" y="356"/>
                  <a:pt x="341" y="356"/>
                  <a:pt x="341" y="356"/>
                </a:cubicBezTo>
                <a:cubicBezTo>
                  <a:pt x="341" y="356"/>
                  <a:pt x="341" y="356"/>
                  <a:pt x="341" y="356"/>
                </a:cubicBezTo>
                <a:cubicBezTo>
                  <a:pt x="360" y="356"/>
                  <a:pt x="360" y="356"/>
                  <a:pt x="360" y="356"/>
                </a:cubicBezTo>
                <a:cubicBezTo>
                  <a:pt x="362" y="356"/>
                  <a:pt x="362" y="356"/>
                  <a:pt x="362" y="356"/>
                </a:cubicBezTo>
                <a:cubicBezTo>
                  <a:pt x="478" y="356"/>
                  <a:pt x="478" y="356"/>
                  <a:pt x="478" y="356"/>
                </a:cubicBezTo>
                <a:cubicBezTo>
                  <a:pt x="451" y="450"/>
                  <a:pt x="451" y="450"/>
                  <a:pt x="451" y="450"/>
                </a:cubicBezTo>
                <a:cubicBezTo>
                  <a:pt x="513" y="450"/>
                  <a:pt x="513" y="450"/>
                  <a:pt x="513" y="450"/>
                </a:cubicBezTo>
                <a:cubicBezTo>
                  <a:pt x="540" y="356"/>
                  <a:pt x="540" y="356"/>
                  <a:pt x="540" y="356"/>
                </a:cubicBezTo>
                <a:cubicBezTo>
                  <a:pt x="568" y="356"/>
                  <a:pt x="568" y="356"/>
                  <a:pt x="568" y="356"/>
                </a:cubicBezTo>
                <a:cubicBezTo>
                  <a:pt x="569" y="450"/>
                  <a:pt x="569" y="450"/>
                  <a:pt x="569" y="450"/>
                </a:cubicBezTo>
                <a:cubicBezTo>
                  <a:pt x="621" y="450"/>
                  <a:pt x="621" y="450"/>
                  <a:pt x="621" y="450"/>
                </a:cubicBezTo>
                <a:cubicBezTo>
                  <a:pt x="681" y="356"/>
                  <a:pt x="681" y="356"/>
                  <a:pt x="681" y="356"/>
                </a:cubicBezTo>
                <a:cubicBezTo>
                  <a:pt x="720" y="356"/>
                  <a:pt x="720" y="356"/>
                  <a:pt x="720" y="356"/>
                </a:cubicBezTo>
                <a:cubicBezTo>
                  <a:pt x="700" y="450"/>
                  <a:pt x="700" y="450"/>
                  <a:pt x="700" y="450"/>
                </a:cubicBezTo>
                <a:cubicBezTo>
                  <a:pt x="761" y="450"/>
                  <a:pt x="761" y="450"/>
                  <a:pt x="761" y="450"/>
                </a:cubicBezTo>
                <a:cubicBezTo>
                  <a:pt x="781" y="356"/>
                  <a:pt x="781" y="356"/>
                  <a:pt x="781" y="356"/>
                </a:cubicBezTo>
                <a:cubicBezTo>
                  <a:pt x="816" y="356"/>
                  <a:pt x="816" y="356"/>
                  <a:pt x="816" y="356"/>
                </a:cubicBezTo>
                <a:cubicBezTo>
                  <a:pt x="815" y="385"/>
                  <a:pt x="822" y="411"/>
                  <a:pt x="842" y="429"/>
                </a:cubicBezTo>
                <a:cubicBezTo>
                  <a:pt x="866" y="451"/>
                  <a:pt x="902" y="455"/>
                  <a:pt x="929" y="455"/>
                </a:cubicBezTo>
                <a:cubicBezTo>
                  <a:pt x="966" y="455"/>
                  <a:pt x="1004" y="450"/>
                  <a:pt x="1043" y="441"/>
                </a:cubicBezTo>
                <a:cubicBezTo>
                  <a:pt x="1064" y="356"/>
                  <a:pt x="1064" y="356"/>
                  <a:pt x="1064" y="356"/>
                </a:cubicBezTo>
                <a:cubicBezTo>
                  <a:pt x="1134" y="356"/>
                  <a:pt x="1134" y="356"/>
                  <a:pt x="1134" y="356"/>
                </a:cubicBezTo>
                <a:cubicBezTo>
                  <a:pt x="1134" y="0"/>
                  <a:pt x="1134" y="0"/>
                  <a:pt x="1134" y="0"/>
                </a:cubicBezTo>
                <a:lnTo>
                  <a:pt x="882"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fr-CA" dirty="0"/>
          </a:p>
        </p:txBody>
      </p:sp>
      <p:sp>
        <p:nvSpPr>
          <p:cNvPr id="78" name="Title Placeholder 77"/>
          <p:cNvSpPr>
            <a:spLocks noGrp="1"/>
          </p:cNvSpPr>
          <p:nvPr>
            <p:ph type="title"/>
          </p:nvPr>
        </p:nvSpPr>
        <p:spPr bwMode="gray">
          <a:xfrm>
            <a:off x="324000" y="396000"/>
            <a:ext cx="8496000" cy="706347"/>
          </a:xfrm>
          <a:prstGeom prst="rect">
            <a:avLst/>
          </a:prstGeom>
          <a:noFill/>
        </p:spPr>
        <p:txBody>
          <a:bodyPr vert="horz" lIns="0" tIns="0" rIns="0" bIns="0" rtlCol="0" anchor="t" anchorCtr="0">
            <a:spAutoFit/>
          </a:bodyPr>
          <a:lstStyle/>
          <a:p>
            <a:r>
              <a:rPr lang="en-CA" dirty="0"/>
              <a:t>Click to edit Master text styles</a:t>
            </a:r>
          </a:p>
        </p:txBody>
      </p:sp>
      <p:sp>
        <p:nvSpPr>
          <p:cNvPr id="5" name="Shape 36"/>
          <p:cNvSpPr/>
          <p:nvPr userDrawn="1"/>
        </p:nvSpPr>
        <p:spPr bwMode="gray">
          <a:xfrm>
            <a:off x="1196411" y="6403749"/>
            <a:ext cx="7131160" cy="1846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defTabSz="914400">
              <a:defRPr sz="800">
                <a:solidFill>
                  <a:srgbClr val="004C97"/>
                </a:solidFill>
                <a:latin typeface="Univers for KPMG"/>
                <a:ea typeface="Univers for KPMG"/>
                <a:cs typeface="Univers for KPMG"/>
                <a:sym typeface="Univers for KPMG"/>
              </a:defRPr>
            </a:lvl1pPr>
          </a:lstStyle>
          <a:p>
            <a:pPr lvl="0">
              <a:defRPr sz="1800">
                <a:solidFill>
                  <a:srgbClr val="000000"/>
                </a:solidFill>
              </a:defRPr>
            </a:pPr>
            <a:r>
              <a:rPr lang="en-CA" sz="600" dirty="0">
                <a:solidFill>
                  <a:schemeClr val="bg1">
                    <a:lumMod val="65000"/>
                  </a:schemeClr>
                </a:solidFill>
                <a:latin typeface="+mn-lt"/>
                <a:ea typeface="Univers for KPMG Light"/>
                <a:cs typeface="Arial" panose="020B0604020202020204" pitchFamily="34" charset="0"/>
              </a:rPr>
              <a:t>© 2016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p>
        </p:txBody>
      </p:sp>
      <p:sp>
        <p:nvSpPr>
          <p:cNvPr id="6" name="Text Placeholder 5"/>
          <p:cNvSpPr>
            <a:spLocks noGrp="1"/>
          </p:cNvSpPr>
          <p:nvPr>
            <p:ph type="body" idx="1"/>
          </p:nvPr>
        </p:nvSpPr>
        <p:spPr bwMode="gray">
          <a:xfrm>
            <a:off x="324000" y="1476000"/>
            <a:ext cx="8496000" cy="4644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dirty="0"/>
          </a:p>
        </p:txBody>
      </p:sp>
      <p:sp>
        <p:nvSpPr>
          <p:cNvPr id="8" name="Rectangle 5"/>
          <p:cNvSpPr>
            <a:spLocks noChangeArrowheads="1"/>
          </p:cNvSpPr>
          <p:nvPr userDrawn="1"/>
        </p:nvSpPr>
        <p:spPr bwMode="gray">
          <a:xfrm>
            <a:off x="8390623" y="6438868"/>
            <a:ext cx="4293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r">
              <a:spcBef>
                <a:spcPct val="0"/>
              </a:spcBef>
            </a:pPr>
            <a:fld id="{265D3556-F56D-4236-A1D8-043C81B3544D}" type="slidenum">
              <a:rPr lang="en-CA" sz="900" i="0" smtClean="0">
                <a:solidFill>
                  <a:schemeClr val="tx2"/>
                </a:solidFill>
                <a:latin typeface="+mn-lt"/>
                <a:cs typeface="Arial" panose="020B0604020202020204" pitchFamily="34" charset="0"/>
              </a:rPr>
              <a:pPr algn="r">
                <a:spcBef>
                  <a:spcPct val="0"/>
                </a:spcBef>
              </a:pPr>
              <a:t>‹#›</a:t>
            </a:fld>
            <a:endParaRPr lang="en-CA" sz="900" i="0" dirty="0">
              <a:solidFill>
                <a:schemeClr val="tx2"/>
              </a:solidFill>
              <a:latin typeface="+mn-lt"/>
              <a:cs typeface="Arial" panose="020B0604020202020204" pitchFamily="34" charset="0"/>
            </a:endParaRPr>
          </a:p>
        </p:txBody>
      </p:sp>
    </p:spTree>
    <p:extLst>
      <p:ext uri="{BB962C8B-B14F-4D97-AF65-F5344CB8AC3E}">
        <p14:creationId xmlns:p14="http://schemas.microsoft.com/office/powerpoint/2010/main" val="4284716363"/>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Lst>
  <p:hf hdr="0" ftr="0" dt="0"/>
  <p:txStyles>
    <p:titleStyle>
      <a:lvl1pPr algn="l" eaLnBrk="1" hangingPunct="1">
        <a:lnSpc>
          <a:spcPct val="85000"/>
        </a:lnSpc>
        <a:defRPr sz="5400" b="0" i="0">
          <a:solidFill>
            <a:srgbClr val="00338D"/>
          </a:solidFill>
          <a:latin typeface="KPMG Extralight" panose="020B0303030202040204" pitchFamily="34" charset="0"/>
          <a:cs typeface="KPMG Extralight" panose="020B0303030202040204" pitchFamily="34" charset="0"/>
        </a:defRPr>
      </a:lvl1pPr>
    </p:titleStyle>
    <p:bodyStyle>
      <a:lvl1pPr algn="l" eaLnBrk="1" hangingPunct="1">
        <a:spcBef>
          <a:spcPts val="900"/>
        </a:spcBef>
        <a:spcAft>
          <a:spcPts val="0"/>
        </a:spcAft>
        <a:defRPr sz="1800" b="1" i="0">
          <a:solidFill>
            <a:srgbClr val="00338D"/>
          </a:solidFill>
          <a:latin typeface="Univers for KPMG" panose="020B0603020202020204" pitchFamily="34" charset="0"/>
          <a:cs typeface="Arial" panose="020B0604020202020204" pitchFamily="34" charset="0"/>
        </a:defRPr>
      </a:lvl1pPr>
      <a:lvl2pPr marL="0" indent="0" algn="l" eaLnBrk="1" hangingPunct="1">
        <a:spcBef>
          <a:spcPts val="600"/>
        </a:spcBef>
        <a:spcAft>
          <a:spcPts val="0"/>
        </a:spcAft>
        <a:buFont typeface="Univers for KPMG"/>
        <a:buNone/>
        <a:defRPr sz="1600" b="0" i="0">
          <a:solidFill>
            <a:srgbClr val="00338D"/>
          </a:solidFill>
          <a:latin typeface="Univers for KPMG Light" panose="020B0403020202020204" pitchFamily="34" charset="0"/>
          <a:cs typeface="Arial" panose="020B0604020202020204" pitchFamily="34" charset="0"/>
        </a:defRPr>
      </a:lvl2pPr>
      <a:lvl3pPr marL="179388" indent="-179388" algn="l" eaLnBrk="1" hangingPunct="1">
        <a:spcBef>
          <a:spcPts val="300"/>
        </a:spcBef>
        <a:spcAft>
          <a:spcPts val="0"/>
        </a:spcAft>
        <a:buClr>
          <a:schemeClr val="tx2"/>
        </a:buClr>
        <a:buFont typeface="Univers for KPMG Light" panose="020B0403020202020204" pitchFamily="34" charset="0"/>
        <a:buChar char="—"/>
        <a:defRPr sz="1400" b="0" i="0" baseline="0">
          <a:solidFill>
            <a:srgbClr val="00338D"/>
          </a:solidFill>
          <a:latin typeface="Univers for KPMG Light" panose="020B0403020202020204" pitchFamily="34" charset="0"/>
          <a:cs typeface="Arial" panose="020B0604020202020204" pitchFamily="34" charset="0"/>
        </a:defRPr>
      </a:lvl3pPr>
      <a:lvl4pPr marL="538163" indent="-179388" algn="l" eaLnBrk="1" hangingPunct="1">
        <a:spcBef>
          <a:spcPts val="200"/>
        </a:spcBef>
        <a:spcAft>
          <a:spcPts val="0"/>
        </a:spcAft>
        <a:buClr>
          <a:schemeClr val="tx2"/>
        </a:buClr>
        <a:buFont typeface="Univers for KPMG Light" panose="020B0403020202020204" pitchFamily="34" charset="0"/>
        <a:buChar char="–"/>
        <a:defRPr lang="en-US" sz="1200" b="0" i="0" baseline="0" dirty="0" smtClean="0">
          <a:solidFill>
            <a:srgbClr val="00338D"/>
          </a:solidFill>
          <a:latin typeface="Univers for KPMG Light" panose="020B0403020202020204" pitchFamily="34" charset="0"/>
          <a:cs typeface="Arial" panose="020B0604020202020204" pitchFamily="34" charset="0"/>
        </a:defRPr>
      </a:lvl4pPr>
      <a:lvl5pPr marL="810000" indent="-180000" algn="l" eaLnBrk="1" hangingPunct="1">
        <a:spcBef>
          <a:spcPts val="200"/>
        </a:spcBef>
        <a:spcAft>
          <a:spcPts val="0"/>
        </a:spcAft>
        <a:buClr>
          <a:schemeClr val="tx2"/>
        </a:buClr>
        <a:buFont typeface="Univers for KPMG Light" panose="020B0403020202020204" pitchFamily="34" charset="0"/>
        <a:buChar char="-"/>
        <a:defRPr lang="en-CA" sz="1100" b="0" i="0" dirty="0">
          <a:solidFill>
            <a:srgbClr val="00338D"/>
          </a:solidFill>
          <a:latin typeface="Univers for KPMG Light" panose="020B0403020202020204" pitchFamily="34" charset="0"/>
          <a:cs typeface="Arial" panose="020B0604020202020204" pitchFamily="34" charset="0"/>
        </a:defRPr>
      </a:lvl5pPr>
      <a:lvl6pPr marL="1166813" indent="-248400" algn="l" eaLnBrk="1" hangingPunct="1">
        <a:spcAft>
          <a:spcPts val="600"/>
        </a:spcAft>
        <a:buFont typeface="Univers for KPMG Light" panose="020B0403020202020204" pitchFamily="34" charset="0"/>
        <a:buChar char="-"/>
        <a:defRPr lang="en-US" sz="1400" b="0" i="0" baseline="0" dirty="0" smtClean="0">
          <a:solidFill>
            <a:srgbClr val="003087"/>
          </a:solidFill>
          <a:latin typeface="Univers for KPMG Light" panose="020B0403020202020204" pitchFamily="34" charset="0"/>
        </a:defRPr>
      </a:lvl6pPr>
      <a:lvl7pPr marL="1524000" indent="-309600" algn="l" eaLnBrk="1" hangingPunct="1">
        <a:spcAft>
          <a:spcPts val="600"/>
        </a:spcAft>
        <a:buFont typeface="Univers for KPMG Light" panose="020B0403020202020204" pitchFamily="34" charset="0"/>
        <a:buChar char="—"/>
        <a:defRPr lang="en-US" sz="1400" b="0" i="0" dirty="0" smtClean="0">
          <a:solidFill>
            <a:srgbClr val="003087"/>
          </a:solidFill>
          <a:latin typeface="Univers for KPMG Light" panose="020B0403020202020204" pitchFamily="34" charset="0"/>
        </a:defRPr>
      </a:lvl7pPr>
      <a:lvl8pPr marL="1881188" indent="-248400" algn="l" eaLnBrk="1" hangingPunct="1">
        <a:spcAft>
          <a:spcPts val="600"/>
        </a:spcAft>
        <a:buFont typeface="Univers for KPMG Light" panose="020B0403020202020204" pitchFamily="34" charset="0"/>
        <a:buChar char="-"/>
        <a:defRPr lang="en-US" sz="1400" b="0" i="0" baseline="0" dirty="0" smtClean="0">
          <a:solidFill>
            <a:srgbClr val="003087"/>
          </a:solidFill>
          <a:latin typeface="Univers for KPMG Light" panose="020B0403020202020204" pitchFamily="34" charset="0"/>
        </a:defRPr>
      </a:lvl8pPr>
      <a:lvl9pPr marL="2238375" indent="-309600" algn="l" eaLnBrk="1" hangingPunct="1">
        <a:spcAft>
          <a:spcPts val="600"/>
        </a:spcAft>
        <a:buFont typeface="Univers for KPMG Light" panose="020B0403020202020204" pitchFamily="34" charset="0"/>
        <a:buChar char="—"/>
        <a:defRPr lang="en-US" sz="1400" b="0" i="0" dirty="0" smtClean="0">
          <a:solidFill>
            <a:srgbClr val="003087"/>
          </a:solidFill>
          <a:latin typeface="Univers for KPMG Light" panose="020B0403020202020204" pitchFamily="34" charset="0"/>
        </a:defRPr>
      </a:lvl9pPr>
    </p:bodyStyle>
    <p:otherStyle/>
  </p:txStyles>
  <p:extLst mod="1">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447800"/>
            <a:ext cx="8153400" cy="990600"/>
          </a:xfrm>
          <a:prstGeom prst="rect">
            <a:avLst/>
          </a:prstGeom>
        </p:spPr>
        <p:txBody>
          <a:bodyPr vert="horz" anchor="ctr">
            <a:normAutofit/>
          </a:bodyPr>
          <a:lstStyle/>
          <a:p>
            <a:r>
              <a:rPr kumimoji="0" lang="en-US" dirty="0"/>
              <a:t>Click to edit Master title style</a:t>
            </a:r>
          </a:p>
        </p:txBody>
      </p:sp>
      <p:sp>
        <p:nvSpPr>
          <p:cNvPr id="7" name="Text Placeholder 6"/>
          <p:cNvSpPr>
            <a:spLocks noGrp="1"/>
          </p:cNvSpPr>
          <p:nvPr>
            <p:ph type="body" idx="1"/>
          </p:nvPr>
        </p:nvSpPr>
        <p:spPr>
          <a:xfrm>
            <a:off x="609600" y="2743201"/>
            <a:ext cx="8229600" cy="2895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229600" y="6324600"/>
            <a:ext cx="762000" cy="338554"/>
          </a:xfrm>
          <a:prstGeom prst="rect">
            <a:avLst/>
          </a:prstGeom>
        </p:spPr>
        <p:txBody>
          <a:bodyPr wrap="square" rtlCol="0">
            <a:spAutoFit/>
          </a:bodyPr>
          <a:lstStyle/>
          <a:p>
            <a:pPr marL="320040" marR="0" indent="-320040" algn="r" defTabSz="914400" rtl="0" eaLnBrk="1" fontAlgn="auto" latinLnBrk="0" hangingPunct="1">
              <a:lnSpc>
                <a:spcPct val="100000"/>
              </a:lnSpc>
              <a:spcBef>
                <a:spcPts val="700"/>
              </a:spcBef>
              <a:spcAft>
                <a:spcPts val="0"/>
              </a:spcAft>
              <a:buClr>
                <a:schemeClr val="accent2"/>
              </a:buClr>
              <a:buSzPct val="60000"/>
              <a:buFont typeface="Wingdings" charset="2"/>
              <a:buChar char="§"/>
              <a:tabLst/>
            </a:pPr>
            <a:fld id="{A4B85174-BA60-814A-9FD6-9CFFF1BE474E}" type="slidenum">
              <a:rPr kumimoji="0" lang="en-US" sz="1600" b="0" i="0" u="none" strike="noStrike" kern="1200" cap="none" spc="0" normalizeH="0" baseline="0" noProof="0" smtClean="0">
                <a:ln>
                  <a:noFill/>
                </a:ln>
                <a:solidFill>
                  <a:schemeClr val="bg1"/>
                </a:solidFill>
                <a:effectLst/>
                <a:uLnTx/>
                <a:uFillTx/>
                <a:latin typeface="Arial"/>
                <a:ea typeface="+mn-ea"/>
                <a:cs typeface="Arial"/>
              </a:rPr>
              <a:pPr marL="320040" marR="0" indent="-320040" algn="r" defTabSz="914400" rtl="0" eaLnBrk="1" fontAlgn="auto" latinLnBrk="0" hangingPunct="1">
                <a:lnSpc>
                  <a:spcPct val="100000"/>
                </a:lnSpc>
                <a:spcBef>
                  <a:spcPts val="700"/>
                </a:spcBef>
                <a:spcAft>
                  <a:spcPts val="0"/>
                </a:spcAft>
                <a:buClr>
                  <a:schemeClr val="accent2"/>
                </a:buClr>
                <a:buSzPct val="60000"/>
                <a:buFont typeface="Wingdings" charset="2"/>
                <a:buChar char="§"/>
                <a:tabLst/>
              </a:pPr>
              <a:t>‹#›</a:t>
            </a:fld>
            <a:endParaRPr kumimoji="0" lang="en-US" sz="1600" b="0" i="0" u="none" strike="noStrike" kern="1200" cap="none" spc="0" normalizeH="0" baseline="0" noProof="0" dirty="0">
              <a:ln>
                <a:noFill/>
              </a:ln>
              <a:solidFill>
                <a:schemeClr val="bg1"/>
              </a:solidFill>
              <a:effectLst/>
              <a:uLnTx/>
              <a:uFillTx/>
              <a:latin typeface="Arial"/>
              <a:ea typeface="+mn-ea"/>
              <a:cs typeface="Arial"/>
            </a:endParaRPr>
          </a:p>
        </p:txBody>
      </p:sp>
      <p:pic>
        <p:nvPicPr>
          <p:cNvPr id="1026" name="Picture 2" descr="L:\Communications\LETTERHEADS AND TEMPLATES\Powerpoint Content Slides.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0" y="-184527"/>
            <a:ext cx="9143999" cy="706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2586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Lst>
  <p:transition spd="slow">
    <p:push/>
  </p:transition>
  <p:hf hdr="0" dt="0"/>
  <p:txStyles>
    <p:titleStyle>
      <a:lvl1pPr algn="l" rtl="0" eaLnBrk="1" latinLnBrk="0" hangingPunct="1">
        <a:spcBef>
          <a:spcPct val="0"/>
        </a:spcBef>
        <a:buNone/>
        <a:defRPr kumimoji="0" sz="4400" b="1" i="0" kern="1200">
          <a:solidFill>
            <a:schemeClr val="tx2"/>
          </a:solidFill>
          <a:latin typeface="Arial"/>
          <a:ea typeface="+mj-ea"/>
          <a:cs typeface="Arial"/>
        </a:defRPr>
      </a:lvl1pPr>
    </p:titleStyle>
    <p:bodyStyle>
      <a:lvl1pPr marL="320040" indent="-320040" algn="l" rtl="0" eaLnBrk="1" latinLnBrk="0" hangingPunct="1">
        <a:spcBef>
          <a:spcPts val="700"/>
        </a:spcBef>
        <a:buClr>
          <a:schemeClr val="accent2"/>
        </a:buClr>
        <a:buSzPct val="60000"/>
        <a:buFont typeface="Wingdings" charset="2"/>
        <a:buChar char="§"/>
        <a:defRPr kumimoji="0" sz="2900" b="0" i="0" kern="1200">
          <a:solidFill>
            <a:schemeClr val="tx1"/>
          </a:solidFill>
          <a:latin typeface="Arial"/>
          <a:ea typeface="+mn-ea"/>
          <a:cs typeface="Arial"/>
        </a:defRPr>
      </a:lvl1pPr>
      <a:lvl2pPr marL="640080" indent="-274320" algn="l" rtl="0" eaLnBrk="1" latinLnBrk="0" hangingPunct="1">
        <a:spcBef>
          <a:spcPts val="550"/>
        </a:spcBef>
        <a:buClr>
          <a:schemeClr val="accent1"/>
        </a:buClr>
        <a:buSzPct val="70000"/>
        <a:buFont typeface="Wingdings" charset="2"/>
        <a:buChar char="§"/>
        <a:defRPr kumimoji="0" sz="2600" b="0" i="0" kern="1200">
          <a:solidFill>
            <a:schemeClr val="tx1"/>
          </a:solidFill>
          <a:latin typeface="Arial"/>
          <a:ea typeface="+mn-ea"/>
          <a:cs typeface="Arial"/>
        </a:defRPr>
      </a:lvl2pPr>
      <a:lvl3pPr marL="914400" indent="-228600" algn="l" rtl="0" eaLnBrk="1" latinLnBrk="0" hangingPunct="1">
        <a:spcBef>
          <a:spcPts val="500"/>
        </a:spcBef>
        <a:buClr>
          <a:schemeClr val="accent3"/>
        </a:buClr>
        <a:buSzPct val="75000"/>
        <a:buFont typeface="Wingdings" charset="2"/>
        <a:buChar char="§"/>
        <a:defRPr kumimoji="0" sz="2300" b="0" i="0" kern="1200">
          <a:solidFill>
            <a:schemeClr val="tx1"/>
          </a:solidFill>
          <a:latin typeface="Arial"/>
          <a:ea typeface="+mn-ea"/>
          <a:cs typeface="Arial"/>
        </a:defRPr>
      </a:lvl3pPr>
      <a:lvl4pPr marL="1371600" indent="-228600" algn="l" rtl="0" eaLnBrk="1" latinLnBrk="0" hangingPunct="1">
        <a:spcBef>
          <a:spcPts val="400"/>
        </a:spcBef>
        <a:buClr>
          <a:schemeClr val="accent4"/>
        </a:buClr>
        <a:buSzPct val="75000"/>
        <a:buFont typeface="Wingdings" charset="2"/>
        <a:buChar char="§"/>
        <a:defRPr kumimoji="0" sz="2000" b="0" i="0" kern="1200">
          <a:solidFill>
            <a:schemeClr val="tx1"/>
          </a:solidFill>
          <a:latin typeface="Arial"/>
          <a:ea typeface="+mn-ea"/>
          <a:cs typeface="Arial"/>
        </a:defRPr>
      </a:lvl4pPr>
      <a:lvl5pPr marL="1828800" indent="-228600" algn="l" rtl="0" eaLnBrk="1" latinLnBrk="0" hangingPunct="1">
        <a:spcBef>
          <a:spcPts val="400"/>
        </a:spcBef>
        <a:buClr>
          <a:schemeClr val="accent5"/>
        </a:buClr>
        <a:buSzPct val="65000"/>
        <a:buFont typeface="Wingdings" charset="2"/>
        <a:buChar char="§"/>
        <a:defRPr kumimoji="0" sz="2000" b="0" i="0" kern="1200">
          <a:solidFill>
            <a:schemeClr val="tx1"/>
          </a:solidFill>
          <a:latin typeface="Arial"/>
          <a:ea typeface="+mn-ea"/>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64DE8-9BFA-470C-A361-89391F25F3A6}" type="datetimeFigureOut">
              <a:rPr lang="en-CA" smtClean="0"/>
              <a:t>2018-06-19</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EEA0F-B48D-4599-BAB0-9AED40E3D27D}" type="slidenum">
              <a:rPr lang="en-CA" smtClean="0"/>
              <a:t>‹#›</a:t>
            </a:fld>
            <a:endParaRPr lang="en-CA"/>
          </a:p>
        </p:txBody>
      </p:sp>
    </p:spTree>
    <p:extLst>
      <p:ext uri="{BB962C8B-B14F-4D97-AF65-F5344CB8AC3E}">
        <p14:creationId xmlns:p14="http://schemas.microsoft.com/office/powerpoint/2010/main" val="1322686988"/>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6/19/2018</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5542440"/>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8FDF7-058C-0E43-B1A2-29BDA9661A4B}" type="datetimeFigureOut">
              <a:rPr lang="en-US" smtClean="0"/>
              <a:t>6/19/2018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C1EFC-56B1-5F41-A97F-AAC975224590}" type="slidenum">
              <a:rPr lang="en-US" smtClean="0"/>
              <a:t>‹#›</a:t>
            </a:fld>
            <a:endParaRPr lang="en-US" dirty="0"/>
          </a:p>
        </p:txBody>
      </p:sp>
    </p:spTree>
    <p:extLst>
      <p:ext uri="{BB962C8B-B14F-4D97-AF65-F5344CB8AC3E}">
        <p14:creationId xmlns:p14="http://schemas.microsoft.com/office/powerpoint/2010/main" val="3855981449"/>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385"/>
            <a:ext cx="8229600" cy="11424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1027" name="Text Placeholder 2"/>
          <p:cNvSpPr>
            <a:spLocks noGrp="1"/>
          </p:cNvSpPr>
          <p:nvPr>
            <p:ph type="body" idx="1"/>
          </p:nvPr>
        </p:nvSpPr>
        <p:spPr bwMode="auto">
          <a:xfrm>
            <a:off x="457200" y="1599773"/>
            <a:ext cx="8229600" cy="4526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5765"/>
            <a:ext cx="2133600" cy="365846"/>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B086ADF2-7C43-4AD1-BACA-696792A9F19D}" type="datetime1">
              <a:rPr lang="en-US" smtClean="0"/>
              <a:pPr/>
              <a:t>6/19/2018</a:t>
            </a:fld>
            <a:endParaRPr lang="en-US"/>
          </a:p>
        </p:txBody>
      </p:sp>
      <p:sp>
        <p:nvSpPr>
          <p:cNvPr id="5" name="Footer Placeholder 4"/>
          <p:cNvSpPr>
            <a:spLocks noGrp="1"/>
          </p:cNvSpPr>
          <p:nvPr>
            <p:ph type="ftr" sz="quarter" idx="3"/>
          </p:nvPr>
        </p:nvSpPr>
        <p:spPr>
          <a:xfrm>
            <a:off x="3124200" y="6355765"/>
            <a:ext cx="2895600" cy="365846"/>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5765"/>
            <a:ext cx="2133600" cy="365846"/>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8262974-E892-46BF-BD99-1B8A07E44DD3}" type="slidenum">
              <a:rPr lang="en-US"/>
              <a:pPr/>
              <a:t>‹#›</a:t>
            </a:fld>
            <a:endParaRPr lang="en-US"/>
          </a:p>
        </p:txBody>
      </p:sp>
    </p:spTree>
    <p:extLst>
      <p:ext uri="{BB962C8B-B14F-4D97-AF65-F5344CB8AC3E}">
        <p14:creationId xmlns:p14="http://schemas.microsoft.com/office/powerpoint/2010/main" val="1817796257"/>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285750" y="1803400"/>
            <a:ext cx="8572500" cy="0"/>
          </a:xfrm>
          <a:prstGeom prst="line">
            <a:avLst/>
          </a:prstGeom>
          <a:ln w="38100" cmpd="sng">
            <a:solidFill>
              <a:srgbClr val="D56F26"/>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4" name="Title Text"/>
          <p:cNvSpPr txBox="1">
            <a:spLocks noGrp="1"/>
          </p:cNvSpPr>
          <p:nvPr>
            <p:ph type="title"/>
          </p:nvPr>
        </p:nvSpPr>
        <p:spPr>
          <a:xfrm>
            <a:off x="252413" y="311150"/>
            <a:ext cx="8643938" cy="1435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252413" y="2095500"/>
            <a:ext cx="8643938" cy="4445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697068" y="6492400"/>
            <a:ext cx="232436" cy="229550"/>
          </a:xfrm>
          <a:prstGeom prst="rect">
            <a:avLst/>
          </a:prstGeom>
          <a:ln w="12700">
            <a:miter lim="400000"/>
          </a:ln>
        </p:spPr>
        <p:txBody>
          <a:bodyPr wrap="none" lIns="50800" tIns="50800" rIns="50800" bIns="50800" anchor="ctr">
            <a:spAutoFit/>
          </a:bodyPr>
          <a:lstStyle>
            <a:lvl1pPr>
              <a:defRPr sz="825">
                <a:solidFill>
                  <a:schemeClr val="accent1">
                    <a:hueOff val="54750"/>
                    <a:satOff val="-1697"/>
                    <a:lumOff val="-18038"/>
                  </a:schemeClr>
                </a:solidFill>
              </a:defRPr>
            </a:lvl1pPr>
          </a:lstStyle>
          <a:p>
            <a:fld id="{86CB4B4D-7CA3-9044-876B-883B54F8677D}" type="slidenum">
              <a:t>‹#›</a:t>
            </a:fld>
            <a:endParaRPr/>
          </a:p>
        </p:txBody>
      </p:sp>
      <p:sp>
        <p:nvSpPr>
          <p:cNvPr id="7" name="Body Level One…"/>
          <p:cNvSpPr txBox="1">
            <a:spLocks/>
          </p:cNvSpPr>
          <p:nvPr userDrawn="1"/>
        </p:nvSpPr>
        <p:spPr>
          <a:xfrm>
            <a:off x="309562" y="2171700"/>
            <a:ext cx="8643938" cy="444500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lnSpcReduction="10000"/>
          </a:bodyPr>
          <a:lstStyle>
            <a:lvl1pPr marL="736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1pPr>
            <a:lvl2pPr marL="1473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2pPr>
            <a:lvl3pPr marL="2209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3pPr>
            <a:lvl4pPr marL="2946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4pPr>
            <a:lvl5pPr marL="36830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5pPr>
            <a:lvl6pPr marL="4419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6pPr>
            <a:lvl7pPr marL="5156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7pPr>
            <a:lvl8pPr marL="5892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8pPr>
            <a:lvl9pPr marL="6629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Frutiger 45 Light"/>
                <a:ea typeface="Frutiger 45 Light"/>
                <a:cs typeface="Frutiger 45 Light"/>
                <a:sym typeface="Frutiger 45 Light"/>
              </a:defRPr>
            </a:lvl9pPr>
          </a:lstStyle>
          <a:p>
            <a:r>
              <a:rPr lang="en-US" sz="1950"/>
              <a:t>Body Level One</a:t>
            </a:r>
          </a:p>
          <a:p>
            <a:pPr lvl="1"/>
            <a:r>
              <a:rPr lang="en-US" sz="1950"/>
              <a:t>Body Level Two</a:t>
            </a:r>
          </a:p>
          <a:p>
            <a:pPr lvl="2"/>
            <a:r>
              <a:rPr lang="en-US" sz="1950"/>
              <a:t>Body Level Three</a:t>
            </a:r>
          </a:p>
          <a:p>
            <a:pPr lvl="3"/>
            <a:r>
              <a:rPr lang="en-US" sz="1950"/>
              <a:t>Body Level Four</a:t>
            </a:r>
          </a:p>
          <a:p>
            <a:pPr lvl="4"/>
            <a:r>
              <a:rPr lang="en-US" sz="1950"/>
              <a:t>Body Level Five</a:t>
            </a:r>
          </a:p>
        </p:txBody>
      </p:sp>
    </p:spTree>
    <p:extLst>
      <p:ext uri="{BB962C8B-B14F-4D97-AF65-F5344CB8AC3E}">
        <p14:creationId xmlns:p14="http://schemas.microsoft.com/office/powerpoint/2010/main" val="21681953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Lst>
  <p:transition spd="med"/>
  <p:txStyles>
    <p:titleStyle>
      <a:lvl1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1pPr>
      <a:lvl2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2pPr>
      <a:lvl3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3pPr>
      <a:lvl4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4pPr>
      <a:lvl5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5pPr>
      <a:lvl6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6pPr>
      <a:lvl7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7pPr>
      <a:lvl8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8pPr>
      <a:lvl9pPr marL="0" marR="0" indent="0" algn="l" defTabSz="309563" rtl="0" latinLnBrk="0">
        <a:lnSpc>
          <a:spcPct val="100000"/>
        </a:lnSpc>
        <a:spcBef>
          <a:spcPts val="0"/>
        </a:spcBef>
        <a:spcAft>
          <a:spcPts val="0"/>
        </a:spcAft>
        <a:buClrTx/>
        <a:buSzTx/>
        <a:buFontTx/>
        <a:buNone/>
        <a:tabLst/>
        <a:defRPr sz="3375" b="0" i="0" u="none" strike="noStrike" cap="none" spc="-68" baseline="0">
          <a:ln>
            <a:noFill/>
          </a:ln>
          <a:solidFill>
            <a:schemeClr val="accent1">
              <a:hueOff val="54750"/>
              <a:satOff val="-1697"/>
              <a:lumOff val="-18038"/>
            </a:schemeClr>
          </a:solidFill>
          <a:uFillTx/>
          <a:latin typeface="+mn-lt"/>
          <a:ea typeface="+mn-ea"/>
          <a:cs typeface="+mn-cs"/>
          <a:sym typeface="Didot"/>
        </a:defRPr>
      </a:lvl9pPr>
    </p:titleStyle>
    <p:bodyStyle>
      <a:lvl1pPr marL="276225"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1pPr>
      <a:lvl2pPr marL="552450"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2pPr>
      <a:lvl3pPr marL="828675"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3pPr>
      <a:lvl4pPr marL="1104900"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4pPr>
      <a:lvl5pPr marL="1381125"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5pPr>
      <a:lvl6pPr marL="1657350"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6pPr>
      <a:lvl7pPr marL="1933575"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7pPr>
      <a:lvl8pPr marL="2209800"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8pPr>
      <a:lvl9pPr marL="2486025" marR="0" indent="-276225" algn="l" defTabSz="309563" rtl="0" latinLnBrk="0">
        <a:lnSpc>
          <a:spcPct val="100000"/>
        </a:lnSpc>
        <a:spcBef>
          <a:spcPts val="2213"/>
        </a:spcBef>
        <a:spcAft>
          <a:spcPts val="0"/>
        </a:spcAft>
        <a:buClr>
          <a:srgbClr val="5C86B9"/>
        </a:buClr>
        <a:buSzPct val="70000"/>
        <a:buFont typeface="Zapf Dingbats"/>
        <a:buChar char="✤"/>
        <a:tabLst/>
        <a:defRPr sz="1950" b="0" i="0" u="none" strike="noStrike" cap="none" spc="0" baseline="0">
          <a:ln>
            <a:noFill/>
          </a:ln>
          <a:solidFill>
            <a:srgbClr val="000000"/>
          </a:solidFill>
          <a:uFillTx/>
          <a:latin typeface="Frutiger 45 Light"/>
          <a:ea typeface="Frutiger 45 Light"/>
          <a:cs typeface="Frutiger 45 Light"/>
          <a:sym typeface="Frutiger 45 Light"/>
        </a:defRPr>
      </a:lvl9pPr>
    </p:bodyStyle>
    <p:otherStyle>
      <a:lvl1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1pPr>
      <a:lvl2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2pPr>
      <a:lvl3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3pPr>
      <a:lvl4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4pPr>
      <a:lvl5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5pPr>
      <a:lvl6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6pPr>
      <a:lvl7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7pPr>
      <a:lvl8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8pPr>
      <a:lvl9pPr marL="0" marR="0" indent="0" algn="ctr" defTabSz="309563" latinLnBrk="0">
        <a:lnSpc>
          <a:spcPct val="100000"/>
        </a:lnSpc>
        <a:spcBef>
          <a:spcPts val="0"/>
        </a:spcBef>
        <a:spcAft>
          <a:spcPts val="0"/>
        </a:spcAft>
        <a:buClrTx/>
        <a:buSzTx/>
        <a:buFontTx/>
        <a:buNone/>
        <a:tabLst/>
        <a:defRPr sz="825"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2FE0C5-8B2F-484C-838D-747B995EA68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DA7E96-8A4F-4641-869B-7BFEAEEC730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5022823"/>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Lst>
  <p:txStyles>
    <p:titleStyle>
      <a:lvl1pPr algn="l" rtl="0" eaLnBrk="0" fontAlgn="base" hangingPunct="0">
        <a:lnSpc>
          <a:spcPct val="90000"/>
        </a:lnSpc>
        <a:spcBef>
          <a:spcPct val="0"/>
        </a:spcBef>
        <a:spcAft>
          <a:spcPct val="0"/>
        </a:spcAft>
        <a:defRPr sz="4400" kern="1200">
          <a:solidFill>
            <a:schemeClr val="tx1"/>
          </a:solidFill>
          <a:latin typeface="Helvetica" charset="0"/>
          <a:ea typeface="Helvetica" charset="0"/>
          <a:cs typeface="Helvetica" charset="0"/>
        </a:defRPr>
      </a:lvl1pPr>
      <a:lvl2pPr algn="l" rtl="0" eaLnBrk="0" fontAlgn="base" hangingPunct="0">
        <a:lnSpc>
          <a:spcPct val="90000"/>
        </a:lnSpc>
        <a:spcBef>
          <a:spcPct val="0"/>
        </a:spcBef>
        <a:spcAft>
          <a:spcPct val="0"/>
        </a:spcAft>
        <a:defRPr sz="4400">
          <a:solidFill>
            <a:schemeClr val="tx1"/>
          </a:solidFill>
          <a:latin typeface="Helvetica" pitchFamily="34" charset="0"/>
          <a:cs typeface="Helvetica" pitchFamily="34" charset="0"/>
        </a:defRPr>
      </a:lvl2pPr>
      <a:lvl3pPr algn="l" rtl="0" eaLnBrk="0" fontAlgn="base" hangingPunct="0">
        <a:lnSpc>
          <a:spcPct val="90000"/>
        </a:lnSpc>
        <a:spcBef>
          <a:spcPct val="0"/>
        </a:spcBef>
        <a:spcAft>
          <a:spcPct val="0"/>
        </a:spcAft>
        <a:defRPr sz="4400">
          <a:solidFill>
            <a:schemeClr val="tx1"/>
          </a:solidFill>
          <a:latin typeface="Helvetica" pitchFamily="34" charset="0"/>
          <a:cs typeface="Helvetica" pitchFamily="34" charset="0"/>
        </a:defRPr>
      </a:lvl3pPr>
      <a:lvl4pPr algn="l" rtl="0" eaLnBrk="0" fontAlgn="base" hangingPunct="0">
        <a:lnSpc>
          <a:spcPct val="90000"/>
        </a:lnSpc>
        <a:spcBef>
          <a:spcPct val="0"/>
        </a:spcBef>
        <a:spcAft>
          <a:spcPct val="0"/>
        </a:spcAft>
        <a:defRPr sz="4400">
          <a:solidFill>
            <a:schemeClr val="tx1"/>
          </a:solidFill>
          <a:latin typeface="Helvetica" pitchFamily="34" charset="0"/>
          <a:cs typeface="Helvetica" pitchFamily="34" charset="0"/>
        </a:defRPr>
      </a:lvl4pPr>
      <a:lvl5pPr algn="l" rtl="0" eaLnBrk="0" fontAlgn="base" hangingPunct="0">
        <a:lnSpc>
          <a:spcPct val="90000"/>
        </a:lnSpc>
        <a:spcBef>
          <a:spcPct val="0"/>
        </a:spcBef>
        <a:spcAft>
          <a:spcPct val="0"/>
        </a:spcAft>
        <a:defRPr sz="4400">
          <a:solidFill>
            <a:schemeClr val="tx1"/>
          </a:solidFill>
          <a:latin typeface="Helvetica" pitchFamily="34" charset="0"/>
          <a:cs typeface="Helvetica" pitchFamily="34" charset="0"/>
        </a:defRPr>
      </a:lvl5pPr>
      <a:lvl6pPr marL="457200" algn="l" rtl="0" fontAlgn="base">
        <a:lnSpc>
          <a:spcPct val="90000"/>
        </a:lnSpc>
        <a:spcBef>
          <a:spcPct val="0"/>
        </a:spcBef>
        <a:spcAft>
          <a:spcPct val="0"/>
        </a:spcAft>
        <a:defRPr sz="4400">
          <a:solidFill>
            <a:schemeClr val="tx1"/>
          </a:solidFill>
          <a:latin typeface="Helvetica" pitchFamily="34" charset="0"/>
          <a:cs typeface="Helvetica" pitchFamily="34" charset="0"/>
        </a:defRPr>
      </a:lvl6pPr>
      <a:lvl7pPr marL="914400" algn="l" rtl="0" fontAlgn="base">
        <a:lnSpc>
          <a:spcPct val="90000"/>
        </a:lnSpc>
        <a:spcBef>
          <a:spcPct val="0"/>
        </a:spcBef>
        <a:spcAft>
          <a:spcPct val="0"/>
        </a:spcAft>
        <a:defRPr sz="4400">
          <a:solidFill>
            <a:schemeClr val="tx1"/>
          </a:solidFill>
          <a:latin typeface="Helvetica" pitchFamily="34" charset="0"/>
          <a:cs typeface="Helvetica" pitchFamily="34" charset="0"/>
        </a:defRPr>
      </a:lvl7pPr>
      <a:lvl8pPr marL="1371600" algn="l" rtl="0" fontAlgn="base">
        <a:lnSpc>
          <a:spcPct val="90000"/>
        </a:lnSpc>
        <a:spcBef>
          <a:spcPct val="0"/>
        </a:spcBef>
        <a:spcAft>
          <a:spcPct val="0"/>
        </a:spcAft>
        <a:defRPr sz="4400">
          <a:solidFill>
            <a:schemeClr val="tx1"/>
          </a:solidFill>
          <a:latin typeface="Helvetica" pitchFamily="34" charset="0"/>
          <a:cs typeface="Helvetica" pitchFamily="34" charset="0"/>
        </a:defRPr>
      </a:lvl8pPr>
      <a:lvl9pPr marL="1828800" algn="l" rtl="0" fontAlgn="base">
        <a:lnSpc>
          <a:spcPct val="90000"/>
        </a:lnSpc>
        <a:spcBef>
          <a:spcPct val="0"/>
        </a:spcBef>
        <a:spcAft>
          <a:spcPct val="0"/>
        </a:spcAft>
        <a:defRPr sz="4400">
          <a:solidFill>
            <a:schemeClr val="tx1"/>
          </a:solidFill>
          <a:latin typeface="Helvetica" pitchFamily="34" charset="0"/>
          <a:cs typeface="Helvetica"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Helvetica" charset="0"/>
          <a:ea typeface="Helvetica" charset="0"/>
          <a:cs typeface="Helvetica"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Helvetica" charset="0"/>
          <a:ea typeface="Helvetica" charset="0"/>
          <a:cs typeface="Helvetica"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Helvetica" charset="0"/>
          <a:ea typeface="Helvetica" charset="0"/>
          <a:cs typeface="Helvetica"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Helvetica" charset="0"/>
          <a:ea typeface="Helvetica" charset="0"/>
          <a:cs typeface="Helvetica"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18488" cy="1143000"/>
          </a:xfrm>
          <a:prstGeom prst="rect">
            <a:avLst/>
          </a:prstGeom>
        </p:spPr>
        <p:txBody>
          <a:bodyPr vert="horz" lIns="45720" rIns="45720" anchor="ctr">
            <a:normAutofit/>
          </a:bodyPr>
          <a:lstStyle/>
          <a:p>
            <a:r>
              <a:rPr kumimoji="0" lang="en-US" dirty="0"/>
              <a:t>Click to edit Master title style</a:t>
            </a:r>
          </a:p>
        </p:txBody>
      </p:sp>
      <p:sp>
        <p:nvSpPr>
          <p:cNvPr id="30" name="Text Placeholder 29"/>
          <p:cNvSpPr>
            <a:spLocks noGrp="1"/>
          </p:cNvSpPr>
          <p:nvPr>
            <p:ph type="body" idx="1"/>
          </p:nvPr>
        </p:nvSpPr>
        <p:spPr>
          <a:xfrm>
            <a:off x="457200" y="1600200"/>
            <a:ext cx="8218488" cy="4525963"/>
          </a:xfrm>
          <a:prstGeom prst="rect">
            <a:avLst/>
          </a:prstGeom>
        </p:spPr>
        <p:txBody>
          <a:bodyPr vert="horz">
            <a:normAutofit/>
          </a:bodyPr>
          <a:lstStyle/>
          <a:p>
            <a:pPr marL="420624" lvl="0" indent="-384048" algn="l" rtl="0" eaLnBrk="1" latinLnBrk="0" hangingPunct="1">
              <a:spcBef>
                <a:spcPct val="20000"/>
              </a:spcBef>
              <a:buClr>
                <a:schemeClr val="accent1"/>
              </a:buClr>
              <a:buSzPct val="80000"/>
              <a:buFont typeface="Wingdings 2" pitchFamily="18" charset="2"/>
              <a:buChar char=""/>
            </a:pPr>
            <a:r>
              <a:rPr lang="en-US" dirty="0"/>
              <a:t>Click to edit Master text styles</a:t>
            </a:r>
          </a:p>
          <a:p>
            <a:pPr marL="722376" lvl="1" indent="-274320" algn="l" rtl="0" eaLnBrk="1" latinLnBrk="0" hangingPunct="1">
              <a:spcBef>
                <a:spcPct val="20000"/>
              </a:spcBef>
              <a:buClr>
                <a:schemeClr val="accent2"/>
              </a:buClr>
              <a:buSzPct val="90000"/>
              <a:buFont typeface="Wingdings 2"/>
              <a:buChar char=""/>
            </a:pPr>
            <a:r>
              <a:rPr lang="en-US" dirty="0"/>
              <a:t>Second level</a:t>
            </a:r>
          </a:p>
          <a:p>
            <a:pPr marL="1005840" lvl="2" indent="-256032" algn="l" rtl="0" eaLnBrk="1" latinLnBrk="0" hangingPunct="1">
              <a:spcBef>
                <a:spcPct val="20000"/>
              </a:spcBef>
              <a:buClr>
                <a:schemeClr val="accent1"/>
              </a:buClr>
              <a:buSzPct val="85000"/>
              <a:buFont typeface="Arial" pitchFamily="34" charset="0"/>
              <a:buChar char="□"/>
            </a:pPr>
            <a:r>
              <a:rPr lang="en-US" dirty="0"/>
              <a:t>Third level</a:t>
            </a:r>
          </a:p>
          <a:p>
            <a:pPr marL="1280160" lvl="3" indent="-237744" algn="l" rtl="0" eaLnBrk="1" latinLnBrk="0" hangingPunct="1">
              <a:spcBef>
                <a:spcPct val="20000"/>
              </a:spcBef>
              <a:buClrTx/>
              <a:buSzPct val="90000"/>
              <a:buFont typeface="Wingdings 2"/>
              <a:buChar char=""/>
            </a:pPr>
            <a:r>
              <a:rPr lang="en-US" dirty="0"/>
              <a:t>Fourth level</a:t>
            </a:r>
          </a:p>
          <a:p>
            <a:pPr marL="1490472" lvl="4" indent="-182880" algn="l" rtl="0" eaLnBrk="1" latinLnBrk="0" hangingPunct="1">
              <a:spcBef>
                <a:spcPct val="20000"/>
              </a:spcBef>
              <a:buClrTx/>
              <a:buSzPct val="100000"/>
              <a:buFont typeface="Arial"/>
              <a:buChar char="-"/>
            </a:pPr>
            <a:r>
              <a:rPr lang="en-US" dirty="0"/>
              <a:t>Fifth level</a:t>
            </a:r>
            <a:endParaRPr kumimoji="0" lang="en-US" dirty="0"/>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1D28C91-157D-450D-B6BE-E37464EB3160}" type="datetime1">
              <a:rPr lang="en-US" smtClean="0"/>
              <a:pPr/>
              <a:t>6/19/2018</a:t>
            </a:fld>
            <a:endParaRPr lang="en-US" dirty="0"/>
          </a:p>
        </p:txBody>
      </p:sp>
      <p:cxnSp>
        <p:nvCxnSpPr>
          <p:cNvPr id="11" name="Straight Connector 10"/>
          <p:cNvCxnSpPr/>
          <p:nvPr/>
        </p:nvCxnSpPr>
        <p:spPr>
          <a:xfrm>
            <a:off x="539552" y="6229038"/>
            <a:ext cx="8028384" cy="0"/>
          </a:xfrm>
          <a:prstGeom prst="line">
            <a:avLst/>
          </a:prstGeom>
          <a:ln>
            <a:solidFill>
              <a:srgbClr val="7A003B"/>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7777526" y="6510927"/>
            <a:ext cx="759042" cy="307777"/>
          </a:xfrm>
          <a:prstGeom prst="rect">
            <a:avLst/>
          </a:prstGeom>
        </p:spPr>
        <p:txBody>
          <a:bodyPr wrap="none">
            <a:spAutoFit/>
          </a:bodyPr>
          <a:lstStyle/>
          <a:p>
            <a:r>
              <a:rPr lang="en-US" sz="1400" b="1" dirty="0">
                <a:solidFill>
                  <a:srgbClr val="7A003B"/>
                </a:solidFill>
                <a:latin typeface="Calibri" pitchFamily="34" charset="0"/>
                <a:ea typeface="+mj-ea"/>
                <a:cs typeface="Calibri" pitchFamily="34" charset="0"/>
              </a:rPr>
              <a:t>#PEPSO</a:t>
            </a:r>
            <a:endParaRPr lang="en-CA" sz="1400" b="1" dirty="0">
              <a:solidFill>
                <a:srgbClr val="7A003B"/>
              </a:solidFill>
              <a:latin typeface="Calibri" pitchFamily="34" charset="0"/>
              <a:ea typeface="+mj-ea"/>
              <a:cs typeface="Calibri" pitchFamily="34" charset="0"/>
            </a:endParaRPr>
          </a:p>
        </p:txBody>
      </p:sp>
      <p:grpSp>
        <p:nvGrpSpPr>
          <p:cNvPr id="15" name="Group 14"/>
          <p:cNvGrpSpPr/>
          <p:nvPr userDrawn="1"/>
        </p:nvGrpSpPr>
        <p:grpSpPr>
          <a:xfrm>
            <a:off x="7740480" y="6237312"/>
            <a:ext cx="1199218" cy="291032"/>
            <a:chOff x="7308432" y="6237312"/>
            <a:chExt cx="1199218" cy="291032"/>
          </a:xfrm>
        </p:grpSpPr>
        <p:pic>
          <p:nvPicPr>
            <p:cNvPr id="16" name="Picture 2" descr="\\UWTOFS01\Allocation\Community Initiatives\Research\Precarious Employment\PEPSO Events\International Symposium May 21 2015\Event Materials\Logos\Gray social media icons.png"/>
            <p:cNvPicPr>
              <a:picLocks noChangeAspect="1" noChangeArrowheads="1"/>
            </p:cNvPicPr>
            <p:nvPr userDrawn="1"/>
          </p:nvPicPr>
          <p:blipFill>
            <a:blip r:embed="rId14" cstate="print"/>
            <a:srcRect/>
            <a:stretch>
              <a:fillRect/>
            </a:stretch>
          </p:blipFill>
          <p:spPr bwMode="auto">
            <a:xfrm>
              <a:off x="7308432" y="6237312"/>
              <a:ext cx="1152000" cy="291032"/>
            </a:xfrm>
            <a:prstGeom prst="rect">
              <a:avLst/>
            </a:prstGeom>
            <a:noFill/>
          </p:spPr>
        </p:pic>
        <p:pic>
          <p:nvPicPr>
            <p:cNvPr id="22" name="Picture 21" descr="Capture.JPG"/>
            <p:cNvPicPr>
              <a:picLocks noChangeAspect="1"/>
            </p:cNvPicPr>
            <p:nvPr userDrawn="1"/>
          </p:nvPicPr>
          <p:blipFill>
            <a:blip r:embed="rId15" cstate="print"/>
            <a:stretch>
              <a:fillRect/>
            </a:stretch>
          </p:blipFill>
          <p:spPr>
            <a:xfrm>
              <a:off x="7884369" y="6237312"/>
              <a:ext cx="623281" cy="288032"/>
            </a:xfrm>
            <a:prstGeom prst="rect">
              <a:avLst/>
            </a:prstGeom>
          </p:spPr>
        </p:pic>
      </p:grpSp>
      <p:grpSp>
        <p:nvGrpSpPr>
          <p:cNvPr id="2" name="Group 1"/>
          <p:cNvGrpSpPr/>
          <p:nvPr userDrawn="1"/>
        </p:nvGrpSpPr>
        <p:grpSpPr>
          <a:xfrm>
            <a:off x="611560" y="6253729"/>
            <a:ext cx="4156684" cy="559647"/>
            <a:chOff x="611560" y="6253729"/>
            <a:chExt cx="4156684" cy="559647"/>
          </a:xfrm>
        </p:grpSpPr>
        <p:pic>
          <p:nvPicPr>
            <p:cNvPr id="27" name="Picture 2" descr="C:\Users\masma\Desktop\Capture.PNG"/>
            <p:cNvPicPr>
              <a:picLocks noChangeAspect="1" noChangeArrowheads="1"/>
            </p:cNvPicPr>
            <p:nvPr/>
          </p:nvPicPr>
          <p:blipFill>
            <a:blip r:embed="rId16" cstate="print"/>
            <a:srcRect/>
            <a:stretch>
              <a:fillRect/>
            </a:stretch>
          </p:blipFill>
          <p:spPr bwMode="auto">
            <a:xfrm>
              <a:off x="2771800" y="6253996"/>
              <a:ext cx="936104" cy="559379"/>
            </a:xfrm>
            <a:prstGeom prst="rect">
              <a:avLst/>
            </a:prstGeom>
            <a:noFill/>
          </p:spPr>
        </p:pic>
        <p:pic>
          <p:nvPicPr>
            <p:cNvPr id="28" name="Picture 5" descr="\\UWTOFS01\Allocation\Community Initiatives\Research\Precarious Employment\PEPSO Events\Report Launch February 25 2013\Sophia's PEPSO Conference files\pepso logo transparent.png"/>
            <p:cNvPicPr>
              <a:picLocks noChangeAspect="1" noChangeArrowheads="1"/>
            </p:cNvPicPr>
            <p:nvPr/>
          </p:nvPicPr>
          <p:blipFill>
            <a:blip r:embed="rId17" cstate="print"/>
            <a:srcRect/>
            <a:stretch>
              <a:fillRect/>
            </a:stretch>
          </p:blipFill>
          <p:spPr bwMode="auto">
            <a:xfrm>
              <a:off x="611560" y="6253729"/>
              <a:ext cx="1907703" cy="559647"/>
            </a:xfrm>
            <a:prstGeom prst="rect">
              <a:avLst/>
            </a:prstGeom>
            <a:noFill/>
          </p:spPr>
        </p:pic>
        <p:pic>
          <p:nvPicPr>
            <p:cNvPr id="29" name="Picture 2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6258920"/>
              <a:ext cx="772308" cy="538847"/>
            </a:xfrm>
            <a:prstGeom prst="rect">
              <a:avLst/>
            </a:prstGeom>
          </p:spPr>
        </p:pic>
      </p:grpSp>
      <p:grpSp>
        <p:nvGrpSpPr>
          <p:cNvPr id="17" name="Group 16"/>
          <p:cNvGrpSpPr/>
          <p:nvPr userDrawn="1"/>
        </p:nvGrpSpPr>
        <p:grpSpPr>
          <a:xfrm>
            <a:off x="4860032" y="6070423"/>
            <a:ext cx="2796493" cy="898254"/>
            <a:chOff x="4860032" y="6070423"/>
            <a:chExt cx="2796493" cy="898254"/>
          </a:xfrm>
        </p:grpSpPr>
        <p:pic>
          <p:nvPicPr>
            <p:cNvPr id="18" name="Picture 1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229263" y="6285192"/>
              <a:ext cx="1427262" cy="511767"/>
            </a:xfrm>
            <a:prstGeom prst="rect">
              <a:avLst/>
            </a:prstGeom>
          </p:spPr>
        </p:pic>
        <p:pic>
          <p:nvPicPr>
            <p:cNvPr id="19" name="Picture 1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860032" y="6070423"/>
              <a:ext cx="1347384" cy="898254"/>
            </a:xfrm>
            <a:prstGeom prst="rect">
              <a:avLst/>
            </a:prstGeom>
          </p:spPr>
        </p:pic>
      </p:grpSp>
    </p:spTree>
    <p:extLst>
      <p:ext uri="{BB962C8B-B14F-4D97-AF65-F5344CB8AC3E}">
        <p14:creationId xmlns:p14="http://schemas.microsoft.com/office/powerpoint/2010/main" val="1359100936"/>
      </p:ext>
    </p:extLst>
  </p:cSld>
  <p:clrMap bg1="lt1" tx1="dk1" bg2="lt2" tx2="dk2" accent1="accent1" accent2="accent2" accent3="accent3" accent4="accent4" accent5="accent5" accent6="accent6" hlink="hlink" folHlink="folHlink"/>
  <p:sldLayoutIdLst>
    <p:sldLayoutId id="2147484204"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p:hf hdr="0" ftr="0" dt="0"/>
  <p:txStyles>
    <p:titleStyle>
      <a:lvl1pPr algn="l" rtl="0" eaLnBrk="1" latinLnBrk="0" hangingPunct="1">
        <a:spcBef>
          <a:spcPct val="0"/>
        </a:spcBef>
        <a:buNone/>
        <a:defRPr kumimoji="0" sz="4600" kern="1200">
          <a:solidFill>
            <a:schemeClr val="tx1"/>
          </a:solidFill>
          <a:latin typeface="Calibri" pitchFamily="34" charset="0"/>
          <a:ea typeface="+mj-ea"/>
          <a:cs typeface="Calibri" pitchFamily="34" charset="0"/>
        </a:defRPr>
      </a:lvl1pPr>
    </p:titleStyle>
    <p:bodyStyle>
      <a:lvl1pPr marL="420624" indent="-384048" algn="l" rtl="0" eaLnBrk="1" latinLnBrk="0" hangingPunct="1">
        <a:spcBef>
          <a:spcPct val="20000"/>
        </a:spcBef>
        <a:buClr>
          <a:schemeClr val="accent1"/>
        </a:buClr>
        <a:buSzPct val="80000"/>
        <a:buFont typeface="Wingdings 2"/>
        <a:buChar char=""/>
        <a:defRPr kumimoji="0" lang="en-US" sz="3000" kern="1200" dirty="0" smtClean="0">
          <a:solidFill>
            <a:schemeClr val="tx1"/>
          </a:solidFill>
          <a:latin typeface="Calibri" pitchFamily="34" charset="0"/>
          <a:ea typeface="+mn-ea"/>
          <a:cs typeface="Calibri" pitchFamily="34" charset="0"/>
        </a:defRPr>
      </a:lvl1pPr>
      <a:lvl2pPr marL="722376" indent="-274320" algn="l" rtl="0" eaLnBrk="1" latinLnBrk="0" hangingPunct="1">
        <a:spcBef>
          <a:spcPct val="20000"/>
        </a:spcBef>
        <a:buClr>
          <a:schemeClr val="accent1"/>
        </a:buClr>
        <a:buSzPct val="90000"/>
        <a:buFont typeface="Wingdings 2"/>
        <a:buChar char=""/>
        <a:defRPr kumimoji="0" lang="en-US" sz="2600" kern="1200" dirty="0" smtClean="0">
          <a:solidFill>
            <a:schemeClr val="tx1"/>
          </a:solidFill>
          <a:latin typeface="Calibri" pitchFamily="34" charset="0"/>
          <a:ea typeface="+mn-ea"/>
          <a:cs typeface="Calibri" pitchFamily="34" charset="0"/>
        </a:defRPr>
      </a:lvl2pPr>
      <a:lvl3pPr marL="1005840" indent="-256032" algn="l" rtl="0" eaLnBrk="1" latinLnBrk="0" hangingPunct="1">
        <a:spcBef>
          <a:spcPct val="20000"/>
        </a:spcBef>
        <a:buClr>
          <a:schemeClr val="accent2"/>
        </a:buClr>
        <a:buSzPct val="85000"/>
        <a:buFont typeface="Arial"/>
        <a:buChar char="○"/>
        <a:defRPr kumimoji="0" lang="en-US" sz="2400" kern="1200" dirty="0" smtClean="0">
          <a:solidFill>
            <a:schemeClr val="tx1"/>
          </a:solidFill>
          <a:latin typeface="Calibri" pitchFamily="34" charset="0"/>
          <a:ea typeface="+mn-ea"/>
          <a:cs typeface="Calibri" pitchFamily="34" charset="0"/>
        </a:defRPr>
      </a:lvl3pPr>
      <a:lvl4pPr marL="1280160" indent="-237744" algn="l" rtl="0" eaLnBrk="1" latinLnBrk="0" hangingPunct="1">
        <a:spcBef>
          <a:spcPct val="20000"/>
        </a:spcBef>
        <a:buClr>
          <a:schemeClr val="accent3"/>
        </a:buClr>
        <a:buSzPct val="90000"/>
        <a:buFont typeface="Wingdings 2"/>
        <a:buChar char=""/>
        <a:defRPr kumimoji="0" lang="en-US" sz="2000" kern="1200" dirty="0" smtClean="0">
          <a:solidFill>
            <a:schemeClr val="tx1"/>
          </a:solidFill>
          <a:latin typeface="Calibri" pitchFamily="34" charset="0"/>
          <a:ea typeface="+mn-ea"/>
          <a:cs typeface="Calibri" pitchFamily="34" charset="0"/>
        </a:defRPr>
      </a:lvl4pPr>
      <a:lvl5pPr marL="1490472" indent="-182880" algn="l" rtl="0" eaLnBrk="1" latinLnBrk="0" hangingPunct="1">
        <a:spcBef>
          <a:spcPct val="20000"/>
        </a:spcBef>
        <a:buClr>
          <a:schemeClr val="accent4"/>
        </a:buClr>
        <a:buSzPct val="100000"/>
        <a:buFont typeface="Arial"/>
        <a:buChar char="-"/>
        <a:defRPr kumimoji="0" lang="en-US" sz="2000" kern="1200" dirty="0">
          <a:solidFill>
            <a:schemeClr val="tx1"/>
          </a:solidFill>
          <a:latin typeface="Calibri" pitchFamily="34" charset="0"/>
          <a:ea typeface="+mn-ea"/>
          <a:cs typeface="Calibri"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50D64-6840-4B8D-A40D-525BC8C1EFCE}" type="datetimeFigureOut">
              <a:rPr lang="en-CA" smtClean="0"/>
              <a:t>2018-06-19</a:t>
            </a:fld>
            <a:endParaRPr lang="en-C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63C11-8C62-4FDA-904A-63FBF70D33A3}" type="slidenum">
              <a:rPr lang="en-CA" smtClean="0"/>
              <a:t>‹#›</a:t>
            </a:fld>
            <a:endParaRPr lang="en-CA"/>
          </a:p>
        </p:txBody>
      </p:sp>
    </p:spTree>
    <p:extLst>
      <p:ext uri="{BB962C8B-B14F-4D97-AF65-F5344CB8AC3E}">
        <p14:creationId xmlns:p14="http://schemas.microsoft.com/office/powerpoint/2010/main" val="398554741"/>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a:off x="539552" y="6229038"/>
            <a:ext cx="8028384" cy="0"/>
          </a:xfrm>
          <a:prstGeom prst="line">
            <a:avLst/>
          </a:prstGeom>
          <a:ln>
            <a:solidFill>
              <a:srgbClr val="7A003B"/>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777526" y="6510927"/>
            <a:ext cx="759042" cy="307777"/>
          </a:xfrm>
          <a:prstGeom prst="rect">
            <a:avLst/>
          </a:prstGeom>
        </p:spPr>
        <p:txBody>
          <a:bodyPr wrap="none">
            <a:spAutoFit/>
          </a:bodyPr>
          <a:lstStyle/>
          <a:p>
            <a:r>
              <a:rPr lang="en-US" sz="1400" b="1" dirty="0">
                <a:solidFill>
                  <a:srgbClr val="7A003B"/>
                </a:solidFill>
                <a:latin typeface="Calibri" pitchFamily="34" charset="0"/>
                <a:ea typeface="+mj-ea"/>
                <a:cs typeface="Calibri" pitchFamily="34" charset="0"/>
              </a:rPr>
              <a:t>#PEPSO</a:t>
            </a:r>
            <a:endParaRPr lang="en-CA" sz="1400" b="1" dirty="0">
              <a:solidFill>
                <a:srgbClr val="7A003B"/>
              </a:solidFill>
              <a:latin typeface="Calibri" pitchFamily="34" charset="0"/>
              <a:ea typeface="+mj-ea"/>
              <a:cs typeface="Calibri" pitchFamily="34" charset="0"/>
            </a:endParaRPr>
          </a:p>
        </p:txBody>
      </p:sp>
      <p:grpSp>
        <p:nvGrpSpPr>
          <p:cNvPr id="9" name="Group 8"/>
          <p:cNvGrpSpPr/>
          <p:nvPr userDrawn="1"/>
        </p:nvGrpSpPr>
        <p:grpSpPr>
          <a:xfrm>
            <a:off x="7740480" y="6237312"/>
            <a:ext cx="1199218" cy="291032"/>
            <a:chOff x="7308432" y="6237312"/>
            <a:chExt cx="1199218" cy="291032"/>
          </a:xfrm>
        </p:grpSpPr>
        <p:pic>
          <p:nvPicPr>
            <p:cNvPr id="10" name="Picture 2" descr="\\UWTOFS01\Allocation\Community Initiatives\Research\Precarious Employment\PEPSO Events\International Symposium May 21 2015\Event Materials\Logos\Gray social media icons.png"/>
            <p:cNvPicPr>
              <a:picLocks noChangeAspect="1" noChangeArrowheads="1"/>
            </p:cNvPicPr>
            <p:nvPr userDrawn="1"/>
          </p:nvPicPr>
          <p:blipFill>
            <a:blip r:embed="rId3" cstate="print"/>
            <a:srcRect/>
            <a:stretch>
              <a:fillRect/>
            </a:stretch>
          </p:blipFill>
          <p:spPr bwMode="auto">
            <a:xfrm>
              <a:off x="7308432" y="6237312"/>
              <a:ext cx="1152000" cy="291032"/>
            </a:xfrm>
            <a:prstGeom prst="rect">
              <a:avLst/>
            </a:prstGeom>
            <a:noFill/>
          </p:spPr>
        </p:pic>
        <p:pic>
          <p:nvPicPr>
            <p:cNvPr id="11" name="Picture 10" descr="Capture.JPG"/>
            <p:cNvPicPr>
              <a:picLocks noChangeAspect="1"/>
            </p:cNvPicPr>
            <p:nvPr userDrawn="1"/>
          </p:nvPicPr>
          <p:blipFill>
            <a:blip r:embed="rId4" cstate="print"/>
            <a:stretch>
              <a:fillRect/>
            </a:stretch>
          </p:blipFill>
          <p:spPr>
            <a:xfrm>
              <a:off x="7884369" y="6237312"/>
              <a:ext cx="623281" cy="288032"/>
            </a:xfrm>
            <a:prstGeom prst="rect">
              <a:avLst/>
            </a:prstGeom>
          </p:spPr>
        </p:pic>
      </p:grpSp>
      <p:grpSp>
        <p:nvGrpSpPr>
          <p:cNvPr id="12" name="Group 11"/>
          <p:cNvGrpSpPr/>
          <p:nvPr userDrawn="1"/>
        </p:nvGrpSpPr>
        <p:grpSpPr>
          <a:xfrm>
            <a:off x="611560" y="6253729"/>
            <a:ext cx="4156684" cy="559647"/>
            <a:chOff x="611560" y="6253729"/>
            <a:chExt cx="4156684" cy="559647"/>
          </a:xfrm>
        </p:grpSpPr>
        <p:pic>
          <p:nvPicPr>
            <p:cNvPr id="13" name="Picture 2" descr="C:\Users\masma\Desktop\Capture.PNG"/>
            <p:cNvPicPr>
              <a:picLocks noChangeAspect="1" noChangeArrowheads="1"/>
            </p:cNvPicPr>
            <p:nvPr/>
          </p:nvPicPr>
          <p:blipFill>
            <a:blip r:embed="rId5" cstate="print"/>
            <a:srcRect/>
            <a:stretch>
              <a:fillRect/>
            </a:stretch>
          </p:blipFill>
          <p:spPr bwMode="auto">
            <a:xfrm>
              <a:off x="2771800" y="6253996"/>
              <a:ext cx="936104" cy="559379"/>
            </a:xfrm>
            <a:prstGeom prst="rect">
              <a:avLst/>
            </a:prstGeom>
            <a:noFill/>
          </p:spPr>
        </p:pic>
        <p:pic>
          <p:nvPicPr>
            <p:cNvPr id="14" name="Picture 5" descr="\\UWTOFS01\Allocation\Community Initiatives\Research\Precarious Employment\PEPSO Events\Report Launch February 25 2013\Sophia's PEPSO Conference files\pepso logo transparent.png"/>
            <p:cNvPicPr>
              <a:picLocks noChangeAspect="1" noChangeArrowheads="1"/>
            </p:cNvPicPr>
            <p:nvPr/>
          </p:nvPicPr>
          <p:blipFill>
            <a:blip r:embed="rId6" cstate="print"/>
            <a:srcRect/>
            <a:stretch>
              <a:fillRect/>
            </a:stretch>
          </p:blipFill>
          <p:spPr bwMode="auto">
            <a:xfrm>
              <a:off x="611560" y="6253729"/>
              <a:ext cx="1907703" cy="559647"/>
            </a:xfrm>
            <a:prstGeom prst="rect">
              <a:avLst/>
            </a:prstGeom>
            <a:noFill/>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95936" y="6258920"/>
              <a:ext cx="772308" cy="538847"/>
            </a:xfrm>
            <a:prstGeom prst="rect">
              <a:avLst/>
            </a:prstGeom>
          </p:spPr>
        </p:pic>
      </p:grpSp>
    </p:spTree>
    <p:extLst>
      <p:ext uri="{BB962C8B-B14F-4D97-AF65-F5344CB8AC3E}">
        <p14:creationId xmlns:p14="http://schemas.microsoft.com/office/powerpoint/2010/main" val="4269517426"/>
      </p:ext>
    </p:extLst>
  </p:cSld>
  <p:clrMap bg1="lt1" tx1="dk1" bg2="lt2" tx2="dk2" accent1="accent1" accent2="accent2" accent3="accent3" accent4="accent4" accent5="accent5" accent6="accent6" hlink="hlink" folHlink="folHlink"/>
  <p:sldLayoutIdLst>
    <p:sldLayoutId id="21474842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6B205-1A90-D546-A890-23F12ACFB171}" type="datetimeFigureOut">
              <a:rPr lang="en-US" smtClean="0"/>
              <a:pPr/>
              <a:t>6/19/2018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6577C-F207-3B4E-8F06-54C381BA64CA}" type="slidenum">
              <a:rPr lang="en-US" smtClean="0"/>
              <a:pPr/>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6312410"/>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70C0">
            <a:alpha val="12157"/>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E7AF205-4EE7-4B94-8762-38A3D99F7A57}" type="datetimeFigureOut">
              <a:rPr lang="en-CA"/>
              <a:pPr>
                <a:defRPr/>
              </a:pPr>
              <a:t>2018-06-19</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697C77B-FE53-4F91-A180-FA6C9E232B89}" type="slidenum">
              <a:rPr lang="en-CA" altLang="en-US"/>
              <a:pPr/>
              <a:t>‹#›</a:t>
            </a:fld>
            <a:endParaRPr lang="en-CA" altLang="en-US"/>
          </a:p>
        </p:txBody>
      </p:sp>
    </p:spTree>
    <p:extLst>
      <p:ext uri="{BB962C8B-B14F-4D97-AF65-F5344CB8AC3E}">
        <p14:creationId xmlns:p14="http://schemas.microsoft.com/office/powerpoint/2010/main" val="215643487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Laurier-Logo-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518917"/>
          </a:xfrm>
          <a:prstGeom prst="rect">
            <a:avLst/>
          </a:prstGeom>
        </p:spPr>
      </p:pic>
      <p:pic>
        <p:nvPicPr>
          <p:cNvPr id="10" name="Picture 9" descr="purpleleafbackyellow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20078"/>
            <a:ext cx="9144000" cy="5346993"/>
          </a:xfrm>
          <a:prstGeom prst="rect">
            <a:avLst/>
          </a:prstGeom>
        </p:spPr>
      </p:pic>
    </p:spTree>
    <p:extLst>
      <p:ext uri="{BB962C8B-B14F-4D97-AF65-F5344CB8AC3E}">
        <p14:creationId xmlns:p14="http://schemas.microsoft.com/office/powerpoint/2010/main" val="1916000933"/>
      </p:ext>
    </p:extLst>
  </p:cSld>
  <p:clrMap bg1="lt1" tx1="dk1" bg2="lt2" tx2="dk2" accent1="accent1" accent2="accent2" accent3="accent3" accent4="accent4" accent5="accent5" accent6="accent6" hlink="hlink" folHlink="folHlink"/>
  <p:sldLayoutIdLst>
    <p:sldLayoutId id="2147484045" r:id="rId1"/>
  </p:sldLayoutIdLst>
  <p:txStyles>
    <p:titleStyle>
      <a:lvl1pPr algn="l" defTabSz="457200" rtl="0" eaLnBrk="1" latinLnBrk="0" hangingPunct="1">
        <a:spcBef>
          <a:spcPct val="0"/>
        </a:spcBef>
        <a:buNone/>
        <a:defRPr sz="6600" kern="1200">
          <a:solidFill>
            <a:schemeClr val="bg1"/>
          </a:solidFill>
          <a:latin typeface=""/>
          <a:ea typeface="+mj-ea"/>
          <a:cs typeface="+mj-cs"/>
        </a:defRPr>
      </a:lvl1pPr>
    </p:titleStyle>
    <p:bodyStyle>
      <a:lvl1pPr marL="0" indent="0" algn="l" defTabSz="457200" rtl="0" eaLnBrk="1" latinLnBrk="0" hangingPunct="1">
        <a:spcBef>
          <a:spcPts val="0"/>
        </a:spcBef>
        <a:buFontTx/>
        <a:buNone/>
        <a:defRPr sz="1800" kern="1200" cap="all" baseline="0">
          <a:solidFill>
            <a:schemeClr val="bg1"/>
          </a:solidFill>
          <a:latin typeface=""/>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ar---purple.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538053"/>
            <a:ext cx="9144000" cy="122001"/>
          </a:xfrm>
          <a:prstGeom prst="rect">
            <a:avLst/>
          </a:prstGeom>
        </p:spPr>
      </p:pic>
      <p:pic>
        <p:nvPicPr>
          <p:cNvPr id="7" name="Picture 6" descr="Laurier-Logo-2.gi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864"/>
            <a:ext cx="9144000" cy="1511808"/>
          </a:xfrm>
          <a:prstGeom prst="rect">
            <a:avLst/>
          </a:prstGeom>
        </p:spPr>
      </p:pic>
      <p:pic>
        <p:nvPicPr>
          <p:cNvPr id="2" name="Picture 1" descr="faded-purple-leaf.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634133"/>
            <a:ext cx="9144000" cy="5223867"/>
          </a:xfrm>
          <a:prstGeom prst="rect">
            <a:avLst/>
          </a:prstGeom>
        </p:spPr>
      </p:pic>
      <p:sp>
        <p:nvSpPr>
          <p:cNvPr id="6" name="Text Placeholder 2"/>
          <p:cNvSpPr>
            <a:spLocks noGrp="1"/>
          </p:cNvSpPr>
          <p:nvPr>
            <p:ph type="body" idx="1"/>
          </p:nvPr>
        </p:nvSpPr>
        <p:spPr>
          <a:xfrm>
            <a:off x="457200" y="1981199"/>
            <a:ext cx="8229600" cy="4525963"/>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756234692"/>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3200" kern="1200">
          <a:solidFill>
            <a:srgbClr val="330072"/>
          </a:solidFill>
          <a:latin typeface=""/>
          <a:ea typeface="+mn-ea"/>
          <a:cs typeface="+mn-cs"/>
        </a:defRPr>
      </a:lvl1pPr>
      <a:lvl2pPr marL="457200" indent="0" algn="l" defTabSz="457200" rtl="0" eaLnBrk="1" latinLnBrk="0" hangingPunct="1">
        <a:spcBef>
          <a:spcPct val="20000"/>
        </a:spcBef>
        <a:buFontTx/>
        <a:buNone/>
        <a:defRPr sz="2800" kern="1200">
          <a:solidFill>
            <a:schemeClr val="tx1"/>
          </a:solidFill>
          <a:latin typeface=""/>
          <a:ea typeface="+mn-ea"/>
          <a:cs typeface="+mn-cs"/>
        </a:defRPr>
      </a:lvl2pPr>
      <a:lvl3pPr marL="914400" indent="0" algn="l" defTabSz="457200" rtl="0" eaLnBrk="1" latinLnBrk="0" hangingPunct="1">
        <a:spcBef>
          <a:spcPct val="20000"/>
        </a:spcBef>
        <a:buFontTx/>
        <a:buNone/>
        <a:defRPr sz="2400" kern="1200">
          <a:solidFill>
            <a:schemeClr val="tx1"/>
          </a:solidFill>
          <a:latin typeface=""/>
          <a:ea typeface="+mn-ea"/>
          <a:cs typeface="+mn-cs"/>
        </a:defRPr>
      </a:lvl3pPr>
      <a:lvl4pPr marL="1371600" indent="0" algn="l" defTabSz="457200" rtl="0" eaLnBrk="1" latinLnBrk="0" hangingPunct="1">
        <a:spcBef>
          <a:spcPct val="20000"/>
        </a:spcBef>
        <a:buFontTx/>
        <a:buNone/>
        <a:defRPr sz="2000" kern="1200">
          <a:solidFill>
            <a:schemeClr val="tx1"/>
          </a:solidFill>
          <a:latin typeface=""/>
          <a:ea typeface="+mn-ea"/>
          <a:cs typeface="+mn-cs"/>
        </a:defRPr>
      </a:lvl4pPr>
      <a:lvl5pPr marL="1828800" indent="0" algn="l" defTabSz="457200" rtl="0" eaLnBrk="1" latinLnBrk="0" hangingPunct="1">
        <a:spcBef>
          <a:spcPct val="20000"/>
        </a:spcBef>
        <a:buFontTx/>
        <a:buNone/>
        <a:defRPr sz="20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30046" tIns="65023" rIns="130046" bIns="65023"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130046" tIns="65023" rIns="130046" bIns="65023"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130046" tIns="65023" rIns="130046" bIns="65023" rtlCol="0" anchor="ctr"/>
          <a:lstStyle>
            <a:lvl1pPr algn="l">
              <a:defRPr sz="1195">
                <a:solidFill>
                  <a:schemeClr val="tx1">
                    <a:tint val="75000"/>
                  </a:schemeClr>
                </a:solidFill>
              </a:defRPr>
            </a:lvl1pPr>
          </a:lstStyle>
          <a:p>
            <a:fld id="{6BF8FEF7-396D-E746-ADBE-8FAB7B5C9921}" type="datetimeFigureOut">
              <a:rPr lang="en-US" smtClean="0"/>
              <a:t>6/19/2018</a:t>
            </a:fld>
            <a:endParaRPr lang="en-US"/>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130046" tIns="65023" rIns="130046" bIns="65023" rtlCol="0" anchor="ctr"/>
          <a:lstStyle>
            <a:lvl1pPr algn="ctr">
              <a:defRPr sz="11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130046" tIns="65023" rIns="130046" bIns="65023" rtlCol="0" anchor="ctr"/>
          <a:lstStyle>
            <a:lvl1pPr algn="r">
              <a:defRPr sz="1195">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06438594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defTabSz="457177" rtl="0" eaLnBrk="1" latinLnBrk="0" hangingPunct="1">
        <a:spcBef>
          <a:spcPct val="0"/>
        </a:spcBef>
        <a:buNone/>
        <a:defRPr sz="443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34"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12"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391"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1969"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1969"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1969"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1969"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1969"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1969" kern="1200">
          <a:solidFill>
            <a:schemeClr val="tx1"/>
          </a:solidFill>
          <a:latin typeface="+mn-lt"/>
          <a:ea typeface="+mn-ea"/>
          <a:cs typeface="+mn-cs"/>
        </a:defRPr>
      </a:lvl9pPr>
    </p:bodyStyle>
    <p:otherStyle>
      <a:defPPr>
        <a:defRPr lang="en-US"/>
      </a:defPPr>
      <a:lvl1pPr marL="0" algn="l" defTabSz="457177" rtl="0" eaLnBrk="1" latinLnBrk="0" hangingPunct="1">
        <a:defRPr sz="1828" kern="1200">
          <a:solidFill>
            <a:schemeClr val="tx1"/>
          </a:solidFill>
          <a:latin typeface="+mn-lt"/>
          <a:ea typeface="+mn-ea"/>
          <a:cs typeface="+mn-cs"/>
        </a:defRPr>
      </a:lvl1pPr>
      <a:lvl2pPr marL="457177" algn="l" defTabSz="457177" rtl="0" eaLnBrk="1" latinLnBrk="0" hangingPunct="1">
        <a:defRPr sz="1828" kern="1200">
          <a:solidFill>
            <a:schemeClr val="tx1"/>
          </a:solidFill>
          <a:latin typeface="+mn-lt"/>
          <a:ea typeface="+mn-ea"/>
          <a:cs typeface="+mn-cs"/>
        </a:defRPr>
      </a:lvl2pPr>
      <a:lvl3pPr marL="914353" algn="l" defTabSz="457177" rtl="0" eaLnBrk="1" latinLnBrk="0" hangingPunct="1">
        <a:defRPr sz="1828" kern="1200">
          <a:solidFill>
            <a:schemeClr val="tx1"/>
          </a:solidFill>
          <a:latin typeface="+mn-lt"/>
          <a:ea typeface="+mn-ea"/>
          <a:cs typeface="+mn-cs"/>
        </a:defRPr>
      </a:lvl3pPr>
      <a:lvl4pPr marL="1371530" algn="l" defTabSz="457177" rtl="0" eaLnBrk="1" latinLnBrk="0" hangingPunct="1">
        <a:defRPr sz="1828" kern="1200">
          <a:solidFill>
            <a:schemeClr val="tx1"/>
          </a:solidFill>
          <a:latin typeface="+mn-lt"/>
          <a:ea typeface="+mn-ea"/>
          <a:cs typeface="+mn-cs"/>
        </a:defRPr>
      </a:lvl4pPr>
      <a:lvl5pPr marL="1828706" algn="l" defTabSz="457177" rtl="0" eaLnBrk="1" latinLnBrk="0" hangingPunct="1">
        <a:defRPr sz="1828" kern="1200">
          <a:solidFill>
            <a:schemeClr val="tx1"/>
          </a:solidFill>
          <a:latin typeface="+mn-lt"/>
          <a:ea typeface="+mn-ea"/>
          <a:cs typeface="+mn-cs"/>
        </a:defRPr>
      </a:lvl5pPr>
      <a:lvl6pPr marL="2285883" algn="l" defTabSz="457177" rtl="0" eaLnBrk="1" latinLnBrk="0" hangingPunct="1">
        <a:defRPr sz="1828" kern="1200">
          <a:solidFill>
            <a:schemeClr val="tx1"/>
          </a:solidFill>
          <a:latin typeface="+mn-lt"/>
          <a:ea typeface="+mn-ea"/>
          <a:cs typeface="+mn-cs"/>
        </a:defRPr>
      </a:lvl6pPr>
      <a:lvl7pPr marL="2743060" algn="l" defTabSz="457177" rtl="0" eaLnBrk="1" latinLnBrk="0" hangingPunct="1">
        <a:defRPr sz="1828" kern="1200">
          <a:solidFill>
            <a:schemeClr val="tx1"/>
          </a:solidFill>
          <a:latin typeface="+mn-lt"/>
          <a:ea typeface="+mn-ea"/>
          <a:cs typeface="+mn-cs"/>
        </a:defRPr>
      </a:lvl7pPr>
      <a:lvl8pPr marL="3200236" algn="l" defTabSz="457177" rtl="0" eaLnBrk="1" latinLnBrk="0" hangingPunct="1">
        <a:defRPr sz="1828" kern="1200">
          <a:solidFill>
            <a:schemeClr val="tx1"/>
          </a:solidFill>
          <a:latin typeface="+mn-lt"/>
          <a:ea typeface="+mn-ea"/>
          <a:cs typeface="+mn-cs"/>
        </a:defRPr>
      </a:lvl8pPr>
      <a:lvl9pPr marL="3657413" algn="l" defTabSz="45717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3.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55.xml"/><Relationship Id="rId5" Type="http://schemas.openxmlformats.org/officeDocument/2006/relationships/image" Target="../media/image93.jpeg"/><Relationship Id="rId4" Type="http://schemas.openxmlformats.org/officeDocument/2006/relationships/image" Target="../media/image92.jpeg"/></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5.xml"/><Relationship Id="rId1" Type="http://schemas.openxmlformats.org/officeDocument/2006/relationships/slideLayout" Target="../slideLayouts/slideLayout53.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6.xml"/><Relationship Id="rId1" Type="http://schemas.openxmlformats.org/officeDocument/2006/relationships/slideLayout" Target="../slideLayouts/slideLayout54.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7.xml"/><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9.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0.xml"/><Relationship Id="rId1" Type="http://schemas.openxmlformats.org/officeDocument/2006/relationships/slideLayout" Target="../slideLayouts/slideLayout55.xml"/><Relationship Id="rId4" Type="http://schemas.openxmlformats.org/officeDocument/2006/relationships/image" Target="../media/image98.jpeg"/></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1.xml"/><Relationship Id="rId1" Type="http://schemas.openxmlformats.org/officeDocument/2006/relationships/slideLayout" Target="../slideLayouts/slideLayout55.xml"/><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55.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 Id="rId9" Type="http://schemas.openxmlformats.org/officeDocument/2006/relationships/image" Target="../media/image107.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5.xml"/><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5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1.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1.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5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5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1.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5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2.xml"/><Relationship Id="rId1" Type="http://schemas.openxmlformats.org/officeDocument/2006/relationships/slideLayout" Target="../slideLayouts/slideLayout14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4.xml"/><Relationship Id="rId1" Type="http://schemas.openxmlformats.org/officeDocument/2006/relationships/slideLayout" Target="../slideLayouts/slideLayout147.xml"/><Relationship Id="rId5" Type="http://schemas.openxmlformats.org/officeDocument/2006/relationships/image" Target="../media/image124.png"/><Relationship Id="rId4" Type="http://schemas.openxmlformats.org/officeDocument/2006/relationships/image" Target="../media/image123.jpeg"/></Relationships>
</file>

<file path=ppt/slides/_rels/slide1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5.xml"/><Relationship Id="rId1" Type="http://schemas.openxmlformats.org/officeDocument/2006/relationships/slideLayout" Target="../slideLayouts/slideLayout145.xml"/><Relationship Id="rId4" Type="http://schemas.openxmlformats.org/officeDocument/2006/relationships/comments" Target="../comments/comment1.xml"/></Relationships>
</file>

<file path=ppt/slides/_rels/slide1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6.xml"/><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27.xml"/><Relationship Id="rId1" Type="http://schemas.openxmlformats.org/officeDocument/2006/relationships/slideLayout" Target="../slideLayouts/slideLayout144.xml"/></Relationships>
</file>

<file path=ppt/slides/_rels/slide14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28.xml"/><Relationship Id="rId1" Type="http://schemas.openxmlformats.org/officeDocument/2006/relationships/slideLayout" Target="../slideLayouts/slideLayout144.xml"/></Relationships>
</file>

<file path=ppt/slides/_rels/slide1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29.xml"/><Relationship Id="rId1" Type="http://schemas.openxmlformats.org/officeDocument/2006/relationships/slideLayout" Target="../slideLayouts/slideLayout144.xml"/></Relationships>
</file>

<file path=ppt/slides/_rels/slide14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30.xml"/><Relationship Id="rId1" Type="http://schemas.openxmlformats.org/officeDocument/2006/relationships/slideLayout" Target="../slideLayouts/slideLayout145.xml"/><Relationship Id="rId4" Type="http://schemas.openxmlformats.org/officeDocument/2006/relationships/chart" Target="../charts/chart21.xml"/></Relationships>
</file>

<file path=ppt/slides/_rels/slide14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31.xml"/><Relationship Id="rId1" Type="http://schemas.openxmlformats.org/officeDocument/2006/relationships/slideLayout" Target="../slideLayouts/slideLayout145.xml"/><Relationship Id="rId4" Type="http://schemas.openxmlformats.org/officeDocument/2006/relationships/chart" Target="../charts/chart2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4.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3.xml"/><Relationship Id="rId1" Type="http://schemas.openxmlformats.org/officeDocument/2006/relationships/slideLayout" Target="../slideLayouts/slideLayout14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5.xml"/><Relationship Id="rId1" Type="http://schemas.openxmlformats.org/officeDocument/2006/relationships/slideLayout" Target="../slideLayouts/slideLayout10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0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0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0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0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0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0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0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0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0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0.xml"/><Relationship Id="rId1" Type="http://schemas.openxmlformats.org/officeDocument/2006/relationships/slideLayout" Target="../slideLayouts/slideLayout129.xml"/><Relationship Id="rId4" Type="http://schemas.openxmlformats.org/officeDocument/2006/relationships/image" Target="../media/image128.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2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9.xml"/></Relationships>
</file>

<file path=ppt/slides/_rels/slide16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154.xml"/><Relationship Id="rId1" Type="http://schemas.openxmlformats.org/officeDocument/2006/relationships/slideLayout" Target="../slideLayouts/slideLayout128.xm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jpe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jpe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7.xml"/><Relationship Id="rId1" Type="http://schemas.openxmlformats.org/officeDocument/2006/relationships/slideLayout" Target="../slideLayouts/slideLayout12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0.xml"/></Relationships>
</file>

<file path=ppt/slides/_rels/slide174.xml.rels><?xml version="1.0" encoding="UTF-8" standalone="yes"?>
<Relationships xmlns="http://schemas.openxmlformats.org/package/2006/relationships"><Relationship Id="rId3" Type="http://schemas.openxmlformats.org/officeDocument/2006/relationships/hyperlink" Target="https://www.ontario.ca/page/public-holiday-pay-calculator" TargetMode="External"/><Relationship Id="rId2" Type="http://schemas.openxmlformats.org/officeDocument/2006/relationships/notesSlide" Target="../notesSlides/notesSlide161.xml"/><Relationship Id="rId1" Type="http://schemas.openxmlformats.org/officeDocument/2006/relationships/slideLayout" Target="../slideLayouts/slideLayout129.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2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2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2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hyperlink" Target="http://www.workersactioncentre.org/" TargetMode="External"/><Relationship Id="rId2" Type="http://schemas.openxmlformats.org/officeDocument/2006/relationships/notesSlide" Target="../notesSlides/notesSlide167.xml"/><Relationship Id="rId1" Type="http://schemas.openxmlformats.org/officeDocument/2006/relationships/slideLayout" Target="../slideLayouts/slideLayout129.xml"/><Relationship Id="rId4" Type="http://schemas.openxmlformats.org/officeDocument/2006/relationships/hyperlink" Target="http://www.15andfairness.org/" TargetMode="Externa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0.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90.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9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9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9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9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9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91.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1.xml"/><Relationship Id="rId1" Type="http://schemas.openxmlformats.org/officeDocument/2006/relationships/slideLayout" Target="../slideLayouts/slideLayout9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90.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4.xml"/><Relationship Id="rId1" Type="http://schemas.openxmlformats.org/officeDocument/2006/relationships/slideLayout" Target="../slideLayouts/slideLayout6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1.xml"/></Relationships>
</file>

<file path=ppt/slides/_rels/slide20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88.xml"/><Relationship Id="rId1" Type="http://schemas.openxmlformats.org/officeDocument/2006/relationships/slideLayout" Target="../slideLayouts/slideLayout71.xml"/><Relationship Id="rId4" Type="http://schemas.openxmlformats.org/officeDocument/2006/relationships/image" Target="../media/image140.emf"/></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1.xml"/></Relationships>
</file>

<file path=ppt/slides/_rels/slide20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1.xml"/><Relationship Id="rId1" Type="http://schemas.openxmlformats.org/officeDocument/2006/relationships/slideLayout" Target="../slideLayouts/slideLayout8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95.xml"/><Relationship Id="rId1" Type="http://schemas.openxmlformats.org/officeDocument/2006/relationships/slideLayout" Target="../slideLayouts/slideLayout71.xml"/></Relationships>
</file>

<file path=ppt/slides/_rels/slide2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6.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0.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8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86.xml"/><Relationship Id="rId5" Type="http://schemas.openxmlformats.org/officeDocument/2006/relationships/hyperlink" Target="http://projects.thestar.com/temp-employment-agencies/" TargetMode="External"/><Relationship Id="rId4" Type="http://schemas.openxmlformats.org/officeDocument/2006/relationships/hyperlink" Target="https://www.thestar.com/authors.mojtehedzadeh_sara.html"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3" Type="http://schemas.openxmlformats.org/officeDocument/2006/relationships/hyperlink" Target="mailto:sdhunna@accessalliance.ca" TargetMode="External"/><Relationship Id="rId2" Type="http://schemas.openxmlformats.org/officeDocument/2006/relationships/notesSlide" Target="../notesSlides/notesSlide55.xml"/><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1.xml"/><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2.xml"/><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118.xml"/><Relationship Id="rId4" Type="http://schemas.openxmlformats.org/officeDocument/2006/relationships/chart" Target="../charts/char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tif"/><Relationship Id="rId2" Type="http://schemas.openxmlformats.org/officeDocument/2006/relationships/notesSlide" Target="../notesSlides/notesSlide72.xml"/><Relationship Id="rId1" Type="http://schemas.openxmlformats.org/officeDocument/2006/relationships/slideLayout" Target="../slideLayouts/slideLayout56.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62.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62.xml"/><Relationship Id="rId5" Type="http://schemas.openxmlformats.org/officeDocument/2006/relationships/image" Target="../media/image70.jpeg"/><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62.xml"/><Relationship Id="rId5" Type="http://schemas.openxmlformats.org/officeDocument/2006/relationships/chart" Target="../charts/chart6.xml"/><Relationship Id="rId4" Type="http://schemas.openxmlformats.org/officeDocument/2006/relationships/chart" Target="../charts/chart5.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62.xml"/><Relationship Id="rId5" Type="http://schemas.openxmlformats.org/officeDocument/2006/relationships/chart" Target="../charts/chart8.xml"/><Relationship Id="rId4" Type="http://schemas.openxmlformats.org/officeDocument/2006/relationships/chart" Target="../charts/chart7.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62.xml"/><Relationship Id="rId4" Type="http://schemas.openxmlformats.org/officeDocument/2006/relationships/chart" Target="../charts/chart9.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57.xml"/><Relationship Id="rId4" Type="http://schemas.openxmlformats.org/officeDocument/2006/relationships/chart" Target="../charts/char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57.xml"/><Relationship Id="rId4" Type="http://schemas.openxmlformats.org/officeDocument/2006/relationships/chart" Target="../charts/char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57.xml"/><Relationship Id="rId4" Type="http://schemas.openxmlformats.org/officeDocument/2006/relationships/chart" Target="../charts/char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57.xml"/><Relationship Id="rId4" Type="http://schemas.openxmlformats.org/officeDocument/2006/relationships/image" Target="../media/image78.emf"/></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57.xml"/><Relationship Id="rId4" Type="http://schemas.openxmlformats.org/officeDocument/2006/relationships/chart" Target="../charts/char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57.xml"/><Relationship Id="rId4" Type="http://schemas.openxmlformats.org/officeDocument/2006/relationships/chart" Target="../charts/chart14.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9.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7.xml"/><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8.xml"/><Relationship Id="rId1" Type="http://schemas.openxmlformats.org/officeDocument/2006/relationships/slideLayout" Target="../slideLayouts/slideLayout42.xml"/><Relationship Id="rId4" Type="http://schemas.openxmlformats.org/officeDocument/2006/relationships/image" Target="../media/image88.jpeg"/></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3568" y="5517232"/>
            <a:ext cx="554461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a:ln>
                  <a:noFill/>
                </a:ln>
                <a:solidFill>
                  <a:sysClr val="windowText" lastClr="000000"/>
                </a:solidFill>
                <a:effectLst/>
                <a:uLnTx/>
                <a:uFillTx/>
                <a:latin typeface="Calibri"/>
                <a:ea typeface="Adobe Heiti Std R" pitchFamily="34" charset="-128"/>
                <a:cs typeface="Calibri"/>
              </a:rPr>
              <a:t>Academic Conference</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a:ln>
                  <a:noFill/>
                </a:ln>
                <a:solidFill>
                  <a:sysClr val="windowText" lastClr="000000"/>
                </a:solidFill>
                <a:effectLst/>
                <a:uLnTx/>
                <a:uFillTx/>
                <a:latin typeface="Calibri"/>
                <a:ea typeface="Adobe Heiti Std R" pitchFamily="34" charset="-128"/>
                <a:cs typeface="Calibri"/>
              </a:rPr>
              <a:t>19 June 2018</a:t>
            </a:r>
          </a:p>
        </p:txBody>
      </p:sp>
      <p:grpSp>
        <p:nvGrpSpPr>
          <p:cNvPr id="3" name="Group 2"/>
          <p:cNvGrpSpPr/>
          <p:nvPr/>
        </p:nvGrpSpPr>
        <p:grpSpPr>
          <a:xfrm>
            <a:off x="594072" y="5878452"/>
            <a:ext cx="3401864" cy="1150948"/>
            <a:chOff x="738088" y="5707052"/>
            <a:chExt cx="3401864" cy="115094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11" y="5996597"/>
              <a:ext cx="1675441" cy="6007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88" y="5707052"/>
              <a:ext cx="1726425" cy="1150948"/>
            </a:xfrm>
            <a:prstGeom prst="rect">
              <a:avLst/>
            </a:prstGeom>
          </p:spPr>
        </p:pic>
      </p:grpSp>
    </p:spTree>
    <p:extLst>
      <p:ext uri="{BB962C8B-B14F-4D97-AF65-F5344CB8AC3E}">
        <p14:creationId xmlns:p14="http://schemas.microsoft.com/office/powerpoint/2010/main" val="3066121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The Employment Precarity Index</a:t>
            </a:r>
          </a:p>
        </p:txBody>
      </p:sp>
      <p:sp>
        <p:nvSpPr>
          <p:cNvPr id="5" name="Content Placeholder 4"/>
          <p:cNvSpPr txBox="1">
            <a:spLocks/>
          </p:cNvSpPr>
          <p:nvPr/>
        </p:nvSpPr>
        <p:spPr>
          <a:xfrm>
            <a:off x="539750" y="1196752"/>
            <a:ext cx="3754760" cy="4709120"/>
          </a:xfrm>
          <a:prstGeom prst="rect">
            <a:avLst/>
          </a:prstGeom>
          <a:solidFill>
            <a:schemeClr val="bg1">
              <a:lumMod val="75000"/>
            </a:schemeClr>
          </a:solidFill>
        </p:spPr>
        <p:txBody>
          <a:bodyPr vert="horz">
            <a:noAutofit/>
          </a:bodyPr>
          <a:lstStyle>
            <a:lvl1pPr marL="420624" indent="-384048" algn="l" rtl="0" eaLnBrk="1" latinLnBrk="0" hangingPunct="1">
              <a:spcBef>
                <a:spcPct val="20000"/>
              </a:spcBef>
              <a:buClr>
                <a:schemeClr val="accent1"/>
              </a:buClr>
              <a:buSzPct val="80000"/>
              <a:buFont typeface="Wingdings 2" pitchFamily="18" charset="2"/>
              <a:buChar char=""/>
              <a:defRPr kumimoji="0" lang="en-US" sz="3000" kern="1200">
                <a:solidFill>
                  <a:schemeClr val="tx1"/>
                </a:solidFill>
                <a:latin typeface="Calibri" pitchFamily="34" charset="0"/>
                <a:ea typeface="+mn-ea"/>
                <a:cs typeface="Calibri" pitchFamily="34" charset="0"/>
              </a:defRPr>
            </a:lvl1pPr>
            <a:lvl2pPr marL="722376" indent="-274320" algn="l" rtl="0" eaLnBrk="1" latinLnBrk="0" hangingPunct="1">
              <a:spcBef>
                <a:spcPct val="20000"/>
              </a:spcBef>
              <a:buClr>
                <a:schemeClr val="accent2"/>
              </a:buClr>
              <a:buSzPct val="90000"/>
              <a:buFont typeface="Wingdings 2"/>
              <a:buChar char=""/>
              <a:defRPr kumimoji="0" lang="en-US" sz="2600" kern="1200">
                <a:solidFill>
                  <a:schemeClr val="tx1"/>
                </a:solidFill>
                <a:latin typeface="Calibri" pitchFamily="34" charset="0"/>
                <a:ea typeface="+mn-ea"/>
                <a:cs typeface="Calibri" pitchFamily="34" charset="0"/>
              </a:defRPr>
            </a:lvl2pPr>
            <a:lvl3pPr marL="1005840" indent="-256032" algn="l" rtl="0" eaLnBrk="1" latinLnBrk="0" hangingPunct="1">
              <a:spcBef>
                <a:spcPct val="20000"/>
              </a:spcBef>
              <a:buClr>
                <a:schemeClr val="accent1"/>
              </a:buClr>
              <a:buSzPct val="85000"/>
              <a:buFont typeface="Wingdings" pitchFamily="2" charset="2"/>
              <a:buChar char="§"/>
              <a:defRPr kumimoji="0" lang="en-US" sz="2400" kern="1200">
                <a:solidFill>
                  <a:schemeClr val="tx1"/>
                </a:solidFill>
                <a:latin typeface="Calibri" pitchFamily="34" charset="0"/>
                <a:ea typeface="+mn-ea"/>
                <a:cs typeface="Calibri" pitchFamily="34" charset="0"/>
              </a:defRPr>
            </a:lvl3pPr>
            <a:lvl4pPr marL="1280160" indent="-237744" algn="l" rtl="0" eaLnBrk="1" latinLnBrk="0" hangingPunct="1">
              <a:spcBef>
                <a:spcPct val="20000"/>
              </a:spcBef>
              <a:buClr>
                <a:schemeClr val="accent2"/>
              </a:buClr>
              <a:buSzPct val="90000"/>
              <a:buFont typeface="Wingdings 2"/>
              <a:buChar char=""/>
              <a:defRPr kumimoji="0" lang="en-US" sz="2000" kern="1200">
                <a:solidFill>
                  <a:schemeClr val="tx1"/>
                </a:solidFill>
                <a:latin typeface="Calibri" pitchFamily="34" charset="0"/>
                <a:ea typeface="+mn-ea"/>
                <a:cs typeface="Calibri" pitchFamily="34" charset="0"/>
              </a:defRPr>
            </a:lvl4pPr>
            <a:lvl5pPr marL="1490472" indent="-182880" algn="l" rtl="0" eaLnBrk="1" latinLnBrk="0" hangingPunct="1">
              <a:spcBef>
                <a:spcPct val="20000"/>
              </a:spcBef>
              <a:buClrTx/>
              <a:buSzPct val="100000"/>
              <a:buFont typeface="Arial"/>
              <a:buChar char="-"/>
              <a:defRPr kumimoji="0" lang="en-US" sz="2000" kern="1200">
                <a:solidFill>
                  <a:schemeClr val="tx1"/>
                </a:solidFill>
                <a:latin typeface="Calibri" pitchFamily="34" charset="0"/>
                <a:ea typeface="+mn-ea"/>
                <a:cs typeface="Calibri"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None/>
              <a:tabLst/>
              <a:defRPr/>
            </a:pPr>
            <a:r>
              <a:rPr kumimoji="0" lang="en-CA" sz="3000" b="0" i="0" u="none" strike="noStrike" kern="1200" cap="none" spc="0" normalizeH="0" baseline="0" noProof="0" dirty="0">
                <a:ln>
                  <a:noFill/>
                </a:ln>
                <a:solidFill>
                  <a:schemeClr val="accent1"/>
                </a:solidFill>
                <a:effectLst/>
                <a:uLnTx/>
                <a:uFillTx/>
                <a:latin typeface="Calibri" pitchFamily="34" charset="0"/>
                <a:ea typeface="+mn-ea"/>
                <a:cs typeface="Calibri" pitchFamily="34" charset="0"/>
              </a:rPr>
              <a:t>What is included?</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Not paid if miss work </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Not in standard employment relationship </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Weekly income not stable</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Hours worked not stable</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Work on-call </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Don’t know work schedule in advance</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Paid in cash 	</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Temporary employment</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No benefits </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pitchFamily="18" charset="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Weak voice at work </a:t>
            </a:r>
          </a:p>
        </p:txBody>
      </p:sp>
      <p:sp>
        <p:nvSpPr>
          <p:cNvPr id="6" name="Content Placeholder 5"/>
          <p:cNvSpPr txBox="1">
            <a:spLocks/>
          </p:cNvSpPr>
          <p:nvPr/>
        </p:nvSpPr>
        <p:spPr>
          <a:xfrm>
            <a:off x="4716016" y="1196752"/>
            <a:ext cx="3761184" cy="2016224"/>
          </a:xfrm>
          <a:prstGeom prst="rect">
            <a:avLst/>
          </a:prstGeom>
          <a:solidFill>
            <a:schemeClr val="bg1">
              <a:lumMod val="75000"/>
            </a:schemeClr>
          </a:solidFill>
        </p:spPr>
        <p:txBody>
          <a:bodyPr>
            <a:normAutofit/>
          </a:bodyPr>
          <a:lstStyle>
            <a:lvl1pPr marL="420624" indent="-384048" algn="l" rtl="0" eaLnBrk="1" latinLnBrk="0" hangingPunct="1">
              <a:spcBef>
                <a:spcPct val="20000"/>
              </a:spcBef>
              <a:buClr>
                <a:schemeClr val="accent1"/>
              </a:buClr>
              <a:buSzPct val="80000"/>
              <a:buFont typeface="Wingdings 2"/>
              <a:buChar char=""/>
              <a:defRPr kumimoji="0" lang="en-US" sz="3000" kern="1200" dirty="0" smtClean="0">
                <a:solidFill>
                  <a:schemeClr val="tx1"/>
                </a:solidFill>
                <a:latin typeface="Calibri" pitchFamily="34" charset="0"/>
                <a:ea typeface="+mn-ea"/>
                <a:cs typeface="Calibri" pitchFamily="34" charset="0"/>
              </a:defRPr>
            </a:lvl1pPr>
            <a:lvl2pPr marL="722376" indent="-274320" algn="l" rtl="0" eaLnBrk="1" latinLnBrk="0" hangingPunct="1">
              <a:spcBef>
                <a:spcPct val="20000"/>
              </a:spcBef>
              <a:buClr>
                <a:schemeClr val="accent1"/>
              </a:buClr>
              <a:buSzPct val="90000"/>
              <a:buFont typeface="Wingdings 2"/>
              <a:buChar char=""/>
              <a:defRPr kumimoji="0" lang="en-US" sz="2600" kern="1200" dirty="0" smtClean="0">
                <a:solidFill>
                  <a:schemeClr val="tx1"/>
                </a:solidFill>
                <a:latin typeface="Calibri" pitchFamily="34" charset="0"/>
                <a:ea typeface="+mn-ea"/>
                <a:cs typeface="Calibri" pitchFamily="34" charset="0"/>
              </a:defRPr>
            </a:lvl2pPr>
            <a:lvl3pPr marL="1005840" indent="-256032" algn="l" rtl="0" eaLnBrk="1" latinLnBrk="0" hangingPunct="1">
              <a:spcBef>
                <a:spcPct val="20000"/>
              </a:spcBef>
              <a:buClr>
                <a:schemeClr val="accent2"/>
              </a:buClr>
              <a:buSzPct val="85000"/>
              <a:buFont typeface="Arial"/>
              <a:buChar char="○"/>
              <a:defRPr kumimoji="0" lang="en-US" sz="2400" kern="1200" dirty="0" smtClean="0">
                <a:solidFill>
                  <a:schemeClr val="tx1"/>
                </a:solidFill>
                <a:latin typeface="Calibri" pitchFamily="34" charset="0"/>
                <a:ea typeface="+mn-ea"/>
                <a:cs typeface="Calibri" pitchFamily="34" charset="0"/>
              </a:defRPr>
            </a:lvl3pPr>
            <a:lvl4pPr marL="1280160" indent="-237744" algn="l" rtl="0" eaLnBrk="1" latinLnBrk="0" hangingPunct="1">
              <a:spcBef>
                <a:spcPct val="20000"/>
              </a:spcBef>
              <a:buClr>
                <a:schemeClr val="accent3"/>
              </a:buClr>
              <a:buSzPct val="90000"/>
              <a:buFont typeface="Wingdings 2"/>
              <a:buChar char=""/>
              <a:defRPr kumimoji="0" lang="en-US" sz="2000" kern="1200" dirty="0" smtClean="0">
                <a:solidFill>
                  <a:schemeClr val="tx1"/>
                </a:solidFill>
                <a:latin typeface="Calibri" pitchFamily="34" charset="0"/>
                <a:ea typeface="+mn-ea"/>
                <a:cs typeface="Calibri" pitchFamily="34" charset="0"/>
              </a:defRPr>
            </a:lvl4pPr>
            <a:lvl5pPr marL="1490472" indent="-182880" algn="l" rtl="0" eaLnBrk="1" latinLnBrk="0" hangingPunct="1">
              <a:spcBef>
                <a:spcPct val="20000"/>
              </a:spcBef>
              <a:buClr>
                <a:schemeClr val="accent4"/>
              </a:buClr>
              <a:buSzPct val="100000"/>
              <a:buFont typeface="Arial"/>
              <a:buChar char="-"/>
              <a:defRPr kumimoji="0" lang="en-US" sz="2000" kern="1200" dirty="0">
                <a:solidFill>
                  <a:schemeClr val="tx1"/>
                </a:solidFill>
                <a:latin typeface="Calibri" pitchFamily="34" charset="0"/>
                <a:ea typeface="+mn-ea"/>
                <a:cs typeface="Calibri"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CA" sz="3000" b="0" i="0" u="none" strike="noStrike" kern="1200" cap="none" spc="0" normalizeH="0" baseline="0" noProof="0" dirty="0">
                <a:ln>
                  <a:noFill/>
                </a:ln>
                <a:solidFill>
                  <a:schemeClr val="accent1"/>
                </a:solidFill>
                <a:effectLst/>
                <a:uLnTx/>
                <a:uFillTx/>
                <a:latin typeface="Calibri" pitchFamily="34" charset="0"/>
                <a:ea typeface="+mn-ea"/>
                <a:cs typeface="Calibri" pitchFamily="34" charset="0"/>
              </a:rPr>
              <a:t>What is not included?</a:t>
            </a:r>
            <a:endParaRPr kumimoji="0" lang="en-CA" sz="22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Income</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CA" sz="3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7" name="Content Placeholder 5"/>
          <p:cNvSpPr txBox="1">
            <a:spLocks/>
          </p:cNvSpPr>
          <p:nvPr/>
        </p:nvSpPr>
        <p:spPr>
          <a:xfrm>
            <a:off x="4716016" y="3529424"/>
            <a:ext cx="3761184" cy="2376447"/>
          </a:xfrm>
          <a:prstGeom prst="rect">
            <a:avLst/>
          </a:prstGeom>
          <a:solidFill>
            <a:schemeClr val="bg1">
              <a:lumMod val="75000"/>
            </a:schemeClr>
          </a:solidFill>
        </p:spPr>
        <p:txBody>
          <a:bodyPr>
            <a:normAutofit/>
          </a:bodyPr>
          <a:lstStyle>
            <a:lvl1pPr marL="420624" indent="-384048" algn="l" rtl="0" eaLnBrk="1" latinLnBrk="0" hangingPunct="1">
              <a:spcBef>
                <a:spcPct val="20000"/>
              </a:spcBef>
              <a:buClr>
                <a:schemeClr val="accent1"/>
              </a:buClr>
              <a:buSzPct val="80000"/>
              <a:buFont typeface="Wingdings 2"/>
              <a:buChar char=""/>
              <a:defRPr kumimoji="0" lang="en-US" sz="3000" kern="1200" dirty="0" smtClean="0">
                <a:solidFill>
                  <a:schemeClr val="tx1"/>
                </a:solidFill>
                <a:latin typeface="Calibri" pitchFamily="34" charset="0"/>
                <a:ea typeface="+mn-ea"/>
                <a:cs typeface="Calibri" pitchFamily="34" charset="0"/>
              </a:defRPr>
            </a:lvl1pPr>
            <a:lvl2pPr marL="722376" indent="-274320" algn="l" rtl="0" eaLnBrk="1" latinLnBrk="0" hangingPunct="1">
              <a:spcBef>
                <a:spcPct val="20000"/>
              </a:spcBef>
              <a:buClr>
                <a:schemeClr val="accent1"/>
              </a:buClr>
              <a:buSzPct val="90000"/>
              <a:buFont typeface="Wingdings 2"/>
              <a:buChar char=""/>
              <a:defRPr kumimoji="0" lang="en-US" sz="2600" kern="1200" dirty="0" smtClean="0">
                <a:solidFill>
                  <a:schemeClr val="tx1"/>
                </a:solidFill>
                <a:latin typeface="Calibri" pitchFamily="34" charset="0"/>
                <a:ea typeface="+mn-ea"/>
                <a:cs typeface="Calibri" pitchFamily="34" charset="0"/>
              </a:defRPr>
            </a:lvl2pPr>
            <a:lvl3pPr marL="1005840" indent="-256032" algn="l" rtl="0" eaLnBrk="1" latinLnBrk="0" hangingPunct="1">
              <a:spcBef>
                <a:spcPct val="20000"/>
              </a:spcBef>
              <a:buClr>
                <a:schemeClr val="accent2"/>
              </a:buClr>
              <a:buSzPct val="85000"/>
              <a:buFont typeface="Arial"/>
              <a:buChar char="○"/>
              <a:defRPr kumimoji="0" lang="en-US" sz="2400" kern="1200" dirty="0" smtClean="0">
                <a:solidFill>
                  <a:schemeClr val="tx1"/>
                </a:solidFill>
                <a:latin typeface="Calibri" pitchFamily="34" charset="0"/>
                <a:ea typeface="+mn-ea"/>
                <a:cs typeface="Calibri" pitchFamily="34" charset="0"/>
              </a:defRPr>
            </a:lvl3pPr>
            <a:lvl4pPr marL="1280160" indent="-237744" algn="l" rtl="0" eaLnBrk="1" latinLnBrk="0" hangingPunct="1">
              <a:spcBef>
                <a:spcPct val="20000"/>
              </a:spcBef>
              <a:buClr>
                <a:schemeClr val="accent3"/>
              </a:buClr>
              <a:buSzPct val="90000"/>
              <a:buFont typeface="Wingdings 2"/>
              <a:buChar char=""/>
              <a:defRPr kumimoji="0" lang="en-US" sz="2000" kern="1200" dirty="0" smtClean="0">
                <a:solidFill>
                  <a:schemeClr val="tx1"/>
                </a:solidFill>
                <a:latin typeface="Calibri" pitchFamily="34" charset="0"/>
                <a:ea typeface="+mn-ea"/>
                <a:cs typeface="Calibri" pitchFamily="34" charset="0"/>
              </a:defRPr>
            </a:lvl4pPr>
            <a:lvl5pPr marL="1490472" indent="-182880" algn="l" rtl="0" eaLnBrk="1" latinLnBrk="0" hangingPunct="1">
              <a:spcBef>
                <a:spcPct val="20000"/>
              </a:spcBef>
              <a:buClr>
                <a:schemeClr val="accent4"/>
              </a:buClr>
              <a:buSzPct val="100000"/>
              <a:buFont typeface="Arial"/>
              <a:buChar char="-"/>
              <a:defRPr kumimoji="0" lang="en-US" sz="2000" kern="1200" dirty="0">
                <a:solidFill>
                  <a:schemeClr val="tx1"/>
                </a:solidFill>
                <a:latin typeface="Calibri" pitchFamily="34" charset="0"/>
                <a:ea typeface="+mn-ea"/>
                <a:cs typeface="Calibri"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CA" sz="3000" b="0" i="0" u="none" strike="noStrike" kern="1200" cap="none" spc="0" normalizeH="0" baseline="0" noProof="0" dirty="0">
                <a:ln>
                  <a:noFill/>
                </a:ln>
                <a:solidFill>
                  <a:schemeClr val="accent1"/>
                </a:solidFill>
                <a:effectLst/>
                <a:uLnTx/>
                <a:uFillTx/>
                <a:latin typeface="Calibri" pitchFamily="34" charset="0"/>
                <a:ea typeface="+mn-ea"/>
                <a:cs typeface="Calibri" pitchFamily="34" charset="0"/>
              </a:rPr>
              <a:t>Online Employment Precarity Index</a:t>
            </a:r>
            <a:endParaRPr kumimoji="0" lang="en-CA" sz="22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Pepso.ca/</a:t>
            </a:r>
            <a:r>
              <a:rPr kumimoji="0" lang="en-CA" sz="2000" b="0" i="0" u="none" strike="noStrike" kern="1200" cap="none" spc="0" normalizeH="0" baseline="0" noProof="0" dirty="0" err="1">
                <a:ln>
                  <a:noFill/>
                </a:ln>
                <a:solidFill>
                  <a:schemeClr val="tx1"/>
                </a:solidFill>
                <a:effectLst/>
                <a:uLnTx/>
                <a:uFillTx/>
                <a:latin typeface="Calibri" pitchFamily="34" charset="0"/>
                <a:ea typeface="+mn-ea"/>
                <a:cs typeface="Calibri" pitchFamily="34" charset="0"/>
              </a:rPr>
              <a:t>jobprecarityscore</a:t>
            </a:r>
            <a:endParaRPr kumimoji="0" lang="en-CA" sz="2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CA" sz="3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8219825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a:t>Impacts on Kids: School, Health, Violence, Drugs, Early Pregnancy </a:t>
            </a:r>
          </a:p>
        </p:txBody>
      </p:sp>
      <p:sp>
        <p:nvSpPr>
          <p:cNvPr id="13315" name="Content Placeholder 2"/>
          <p:cNvSpPr>
            <a:spLocks noGrp="1"/>
          </p:cNvSpPr>
          <p:nvPr>
            <p:ph idx="1"/>
          </p:nvPr>
        </p:nvSpPr>
        <p:spPr/>
        <p:txBody>
          <a:bodyPr/>
          <a:lstStyle/>
          <a:p>
            <a:pPr marL="0" indent="0">
              <a:buFont typeface="Arial" panose="020B0604020202020204" pitchFamily="34" charset="0"/>
              <a:buNone/>
            </a:pPr>
            <a:r>
              <a:rPr lang="en-US" altLang="en-US" b="1"/>
              <a:t>Worker </a:t>
            </a:r>
            <a:r>
              <a:rPr lang="en-US" altLang="en-US"/>
              <a:t>[telephoning son being treated for depression]: “‘I’m almost there, son.’ How can I tell him this is the price for a better life?” </a:t>
            </a:r>
          </a:p>
          <a:p>
            <a:pPr marL="0" indent="0">
              <a:buFont typeface="Arial" panose="020B0604020202020204" pitchFamily="34" charset="0"/>
              <a:buNone/>
            </a:pPr>
            <a:r>
              <a:rPr lang="en-US" altLang="en-US" b="1"/>
              <a:t>Daughter</a:t>
            </a:r>
            <a:r>
              <a:rPr lang="en-US" altLang="en-US"/>
              <a:t>: [after father leaves]“my brother only wants to be in bed. (..) He goes to school sad and when he comes back he goes to bed.”</a:t>
            </a:r>
          </a:p>
          <a:p>
            <a:pPr marL="0" indent="0">
              <a:buFont typeface="Arial" panose="020B0604020202020204" pitchFamily="34" charset="0"/>
              <a:buNone/>
            </a:pPr>
            <a:r>
              <a:rPr lang="en-US" altLang="en-US" b="1"/>
              <a:t>Mother: </a:t>
            </a:r>
            <a:r>
              <a:rPr lang="en-US" altLang="en-US"/>
              <a:t>“a lot of young guys choose a wrong path, and all of them have absent fathers.”</a:t>
            </a:r>
          </a:p>
          <a:p>
            <a:pPr marL="0" indent="0">
              <a:buFont typeface="Arial" panose="020B0604020202020204" pitchFamily="34" charset="0"/>
              <a:buNone/>
            </a:pPr>
            <a:endParaRPr lang="en-US" altLang="en-US" b="1"/>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b="1"/>
          </a:p>
        </p:txBody>
      </p:sp>
    </p:spTree>
    <p:extLst>
      <p:ext uri="{BB962C8B-B14F-4D97-AF65-F5344CB8AC3E}">
        <p14:creationId xmlns:p14="http://schemas.microsoft.com/office/powerpoint/2010/main" val="1450476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CA" altLang="en-US"/>
              <a:t>Conclusion</a:t>
            </a:r>
          </a:p>
        </p:txBody>
      </p:sp>
      <p:sp>
        <p:nvSpPr>
          <p:cNvPr id="14339" name="Content Placeholder 2"/>
          <p:cNvSpPr>
            <a:spLocks noGrp="1"/>
          </p:cNvSpPr>
          <p:nvPr>
            <p:ph idx="1"/>
          </p:nvPr>
        </p:nvSpPr>
        <p:spPr/>
        <p:txBody>
          <a:bodyPr/>
          <a:lstStyle/>
          <a:p>
            <a:pPr>
              <a:buFont typeface="Arial" charset="0"/>
              <a:buChar char="•"/>
              <a:defRPr/>
            </a:pPr>
            <a:r>
              <a:rPr lang="en-CA" altLang="en-US" dirty="0"/>
              <a:t>While contributing to short-term economic gains, SAWP harms family cohesion and family members (fathers, spouses and children)</a:t>
            </a:r>
          </a:p>
          <a:p>
            <a:pPr>
              <a:buFont typeface="Arial" charset="0"/>
              <a:buChar char="•"/>
              <a:defRPr/>
            </a:pPr>
            <a:r>
              <a:rPr lang="en-CA" altLang="en-US" u="sng" dirty="0"/>
              <a:t>A </a:t>
            </a:r>
            <a:r>
              <a:rPr lang="en-CA" altLang="en-US" b="1" u="sng" dirty="0"/>
              <a:t>whole worker approach </a:t>
            </a:r>
            <a:r>
              <a:rPr lang="en-CA" altLang="en-US" u="sng" dirty="0"/>
              <a:t>should guide policy reforms to strengthen family cohesion and reduce harm to family members</a:t>
            </a:r>
          </a:p>
          <a:p>
            <a:pPr>
              <a:buFont typeface="Arial" charset="0"/>
              <a:buChar char="•"/>
              <a:defRPr/>
            </a:pPr>
            <a:r>
              <a:rPr lang="en-US" altLang="en-US" dirty="0"/>
              <a:t>see </a:t>
            </a:r>
            <a:r>
              <a:rPr lang="en-US" altLang="en-US" b="1" u="sng" dirty="0"/>
              <a:t>publications based </a:t>
            </a:r>
            <a:r>
              <a:rPr lang="en-US" altLang="en-US" b="1" u="sng"/>
              <a:t>on research</a:t>
            </a:r>
            <a:r>
              <a:rPr lang="en-US" altLang="en-US"/>
              <a:t>: </a:t>
            </a:r>
            <a:endParaRPr lang="en-US" altLang="en-US" dirty="0"/>
          </a:p>
          <a:p>
            <a:pPr marL="0" indent="0">
              <a:buFont typeface="Arial" charset="0"/>
              <a:buNone/>
              <a:defRPr/>
            </a:pPr>
            <a:r>
              <a:rPr lang="en-US" altLang="en-US" dirty="0"/>
              <a:t>	https:// pepso.ca/publications</a:t>
            </a:r>
            <a:endParaRPr lang="en-CA" altLang="en-US" dirty="0"/>
          </a:p>
        </p:txBody>
      </p:sp>
    </p:spTree>
    <p:extLst>
      <p:ext uri="{BB962C8B-B14F-4D97-AF65-F5344CB8AC3E}">
        <p14:creationId xmlns:p14="http://schemas.microsoft.com/office/powerpoint/2010/main" val="14353439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Migrant workers and barriers to occupational health and safety protections</a:t>
            </a:r>
            <a:endParaRPr lang="en-CA" sz="5000" dirty="0"/>
          </a:p>
        </p:txBody>
      </p:sp>
      <p:sp>
        <p:nvSpPr>
          <p:cNvPr id="3" name="Text Placeholder 2"/>
          <p:cNvSpPr>
            <a:spLocks noGrp="1"/>
          </p:cNvSpPr>
          <p:nvPr>
            <p:ph type="body" idx="1"/>
          </p:nvPr>
        </p:nvSpPr>
        <p:spPr>
          <a:xfrm>
            <a:off x="467544" y="4437112"/>
            <a:ext cx="8280920" cy="576064"/>
          </a:xfrm>
        </p:spPr>
        <p:txBody>
          <a:bodyPr/>
          <a:lstStyle/>
          <a:p>
            <a:pPr lvl="0"/>
            <a:r>
              <a:rPr lang="en-CA" dirty="0"/>
              <a:t>Wilfrid Laurier University</a:t>
            </a:r>
          </a:p>
        </p:txBody>
      </p:sp>
      <p:sp>
        <p:nvSpPr>
          <p:cNvPr id="4" name="Text Placeholder 3"/>
          <p:cNvSpPr>
            <a:spLocks noGrp="1"/>
          </p:cNvSpPr>
          <p:nvPr>
            <p:ph type="body" idx="13"/>
          </p:nvPr>
        </p:nvSpPr>
        <p:spPr>
          <a:xfrm>
            <a:off x="467544" y="3996754"/>
            <a:ext cx="8280920" cy="648072"/>
          </a:xfrm>
        </p:spPr>
        <p:txBody>
          <a:bodyPr/>
          <a:lstStyle/>
          <a:p>
            <a:r>
              <a:rPr lang="en-CA" dirty="0"/>
              <a:t>Janet McLaughlin</a:t>
            </a:r>
          </a:p>
        </p:txBody>
      </p:sp>
    </p:spTree>
    <p:extLst>
      <p:ext uri="{BB962C8B-B14F-4D97-AF65-F5344CB8AC3E}">
        <p14:creationId xmlns:p14="http://schemas.microsoft.com/office/powerpoint/2010/main" val="20260371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0152" y="2469751"/>
            <a:ext cx="5847009" cy="3642949"/>
          </a:xfrm>
        </p:spPr>
        <p:txBody>
          <a:bodyPr/>
          <a:lstStyle/>
          <a:p>
            <a:r>
              <a:rPr lang="en-CA" sz="2800" dirty="0"/>
              <a:t>Occupational Health and Safety of Migrant Agricultural Workers in Ontario</a:t>
            </a:r>
          </a:p>
          <a:p>
            <a:r>
              <a:rPr lang="en-CA" sz="3200" b="1" dirty="0"/>
              <a:t/>
            </a:r>
            <a:br>
              <a:rPr lang="en-CA" sz="3200" b="1" dirty="0"/>
            </a:br>
            <a:r>
              <a:rPr lang="es-ES" sz="2000" dirty="0"/>
              <a:t>Janet McLaughlin, PhD, </a:t>
            </a:r>
            <a:r>
              <a:rPr lang="es-ES" sz="2000" dirty="0" err="1"/>
              <a:t>Associate</a:t>
            </a:r>
            <a:r>
              <a:rPr lang="es-ES" sz="2000" dirty="0"/>
              <a:t> </a:t>
            </a:r>
            <a:r>
              <a:rPr lang="es-ES" sz="2000" dirty="0" err="1"/>
              <a:t>Professor</a:t>
            </a:r>
            <a:r>
              <a:rPr lang="es-ES" sz="2000" dirty="0"/>
              <a:t>, </a:t>
            </a:r>
            <a:r>
              <a:rPr lang="es-ES" sz="2000" dirty="0" err="1"/>
              <a:t>Health</a:t>
            </a:r>
            <a:r>
              <a:rPr lang="es-ES" sz="2000" dirty="0"/>
              <a:t> </a:t>
            </a:r>
            <a:r>
              <a:rPr lang="es-ES" sz="2000" dirty="0" err="1"/>
              <a:t>Studies</a:t>
            </a:r>
            <a:r>
              <a:rPr lang="es-ES" sz="2000" dirty="0"/>
              <a:t> </a:t>
            </a:r>
            <a:r>
              <a:rPr lang="es-ES" sz="2000" dirty="0" err="1"/>
              <a:t>Wilfrid</a:t>
            </a:r>
            <a:r>
              <a:rPr lang="es-ES" sz="2000" dirty="0"/>
              <a:t> </a:t>
            </a:r>
            <a:r>
              <a:rPr lang="es-ES" sz="2000" dirty="0" err="1"/>
              <a:t>Laurier</a:t>
            </a:r>
            <a:r>
              <a:rPr lang="es-ES" sz="2000" dirty="0"/>
              <a:t> </a:t>
            </a:r>
            <a:r>
              <a:rPr lang="es-ES" sz="2000" dirty="0" err="1"/>
              <a:t>University</a:t>
            </a:r>
            <a:r>
              <a:rPr lang="es-ES" sz="2000" dirty="0"/>
              <a:t> </a:t>
            </a:r>
          </a:p>
          <a:p>
            <a:endParaRPr lang="en-CA" sz="3200" b="1" dirty="0"/>
          </a:p>
          <a:p>
            <a:r>
              <a:rPr lang="en-CA" sz="1800" dirty="0"/>
              <a:t>June 19, 2018</a:t>
            </a:r>
          </a:p>
          <a:p>
            <a:pPr>
              <a:spcBef>
                <a:spcPct val="0"/>
              </a:spcBef>
            </a:pPr>
            <a:r>
              <a:rPr lang="en-CA" altLang="en-US" sz="1800" dirty="0">
                <a:latin typeface="Arial" panose="020B0604020202020204" pitchFamily="34" charset="0"/>
              </a:rPr>
              <a:t>Working Precariously: Causes &amp; Consequences</a:t>
            </a:r>
          </a:p>
          <a:p>
            <a:pPr>
              <a:spcBef>
                <a:spcPct val="0"/>
              </a:spcBef>
            </a:pPr>
            <a:r>
              <a:rPr lang="en-CA" altLang="en-US" sz="1800" dirty="0">
                <a:latin typeface="Arial" panose="020B0604020202020204" pitchFamily="34" charset="0"/>
              </a:rPr>
              <a:t>Art Gallery of Hamilton, 19 June 2018</a:t>
            </a:r>
            <a:endParaRPr lang="en-US" altLang="en-US" sz="1800" dirty="0"/>
          </a:p>
          <a:p>
            <a:r>
              <a:rPr lang="en-US" sz="2400" dirty="0">
                <a:solidFill>
                  <a:srgbClr val="A50021"/>
                </a:solidFill>
              </a:rPr>
              <a:t/>
            </a:r>
            <a:br>
              <a:rPr lang="en-US" sz="2400" dirty="0">
                <a:solidFill>
                  <a:srgbClr val="A50021"/>
                </a:solidFill>
              </a:rPr>
            </a:br>
            <a:endParaRPr lang="es-ES" sz="1600" dirty="0"/>
          </a:p>
          <a:p>
            <a:endParaRPr lang="es-ES" sz="2000" dirty="0"/>
          </a:p>
          <a:p>
            <a:endParaRPr lang="en-US" sz="1400" dirty="0">
              <a:ea typeface="ＭＳ Ｐゴシック" pitchFamily="34" charset="-128"/>
            </a:endParaRPr>
          </a:p>
          <a:p>
            <a:endParaRPr lang="en-US" sz="1200" dirty="0">
              <a:ea typeface="ＭＳ Ｐゴシック" pitchFamily="34" charset="-128"/>
            </a:endParaRPr>
          </a:p>
          <a:p>
            <a:endParaRPr lang="en-US" sz="12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3689" t="25528" r="13923" b="27309"/>
          <a:stretch/>
        </p:blipFill>
        <p:spPr>
          <a:xfrm>
            <a:off x="5937161" y="2021984"/>
            <a:ext cx="3116687" cy="4538484"/>
          </a:xfrm>
          <a:prstGeom prst="rect">
            <a:avLst/>
          </a:prstGeom>
        </p:spPr>
      </p:pic>
    </p:spTree>
    <p:extLst>
      <p:ext uri="{BB962C8B-B14F-4D97-AF65-F5344CB8AC3E}">
        <p14:creationId xmlns:p14="http://schemas.microsoft.com/office/powerpoint/2010/main" val="18104972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1223" y="946515"/>
            <a:ext cx="8229600" cy="746086"/>
          </a:xfrm>
        </p:spPr>
        <p:txBody>
          <a:bodyPr anchor="t">
            <a:normAutofit/>
          </a:bodyPr>
          <a:lstStyle/>
          <a:p>
            <a:pPr algn="l"/>
            <a:r>
              <a:rPr lang="en-US" sz="4000" dirty="0">
                <a:solidFill>
                  <a:schemeClr val="tx1"/>
                </a:solidFill>
              </a:rPr>
              <a:t>Working Context</a:t>
            </a:r>
            <a:endParaRPr lang="en-CA" sz="4000" dirty="0">
              <a:solidFill>
                <a:srgbClr val="979797"/>
              </a:solidFill>
            </a:endParaRPr>
          </a:p>
        </p:txBody>
      </p:sp>
      <p:sp>
        <p:nvSpPr>
          <p:cNvPr id="3" name="2 Marcador de contenido"/>
          <p:cNvSpPr>
            <a:spLocks noGrp="1"/>
          </p:cNvSpPr>
          <p:nvPr>
            <p:ph idx="1"/>
          </p:nvPr>
        </p:nvSpPr>
        <p:spPr>
          <a:xfrm>
            <a:off x="381000" y="1537856"/>
            <a:ext cx="7811641" cy="4617576"/>
          </a:xfrm>
        </p:spPr>
        <p:txBody>
          <a:bodyPr vert="horz">
            <a:normAutofit/>
          </a:bodyPr>
          <a:lstStyle/>
          <a:p>
            <a:pPr algn="ctr"/>
            <a:endParaRPr lang="en-US" sz="2400" dirty="0"/>
          </a:p>
          <a:p>
            <a:pPr marL="342900" indent="-342900">
              <a:buFont typeface="Arial" panose="020B0604020202020204" pitchFamily="34" charset="0"/>
              <a:buChar char="•"/>
            </a:pPr>
            <a:r>
              <a:rPr lang="en-US" sz="2400" dirty="0"/>
              <a:t>Wide variability in hours – often 8-12 hours a day; can be substantially more during the high season</a:t>
            </a:r>
          </a:p>
          <a:p>
            <a:pPr marL="342900" indent="-342900">
              <a:buFont typeface="Arial" panose="020B0604020202020204" pitchFamily="34" charset="0"/>
              <a:buChar char="•"/>
            </a:pPr>
            <a:r>
              <a:rPr lang="en-US" sz="2400" dirty="0"/>
              <a:t>Usually work from 6-7 days a week</a:t>
            </a:r>
          </a:p>
          <a:p>
            <a:pPr marL="342900" indent="-342900">
              <a:buFont typeface="Arial" panose="020B0604020202020204" pitchFamily="34" charset="0"/>
              <a:buChar char="•"/>
            </a:pPr>
            <a:r>
              <a:rPr lang="en-US" sz="2400" dirty="0"/>
              <a:t>Often lack sufficient breaks / rest</a:t>
            </a:r>
          </a:p>
          <a:p>
            <a:pPr marL="342900" indent="-342900">
              <a:buFont typeface="Arial" panose="020B0604020202020204" pitchFamily="34" charset="0"/>
              <a:buChar char="•"/>
            </a:pPr>
            <a:r>
              <a:rPr lang="en-US" sz="2400" dirty="0"/>
              <a:t>Often lack health and safety training, PPE</a:t>
            </a:r>
          </a:p>
          <a:p>
            <a:pPr marL="342900" indent="-342900">
              <a:buFont typeface="Arial" panose="020B0604020202020204" pitchFamily="34" charset="0"/>
              <a:buChar char="•"/>
            </a:pPr>
            <a:r>
              <a:rPr lang="en-US" sz="2400" dirty="0"/>
              <a:t>Limited rights under OHSA, ESA; excluded from LRA</a:t>
            </a:r>
            <a:endParaRPr lang="en-CA" sz="2400" dirty="0"/>
          </a:p>
        </p:txBody>
      </p:sp>
      <p:pic>
        <p:nvPicPr>
          <p:cNvPr id="7" name="Picture 6" descr="aaraon canada 334.jpeg"/>
          <p:cNvPicPr>
            <a:picLocks noChangeAspect="1"/>
          </p:cNvPicPr>
          <p:nvPr/>
        </p:nvPicPr>
        <p:blipFill>
          <a:blip r:embed="rId3" cstate="print"/>
          <a:stretch>
            <a:fillRect/>
          </a:stretch>
        </p:blipFill>
        <p:spPr>
          <a:xfrm>
            <a:off x="6779203" y="4592427"/>
            <a:ext cx="1731620" cy="2308827"/>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2" descr="C:\Users\user\Pictures\MWs\Canada\2008\Niagara July 2008\2008_08050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799" y="4542491"/>
            <a:ext cx="1746199" cy="2328266"/>
          </a:xfrm>
          <a:prstGeom prst="rect">
            <a:avLst/>
          </a:prstGeom>
          <a:noFill/>
          <a:ln>
            <a:solidFill>
              <a:schemeClr val="bg1"/>
            </a:solidFill>
          </a:ln>
          <a:effectLst>
            <a:outerShdw blurRad="50800" dist="38100" dir="2700000" algn="tl"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pic>
        <p:nvPicPr>
          <p:cNvPr id="8" name="Picture 7" descr="2008_08050771.jpeg"/>
          <p:cNvPicPr>
            <a:picLocks noChangeAspect="1"/>
          </p:cNvPicPr>
          <p:nvPr/>
        </p:nvPicPr>
        <p:blipFill>
          <a:blip r:embed="rId5" cstate="print"/>
          <a:stretch>
            <a:fillRect/>
          </a:stretch>
        </p:blipFill>
        <p:spPr>
          <a:xfrm>
            <a:off x="2964877" y="4568469"/>
            <a:ext cx="3606164" cy="2384880"/>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73804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66" y="1029151"/>
            <a:ext cx="8445500" cy="5828849"/>
          </a:xfrm>
        </p:spPr>
        <p:txBody>
          <a:bodyPr>
            <a:normAutofit fontScale="92500" lnSpcReduction="10000"/>
          </a:bodyPr>
          <a:lstStyle/>
          <a:p>
            <a:r>
              <a:rPr lang="es-CR" sz="3600" kern="0" dirty="0" err="1">
                <a:solidFill>
                  <a:schemeClr val="tx1"/>
                </a:solidFill>
              </a:rPr>
              <a:t>Common</a:t>
            </a:r>
            <a:r>
              <a:rPr lang="es-CR" sz="3600" kern="0" dirty="0">
                <a:solidFill>
                  <a:schemeClr val="tx1"/>
                </a:solidFill>
              </a:rPr>
              <a:t> </a:t>
            </a:r>
            <a:r>
              <a:rPr lang="es-CR" sz="3600" kern="0" dirty="0" err="1">
                <a:solidFill>
                  <a:schemeClr val="tx1"/>
                </a:solidFill>
              </a:rPr>
              <a:t>Health</a:t>
            </a:r>
            <a:r>
              <a:rPr lang="es-CR" sz="3600" kern="0" dirty="0">
                <a:solidFill>
                  <a:schemeClr val="tx1"/>
                </a:solidFill>
              </a:rPr>
              <a:t> </a:t>
            </a:r>
            <a:r>
              <a:rPr lang="es-CR" sz="3600" kern="0" dirty="0" err="1">
                <a:solidFill>
                  <a:schemeClr val="tx1"/>
                </a:solidFill>
              </a:rPr>
              <a:t>Hazards</a:t>
            </a:r>
            <a:r>
              <a:rPr lang="es-CR" sz="3600" kern="0" dirty="0">
                <a:solidFill>
                  <a:schemeClr val="tx1"/>
                </a:solidFill>
              </a:rPr>
              <a:t> </a:t>
            </a:r>
          </a:p>
          <a:p>
            <a:endParaRPr lang="es-CR" sz="2400" b="1" kern="0" dirty="0">
              <a:solidFill>
                <a:schemeClr val="tx1"/>
              </a:solidFill>
            </a:endParaRPr>
          </a:p>
          <a:p>
            <a:r>
              <a:rPr lang="en-CA" sz="2400" b="1" dirty="0">
                <a:solidFill>
                  <a:schemeClr val="tx2"/>
                </a:solidFill>
              </a:rPr>
              <a:t>Occupational </a:t>
            </a:r>
            <a:r>
              <a:rPr lang="en-US" sz="2400" b="1" dirty="0">
                <a:solidFill>
                  <a:schemeClr val="tx2"/>
                </a:solidFill>
              </a:rPr>
              <a:t>hazards</a:t>
            </a:r>
          </a:p>
          <a:p>
            <a:pPr lvl="1"/>
            <a:r>
              <a:rPr lang="en-US" sz="2000" dirty="0"/>
              <a:t>Ergonomic</a:t>
            </a:r>
          </a:p>
          <a:p>
            <a:pPr lvl="1"/>
            <a:r>
              <a:rPr lang="en-US" sz="2000" dirty="0"/>
              <a:t>Chemical exposures</a:t>
            </a:r>
          </a:p>
          <a:p>
            <a:pPr lvl="1"/>
            <a:r>
              <a:rPr lang="en-US" sz="2000" dirty="0"/>
              <a:t>Work sanitation/hygiene</a:t>
            </a:r>
          </a:p>
          <a:p>
            <a:pPr lvl="1"/>
            <a:r>
              <a:rPr lang="en-US" sz="2000" dirty="0"/>
              <a:t>Climatic exposures</a:t>
            </a:r>
          </a:p>
          <a:p>
            <a:pPr lvl="0"/>
            <a:endParaRPr lang="en-US" sz="2400" b="1" dirty="0">
              <a:solidFill>
                <a:schemeClr val="tx2"/>
              </a:solidFill>
            </a:endParaRPr>
          </a:p>
          <a:p>
            <a:pPr lvl="0"/>
            <a:r>
              <a:rPr lang="en-US" sz="2400" b="1" dirty="0">
                <a:solidFill>
                  <a:schemeClr val="tx2"/>
                </a:solidFill>
              </a:rPr>
              <a:t>Unsafe transportation</a:t>
            </a:r>
          </a:p>
          <a:p>
            <a:pPr lvl="1"/>
            <a:r>
              <a:rPr lang="en-US" sz="2000" dirty="0"/>
              <a:t>Bicycles (lacking reflectors, helmets, etc.). </a:t>
            </a:r>
          </a:p>
          <a:p>
            <a:pPr lvl="1"/>
            <a:r>
              <a:rPr lang="en-US" sz="2000" dirty="0"/>
              <a:t>Unsafe vehicles (lacking seatbelts, etc.).</a:t>
            </a:r>
          </a:p>
          <a:p>
            <a:pPr lvl="0"/>
            <a:endParaRPr lang="en-US" sz="2400" b="1" dirty="0">
              <a:solidFill>
                <a:schemeClr val="tx2"/>
              </a:solidFill>
            </a:endParaRPr>
          </a:p>
          <a:p>
            <a:r>
              <a:rPr lang="en-US" sz="1400" dirty="0">
                <a:solidFill>
                  <a:schemeClr val="tx2"/>
                </a:solidFill>
              </a:rPr>
              <a:t>   </a:t>
            </a:r>
            <a:r>
              <a:rPr lang="en-US" sz="2400" b="1" dirty="0">
                <a:solidFill>
                  <a:schemeClr val="tx2"/>
                </a:solidFill>
              </a:rPr>
              <a:t>Poor/variable living conditions</a:t>
            </a:r>
          </a:p>
          <a:p>
            <a:pPr lvl="1"/>
            <a:r>
              <a:rPr lang="en-US" sz="2000" dirty="0"/>
              <a:t>Housing conditions</a:t>
            </a:r>
          </a:p>
          <a:p>
            <a:pPr lvl="1"/>
            <a:r>
              <a:rPr lang="en-US" sz="2000" dirty="0"/>
              <a:t>Lack of control</a:t>
            </a:r>
          </a:p>
          <a:p>
            <a:pPr lvl="1"/>
            <a:r>
              <a:rPr lang="en-US" sz="2000" dirty="0"/>
              <a:t>Stress and challenges of being separated from families</a:t>
            </a:r>
            <a:endParaRPr lang="en-CA" dirty="0"/>
          </a:p>
        </p:txBody>
      </p:sp>
      <p:pic>
        <p:nvPicPr>
          <p:cNvPr id="3" name="Picture 6" descr="2008_08050774"/>
          <p:cNvPicPr>
            <a:picLocks noChangeAspect="1" noChangeArrowheads="1"/>
          </p:cNvPicPr>
          <p:nvPr/>
        </p:nvPicPr>
        <p:blipFill>
          <a:blip r:embed="rId3" cstate="print"/>
          <a:srcRect/>
          <a:stretch>
            <a:fillRect/>
          </a:stretch>
        </p:blipFill>
        <p:spPr bwMode="auto">
          <a:xfrm rot="16200000" flipV="1">
            <a:off x="5826947" y="1517216"/>
            <a:ext cx="2328938" cy="3104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198930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181" y="593904"/>
            <a:ext cx="6684027" cy="64325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sysClr val="windowText" lastClr="000000"/>
                </a:solidFill>
                <a:effectLst/>
                <a:uLnTx/>
                <a:uFillTx/>
              </a:rPr>
              <a:t>Ontario Survey on Working Conditions:</a:t>
            </a:r>
            <a:endParaRPr kumimoji="0" lang="en-US" sz="3200" b="1"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schemeClr val="tx2"/>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schemeClr val="tx2"/>
                </a:solidFill>
                <a:effectLst/>
                <a:uLnTx/>
                <a:uFillTx/>
              </a:rPr>
              <a:t>59% said they had not received any OHS information / training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schemeClr val="tx2"/>
                </a:solidFill>
                <a:effectLst/>
                <a:uLnTx/>
                <a:uFillTx/>
              </a:rPr>
              <a:t>55% stated that they will work while sick to not lose paid hours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schemeClr val="tx2"/>
                </a:solidFill>
                <a:effectLst/>
                <a:uLnTx/>
                <a:uFillTx/>
              </a:rPr>
              <a:t>45% stated that they will work while sick because they are afraid of their employer </a:t>
            </a:r>
            <a:r>
              <a:rPr kumimoji="0" lang="en-CA" sz="1200" b="0" i="0" u="none" strike="noStrike" kern="0" cap="none" spc="0" normalizeH="0" baseline="0" noProof="0" dirty="0">
                <a:ln>
                  <a:noFill/>
                </a:ln>
                <a:solidFill>
                  <a:schemeClr val="tx2"/>
                </a:solidFill>
                <a:effectLst/>
                <a:uLnTx/>
                <a:uFillTx/>
              </a:rPr>
              <a:t>(Hennebry, </a:t>
            </a:r>
            <a:r>
              <a:rPr kumimoji="0" lang="en-CA" sz="1200" b="0" i="0" u="none" strike="noStrike" kern="0" cap="none" spc="0" normalizeH="0" baseline="0" noProof="0" dirty="0" err="1">
                <a:ln>
                  <a:noFill/>
                </a:ln>
                <a:solidFill>
                  <a:schemeClr val="tx2"/>
                </a:solidFill>
                <a:effectLst/>
                <a:uLnTx/>
                <a:uFillTx/>
              </a:rPr>
              <a:t>Preibisch</a:t>
            </a:r>
            <a:r>
              <a:rPr kumimoji="0" lang="en-CA" sz="1200" b="0" i="0" u="none" strike="noStrike" kern="0" cap="none" spc="0" normalizeH="0" baseline="0" noProof="0" dirty="0">
                <a:ln>
                  <a:noFill/>
                </a:ln>
                <a:solidFill>
                  <a:schemeClr val="tx2"/>
                </a:solidFill>
                <a:effectLst/>
                <a:uLnTx/>
                <a:uFillTx/>
              </a:rPr>
              <a:t> &amp; McLaughlin 2010)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chemeClr val="tx2"/>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0" cap="none" spc="0" normalizeH="0" baseline="0" noProof="0" dirty="0">
                <a:ln>
                  <a:noFill/>
                </a:ln>
                <a:solidFill>
                  <a:schemeClr val="tx2"/>
                </a:solidFill>
                <a:effectLst/>
                <a:uLnTx/>
                <a:uFillTx/>
              </a:rPr>
              <a:t>“You have to be there to do what the boss tells you…if you start to disobey him, you will no longer return. For that reason one has to accept everything. Although you know that it is not the correct thing or that they are committing injustices against you, you have to allow it.” </a:t>
            </a:r>
            <a:r>
              <a:rPr kumimoji="0" lang="en-US" sz="1400" b="0" i="1" u="none" strike="noStrike" kern="0" cap="none" spc="0" normalizeH="0" baseline="0" noProof="0" dirty="0">
                <a:ln>
                  <a:noFill/>
                </a:ln>
                <a:solidFill>
                  <a:schemeClr val="tx2"/>
                </a:solidFill>
                <a:effectLst/>
                <a:uLnTx/>
                <a:uFillTx/>
              </a:rPr>
              <a:t>(Mexican migrant worker, McLaughlin 2009)</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sysClr val="windowText" lastClr="000000"/>
              </a:solidFill>
              <a:effectLst/>
              <a:uLnTx/>
              <a:uFillTx/>
            </a:endParaRPr>
          </a:p>
        </p:txBody>
      </p:sp>
      <p:pic>
        <p:nvPicPr>
          <p:cNvPr id="3" name="Picture 2" descr="aaraon canada 334.jpeg"/>
          <p:cNvPicPr>
            <a:picLocks noChangeAspect="1"/>
          </p:cNvPicPr>
          <p:nvPr/>
        </p:nvPicPr>
        <p:blipFill>
          <a:blip r:embed="rId3" cstate="print"/>
          <a:stretch>
            <a:fillRect/>
          </a:stretch>
        </p:blipFill>
        <p:spPr>
          <a:xfrm>
            <a:off x="6793208" y="2570667"/>
            <a:ext cx="1859253" cy="24790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38257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7" name="Rectangle 3"/>
          <p:cNvSpPr>
            <a:spLocks noGrp="1" noChangeArrowheads="1"/>
          </p:cNvSpPr>
          <p:nvPr>
            <p:ph type="body" idx="1"/>
          </p:nvPr>
        </p:nvSpPr>
        <p:spPr>
          <a:xfrm>
            <a:off x="0" y="1659286"/>
            <a:ext cx="4716016" cy="5661025"/>
          </a:xfrm>
        </p:spPr>
        <p:txBody>
          <a:bodyPr/>
          <a:lstStyle/>
          <a:p>
            <a:pPr>
              <a:lnSpc>
                <a:spcPct val="90000"/>
              </a:lnSpc>
              <a:buFontTx/>
              <a:buNone/>
            </a:pPr>
            <a:r>
              <a:rPr lang="en-US" i="1" dirty="0"/>
              <a:t> </a:t>
            </a:r>
            <a:r>
              <a:rPr lang="en-US" sz="2800" i="1" dirty="0"/>
              <a:t>“…There are some bosses that are good, but there are also bosses that are totally horrible, the well-being of their workers doesn’t interest them. I don’t why… I guess we are like disposable machines to them…they work us hard until we wear out. Then they replace us with others.”  </a:t>
            </a:r>
          </a:p>
          <a:p>
            <a:pPr>
              <a:lnSpc>
                <a:spcPct val="90000"/>
              </a:lnSpc>
              <a:buFontTx/>
              <a:buNone/>
            </a:pPr>
            <a:r>
              <a:rPr lang="en-US" sz="2800" i="1" dirty="0"/>
              <a:t>- “Pepe”, Mexican worker</a:t>
            </a:r>
          </a:p>
        </p:txBody>
      </p:sp>
      <p:pic>
        <p:nvPicPr>
          <p:cNvPr id="4" name="Picture 4"/>
          <p:cNvPicPr>
            <a:picLocks noChangeAspect="1" noChangeArrowheads="1"/>
          </p:cNvPicPr>
          <p:nvPr/>
        </p:nvPicPr>
        <p:blipFill>
          <a:blip r:embed="rId3" cstate="print"/>
          <a:srcRect/>
          <a:stretch>
            <a:fillRect/>
          </a:stretch>
        </p:blipFill>
        <p:spPr bwMode="auto">
          <a:xfrm>
            <a:off x="4716016" y="2060848"/>
            <a:ext cx="4320976" cy="3108622"/>
          </a:xfrm>
          <a:prstGeom prst="rect">
            <a:avLst/>
          </a:prstGeom>
          <a:noFill/>
          <a:ln w="28575">
            <a:solidFill>
              <a:schemeClr val="tx1"/>
            </a:solidFill>
            <a:miter lim="800000"/>
            <a:headEnd/>
            <a:tailEnd/>
          </a:ln>
          <a:effectLst/>
        </p:spPr>
      </p:pic>
      <p:sp>
        <p:nvSpPr>
          <p:cNvPr id="2" name="Rectangle 1"/>
          <p:cNvSpPr/>
          <p:nvPr/>
        </p:nvSpPr>
        <p:spPr>
          <a:xfrm>
            <a:off x="6868980" y="5157192"/>
            <a:ext cx="2239524" cy="276999"/>
          </a:xfrm>
          <a:prstGeom prst="rect">
            <a:avLst/>
          </a:prstGeom>
        </p:spPr>
        <p:txBody>
          <a:bodyPr wrap="non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rPr>
              <a:t>The Economist, Nov. 23, 2007</a:t>
            </a:r>
          </a:p>
        </p:txBody>
      </p:sp>
    </p:spTree>
    <p:extLst>
      <p:ext uri="{BB962C8B-B14F-4D97-AF65-F5344CB8AC3E}">
        <p14:creationId xmlns:p14="http://schemas.microsoft.com/office/powerpoint/2010/main" val="2456745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456"/>
            <a:ext cx="6370776" cy="1371600"/>
          </a:xfrm>
        </p:spPr>
        <p:txBody>
          <a:bodyPr/>
          <a:lstStyle/>
          <a:p>
            <a:pPr algn="l"/>
            <a:r>
              <a:rPr lang="en-CA" sz="3600" dirty="0"/>
              <a:t>Barriers to Rights’ Attainment: The Impact of Fear</a:t>
            </a:r>
          </a:p>
        </p:txBody>
      </p:sp>
      <p:sp>
        <p:nvSpPr>
          <p:cNvPr id="3" name="Content Placeholder 2"/>
          <p:cNvSpPr>
            <a:spLocks noGrp="1"/>
          </p:cNvSpPr>
          <p:nvPr>
            <p:ph idx="1"/>
          </p:nvPr>
        </p:nvSpPr>
        <p:spPr>
          <a:xfrm>
            <a:off x="457200" y="1632056"/>
            <a:ext cx="8229600" cy="4525963"/>
          </a:xfrm>
        </p:spPr>
        <p:txBody>
          <a:bodyPr>
            <a:normAutofit fontScale="92500"/>
          </a:bodyPr>
          <a:lstStyle/>
          <a:p>
            <a:pPr marL="0" indent="0">
              <a:buNone/>
            </a:pPr>
            <a:endParaRPr lang="en-CA" dirty="0"/>
          </a:p>
          <a:p>
            <a:r>
              <a:rPr lang="en-CA" i="1" dirty="0"/>
              <a:t>“Migrant workers have...almost non-existent possibilities of complaining or refusing any work that they consider unhealthy or dangerous. There is no way…that they are going to stand up or challenge. Even the ones that … have the courage enough to do it, they don't want to lose the job. They don't want to be shipped back to their countries” </a:t>
            </a:r>
            <a:r>
              <a:rPr lang="en-CA" dirty="0"/>
              <a:t>- Legal worker, interview, 2011.</a:t>
            </a:r>
          </a:p>
          <a:p>
            <a:endParaRPr lang="en-CA" dirty="0"/>
          </a:p>
        </p:txBody>
      </p:sp>
    </p:spTree>
    <p:extLst>
      <p:ext uri="{BB962C8B-B14F-4D97-AF65-F5344CB8AC3E}">
        <p14:creationId xmlns:p14="http://schemas.microsoft.com/office/powerpoint/2010/main" val="25079271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9" y="186518"/>
            <a:ext cx="6090251" cy="1371600"/>
          </a:xfrm>
        </p:spPr>
        <p:txBody>
          <a:bodyPr>
            <a:noAutofit/>
          </a:bodyPr>
          <a:lstStyle/>
          <a:p>
            <a:pPr algn="l"/>
            <a:r>
              <a:rPr lang="en-US" dirty="0"/>
              <a:t>Barriers to Accessing Health Care &amp; WSIB</a:t>
            </a:r>
          </a:p>
        </p:txBody>
      </p:sp>
      <p:sp>
        <p:nvSpPr>
          <p:cNvPr id="3" name="Content Placeholder 2"/>
          <p:cNvSpPr>
            <a:spLocks noGrp="1"/>
          </p:cNvSpPr>
          <p:nvPr>
            <p:ph idx="1"/>
          </p:nvPr>
        </p:nvSpPr>
        <p:spPr>
          <a:xfrm>
            <a:off x="429904" y="1667300"/>
            <a:ext cx="8229600" cy="4525963"/>
          </a:xfrm>
        </p:spPr>
        <p:txBody>
          <a:bodyPr>
            <a:normAutofit fontScale="62500" lnSpcReduction="20000"/>
          </a:bodyPr>
          <a:lstStyle/>
          <a:p>
            <a:endParaRPr lang="en-CA" dirty="0"/>
          </a:p>
          <a:p>
            <a:r>
              <a:rPr lang="en-CA" b="1" dirty="0"/>
              <a:t>Logistical:</a:t>
            </a:r>
          </a:p>
          <a:p>
            <a:pPr marL="457200" indent="-457200">
              <a:buFont typeface="Arial" panose="020B0604020202020204" pitchFamily="34" charset="0"/>
              <a:buChar char="•"/>
            </a:pPr>
            <a:r>
              <a:rPr lang="en-CA" dirty="0"/>
              <a:t>Long work hours </a:t>
            </a:r>
          </a:p>
          <a:p>
            <a:pPr marL="457200" indent="-457200">
              <a:buFont typeface="Arial" panose="020B0604020202020204" pitchFamily="34" charset="0"/>
              <a:buChar char="•"/>
            </a:pPr>
            <a:r>
              <a:rPr lang="en-CA" dirty="0"/>
              <a:t>Limited clinic hours</a:t>
            </a:r>
          </a:p>
          <a:p>
            <a:pPr marL="457200" indent="-457200">
              <a:buFont typeface="Arial" panose="020B0604020202020204" pitchFamily="34" charset="0"/>
              <a:buChar char="•"/>
            </a:pPr>
            <a:r>
              <a:rPr lang="en-CA" dirty="0"/>
              <a:t>Lack of transportation</a:t>
            </a:r>
          </a:p>
          <a:p>
            <a:pPr marL="457200" indent="-457200">
              <a:buFont typeface="Arial" panose="020B0604020202020204" pitchFamily="34" charset="0"/>
              <a:buChar char="•"/>
            </a:pPr>
            <a:r>
              <a:rPr lang="en-CA" dirty="0"/>
              <a:t>Delays in receiving health cards</a:t>
            </a:r>
          </a:p>
          <a:p>
            <a:pPr marL="457200" indent="-457200">
              <a:buFont typeface="Arial" panose="020B0604020202020204" pitchFamily="34" charset="0"/>
              <a:buChar char="•"/>
            </a:pPr>
            <a:r>
              <a:rPr lang="en-CA" dirty="0"/>
              <a:t>Language and literacy</a:t>
            </a:r>
          </a:p>
          <a:p>
            <a:endParaRPr lang="en-CA" b="1" dirty="0"/>
          </a:p>
          <a:p>
            <a:r>
              <a:rPr lang="en-CA" b="1" dirty="0"/>
              <a:t>Structural</a:t>
            </a:r>
          </a:p>
          <a:p>
            <a:pPr marL="457200" indent="-457200">
              <a:buFont typeface="Arial" panose="020B0604020202020204" pitchFamily="34" charset="0"/>
              <a:buChar char="•"/>
            </a:pPr>
            <a:r>
              <a:rPr lang="en-CA" dirty="0"/>
              <a:t>Lack of information about and integration into the local health care system</a:t>
            </a:r>
          </a:p>
          <a:p>
            <a:pPr marL="457200" indent="-457200">
              <a:buFont typeface="Arial" panose="020B0604020202020204" pitchFamily="34" charset="0"/>
              <a:buChar char="•"/>
            </a:pPr>
            <a:r>
              <a:rPr lang="en-CA" dirty="0"/>
              <a:t>Dependence upon employers, and resulting confidentiality concerns</a:t>
            </a:r>
          </a:p>
          <a:p>
            <a:pPr marL="457200" indent="-457200">
              <a:buFont typeface="Arial" panose="020B0604020202020204" pitchFamily="34" charset="0"/>
              <a:buChar char="•"/>
            </a:pPr>
            <a:r>
              <a:rPr lang="en-CA" dirty="0"/>
              <a:t>Fear of reporting concerns</a:t>
            </a:r>
          </a:p>
          <a:p>
            <a:pPr marL="457200" indent="-457200">
              <a:buFont typeface="Arial" panose="020B0604020202020204" pitchFamily="34" charset="0"/>
              <a:buChar char="•"/>
            </a:pPr>
            <a:r>
              <a:rPr lang="en-CA" dirty="0"/>
              <a:t>Lack of long-term, transnational care</a:t>
            </a:r>
          </a:p>
          <a:p>
            <a:endParaRPr lang="en-CA" dirty="0"/>
          </a:p>
        </p:txBody>
      </p:sp>
      <p:pic>
        <p:nvPicPr>
          <p:cNvPr id="5" name="Picture 4"/>
          <p:cNvPicPr>
            <a:picLocks noChangeAspect="1" noChangeArrowheads="1"/>
          </p:cNvPicPr>
          <p:nvPr/>
        </p:nvPicPr>
        <p:blipFill>
          <a:blip r:embed="rId3" cstate="print"/>
          <a:srcRect l="6400" t="22255" r="6400" b="50867"/>
          <a:stretch>
            <a:fillRect/>
          </a:stretch>
        </p:blipFill>
        <p:spPr bwMode="auto">
          <a:xfrm>
            <a:off x="5189918" y="2246413"/>
            <a:ext cx="1584325" cy="985837"/>
          </a:xfrm>
          <a:prstGeom prst="rect">
            <a:avLst/>
          </a:prstGeom>
          <a:noFill/>
          <a:ln w="9525">
            <a:noFill/>
            <a:miter lim="800000"/>
            <a:headEnd/>
            <a:tailEnd/>
          </a:ln>
          <a:effectLst/>
        </p:spPr>
      </p:pic>
    </p:spTree>
    <p:extLst>
      <p:ext uri="{BB962C8B-B14F-4D97-AF65-F5344CB8AC3E}">
        <p14:creationId xmlns:p14="http://schemas.microsoft.com/office/powerpoint/2010/main" val="1657685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Eight categories of workers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27565"/>
            <a:ext cx="8218488" cy="4471232"/>
          </a:xfrm>
        </p:spPr>
      </p:pic>
    </p:spTree>
    <p:extLst>
      <p:ext uri="{BB962C8B-B14F-4D97-AF65-F5344CB8AC3E}">
        <p14:creationId xmlns:p14="http://schemas.microsoft.com/office/powerpoint/2010/main" val="26711900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19" y="0"/>
            <a:ext cx="7680960" cy="1371600"/>
          </a:xfrm>
        </p:spPr>
        <p:txBody>
          <a:bodyPr/>
          <a:lstStyle/>
          <a:p>
            <a:r>
              <a:rPr lang="en-CA" dirty="0"/>
              <a:t>Alicia</a:t>
            </a:r>
          </a:p>
        </p:txBody>
      </p:sp>
      <p:pic>
        <p:nvPicPr>
          <p:cNvPr id="5" name="Picture 4" descr="IMG_2208.JPG"/>
          <p:cNvPicPr>
            <a:picLocks noChangeAspect="1"/>
          </p:cNvPicPr>
          <p:nvPr/>
        </p:nvPicPr>
        <p:blipFill>
          <a:blip r:embed="rId3" cstate="print"/>
          <a:stretch>
            <a:fillRect/>
          </a:stretch>
        </p:blipFill>
        <p:spPr>
          <a:xfrm>
            <a:off x="-47592" y="0"/>
            <a:ext cx="9144000" cy="6857999"/>
          </a:xfrm>
          <a:prstGeom prst="rect">
            <a:avLst/>
          </a:prstGeom>
        </p:spPr>
      </p:pic>
      <p:pic>
        <p:nvPicPr>
          <p:cNvPr id="4" name="Content Placeholder 3" descr="IMG_2219.JPG"/>
          <p:cNvPicPr>
            <a:picLocks noGrp="1" noChangeAspect="1"/>
          </p:cNvPicPr>
          <p:nvPr>
            <p:ph idx="1"/>
          </p:nvPr>
        </p:nvPicPr>
        <p:blipFill>
          <a:blip r:embed="rId4" cstate="print"/>
          <a:stretch>
            <a:fillRect/>
          </a:stretch>
        </p:blipFill>
        <p:spPr>
          <a:xfrm>
            <a:off x="-47592" y="4067482"/>
            <a:ext cx="3720690" cy="2790518"/>
          </a:xfrm>
        </p:spPr>
      </p:pic>
      <p:sp>
        <p:nvSpPr>
          <p:cNvPr id="3" name="Rectangle 2"/>
          <p:cNvSpPr/>
          <p:nvPr/>
        </p:nvSpPr>
        <p:spPr>
          <a:xfrm>
            <a:off x="542441" y="301079"/>
            <a:ext cx="2992611"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400" b="0" i="0" u="none" strike="noStrike" kern="0" cap="none" spc="0" normalizeH="0" baseline="0" noProof="0" dirty="0">
                <a:ln>
                  <a:noFill/>
                </a:ln>
                <a:solidFill>
                  <a:schemeClr val="bg1"/>
                </a:solidFill>
                <a:effectLst/>
                <a:uLnTx/>
                <a:uFillTx/>
              </a:rPr>
              <a:t>Alicia</a:t>
            </a:r>
          </a:p>
        </p:txBody>
      </p:sp>
    </p:spTree>
    <p:extLst>
      <p:ext uri="{BB962C8B-B14F-4D97-AF65-F5344CB8AC3E}">
        <p14:creationId xmlns:p14="http://schemas.microsoft.com/office/powerpoint/2010/main" val="3583397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Ricardo</a:t>
            </a:r>
          </a:p>
        </p:txBody>
      </p:sp>
      <p:sp>
        <p:nvSpPr>
          <p:cNvPr id="3" name="Content Placeholder 2"/>
          <p:cNvSpPr>
            <a:spLocks noGrp="1"/>
          </p:cNvSpPr>
          <p:nvPr>
            <p:ph idx="1"/>
          </p:nvPr>
        </p:nvSpPr>
        <p:spPr/>
        <p:txBody>
          <a:bodyPr/>
          <a:lstStyle/>
          <a:p>
            <a:endParaRPr lang="en-CA" dirty="0"/>
          </a:p>
        </p:txBody>
      </p:sp>
      <p:pic>
        <p:nvPicPr>
          <p:cNvPr id="4" name="Picture 9" descr="IMG_9345"/>
          <p:cNvPicPr>
            <a:picLocks noChangeAspect="1" noChangeArrowheads="1"/>
          </p:cNvPicPr>
          <p:nvPr/>
        </p:nvPicPr>
        <p:blipFill>
          <a:blip r:embed="rId3" cstate="print"/>
          <a:srcRect/>
          <a:stretch>
            <a:fillRect/>
          </a:stretch>
        </p:blipFill>
        <p:spPr bwMode="auto">
          <a:xfrm>
            <a:off x="3863725" y="1553661"/>
            <a:ext cx="5280275" cy="3958820"/>
          </a:xfrm>
          <a:prstGeom prst="rect">
            <a:avLst/>
          </a:prstGeom>
          <a:noFill/>
          <a:ln w="19050">
            <a:solidFill>
              <a:srgbClr val="000000"/>
            </a:solidFill>
            <a:miter lim="800000"/>
            <a:headEnd/>
            <a:tailEnd/>
          </a:ln>
        </p:spPr>
      </p:pic>
      <p:pic>
        <p:nvPicPr>
          <p:cNvPr id="5" name="Picture 5" descr="IMG_9336"/>
          <p:cNvPicPr>
            <a:picLocks noChangeAspect="1" noChangeArrowheads="1"/>
          </p:cNvPicPr>
          <p:nvPr/>
        </p:nvPicPr>
        <p:blipFill>
          <a:blip r:embed="rId4" cstate="print"/>
          <a:srcRect/>
          <a:stretch>
            <a:fillRect/>
          </a:stretch>
        </p:blipFill>
        <p:spPr bwMode="auto">
          <a:xfrm>
            <a:off x="0" y="1553661"/>
            <a:ext cx="3977841" cy="5304339"/>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28821018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2009_0721Summer_20090188"/>
          <p:cNvPicPr>
            <a:picLocks noChangeAspect="1" noChangeArrowheads="1"/>
          </p:cNvPicPr>
          <p:nvPr/>
        </p:nvPicPr>
        <p:blipFill>
          <a:blip r:embed="rId3" cstate="print"/>
          <a:srcRect l="12669" t="25049"/>
          <a:stretch>
            <a:fillRect/>
          </a:stretch>
        </p:blipFill>
        <p:spPr bwMode="auto">
          <a:xfrm>
            <a:off x="6157485" y="3556666"/>
            <a:ext cx="3018322" cy="1943381"/>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a:xfrm>
            <a:off x="281144" y="882692"/>
            <a:ext cx="7680960" cy="1371600"/>
          </a:xfrm>
        </p:spPr>
        <p:txBody>
          <a:bodyPr/>
          <a:lstStyle/>
          <a:p>
            <a:pPr algn="l"/>
            <a:r>
              <a:rPr lang="en-CA" dirty="0"/>
              <a:t>Positive Developments</a:t>
            </a:r>
          </a:p>
        </p:txBody>
      </p:sp>
      <p:sp>
        <p:nvSpPr>
          <p:cNvPr id="3" name="Content Placeholder 2"/>
          <p:cNvSpPr>
            <a:spLocks noGrp="1"/>
          </p:cNvSpPr>
          <p:nvPr>
            <p:ph idx="1"/>
          </p:nvPr>
        </p:nvSpPr>
        <p:spPr>
          <a:xfrm>
            <a:off x="137707" y="1934111"/>
            <a:ext cx="5286812" cy="3805452"/>
          </a:xfrm>
        </p:spPr>
        <p:txBody>
          <a:bodyPr>
            <a:normAutofit fontScale="92500" lnSpcReduction="20000"/>
          </a:bodyPr>
          <a:lstStyle/>
          <a:p>
            <a:pPr marL="457200" indent="-457200">
              <a:buFont typeface="Arial" panose="020B0604020202020204" pitchFamily="34" charset="0"/>
              <a:buChar char="•"/>
            </a:pPr>
            <a:r>
              <a:rPr lang="en-CA" dirty="0"/>
              <a:t>OHCOW and CHC clinics and prevention-based workshops</a:t>
            </a:r>
          </a:p>
          <a:p>
            <a:pPr marL="457200" indent="-457200">
              <a:buFont typeface="Arial" panose="020B0604020202020204" pitchFamily="34" charset="0"/>
              <a:buChar char="•"/>
            </a:pPr>
            <a:r>
              <a:rPr lang="en-CA" dirty="0"/>
              <a:t>Health fairs and broader community involvement</a:t>
            </a:r>
          </a:p>
          <a:p>
            <a:pPr marL="457200" indent="-457200">
              <a:buFont typeface="Arial" panose="020B0604020202020204" pitchFamily="34" charset="0"/>
              <a:buChar char="•"/>
            </a:pPr>
            <a:r>
              <a:rPr lang="en-CA" dirty="0"/>
              <a:t>Support of legal clinics</a:t>
            </a:r>
          </a:p>
          <a:p>
            <a:pPr marL="457200" indent="-457200">
              <a:buFont typeface="Arial" panose="020B0604020202020204" pitchFamily="34" charset="0"/>
              <a:buChar char="•"/>
            </a:pPr>
            <a:r>
              <a:rPr lang="en-CA" dirty="0"/>
              <a:t>2018 WSIB changes</a:t>
            </a:r>
          </a:p>
          <a:p>
            <a:pPr marL="457200" indent="-457200">
              <a:buFont typeface="Arial" panose="020B0604020202020204" pitchFamily="34" charset="0"/>
              <a:buChar char="•"/>
            </a:pPr>
            <a:r>
              <a:rPr lang="en-CA" dirty="0"/>
              <a:t>MOL recognition and dialogue</a:t>
            </a:r>
          </a:p>
          <a:p>
            <a:pPr marL="457200" indent="-457200">
              <a:buFont typeface="Arial" panose="020B0604020202020204" pitchFamily="34" charset="0"/>
              <a:buChar char="•"/>
            </a:pPr>
            <a:endParaRPr lang="en-CA" dirty="0"/>
          </a:p>
          <a:p>
            <a:endParaRPr lang="en-CA" dirty="0"/>
          </a:p>
        </p:txBody>
      </p:sp>
      <p:pic>
        <p:nvPicPr>
          <p:cNvPr id="4" name="Picture 6" descr="C:\Users\user\Pictures\Picasa\Screen Captures\Fullscreen capture 26032016 24810 PM.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31" t="20761" r="15096" b="23093"/>
          <a:stretch/>
        </p:blipFill>
        <p:spPr bwMode="auto">
          <a:xfrm>
            <a:off x="5372670" y="1809753"/>
            <a:ext cx="3169978" cy="1888790"/>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POWERPOINT HEADER.jpg"/>
          <p:cNvPicPr>
            <a:picLocks noChangeAspect="1"/>
          </p:cNvPicPr>
          <p:nvPr/>
        </p:nvPicPr>
        <p:blipFill rotWithShape="1">
          <a:blip r:embed="rId5" cstate="print"/>
          <a:srcRect l="13086" t="11258" r="12223" b="4577"/>
          <a:stretch/>
        </p:blipFill>
        <p:spPr>
          <a:xfrm>
            <a:off x="4691553" y="4931692"/>
            <a:ext cx="2931864" cy="1926308"/>
          </a:xfrm>
          <a:prstGeom prst="rect">
            <a:avLst/>
          </a:prstGeom>
          <a:ln>
            <a:solidFill>
              <a:schemeClr val="bg1"/>
            </a:solidFill>
          </a:ln>
          <a:effectLst>
            <a:outerShdw blurRad="50800" dist="38100" dir="2700000" algn="tl" rotWithShape="0">
              <a:prstClr val="black">
                <a:alpha val="40000"/>
              </a:prstClr>
            </a:outerShdw>
          </a:effectLst>
        </p:spPr>
      </p:pic>
      <p:pic>
        <p:nvPicPr>
          <p:cNvPr id="7" name="Picture 9" descr="Justicia_logo_1X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8537" y="3836837"/>
            <a:ext cx="1167147" cy="9675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9192"/>
          <a:stretch/>
        </p:blipFill>
        <p:spPr bwMode="auto">
          <a:xfrm>
            <a:off x="1" y="6153759"/>
            <a:ext cx="2133600" cy="70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r="29213"/>
          <a:stretch>
            <a:fillRect/>
          </a:stretch>
        </p:blipFill>
        <p:spPr bwMode="auto">
          <a:xfrm>
            <a:off x="2133602" y="6140882"/>
            <a:ext cx="2557952" cy="71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IMG_774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5381" y="5500047"/>
            <a:ext cx="1884012" cy="141320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436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1520" y="820015"/>
            <a:ext cx="7680960" cy="1371600"/>
          </a:xfrm>
        </p:spPr>
        <p:txBody>
          <a:bodyPr/>
          <a:lstStyle/>
          <a:p>
            <a:pPr algn="l"/>
            <a:r>
              <a:rPr lang="en-CA" dirty="0"/>
              <a:t>Conclusion</a:t>
            </a:r>
          </a:p>
        </p:txBody>
      </p:sp>
      <p:sp>
        <p:nvSpPr>
          <p:cNvPr id="2" name="Content Placeholder 1"/>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CA" dirty="0"/>
              <a:t>Agricultural workers endure multiple levels of vulnerability to health issues:</a:t>
            </a:r>
          </a:p>
          <a:p>
            <a:pPr marL="914400" lvl="1" indent="-457200">
              <a:buFont typeface="Arial" panose="020B0604020202020204" pitchFamily="34" charset="0"/>
              <a:buChar char="•"/>
            </a:pPr>
            <a:r>
              <a:rPr lang="en-CA" dirty="0"/>
              <a:t>The risks inherent within agriculture </a:t>
            </a:r>
          </a:p>
          <a:p>
            <a:pPr marL="914400" lvl="1" indent="-457200">
              <a:buFont typeface="Arial" panose="020B0604020202020204" pitchFamily="34" charset="0"/>
              <a:buChar char="•"/>
            </a:pPr>
            <a:r>
              <a:rPr lang="en-CA" dirty="0"/>
              <a:t>Agricultural workers’ exclusions from key legal protections</a:t>
            </a:r>
          </a:p>
          <a:p>
            <a:pPr marL="914400" lvl="1" indent="-457200">
              <a:buFont typeface="Arial" panose="020B0604020202020204" pitchFamily="34" charset="0"/>
              <a:buChar char="•"/>
            </a:pPr>
            <a:r>
              <a:rPr lang="en-CA" dirty="0"/>
              <a:t>Precariousness of migrant workers’ temporary employment</a:t>
            </a:r>
            <a:r>
              <a:rPr lang="en-CA" i="1" dirty="0"/>
              <a:t> and </a:t>
            </a:r>
            <a:r>
              <a:rPr lang="en-CA" dirty="0"/>
              <a:t>migration status </a:t>
            </a:r>
          </a:p>
          <a:p>
            <a:pPr marL="457200" indent="-457200">
              <a:buFont typeface="Arial" panose="020B0604020202020204" pitchFamily="34" charset="0"/>
              <a:buChar char="•"/>
            </a:pPr>
            <a:r>
              <a:rPr lang="en-CA" dirty="0"/>
              <a:t>Fundamental / structural changes are needed to address inherent and compounded vulnerabilities. </a:t>
            </a:r>
          </a:p>
        </p:txBody>
      </p:sp>
    </p:spTree>
    <p:extLst>
      <p:ext uri="{BB962C8B-B14F-4D97-AF65-F5344CB8AC3E}">
        <p14:creationId xmlns:p14="http://schemas.microsoft.com/office/powerpoint/2010/main" val="22538945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Policy Recommendations</a:t>
            </a:r>
          </a:p>
        </p:txBody>
      </p:sp>
      <p:sp>
        <p:nvSpPr>
          <p:cNvPr id="3" name="Content Placeholder 2"/>
          <p:cNvSpPr>
            <a:spLocks noGrp="1"/>
          </p:cNvSpPr>
          <p:nvPr>
            <p:ph idx="1"/>
          </p:nvPr>
        </p:nvSpPr>
        <p:spPr/>
        <p:txBody>
          <a:bodyPr>
            <a:normAutofit fontScale="92500"/>
          </a:bodyPr>
          <a:lstStyle/>
          <a:p>
            <a:pPr marL="971550" lvl="1" indent="-514350">
              <a:buFont typeface="Arial" charset="0"/>
              <a:buAutoNum type="arabicParenR"/>
              <a:defRPr/>
            </a:pPr>
            <a:r>
              <a:rPr lang="en-US" dirty="0"/>
              <a:t>Worker-family communication &amp; visiting rights</a:t>
            </a:r>
          </a:p>
          <a:p>
            <a:pPr marL="971550" lvl="1" indent="-514350">
              <a:buFont typeface="Arial" charset="0"/>
              <a:buAutoNum type="arabicParenR"/>
              <a:defRPr/>
            </a:pPr>
            <a:r>
              <a:rPr lang="en-US" dirty="0"/>
              <a:t>EI benefits (incl. parental benefits)</a:t>
            </a:r>
          </a:p>
          <a:p>
            <a:pPr marL="971550" lvl="1" indent="-514350">
              <a:buFont typeface="Arial" charset="0"/>
              <a:buAutoNum type="arabicParenR"/>
              <a:defRPr/>
            </a:pPr>
            <a:r>
              <a:rPr lang="en-US" dirty="0"/>
              <a:t>Health screening before return home</a:t>
            </a:r>
          </a:p>
          <a:p>
            <a:pPr marL="971550" lvl="1" indent="-514350">
              <a:buFont typeface="Arial" charset="0"/>
              <a:buAutoNum type="arabicParenR"/>
              <a:defRPr/>
            </a:pPr>
            <a:r>
              <a:rPr lang="en-US" dirty="0"/>
              <a:t>Mandatory health &amp; safety training</a:t>
            </a:r>
          </a:p>
          <a:p>
            <a:pPr marL="971550" lvl="1" indent="-514350">
              <a:buFont typeface="Arial" charset="0"/>
              <a:buAutoNum type="arabicParenR"/>
              <a:defRPr/>
            </a:pPr>
            <a:r>
              <a:rPr lang="en-US" dirty="0"/>
              <a:t>Effective, proactive MOL enforcement</a:t>
            </a:r>
          </a:p>
          <a:p>
            <a:pPr marL="971550" lvl="1" indent="-514350">
              <a:buFont typeface="Arial" charset="0"/>
              <a:buAutoNum type="arabicParenR"/>
              <a:defRPr/>
            </a:pPr>
            <a:r>
              <a:rPr lang="en-US" dirty="0"/>
              <a:t>Seniority recall rights, not ‘naming’</a:t>
            </a:r>
          </a:p>
          <a:p>
            <a:pPr marL="971550" lvl="1" indent="-514350">
              <a:buFont typeface="Arial" charset="0"/>
              <a:buAutoNum type="arabicParenR"/>
              <a:defRPr/>
            </a:pPr>
            <a:r>
              <a:rPr lang="en-US" dirty="0"/>
              <a:t>‘Open’ permits &amp; flexible contract length</a:t>
            </a:r>
          </a:p>
          <a:p>
            <a:pPr marL="971550" lvl="1" indent="-514350">
              <a:buFont typeface="Arial" charset="0"/>
              <a:buAutoNum type="arabicParenR" startAt="8"/>
              <a:defRPr/>
            </a:pPr>
            <a:r>
              <a:rPr lang="en-US" dirty="0"/>
              <a:t>Union &amp; collective bargaining rights</a:t>
            </a:r>
          </a:p>
          <a:p>
            <a:pPr marL="971550" lvl="1" indent="-514350">
              <a:buFont typeface="Arial" charset="0"/>
              <a:buAutoNum type="arabicParenR" startAt="8"/>
              <a:defRPr/>
            </a:pPr>
            <a:r>
              <a:rPr lang="en-US" dirty="0"/>
              <a:t>Permanent status &amp; family unification</a:t>
            </a:r>
          </a:p>
          <a:p>
            <a:endParaRPr lang="en-CA" dirty="0"/>
          </a:p>
        </p:txBody>
      </p:sp>
    </p:spTree>
    <p:extLst>
      <p:ext uri="{BB962C8B-B14F-4D97-AF65-F5344CB8AC3E}">
        <p14:creationId xmlns:p14="http://schemas.microsoft.com/office/powerpoint/2010/main" val="6960128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5318" y="981384"/>
            <a:ext cx="8445500" cy="4772025"/>
          </a:xfrm>
        </p:spPr>
        <p:txBody>
          <a:bodyPr>
            <a:normAutofit fontScale="55000" lnSpcReduction="20000"/>
          </a:bodyPr>
          <a:lstStyle/>
          <a:p>
            <a:r>
              <a:rPr lang="en-US" sz="5800" dirty="0">
                <a:solidFill>
                  <a:schemeClr val="tx1"/>
                </a:solidFill>
              </a:rPr>
              <a:t>Acknowledgements: </a:t>
            </a:r>
          </a:p>
          <a:p>
            <a:endParaRPr lang="en-US" b="1" dirty="0"/>
          </a:p>
          <a:p>
            <a:pPr marL="457200" indent="-457200">
              <a:buFont typeface="Arial" panose="020B0604020202020204" pitchFamily="34" charset="0"/>
              <a:buChar char="•"/>
            </a:pPr>
            <a:r>
              <a:rPr lang="en-US" dirty="0"/>
              <a:t>Various aspects of this research were supported by the Social Sciences and Humanities Research Council of Canada (</a:t>
            </a:r>
            <a:r>
              <a:rPr lang="en-US" b="1" dirty="0"/>
              <a:t>SSHRC</a:t>
            </a:r>
            <a:r>
              <a:rPr lang="en-US" dirty="0"/>
              <a:t>), the International Development Research Centre (</a:t>
            </a:r>
            <a:r>
              <a:rPr lang="en-US" b="1" dirty="0"/>
              <a:t>IDRC</a:t>
            </a:r>
            <a:r>
              <a:rPr lang="en-US" dirty="0"/>
              <a:t>), the Institute for Work and Health (</a:t>
            </a:r>
            <a:r>
              <a:rPr lang="en-US" b="1" dirty="0"/>
              <a:t>IWH</a:t>
            </a:r>
            <a:r>
              <a:rPr lang="en-US" dirty="0"/>
              <a:t>),</a:t>
            </a:r>
            <a:r>
              <a:rPr lang="en-US" b="1" dirty="0"/>
              <a:t> CERIS </a:t>
            </a:r>
            <a:r>
              <a:rPr lang="en-US" dirty="0"/>
              <a:t>(the Ontario Metropolis Centre), the Workplace Safety and Insurance Board Research Advisory Council (</a:t>
            </a:r>
            <a:r>
              <a:rPr lang="en-US" b="1" dirty="0"/>
              <a:t>WSIB RAC</a:t>
            </a:r>
            <a:r>
              <a:rPr lang="en-US" dirty="0"/>
              <a:t>), the Canadian Institutes of Health Research (</a:t>
            </a:r>
            <a:r>
              <a:rPr lang="en-US" b="1" dirty="0"/>
              <a:t>CIHR</a:t>
            </a:r>
            <a:r>
              <a:rPr lang="en-US" dirty="0"/>
              <a:t>), the University of Toronto, Wilfrid Laurier University (</a:t>
            </a:r>
            <a:r>
              <a:rPr lang="en-US" b="1" dirty="0"/>
              <a:t>WLU</a:t>
            </a:r>
            <a:r>
              <a:rPr lang="en-US" dirty="0"/>
              <a:t>), and the Public Health Agency of Canada (</a:t>
            </a:r>
            <a:r>
              <a:rPr lang="en-US" b="1" dirty="0"/>
              <a:t>PHAC</a:t>
            </a:r>
            <a:r>
              <a:rPr lang="en-US" dirty="0"/>
              <a: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Some material was developed in partnership with Jenna Hennebry, Michelle Tew and Don Wells</a:t>
            </a:r>
          </a:p>
          <a:p>
            <a:endParaRPr lang="en-US" dirty="0"/>
          </a:p>
          <a:p>
            <a:pPr marL="457200" indent="-457200">
              <a:buFont typeface="Arial" panose="020B0604020202020204" pitchFamily="34" charset="0"/>
              <a:buChar char="•"/>
            </a:pPr>
            <a:r>
              <a:rPr lang="en-US" dirty="0"/>
              <a:t>Opinions presented within are those of the author and do not necessarily reflect those of the funders </a:t>
            </a:r>
          </a:p>
          <a:p>
            <a:pPr marL="457200" indent="-457200">
              <a:buFont typeface="Arial" panose="020B0604020202020204" pitchFamily="34" charset="0"/>
              <a:buChar char="•"/>
            </a:pPr>
            <a:endParaRPr lang="en-US" dirty="0"/>
          </a:p>
          <a:p>
            <a:pPr algn="ctr"/>
            <a:r>
              <a:rPr lang="en-US" b="1" dirty="0"/>
              <a:t>More information: www.migrantworkerhealth.ca  </a:t>
            </a:r>
            <a:endParaRPr lang="en-CA" b="1" dirty="0"/>
          </a:p>
        </p:txBody>
      </p:sp>
      <p:pic>
        <p:nvPicPr>
          <p:cNvPr id="3" name="Picture 4" descr="2009_1002Abundio0749"/>
          <p:cNvPicPr>
            <a:picLocks noChangeAspect="1" noChangeArrowheads="1"/>
          </p:cNvPicPr>
          <p:nvPr/>
        </p:nvPicPr>
        <p:blipFill rotWithShape="1">
          <a:blip r:embed="rId3" cstate="print">
            <a:lum bright="-10000"/>
          </a:blip>
          <a:srcRect t="57434" b="14160"/>
          <a:stretch/>
        </p:blipFill>
        <p:spPr bwMode="auto">
          <a:xfrm>
            <a:off x="1257596" y="5452281"/>
            <a:ext cx="6600944" cy="1405719"/>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83144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Question and Answer</a:t>
            </a:r>
          </a:p>
        </p:txBody>
      </p:sp>
      <p:sp>
        <p:nvSpPr>
          <p:cNvPr id="5" name="Text Placeholder 4"/>
          <p:cNvSpPr>
            <a:spLocks noGrp="1"/>
          </p:cNvSpPr>
          <p:nvPr>
            <p:ph type="body" idx="22"/>
          </p:nvPr>
        </p:nvSpPr>
        <p:spPr>
          <a:xfrm>
            <a:off x="459804" y="1412776"/>
            <a:ext cx="8280920" cy="648072"/>
          </a:xfrm>
        </p:spPr>
        <p:txBody>
          <a:bodyPr/>
          <a:lstStyle/>
          <a:p>
            <a:r>
              <a:rPr lang="en-CA" sz="3000" dirty="0"/>
              <a:t>International Ripples: precarious employment’s impact on immigrants and their families</a:t>
            </a:r>
          </a:p>
        </p:txBody>
      </p:sp>
      <p:sp>
        <p:nvSpPr>
          <p:cNvPr id="16" name="Text Placeholder 2"/>
          <p:cNvSpPr>
            <a:spLocks noGrp="1"/>
          </p:cNvSpPr>
          <p:nvPr>
            <p:ph type="body" idx="1"/>
          </p:nvPr>
        </p:nvSpPr>
        <p:spPr>
          <a:xfrm>
            <a:off x="467544" y="2924944"/>
            <a:ext cx="8280920" cy="576064"/>
          </a:xfrm>
        </p:spPr>
        <p:txBody>
          <a:bodyPr/>
          <a:lstStyle/>
          <a:p>
            <a:r>
              <a:rPr lang="en-CA" dirty="0"/>
              <a:t>Stephanie Premji, McMaster University</a:t>
            </a:r>
          </a:p>
        </p:txBody>
      </p:sp>
      <p:sp>
        <p:nvSpPr>
          <p:cNvPr id="17" name="Text Placeholder 3"/>
          <p:cNvSpPr>
            <a:spLocks noGrp="1"/>
          </p:cNvSpPr>
          <p:nvPr>
            <p:ph type="body" idx="13"/>
          </p:nvPr>
        </p:nvSpPr>
        <p:spPr>
          <a:xfrm>
            <a:off x="467544" y="2484586"/>
            <a:ext cx="8280920" cy="648072"/>
          </a:xfrm>
        </p:spPr>
        <p:txBody>
          <a:bodyPr/>
          <a:lstStyle/>
          <a:p>
            <a:r>
              <a:rPr lang="en-CA" dirty="0"/>
              <a:t>Moderated by:</a:t>
            </a:r>
          </a:p>
        </p:txBody>
      </p:sp>
      <p:sp>
        <p:nvSpPr>
          <p:cNvPr id="18" name="Text Placeholder 5"/>
          <p:cNvSpPr>
            <a:spLocks noGrp="1"/>
          </p:cNvSpPr>
          <p:nvPr>
            <p:ph type="body" idx="23"/>
          </p:nvPr>
        </p:nvSpPr>
        <p:spPr>
          <a:xfrm>
            <a:off x="467544" y="4869160"/>
            <a:ext cx="8280920" cy="576064"/>
          </a:xfrm>
        </p:spPr>
        <p:txBody>
          <a:bodyPr/>
          <a:lstStyle/>
          <a:p>
            <a:r>
              <a:rPr lang="en-CA" dirty="0"/>
              <a:t>Jennilee Austria, Filipino Talks</a:t>
            </a:r>
          </a:p>
          <a:p>
            <a:r>
              <a:rPr lang="en-CA" dirty="0"/>
              <a:t>Don Wells, McMaster University</a:t>
            </a:r>
          </a:p>
          <a:p>
            <a:r>
              <a:rPr lang="en-CA" dirty="0"/>
              <a:t>Janet McLaughlin, Wilfrid Laurier University</a:t>
            </a:r>
          </a:p>
        </p:txBody>
      </p:sp>
      <p:sp>
        <p:nvSpPr>
          <p:cNvPr id="19" name="Text Placeholder 6"/>
          <p:cNvSpPr>
            <a:spLocks noGrp="1"/>
          </p:cNvSpPr>
          <p:nvPr>
            <p:ph type="body" idx="24"/>
          </p:nvPr>
        </p:nvSpPr>
        <p:spPr>
          <a:xfrm>
            <a:off x="467544" y="3573016"/>
            <a:ext cx="8280920" cy="648072"/>
          </a:xfrm>
        </p:spPr>
        <p:txBody>
          <a:bodyPr/>
          <a:lstStyle/>
          <a:p>
            <a:r>
              <a:rPr lang="en-CA" dirty="0"/>
              <a:t>Presenters:</a:t>
            </a:r>
          </a:p>
        </p:txBody>
      </p:sp>
    </p:spTree>
    <p:extLst>
      <p:ext uri="{BB962C8B-B14F-4D97-AF65-F5344CB8AC3E}">
        <p14:creationId xmlns:p14="http://schemas.microsoft.com/office/powerpoint/2010/main" val="29260362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13792"/>
            <a:ext cx="8229600" cy="1143000"/>
          </a:xfrm>
        </p:spPr>
        <p:txBody>
          <a:bodyPr/>
          <a:lstStyle/>
          <a:p>
            <a:r>
              <a:rPr lang="en-CA" dirty="0"/>
              <a:t>Lunch &amp; Keynote </a:t>
            </a:r>
            <a:r>
              <a:rPr lang="en-CA" sz="4500" dirty="0"/>
              <a:t/>
            </a:r>
            <a:br>
              <a:rPr lang="en-CA" sz="4500" dirty="0"/>
            </a:br>
            <a:endParaRPr lang="en-CA" sz="4500" dirty="0"/>
          </a:p>
        </p:txBody>
      </p:sp>
      <p:sp>
        <p:nvSpPr>
          <p:cNvPr id="3" name="Text Placeholder 2"/>
          <p:cNvSpPr>
            <a:spLocks noGrp="1"/>
          </p:cNvSpPr>
          <p:nvPr>
            <p:ph type="body" idx="1"/>
          </p:nvPr>
        </p:nvSpPr>
        <p:spPr>
          <a:xfrm>
            <a:off x="467544" y="2924944"/>
            <a:ext cx="8280920" cy="576064"/>
          </a:xfrm>
        </p:spPr>
        <p:txBody>
          <a:bodyPr/>
          <a:lstStyle/>
          <a:p>
            <a:r>
              <a:rPr lang="en-CA" dirty="0"/>
              <a:t>Andrew </a:t>
            </a:r>
            <a:r>
              <a:rPr lang="en-CA" dirty="0" err="1"/>
              <a:t>Parkin</a:t>
            </a:r>
            <a:r>
              <a:rPr lang="en-CA" dirty="0"/>
              <a:t>, The </a:t>
            </a:r>
            <a:r>
              <a:rPr lang="en-CA" dirty="0" err="1"/>
              <a:t>Mowat</a:t>
            </a:r>
            <a:r>
              <a:rPr lang="en-CA" dirty="0"/>
              <a:t> Centre</a:t>
            </a:r>
          </a:p>
        </p:txBody>
      </p:sp>
      <p:sp>
        <p:nvSpPr>
          <p:cNvPr id="4" name="Text Placeholder 3"/>
          <p:cNvSpPr>
            <a:spLocks noGrp="1"/>
          </p:cNvSpPr>
          <p:nvPr>
            <p:ph type="body" idx="13"/>
          </p:nvPr>
        </p:nvSpPr>
        <p:spPr>
          <a:xfrm>
            <a:off x="467544" y="2484586"/>
            <a:ext cx="8280920" cy="648072"/>
          </a:xfrm>
        </p:spPr>
        <p:txBody>
          <a:bodyPr/>
          <a:lstStyle/>
          <a:p>
            <a:r>
              <a:rPr lang="en-CA" dirty="0"/>
              <a:t>Moderated by:</a:t>
            </a:r>
          </a:p>
        </p:txBody>
      </p:sp>
      <p:sp>
        <p:nvSpPr>
          <p:cNvPr id="6" name="Text Placeholder 5"/>
          <p:cNvSpPr>
            <a:spLocks noGrp="1"/>
          </p:cNvSpPr>
          <p:nvPr>
            <p:ph type="body" idx="23"/>
          </p:nvPr>
        </p:nvSpPr>
        <p:spPr>
          <a:xfrm>
            <a:off x="467544" y="4149080"/>
            <a:ext cx="8280920" cy="576064"/>
          </a:xfrm>
        </p:spPr>
        <p:txBody>
          <a:bodyPr/>
          <a:lstStyle/>
          <a:p>
            <a:r>
              <a:rPr lang="en-CA" dirty="0"/>
              <a:t>Sara </a:t>
            </a:r>
            <a:r>
              <a:rPr lang="en-CA" dirty="0" err="1"/>
              <a:t>Mojtehedzadeh</a:t>
            </a:r>
            <a:r>
              <a:rPr lang="en-CA" dirty="0"/>
              <a:t>, The Toronto Star </a:t>
            </a:r>
          </a:p>
        </p:txBody>
      </p:sp>
      <p:sp>
        <p:nvSpPr>
          <p:cNvPr id="7" name="Text Placeholder 6"/>
          <p:cNvSpPr>
            <a:spLocks noGrp="1"/>
          </p:cNvSpPr>
          <p:nvPr>
            <p:ph type="body" idx="24"/>
          </p:nvPr>
        </p:nvSpPr>
        <p:spPr>
          <a:xfrm>
            <a:off x="467544" y="3717032"/>
            <a:ext cx="8280920" cy="648072"/>
          </a:xfrm>
        </p:spPr>
        <p:txBody>
          <a:bodyPr/>
          <a:lstStyle/>
          <a:p>
            <a:r>
              <a:rPr lang="en-CA" dirty="0"/>
              <a:t>Presenter:</a:t>
            </a:r>
          </a:p>
        </p:txBody>
      </p:sp>
    </p:spTree>
    <p:extLst>
      <p:ext uri="{BB962C8B-B14F-4D97-AF65-F5344CB8AC3E}">
        <p14:creationId xmlns:p14="http://schemas.microsoft.com/office/powerpoint/2010/main" val="291239440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Temporary Work – Dangerous for your Health</a:t>
            </a:r>
            <a:endParaRPr lang="en-CA" sz="5000" dirty="0"/>
          </a:p>
        </p:txBody>
      </p:sp>
      <p:sp>
        <p:nvSpPr>
          <p:cNvPr id="3" name="Text Placeholder 2"/>
          <p:cNvSpPr>
            <a:spLocks noGrp="1"/>
          </p:cNvSpPr>
          <p:nvPr>
            <p:ph type="body" idx="1"/>
          </p:nvPr>
        </p:nvSpPr>
        <p:spPr>
          <a:xfrm>
            <a:off x="467544" y="3717032"/>
            <a:ext cx="8280920" cy="576064"/>
          </a:xfrm>
        </p:spPr>
        <p:txBody>
          <a:bodyPr/>
          <a:lstStyle/>
          <a:p>
            <a:pPr lvl="0"/>
            <a:r>
              <a:rPr lang="en-CA" dirty="0"/>
              <a:t>The Toronto Star </a:t>
            </a:r>
          </a:p>
        </p:txBody>
      </p:sp>
      <p:sp>
        <p:nvSpPr>
          <p:cNvPr id="4" name="Text Placeholder 3"/>
          <p:cNvSpPr>
            <a:spLocks noGrp="1"/>
          </p:cNvSpPr>
          <p:nvPr>
            <p:ph type="body" idx="13"/>
          </p:nvPr>
        </p:nvSpPr>
        <p:spPr>
          <a:xfrm>
            <a:off x="467544" y="3276674"/>
            <a:ext cx="8280920" cy="648072"/>
          </a:xfrm>
        </p:spPr>
        <p:txBody>
          <a:bodyPr/>
          <a:lstStyle/>
          <a:p>
            <a:r>
              <a:rPr lang="en-CA" dirty="0"/>
              <a:t>Sara </a:t>
            </a:r>
            <a:r>
              <a:rPr lang="en-CA" dirty="0" err="1"/>
              <a:t>Mojtehedzadeh</a:t>
            </a:r>
            <a:endParaRPr lang="en-CA" dirty="0"/>
          </a:p>
        </p:txBody>
      </p:sp>
    </p:spTree>
    <p:extLst>
      <p:ext uri="{BB962C8B-B14F-4D97-AF65-F5344CB8AC3E}">
        <p14:creationId xmlns:p14="http://schemas.microsoft.com/office/powerpoint/2010/main" val="12101308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3"/>
          <p:cNvSpPr>
            <a:spLocks noGrp="1"/>
          </p:cNvSpPr>
          <p:nvPr>
            <p:ph type="title"/>
          </p:nvPr>
        </p:nvSpPr>
        <p:spPr>
          <a:xfrm>
            <a:off x="623888" y="444500"/>
            <a:ext cx="7886700" cy="560388"/>
          </a:xfrm>
        </p:spPr>
        <p:txBody>
          <a:bodyPr/>
          <a:lstStyle/>
          <a:p>
            <a:pPr eaLnBrk="1" hangingPunct="1"/>
            <a:endParaRPr lang="en-US" smtClean="0">
              <a:latin typeface="Helvetica" pitchFamily="34" charset="0"/>
              <a:cs typeface="Helvetica" pitchFamily="34" charset="0"/>
            </a:endParaRPr>
          </a:p>
        </p:txBody>
      </p:sp>
      <p:sp>
        <p:nvSpPr>
          <p:cNvPr id="6146" name="Content Placeholder 4"/>
          <p:cNvSpPr>
            <a:spLocks noGrp="1"/>
          </p:cNvSpPr>
          <p:nvPr>
            <p:ph sz="quarter" idx="13"/>
          </p:nvPr>
        </p:nvSpPr>
        <p:spPr>
          <a:xfrm>
            <a:off x="623888" y="1225550"/>
            <a:ext cx="7886700" cy="3968750"/>
          </a:xfrm>
        </p:spPr>
        <p:txBody>
          <a:bodyPr/>
          <a:lstStyle/>
          <a:p>
            <a:pPr eaLnBrk="1" hangingPunct="1"/>
            <a:endParaRPr lang="en-US" smtClean="0">
              <a:latin typeface="Helvetica" pitchFamily="34" charset="0"/>
              <a:cs typeface="Helvetica" pitchFamily="34" charset="0"/>
            </a:endParaRPr>
          </a:p>
        </p:txBody>
      </p:sp>
      <p:pic>
        <p:nvPicPr>
          <p:cNvPr id="6147" name="Picture 5" descr="temp investigation 2"/>
          <p:cNvPicPr>
            <a:picLocks noChangeAspect="1" noChangeArrowheads="1"/>
          </p:cNvPicPr>
          <p:nvPr/>
        </p:nvPicPr>
        <p:blipFill>
          <a:blip r:embed="rId2"/>
          <a:srcRect/>
          <a:stretch>
            <a:fillRect/>
          </a:stretch>
        </p:blipFill>
        <p:spPr bwMode="auto">
          <a:xfrm>
            <a:off x="623888" y="889000"/>
            <a:ext cx="7886700" cy="4502150"/>
          </a:xfrm>
          <a:prstGeom prst="rect">
            <a:avLst/>
          </a:prstGeom>
          <a:noFill/>
          <a:ln w="9525">
            <a:noFill/>
            <a:miter lim="800000"/>
            <a:headEnd/>
            <a:tailEnd/>
          </a:ln>
        </p:spPr>
      </p:pic>
    </p:spTree>
    <p:extLst>
      <p:ext uri="{BB962C8B-B14F-4D97-AF65-F5344CB8AC3E}">
        <p14:creationId xmlns:p14="http://schemas.microsoft.com/office/powerpoint/2010/main" val="2636409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Between 2011 and 2017 the labour market improved </a:t>
            </a:r>
          </a:p>
        </p:txBody>
      </p:sp>
      <p:sp>
        <p:nvSpPr>
          <p:cNvPr id="3" name="Content Placeholder 2"/>
          <p:cNvSpPr>
            <a:spLocks noGrp="1"/>
          </p:cNvSpPr>
          <p:nvPr>
            <p:ph idx="1"/>
          </p:nvPr>
        </p:nvSpPr>
        <p:spPr/>
        <p:txBody>
          <a:bodyPr>
            <a:noAutofit/>
          </a:bodyPr>
          <a:lstStyle/>
          <a:p>
            <a:pPr>
              <a:defRPr/>
            </a:pPr>
            <a:r>
              <a:rPr lang="en-CA" dirty="0"/>
              <a:t>Employment grew 12.4%, twice as fast as the Ontario average</a:t>
            </a:r>
          </a:p>
          <a:p>
            <a:pPr>
              <a:defRPr/>
            </a:pPr>
            <a:r>
              <a:rPr lang="en-CA" dirty="0"/>
              <a:t>GTHA unemployment fell from 8.2% to 6.3%</a:t>
            </a:r>
          </a:p>
          <a:p>
            <a:pPr>
              <a:defRPr/>
            </a:pPr>
            <a:r>
              <a:rPr lang="en-CA" dirty="0"/>
              <a:t>Temporary employment grew almost double the rate of permanent employment (18.8% vs. 10.4)</a:t>
            </a:r>
          </a:p>
          <a:p>
            <a:pPr marL="285750" indent="-285750">
              <a:buFont typeface="Arial" panose="020B0604020202020204" pitchFamily="34" charset="0"/>
              <a:buChar char="•"/>
            </a:pPr>
            <a:endParaRPr lang="en-CA" sz="3200" dirty="0"/>
          </a:p>
          <a:p>
            <a:endParaRPr lang="en-CA" sz="2800" dirty="0"/>
          </a:p>
        </p:txBody>
      </p:sp>
    </p:spTree>
    <p:extLst>
      <p:ext uri="{BB962C8B-B14F-4D97-AF65-F5344CB8AC3E}">
        <p14:creationId xmlns:p14="http://schemas.microsoft.com/office/powerpoint/2010/main" val="149721322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3" name="Picture 4" descr="temp investigation 4"/>
          <p:cNvPicPr>
            <a:picLocks noChangeAspect="1" noChangeArrowheads="1"/>
          </p:cNvPicPr>
          <p:nvPr/>
        </p:nvPicPr>
        <p:blipFill>
          <a:blip r:embed="rId3"/>
          <a:srcRect/>
          <a:stretch>
            <a:fillRect/>
          </a:stretch>
        </p:blipFill>
        <p:spPr bwMode="auto">
          <a:xfrm>
            <a:off x="1308100" y="392113"/>
            <a:ext cx="6694488" cy="4846637"/>
          </a:xfrm>
          <a:prstGeom prst="rect">
            <a:avLst/>
          </a:prstGeom>
          <a:noFill/>
          <a:ln w="9525">
            <a:noFill/>
            <a:miter lim="800000"/>
            <a:headEnd/>
            <a:tailEnd/>
          </a:ln>
        </p:spPr>
      </p:pic>
      <p:sp>
        <p:nvSpPr>
          <p:cNvPr id="13315" name="Text Box 3"/>
          <p:cNvSpPr txBox="1">
            <a:spLocks noChangeArrowheads="1"/>
          </p:cNvSpPr>
          <p:nvPr/>
        </p:nvSpPr>
        <p:spPr bwMode="auto">
          <a:xfrm>
            <a:off x="2033588" y="5503863"/>
            <a:ext cx="5246687"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Light" pitchFamily="34" charset="0"/>
                <a:ea typeface="+mn-ea"/>
                <a:cs typeface="Arial" charset="0"/>
              </a:rPr>
              <a:t>Joseph “Holy Joe” Atkinson</a:t>
            </a: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 </a:t>
            </a:r>
          </a:p>
        </p:txBody>
      </p:sp>
    </p:spTree>
    <p:extLst>
      <p:ext uri="{BB962C8B-B14F-4D97-AF65-F5344CB8AC3E}">
        <p14:creationId xmlns:p14="http://schemas.microsoft.com/office/powerpoint/2010/main" val="19756587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p:cNvSpPr>
          <p:nvPr>
            <p:ph type="title" idx="4294967295"/>
          </p:nvPr>
        </p:nvSpPr>
        <p:spPr>
          <a:xfrm>
            <a:off x="3349625" y="365125"/>
            <a:ext cx="5165725" cy="1198563"/>
          </a:xfrm>
        </p:spPr>
        <p:txBody>
          <a:bodyPr/>
          <a:lstStyle/>
          <a:p>
            <a:pPr algn="r"/>
            <a:r>
              <a:rPr lang="en-US" sz="4000" b="1" smtClean="0">
                <a:solidFill>
                  <a:schemeClr val="bg1"/>
                </a:solidFill>
                <a:latin typeface="Helvetica" pitchFamily="34" charset="0"/>
                <a:cs typeface="Helvetica" pitchFamily="34" charset="0"/>
              </a:rPr>
              <a:t>“A paper for the people”</a:t>
            </a:r>
          </a:p>
        </p:txBody>
      </p:sp>
      <p:sp>
        <p:nvSpPr>
          <p:cNvPr id="17411" name="Rectangle 3"/>
          <p:cNvSpPr>
            <a:spLocks noGrp="1"/>
          </p:cNvSpPr>
          <p:nvPr>
            <p:ph type="body" idx="4294967295"/>
          </p:nvPr>
        </p:nvSpPr>
        <p:spPr>
          <a:xfrm>
            <a:off x="3844925" y="1825625"/>
            <a:ext cx="4670425" cy="3498850"/>
          </a:xfrm>
        </p:spPr>
        <p:txBody>
          <a:bodyPr/>
          <a:lstStyle/>
          <a:p>
            <a:pPr>
              <a:buFont typeface="Arial" charset="0"/>
              <a:buNone/>
            </a:pPr>
            <a:endParaRPr lang="en-US" sz="2400" smtClean="0">
              <a:latin typeface="Calibri Light" pitchFamily="34" charset="0"/>
              <a:cs typeface="Helvetica" pitchFamily="34" charset="0"/>
            </a:endParaRPr>
          </a:p>
          <a:p>
            <a:pPr algn="r">
              <a:buFont typeface="Arial" charset="0"/>
              <a:buNone/>
            </a:pPr>
            <a:r>
              <a:rPr lang="en-US" sz="2400" b="1" smtClean="0">
                <a:solidFill>
                  <a:schemeClr val="bg1"/>
                </a:solidFill>
                <a:latin typeface="Calibri Light" pitchFamily="34" charset="0"/>
                <a:cs typeface="Helvetica" pitchFamily="34" charset="0"/>
              </a:rPr>
              <a:t>“Never as did now did men recognize the evil which results from the accumulation of great wealth in a few hands,. It is a bar to progress, it blunts industry and it reduces the labourer to the position little better than that of a dependent.”</a:t>
            </a:r>
          </a:p>
        </p:txBody>
      </p:sp>
    </p:spTree>
    <p:extLst>
      <p:ext uri="{BB962C8B-B14F-4D97-AF65-F5344CB8AC3E}">
        <p14:creationId xmlns:p14="http://schemas.microsoft.com/office/powerpoint/2010/main" val="39487419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3016250" y="365125"/>
            <a:ext cx="5499100" cy="642938"/>
          </a:xfrm>
        </p:spPr>
        <p:txBody>
          <a:bodyPr/>
          <a:lstStyle/>
          <a:p>
            <a:pPr algn="r"/>
            <a:r>
              <a:rPr lang="en-US" sz="4000" b="1" smtClean="0">
                <a:solidFill>
                  <a:schemeClr val="bg1"/>
                </a:solidFill>
                <a:latin typeface="Helvetica" pitchFamily="34" charset="0"/>
                <a:cs typeface="Helvetica" pitchFamily="34" charset="0"/>
              </a:rPr>
              <a:t>Precarious work in Ontario</a:t>
            </a:r>
          </a:p>
        </p:txBody>
      </p:sp>
      <p:sp>
        <p:nvSpPr>
          <p:cNvPr id="16387" name="Rectangle 3"/>
          <p:cNvSpPr>
            <a:spLocks noGrp="1"/>
          </p:cNvSpPr>
          <p:nvPr>
            <p:ph type="body" idx="4294967295"/>
          </p:nvPr>
        </p:nvSpPr>
        <p:spPr>
          <a:xfrm>
            <a:off x="4119563" y="1825625"/>
            <a:ext cx="4683125" cy="4464050"/>
          </a:xfrm>
        </p:spPr>
        <p:txBody>
          <a:bodyPr/>
          <a:lstStyle/>
          <a:p>
            <a:r>
              <a:rPr lang="en-US" sz="2400" smtClean="0">
                <a:solidFill>
                  <a:schemeClr val="bg1"/>
                </a:solidFill>
                <a:latin typeface="Calibri Light" pitchFamily="34" charset="0"/>
                <a:cs typeface="Helvetica" pitchFamily="34" charset="0"/>
              </a:rPr>
              <a:t>One-third of the province’s workforce are vulnerable workers in precarious jobs</a:t>
            </a:r>
          </a:p>
          <a:p>
            <a:r>
              <a:rPr lang="en-US" sz="2400" smtClean="0">
                <a:solidFill>
                  <a:schemeClr val="bg1"/>
                </a:solidFill>
                <a:latin typeface="Calibri Light" pitchFamily="34" charset="0"/>
                <a:cs typeface="Helvetica" pitchFamily="34" charset="0"/>
              </a:rPr>
              <a:t>52 per cent of jobs in Toronto, Canada’s largest city, have some form of precarity</a:t>
            </a:r>
          </a:p>
          <a:p>
            <a:r>
              <a:rPr lang="en-US" sz="2400" smtClean="0">
                <a:solidFill>
                  <a:schemeClr val="bg1"/>
                </a:solidFill>
                <a:latin typeface="Calibri Light" pitchFamily="34" charset="0"/>
                <a:cs typeface="Helvetica" pitchFamily="34" charset="0"/>
              </a:rPr>
              <a:t>Minorities, recent immigrants, and women are overrepresented in these jobs</a:t>
            </a:r>
          </a:p>
          <a:p>
            <a:r>
              <a:rPr lang="en-US" sz="2400" smtClean="0">
                <a:solidFill>
                  <a:schemeClr val="bg1"/>
                </a:solidFill>
                <a:latin typeface="Calibri Light" pitchFamily="34" charset="0"/>
                <a:cs typeface="Helvetica" pitchFamily="34" charset="0"/>
              </a:rPr>
              <a:t>Unionization on the decline</a:t>
            </a:r>
          </a:p>
        </p:txBody>
      </p:sp>
    </p:spTree>
    <p:extLst>
      <p:ext uri="{BB962C8B-B14F-4D97-AF65-F5344CB8AC3E}">
        <p14:creationId xmlns:p14="http://schemas.microsoft.com/office/powerpoint/2010/main" val="40174531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RRfiera001"/>
          <p:cNvPicPr>
            <a:picLocks noChangeAspect="1" noChangeArrowheads="1"/>
          </p:cNvPicPr>
          <p:nvPr/>
        </p:nvPicPr>
        <p:blipFill>
          <a:blip r:embed="rId2"/>
          <a:srcRect/>
          <a:stretch>
            <a:fillRect/>
          </a:stretch>
        </p:blipFill>
        <p:spPr bwMode="auto">
          <a:xfrm>
            <a:off x="-3311525" y="-1827213"/>
            <a:ext cx="15767050" cy="10512426"/>
          </a:xfrm>
          <a:prstGeom prst="rect">
            <a:avLst/>
          </a:prstGeom>
          <a:noFill/>
          <a:ln w="9525">
            <a:noFill/>
            <a:miter lim="800000"/>
            <a:headEnd/>
            <a:tailEnd/>
          </a:ln>
        </p:spPr>
      </p:pic>
    </p:spTree>
    <p:extLst>
      <p:ext uri="{BB962C8B-B14F-4D97-AF65-F5344CB8AC3E}">
        <p14:creationId xmlns:p14="http://schemas.microsoft.com/office/powerpoint/2010/main" val="11992732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4"/>
          <p:cNvSpPr>
            <a:spLocks noGrp="1"/>
          </p:cNvSpPr>
          <p:nvPr>
            <p:ph type="title" idx="4294967295"/>
          </p:nvPr>
        </p:nvSpPr>
        <p:spPr/>
        <p:txBody>
          <a:bodyPr/>
          <a:lstStyle/>
          <a:p>
            <a:pPr eaLnBrk="1" hangingPunct="1"/>
            <a:endParaRPr lang="en-US" smtClean="0">
              <a:latin typeface="Helvetica" pitchFamily="34" charset="0"/>
              <a:cs typeface="Helvetica" pitchFamily="34" charset="0"/>
            </a:endParaRPr>
          </a:p>
        </p:txBody>
      </p:sp>
      <p:pic>
        <p:nvPicPr>
          <p:cNvPr id="8194" name="Picture 5" descr="IMG_2547"/>
          <p:cNvPicPr>
            <a:picLocks noChangeAspect="1" noChangeArrowheads="1"/>
          </p:cNvPicPr>
          <p:nvPr/>
        </p:nvPicPr>
        <p:blipFill>
          <a:blip r:embed="rId2"/>
          <a:srcRect/>
          <a:stretch>
            <a:fillRect/>
          </a:stretch>
        </p:blipFill>
        <p:spPr bwMode="auto">
          <a:xfrm>
            <a:off x="2154238" y="365125"/>
            <a:ext cx="4624387" cy="6165850"/>
          </a:xfrm>
          <a:prstGeom prst="rect">
            <a:avLst/>
          </a:prstGeom>
          <a:noFill/>
          <a:ln w="9525">
            <a:noFill/>
            <a:miter lim="800000"/>
            <a:headEnd/>
            <a:tailEnd/>
          </a:ln>
        </p:spPr>
      </p:pic>
    </p:spTree>
    <p:extLst>
      <p:ext uri="{BB962C8B-B14F-4D97-AF65-F5344CB8AC3E}">
        <p14:creationId xmlns:p14="http://schemas.microsoft.com/office/powerpoint/2010/main" val="89470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4" descr="temp agency web"/>
          <p:cNvPicPr>
            <a:picLocks noChangeAspect="1" noChangeArrowheads="1"/>
          </p:cNvPicPr>
          <p:nvPr/>
        </p:nvPicPr>
        <p:blipFill>
          <a:blip r:embed="rId2"/>
          <a:srcRect/>
          <a:stretch>
            <a:fillRect/>
          </a:stretch>
        </p:blipFill>
        <p:spPr bwMode="auto">
          <a:xfrm>
            <a:off x="655638" y="446088"/>
            <a:ext cx="7831137" cy="5964237"/>
          </a:xfrm>
          <a:prstGeom prst="rect">
            <a:avLst/>
          </a:prstGeom>
          <a:noFill/>
          <a:ln w="9525">
            <a:noFill/>
            <a:miter lim="800000"/>
            <a:headEnd/>
            <a:tailEnd/>
          </a:ln>
        </p:spPr>
      </p:pic>
    </p:spTree>
    <p:extLst>
      <p:ext uri="{BB962C8B-B14F-4D97-AF65-F5344CB8AC3E}">
        <p14:creationId xmlns:p14="http://schemas.microsoft.com/office/powerpoint/2010/main" val="35938896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1270 Finch W - magnus"/>
          <p:cNvPicPr>
            <a:picLocks noChangeAspect="1" noChangeArrowheads="1"/>
          </p:cNvPicPr>
          <p:nvPr/>
        </p:nvPicPr>
        <p:blipFill>
          <a:blip r:embed="rId2"/>
          <a:srcRect/>
          <a:stretch>
            <a:fillRect/>
          </a:stretch>
        </p:blipFill>
        <p:spPr bwMode="auto">
          <a:xfrm>
            <a:off x="2470150" y="463550"/>
            <a:ext cx="4189413" cy="5586413"/>
          </a:xfrm>
          <a:prstGeom prst="rect">
            <a:avLst/>
          </a:prstGeom>
          <a:noFill/>
        </p:spPr>
      </p:pic>
    </p:spTree>
    <p:extLst>
      <p:ext uri="{BB962C8B-B14F-4D97-AF65-F5344CB8AC3E}">
        <p14:creationId xmlns:p14="http://schemas.microsoft.com/office/powerpoint/2010/main" val="2889804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4" descr="temp investigation 3"/>
          <p:cNvPicPr>
            <a:picLocks noChangeAspect="1" noChangeArrowheads="1"/>
          </p:cNvPicPr>
          <p:nvPr/>
        </p:nvPicPr>
        <p:blipFill>
          <a:blip r:embed="rId2"/>
          <a:srcRect/>
          <a:stretch>
            <a:fillRect/>
          </a:stretch>
        </p:blipFill>
        <p:spPr bwMode="auto">
          <a:xfrm>
            <a:off x="2306638" y="690563"/>
            <a:ext cx="4298950" cy="5195887"/>
          </a:xfrm>
          <a:prstGeom prst="rect">
            <a:avLst/>
          </a:prstGeom>
          <a:noFill/>
          <a:ln w="9525">
            <a:noFill/>
            <a:miter lim="800000"/>
            <a:headEnd/>
            <a:tailEnd/>
          </a:ln>
        </p:spPr>
      </p:pic>
    </p:spTree>
    <p:extLst>
      <p:ext uri="{BB962C8B-B14F-4D97-AF65-F5344CB8AC3E}">
        <p14:creationId xmlns:p14="http://schemas.microsoft.com/office/powerpoint/2010/main" val="38556679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5" descr="non clerical"/>
          <p:cNvPicPr>
            <a:picLocks noChangeAspect="1" noChangeArrowheads="1"/>
          </p:cNvPicPr>
          <p:nvPr/>
        </p:nvPicPr>
        <p:blipFill>
          <a:blip r:embed="rId2"/>
          <a:srcRect/>
          <a:stretch>
            <a:fillRect/>
          </a:stretch>
        </p:blipFill>
        <p:spPr bwMode="auto">
          <a:xfrm>
            <a:off x="2543175" y="700088"/>
            <a:ext cx="4048125" cy="5564187"/>
          </a:xfrm>
          <a:prstGeom prst="rect">
            <a:avLst/>
          </a:prstGeom>
          <a:noFill/>
          <a:ln w="9525">
            <a:noFill/>
            <a:miter lim="800000"/>
            <a:headEnd/>
            <a:tailEnd/>
          </a:ln>
        </p:spPr>
      </p:pic>
    </p:spTree>
    <p:extLst>
      <p:ext uri="{BB962C8B-B14F-4D97-AF65-F5344CB8AC3E}">
        <p14:creationId xmlns:p14="http://schemas.microsoft.com/office/powerpoint/2010/main" val="10825690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
          <p:cNvSpPr>
            <a:spLocks noGrp="1"/>
          </p:cNvSpPr>
          <p:nvPr>
            <p:ph type="ctrTitle"/>
          </p:nvPr>
        </p:nvSpPr>
        <p:spPr>
          <a:xfrm>
            <a:off x="0" y="5916613"/>
            <a:ext cx="9144000" cy="941387"/>
          </a:xfrm>
        </p:spPr>
        <p:txBody>
          <a:bodyPr/>
          <a:lstStyle/>
          <a:p>
            <a:pPr eaLnBrk="1" hangingPunct="1"/>
            <a:endParaRPr lang="en-US" smtClean="0">
              <a:solidFill>
                <a:schemeClr val="tx1"/>
              </a:solidFill>
              <a:latin typeface="Helvetica" pitchFamily="34" charset="0"/>
              <a:cs typeface="Helvetica" pitchFamily="34" charset="0"/>
            </a:endParaRPr>
          </a:p>
        </p:txBody>
      </p:sp>
      <p:pic>
        <p:nvPicPr>
          <p:cNvPr id="10242" name="Picture 4" descr="temp investigation"/>
          <p:cNvPicPr>
            <a:picLocks noChangeAspect="1" noChangeArrowheads="1"/>
          </p:cNvPicPr>
          <p:nvPr/>
        </p:nvPicPr>
        <p:blipFill>
          <a:blip r:embed="rId2"/>
          <a:srcRect/>
          <a:stretch>
            <a:fillRect/>
          </a:stretch>
        </p:blipFill>
        <p:spPr bwMode="auto">
          <a:xfrm>
            <a:off x="1905000" y="300038"/>
            <a:ext cx="5334000" cy="6240462"/>
          </a:xfrm>
          <a:prstGeom prst="rect">
            <a:avLst/>
          </a:prstGeom>
          <a:noFill/>
          <a:ln w="9525">
            <a:noFill/>
            <a:miter lim="800000"/>
            <a:headEnd/>
            <a:tailEnd/>
          </a:ln>
        </p:spPr>
      </p:pic>
    </p:spTree>
    <p:extLst>
      <p:ext uri="{BB962C8B-B14F-4D97-AF65-F5344CB8AC3E}">
        <p14:creationId xmlns:p14="http://schemas.microsoft.com/office/powerpoint/2010/main" val="119566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76672"/>
            <a:ext cx="8218488" cy="1143000"/>
          </a:xfrm>
        </p:spPr>
        <p:txBody>
          <a:bodyPr>
            <a:normAutofit fontScale="90000"/>
          </a:bodyPr>
          <a:lstStyle/>
          <a:p>
            <a:r>
              <a:rPr lang="en-CA" dirty="0"/>
              <a:t>We aren’t seeing the changes we’d expect to see in an improving labour market</a:t>
            </a:r>
          </a:p>
        </p:txBody>
      </p:sp>
      <p:sp>
        <p:nvSpPr>
          <p:cNvPr id="3" name="Content Placeholder 2"/>
          <p:cNvSpPr>
            <a:spLocks noGrp="1"/>
          </p:cNvSpPr>
          <p:nvPr>
            <p:ph idx="1"/>
          </p:nvPr>
        </p:nvSpPr>
        <p:spPr>
          <a:xfrm>
            <a:off x="435629" y="2287413"/>
            <a:ext cx="8218488" cy="4525963"/>
          </a:xfrm>
        </p:spPr>
        <p:txBody>
          <a:bodyPr>
            <a:noAutofit/>
          </a:bodyPr>
          <a:lstStyle/>
          <a:p>
            <a:pPr>
              <a:defRPr/>
            </a:pPr>
            <a:r>
              <a:rPr lang="en-CA" dirty="0"/>
              <a:t>Real average weekly wage in the GTHA was only about 1% higher between 2011 and 2017</a:t>
            </a:r>
          </a:p>
          <a:p>
            <a:pPr>
              <a:defRPr/>
            </a:pPr>
            <a:r>
              <a:rPr lang="en-CA" dirty="0"/>
              <a:t>Canadian real GDP per hour worked increased by 7.2%.</a:t>
            </a:r>
          </a:p>
          <a:p>
            <a:pPr marL="36576" indent="0">
              <a:buNone/>
            </a:pPr>
            <a:endParaRPr lang="en-CA" sz="2800" dirty="0"/>
          </a:p>
        </p:txBody>
      </p:sp>
    </p:spTree>
    <p:extLst>
      <p:ext uri="{BB962C8B-B14F-4D97-AF65-F5344CB8AC3E}">
        <p14:creationId xmlns:p14="http://schemas.microsoft.com/office/powerpoint/2010/main" val="231779252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mina 2"/>
          <p:cNvPicPr>
            <a:picLocks noChangeAspect="1" noChangeArrowheads="1"/>
          </p:cNvPicPr>
          <p:nvPr/>
        </p:nvPicPr>
        <p:blipFill>
          <a:blip r:embed="rId2"/>
          <a:srcRect/>
          <a:stretch>
            <a:fillRect/>
          </a:stretch>
        </p:blipFill>
        <p:spPr bwMode="auto">
          <a:xfrm>
            <a:off x="955675" y="554038"/>
            <a:ext cx="7062788" cy="5691187"/>
          </a:xfrm>
          <a:prstGeom prst="rect">
            <a:avLst/>
          </a:prstGeom>
          <a:noFill/>
        </p:spPr>
      </p:pic>
    </p:spTree>
    <p:extLst>
      <p:ext uri="{BB962C8B-B14F-4D97-AF65-F5344CB8AC3E}">
        <p14:creationId xmlns:p14="http://schemas.microsoft.com/office/powerpoint/2010/main" val="13757772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fiera cra"/>
          <p:cNvPicPr>
            <a:picLocks noChangeAspect="1" noChangeArrowheads="1"/>
          </p:cNvPicPr>
          <p:nvPr/>
        </p:nvPicPr>
        <p:blipFill>
          <a:blip r:embed="rId2"/>
          <a:srcRect/>
          <a:stretch>
            <a:fillRect/>
          </a:stretch>
        </p:blipFill>
        <p:spPr bwMode="auto">
          <a:xfrm>
            <a:off x="646113" y="854075"/>
            <a:ext cx="7977187" cy="4787900"/>
          </a:xfrm>
          <a:prstGeom prst="rect">
            <a:avLst/>
          </a:prstGeom>
          <a:noFill/>
        </p:spPr>
      </p:pic>
    </p:spTree>
    <p:extLst>
      <p:ext uri="{BB962C8B-B14F-4D97-AF65-F5344CB8AC3E}">
        <p14:creationId xmlns:p14="http://schemas.microsoft.com/office/powerpoint/2010/main" val="27483667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Question and Answer</a:t>
            </a:r>
          </a:p>
        </p:txBody>
      </p:sp>
      <p:sp>
        <p:nvSpPr>
          <p:cNvPr id="5" name="Text Placeholder 4"/>
          <p:cNvSpPr>
            <a:spLocks noGrp="1"/>
          </p:cNvSpPr>
          <p:nvPr>
            <p:ph type="body" idx="22"/>
          </p:nvPr>
        </p:nvSpPr>
        <p:spPr>
          <a:xfrm>
            <a:off x="459804" y="836712"/>
            <a:ext cx="8280920" cy="648072"/>
          </a:xfrm>
        </p:spPr>
        <p:txBody>
          <a:bodyPr/>
          <a:lstStyle/>
          <a:p>
            <a:r>
              <a:rPr lang="en-CA" sz="3200" dirty="0"/>
              <a:t>Temporary Work – Dangerous for your Health</a:t>
            </a:r>
            <a:endParaRPr lang="en-CA" sz="3000" dirty="0"/>
          </a:p>
        </p:txBody>
      </p:sp>
      <p:sp>
        <p:nvSpPr>
          <p:cNvPr id="13" name="Text Placeholder 2"/>
          <p:cNvSpPr>
            <a:spLocks noGrp="1"/>
          </p:cNvSpPr>
          <p:nvPr>
            <p:ph type="body" idx="1"/>
          </p:nvPr>
        </p:nvSpPr>
        <p:spPr>
          <a:xfrm>
            <a:off x="467544" y="2924944"/>
            <a:ext cx="8280920" cy="576064"/>
          </a:xfrm>
        </p:spPr>
        <p:txBody>
          <a:bodyPr/>
          <a:lstStyle/>
          <a:p>
            <a:r>
              <a:rPr lang="en-CA" dirty="0"/>
              <a:t>Andrew </a:t>
            </a:r>
            <a:r>
              <a:rPr lang="en-CA" dirty="0" err="1"/>
              <a:t>Parkin</a:t>
            </a:r>
            <a:r>
              <a:rPr lang="en-CA" dirty="0"/>
              <a:t>, The </a:t>
            </a:r>
            <a:r>
              <a:rPr lang="en-CA" dirty="0" err="1"/>
              <a:t>Mowat</a:t>
            </a:r>
            <a:r>
              <a:rPr lang="en-CA" dirty="0"/>
              <a:t> Centre</a:t>
            </a:r>
          </a:p>
        </p:txBody>
      </p:sp>
      <p:sp>
        <p:nvSpPr>
          <p:cNvPr id="14" name="Text Placeholder 3"/>
          <p:cNvSpPr>
            <a:spLocks noGrp="1"/>
          </p:cNvSpPr>
          <p:nvPr>
            <p:ph type="body" idx="13"/>
          </p:nvPr>
        </p:nvSpPr>
        <p:spPr>
          <a:xfrm>
            <a:off x="467544" y="2484586"/>
            <a:ext cx="8280920" cy="648072"/>
          </a:xfrm>
        </p:spPr>
        <p:txBody>
          <a:bodyPr/>
          <a:lstStyle/>
          <a:p>
            <a:r>
              <a:rPr lang="en-CA" dirty="0"/>
              <a:t>Moderated by:</a:t>
            </a:r>
          </a:p>
        </p:txBody>
      </p:sp>
      <p:sp>
        <p:nvSpPr>
          <p:cNvPr id="15" name="Text Placeholder 5"/>
          <p:cNvSpPr>
            <a:spLocks noGrp="1"/>
          </p:cNvSpPr>
          <p:nvPr>
            <p:ph type="body" idx="23"/>
          </p:nvPr>
        </p:nvSpPr>
        <p:spPr>
          <a:xfrm>
            <a:off x="467544" y="4149080"/>
            <a:ext cx="8280920" cy="576064"/>
          </a:xfrm>
        </p:spPr>
        <p:txBody>
          <a:bodyPr/>
          <a:lstStyle/>
          <a:p>
            <a:r>
              <a:rPr lang="en-CA" dirty="0"/>
              <a:t>Sara </a:t>
            </a:r>
            <a:r>
              <a:rPr lang="en-CA" dirty="0" err="1"/>
              <a:t>Mojtehedzadeh</a:t>
            </a:r>
            <a:r>
              <a:rPr lang="en-CA" dirty="0"/>
              <a:t>, The Toronto Star </a:t>
            </a:r>
          </a:p>
        </p:txBody>
      </p:sp>
      <p:sp>
        <p:nvSpPr>
          <p:cNvPr id="16" name="Text Placeholder 6"/>
          <p:cNvSpPr>
            <a:spLocks noGrp="1"/>
          </p:cNvSpPr>
          <p:nvPr>
            <p:ph type="body" idx="24"/>
          </p:nvPr>
        </p:nvSpPr>
        <p:spPr>
          <a:xfrm>
            <a:off x="467544" y="3717032"/>
            <a:ext cx="8280920" cy="648072"/>
          </a:xfrm>
        </p:spPr>
        <p:txBody>
          <a:bodyPr/>
          <a:lstStyle/>
          <a:p>
            <a:r>
              <a:rPr lang="en-CA" dirty="0"/>
              <a:t>Presenter:</a:t>
            </a:r>
          </a:p>
        </p:txBody>
      </p:sp>
    </p:spTree>
    <p:extLst>
      <p:ext uri="{BB962C8B-B14F-4D97-AF65-F5344CB8AC3E}">
        <p14:creationId xmlns:p14="http://schemas.microsoft.com/office/powerpoint/2010/main" val="20927506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300" dirty="0"/>
              <a:t>Responding to </a:t>
            </a:r>
            <a:r>
              <a:rPr lang="en-CA" sz="4300" dirty="0" err="1"/>
              <a:t>Precarity</a:t>
            </a:r>
            <a:r>
              <a:rPr lang="en-CA" sz="4300" dirty="0"/>
              <a:t>: perspectives of those in precarious employment </a:t>
            </a:r>
            <a:r>
              <a:rPr lang="en-CA" sz="4500" dirty="0"/>
              <a:t/>
            </a:r>
            <a:br>
              <a:rPr lang="en-CA" sz="4500" dirty="0"/>
            </a:br>
            <a:endParaRPr lang="en-CA" sz="4500" dirty="0"/>
          </a:p>
        </p:txBody>
      </p:sp>
      <p:sp>
        <p:nvSpPr>
          <p:cNvPr id="3" name="Text Placeholder 2"/>
          <p:cNvSpPr>
            <a:spLocks noGrp="1"/>
          </p:cNvSpPr>
          <p:nvPr>
            <p:ph type="body" idx="1"/>
          </p:nvPr>
        </p:nvSpPr>
        <p:spPr>
          <a:xfrm>
            <a:off x="467544" y="2924944"/>
            <a:ext cx="8280920" cy="576064"/>
          </a:xfrm>
        </p:spPr>
        <p:txBody>
          <a:bodyPr/>
          <a:lstStyle/>
          <a:p>
            <a:r>
              <a:rPr lang="en-CA" dirty="0"/>
              <a:t>Colette Murphy, Atkinson Foundation</a:t>
            </a:r>
          </a:p>
        </p:txBody>
      </p:sp>
      <p:sp>
        <p:nvSpPr>
          <p:cNvPr id="4" name="Text Placeholder 3"/>
          <p:cNvSpPr>
            <a:spLocks noGrp="1"/>
          </p:cNvSpPr>
          <p:nvPr>
            <p:ph type="body" idx="13"/>
          </p:nvPr>
        </p:nvSpPr>
        <p:spPr>
          <a:xfrm>
            <a:off x="467544" y="2484586"/>
            <a:ext cx="8280920" cy="648072"/>
          </a:xfrm>
        </p:spPr>
        <p:txBody>
          <a:bodyPr/>
          <a:lstStyle/>
          <a:p>
            <a:r>
              <a:rPr lang="en-CA" dirty="0"/>
              <a:t>Moderated by:</a:t>
            </a:r>
          </a:p>
        </p:txBody>
      </p:sp>
      <p:sp>
        <p:nvSpPr>
          <p:cNvPr id="6" name="Text Placeholder 5"/>
          <p:cNvSpPr>
            <a:spLocks noGrp="1"/>
          </p:cNvSpPr>
          <p:nvPr>
            <p:ph type="body" idx="23"/>
          </p:nvPr>
        </p:nvSpPr>
        <p:spPr>
          <a:xfrm>
            <a:off x="467544" y="4941168"/>
            <a:ext cx="8280920" cy="576064"/>
          </a:xfrm>
        </p:spPr>
        <p:txBody>
          <a:bodyPr/>
          <a:lstStyle/>
          <a:p>
            <a:r>
              <a:rPr lang="fr-FR" dirty="0"/>
              <a:t>Jeffrey C. Martin, Quorum Communications Inc. </a:t>
            </a:r>
          </a:p>
          <a:p>
            <a:r>
              <a:rPr lang="en-CA" dirty="0"/>
              <a:t>Sean Patterson, Queen's University</a:t>
            </a:r>
          </a:p>
          <a:p>
            <a:r>
              <a:rPr lang="en-CA" dirty="0"/>
              <a:t>Deena Ladd, Workers' Action Centre</a:t>
            </a:r>
          </a:p>
        </p:txBody>
      </p:sp>
      <p:sp>
        <p:nvSpPr>
          <p:cNvPr id="7" name="Text Placeholder 6"/>
          <p:cNvSpPr>
            <a:spLocks noGrp="1"/>
          </p:cNvSpPr>
          <p:nvPr>
            <p:ph type="body" idx="24"/>
          </p:nvPr>
        </p:nvSpPr>
        <p:spPr>
          <a:xfrm>
            <a:off x="467544" y="3573016"/>
            <a:ext cx="8280920" cy="648072"/>
          </a:xfrm>
        </p:spPr>
        <p:txBody>
          <a:bodyPr/>
          <a:lstStyle/>
          <a:p>
            <a:r>
              <a:rPr lang="en-CA" dirty="0"/>
              <a:t>Presenters:</a:t>
            </a:r>
          </a:p>
        </p:txBody>
      </p:sp>
    </p:spTree>
    <p:extLst>
      <p:ext uri="{BB962C8B-B14F-4D97-AF65-F5344CB8AC3E}">
        <p14:creationId xmlns:p14="http://schemas.microsoft.com/office/powerpoint/2010/main" val="39252068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The PEPSO Millennial Survey </a:t>
            </a:r>
            <a:endParaRPr lang="en-CA" sz="5000" dirty="0"/>
          </a:p>
        </p:txBody>
      </p:sp>
      <p:sp>
        <p:nvSpPr>
          <p:cNvPr id="3" name="Text Placeholder 2"/>
          <p:cNvSpPr>
            <a:spLocks noGrp="1"/>
          </p:cNvSpPr>
          <p:nvPr>
            <p:ph type="body" idx="1"/>
          </p:nvPr>
        </p:nvSpPr>
        <p:spPr>
          <a:xfrm>
            <a:off x="467544" y="3717032"/>
            <a:ext cx="8280920" cy="576064"/>
          </a:xfrm>
        </p:spPr>
        <p:txBody>
          <a:bodyPr/>
          <a:lstStyle/>
          <a:p>
            <a:pPr lvl="0"/>
            <a:r>
              <a:rPr lang="en-CA" dirty="0"/>
              <a:t>Quorum Communications Inc. </a:t>
            </a:r>
          </a:p>
        </p:txBody>
      </p:sp>
      <p:sp>
        <p:nvSpPr>
          <p:cNvPr id="4" name="Text Placeholder 3"/>
          <p:cNvSpPr>
            <a:spLocks noGrp="1"/>
          </p:cNvSpPr>
          <p:nvPr>
            <p:ph type="body" idx="13"/>
          </p:nvPr>
        </p:nvSpPr>
        <p:spPr>
          <a:xfrm>
            <a:off x="467544" y="3276674"/>
            <a:ext cx="8280920" cy="648072"/>
          </a:xfrm>
        </p:spPr>
        <p:txBody>
          <a:bodyPr/>
          <a:lstStyle/>
          <a:p>
            <a:r>
              <a:rPr lang="fr-FR" dirty="0"/>
              <a:t>Jeffrey C. Martin</a:t>
            </a:r>
            <a:endParaRPr lang="en-CA" dirty="0"/>
          </a:p>
        </p:txBody>
      </p:sp>
    </p:spTree>
    <p:extLst>
      <p:ext uri="{BB962C8B-B14F-4D97-AF65-F5344CB8AC3E}">
        <p14:creationId xmlns:p14="http://schemas.microsoft.com/office/powerpoint/2010/main" val="34610797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June 2018"/>
          <p:cNvSpPr txBox="1">
            <a:spLocks noGrp="1"/>
          </p:cNvSpPr>
          <p:nvPr>
            <p:ph type="body" idx="13"/>
          </p:nvPr>
        </p:nvSpPr>
        <p:spPr>
          <a:xfrm>
            <a:off x="259751" y="6068875"/>
            <a:ext cx="8615363" cy="533479"/>
          </a:xfrm>
          <a:prstGeom prst="rect">
            <a:avLst/>
          </a:prstGeom>
        </p:spPr>
        <p:txBody>
          <a:bodyPr/>
          <a:lstStyle>
            <a:lvl1pPr>
              <a:defRPr sz="2800" i="0">
                <a:solidFill>
                  <a:srgbClr val="000000"/>
                </a:solidFill>
                <a:latin typeface="Frutiger 57 Condensed"/>
                <a:ea typeface="Frutiger 57 Condensed"/>
                <a:cs typeface="Frutiger 57 Condensed"/>
                <a:sym typeface="Frutiger 57 Condensed"/>
              </a:defRPr>
            </a:lvl1pPr>
          </a:lstStyle>
          <a:p>
            <a:r>
              <a:t>June 2018</a:t>
            </a:r>
          </a:p>
        </p:txBody>
      </p:sp>
      <p:sp>
        <p:nvSpPr>
          <p:cNvPr id="137" name="THE GENERATION EFFECT"/>
          <p:cNvSpPr txBox="1">
            <a:spLocks noGrp="1"/>
          </p:cNvSpPr>
          <p:nvPr>
            <p:ph type="title"/>
          </p:nvPr>
        </p:nvSpPr>
        <p:spPr>
          <a:prstGeom prst="rect">
            <a:avLst/>
          </a:prstGeom>
        </p:spPr>
        <p:txBody>
          <a:bodyPr/>
          <a:lstStyle>
            <a:lvl1pPr>
              <a:defRPr>
                <a:solidFill>
                  <a:srgbClr val="070A0E"/>
                </a:solidFill>
                <a:latin typeface="Frutiger 55 Roman"/>
                <a:ea typeface="Frutiger 55 Roman"/>
                <a:cs typeface="Frutiger 55 Roman"/>
                <a:sym typeface="Frutiger 55 Roman"/>
              </a:defRPr>
            </a:lvl1pPr>
          </a:lstStyle>
          <a:p>
            <a:r>
              <a:rPr dirty="0"/>
              <a:t>THE GENERATION EFFECT</a:t>
            </a:r>
          </a:p>
        </p:txBody>
      </p:sp>
      <p:sp>
        <p:nvSpPr>
          <p:cNvPr id="138" name="Millennials, employment precarity and the 21st century workplace"/>
          <p:cNvSpPr txBox="1">
            <a:spLocks noGrp="1"/>
          </p:cNvSpPr>
          <p:nvPr>
            <p:ph type="body" sz="quarter" idx="1"/>
          </p:nvPr>
        </p:nvSpPr>
        <p:spPr>
          <a:prstGeom prst="rect">
            <a:avLst/>
          </a:prstGeom>
        </p:spPr>
        <p:txBody>
          <a:bodyPr>
            <a:normAutofit fontScale="55000" lnSpcReduction="20000"/>
          </a:bodyPr>
          <a:lstStyle>
            <a:lvl1pPr>
              <a:defRPr sz="3400">
                <a:solidFill>
                  <a:srgbClr val="000000"/>
                </a:solidFill>
                <a:latin typeface="Frutiger 55 Roman"/>
                <a:ea typeface="Frutiger 55 Roman"/>
                <a:cs typeface="Frutiger 55 Roman"/>
                <a:sym typeface="Frutiger 55 Roman"/>
              </a:defRPr>
            </a:lvl1pPr>
          </a:lstStyle>
          <a:p>
            <a:r>
              <a:t>Millennials, employment precarity and the 21st century workplace</a:t>
            </a:r>
          </a:p>
        </p:txBody>
      </p:sp>
      <p:grpSp>
        <p:nvGrpSpPr>
          <p:cNvPr id="141" name="Image Gallery"/>
          <p:cNvGrpSpPr/>
          <p:nvPr/>
        </p:nvGrpSpPr>
        <p:grpSpPr>
          <a:xfrm>
            <a:off x="261938" y="1090613"/>
            <a:ext cx="8629650" cy="3335389"/>
            <a:chOff x="0" y="0"/>
            <a:chExt cx="23012400" cy="8894368"/>
          </a:xfrm>
        </p:grpSpPr>
        <p:pic>
          <p:nvPicPr>
            <p:cNvPr id="139" name="Millennnial Cover.jpg" descr="Millennnial Cover.jpg"/>
            <p:cNvPicPr>
              <a:picLocks noChangeAspect="1"/>
            </p:cNvPicPr>
            <p:nvPr/>
          </p:nvPicPr>
          <p:blipFill>
            <a:blip r:embed="rId3">
              <a:extLst/>
            </a:blip>
            <a:srcRect t="36119" b="36119"/>
            <a:stretch>
              <a:fillRect/>
            </a:stretch>
          </p:blipFill>
          <p:spPr>
            <a:xfrm>
              <a:off x="0" y="0"/>
              <a:ext cx="23012400" cy="8267700"/>
            </a:xfrm>
            <a:prstGeom prst="rect">
              <a:avLst/>
            </a:prstGeom>
            <a:ln w="12700" cap="flat">
              <a:noFill/>
              <a:miter lim="400000"/>
            </a:ln>
            <a:effectLst/>
          </p:spPr>
        </p:pic>
        <p:sp>
          <p:nvSpPr>
            <p:cNvPr id="140" name="Jeffrey C. Martin + Wayne Lewchuk"/>
            <p:cNvSpPr/>
            <p:nvPr/>
          </p:nvSpPr>
          <p:spPr>
            <a:xfrm>
              <a:off x="0" y="8343900"/>
              <a:ext cx="23012400" cy="5504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8575" tIns="28575" rIns="28575" bIns="28575" numCol="1" anchor="t">
              <a:noAutofit/>
            </a:bodyPr>
            <a:lstStyle>
              <a:lvl1pPr algn="r">
                <a:defRPr sz="3200">
                  <a:solidFill>
                    <a:srgbClr val="000000"/>
                  </a:solidFill>
                  <a:latin typeface="Frutiger 45 Light"/>
                  <a:ea typeface="Frutiger 45 Light"/>
                  <a:cs typeface="Frutiger 45 Light"/>
                  <a:sym typeface="Frutiger 45 Light"/>
                </a:defRPr>
              </a:lvl1pPr>
            </a:lstStyle>
            <a:p>
              <a:pPr defTabSz="457200"/>
              <a:r>
                <a:rPr sz="1200" kern="0"/>
                <a:t>Jeffrey C. Martin + Wayne Lewchuk</a:t>
              </a:r>
            </a:p>
          </p:txBody>
        </p:sp>
      </p:grpSp>
    </p:spTree>
    <p:extLst>
      <p:ext uri="{BB962C8B-B14F-4D97-AF65-F5344CB8AC3E}">
        <p14:creationId xmlns:p14="http://schemas.microsoft.com/office/powerpoint/2010/main" val="3334275886"/>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Hamilton Millennial Survey"/>
          <p:cNvSpPr txBox="1">
            <a:spLocks noGrp="1"/>
          </p:cNvSpPr>
          <p:nvPr>
            <p:ph type="title"/>
          </p:nvPr>
        </p:nvSpPr>
        <p:spPr>
          <a:prstGeom prst="rect">
            <a:avLst/>
          </a:prstGeom>
        </p:spPr>
        <p:txBody>
          <a:bodyPr/>
          <a:lstStyle>
            <a:lvl1pPr>
              <a:defRPr>
                <a:solidFill>
                  <a:schemeClr val="accent4">
                    <a:lumOff val="-5125"/>
                  </a:schemeClr>
                </a:solidFill>
                <a:latin typeface="Frutiger 77 Black Condensed"/>
                <a:ea typeface="Frutiger 77 Black Condensed"/>
                <a:cs typeface="Frutiger 77 Black Condensed"/>
                <a:sym typeface="Frutiger 77 Black Condensed"/>
              </a:defRPr>
            </a:lvl1pPr>
          </a:lstStyle>
          <a:p>
            <a:r>
              <a:rPr dirty="0"/>
              <a:t>Hamilton Millennial Survey</a:t>
            </a:r>
          </a:p>
        </p:txBody>
      </p:sp>
      <p:sp>
        <p:nvSpPr>
          <p:cNvPr id="144" name="2,117 Hamilton area millennials responded to survey…"/>
          <p:cNvSpPr txBox="1">
            <a:spLocks noGrp="1"/>
          </p:cNvSpPr>
          <p:nvPr>
            <p:ph type="body" idx="1"/>
          </p:nvPr>
        </p:nvSpPr>
        <p:spPr>
          <a:prstGeom prst="rect">
            <a:avLst/>
          </a:prstGeom>
        </p:spPr>
        <p:txBody>
          <a:bodyPr>
            <a:normAutofit/>
          </a:bodyPr>
          <a:lstStyle/>
          <a:p>
            <a:pPr>
              <a:spcBef>
                <a:spcPts val="1538"/>
              </a:spcBef>
              <a:buSzPct val="110000"/>
              <a:defRPr sz="4200"/>
            </a:pPr>
            <a:r>
              <a:rPr lang="en-US" sz="2000" b="1" dirty="0"/>
              <a:t>1,189</a:t>
            </a:r>
            <a:r>
              <a:rPr lang="en-US" sz="2000" dirty="0"/>
              <a:t> non-student millennials living in Hamilton/Burlington</a:t>
            </a:r>
          </a:p>
          <a:p>
            <a:pPr>
              <a:spcBef>
                <a:spcPts val="1538"/>
              </a:spcBef>
              <a:buSzPct val="110000"/>
              <a:defRPr sz="4200"/>
            </a:pPr>
            <a:r>
              <a:rPr sz="2000" dirty="0"/>
              <a:t>Online survey </a:t>
            </a:r>
            <a:r>
              <a:rPr lang="en-CA" sz="2000" dirty="0">
                <a:solidFill>
                  <a:srgbClr val="D56F26"/>
                </a:solidFill>
              </a:rPr>
              <a:t>|</a:t>
            </a:r>
            <a:r>
              <a:rPr sz="2000" dirty="0"/>
              <a:t> </a:t>
            </a:r>
            <a:r>
              <a:rPr sz="2000" b="1" dirty="0"/>
              <a:t>89 questions </a:t>
            </a:r>
            <a:r>
              <a:rPr lang="en-CA" sz="2000" dirty="0">
                <a:solidFill>
                  <a:srgbClr val="D56F26"/>
                </a:solidFill>
              </a:rPr>
              <a:t>|</a:t>
            </a:r>
            <a:r>
              <a:rPr sz="2000" dirty="0"/>
              <a:t> 60 PEPSO questions </a:t>
            </a:r>
            <a:r>
              <a:rPr lang="en-CA" sz="2000" dirty="0">
                <a:solidFill>
                  <a:srgbClr val="D56F26"/>
                </a:solidFill>
              </a:rPr>
              <a:t>|</a:t>
            </a:r>
            <a:r>
              <a:rPr sz="2000" dirty="0"/>
              <a:t> future generational analys</a:t>
            </a:r>
          </a:p>
          <a:p>
            <a:pPr>
              <a:spcBef>
                <a:spcPts val="1538"/>
              </a:spcBef>
              <a:buSzPct val="110000"/>
              <a:defRPr sz="4200"/>
            </a:pPr>
            <a:r>
              <a:rPr lang="en-CA" sz="2000" b="1" dirty="0"/>
              <a:t>5 </a:t>
            </a:r>
            <a:r>
              <a:rPr sz="2000" b="1" dirty="0"/>
              <a:t>themes</a:t>
            </a:r>
            <a:r>
              <a:rPr lang="en-CA" sz="2000" dirty="0"/>
              <a:t>:</a:t>
            </a:r>
            <a:r>
              <a:rPr sz="2000" dirty="0"/>
              <a:t> </a:t>
            </a:r>
            <a:r>
              <a:rPr lang="en-CA" sz="2000" dirty="0"/>
              <a:t>h</a:t>
            </a:r>
            <a:r>
              <a:rPr sz="2000" dirty="0"/>
              <a:t>ealth</a:t>
            </a:r>
            <a:r>
              <a:rPr lang="en-CA" sz="2000" dirty="0"/>
              <a:t> </a:t>
            </a:r>
            <a:r>
              <a:rPr lang="en-CA" sz="2000" dirty="0">
                <a:solidFill>
                  <a:srgbClr val="D56F26"/>
                </a:solidFill>
              </a:rPr>
              <a:t>|</a:t>
            </a:r>
            <a:r>
              <a:rPr lang="en-CA" sz="2000" dirty="0"/>
              <a:t> c</a:t>
            </a:r>
            <a:r>
              <a:rPr sz="2000" dirty="0"/>
              <a:t>ommunity belonging</a:t>
            </a:r>
            <a:r>
              <a:rPr lang="en-CA" sz="2000" dirty="0"/>
              <a:t> </a:t>
            </a:r>
            <a:r>
              <a:rPr lang="en-CA" sz="2000" dirty="0">
                <a:solidFill>
                  <a:srgbClr val="D56F26"/>
                </a:solidFill>
              </a:rPr>
              <a:t>| </a:t>
            </a:r>
            <a:r>
              <a:rPr lang="en-CA" sz="2000" dirty="0" err="1"/>
              <a:t>qu</a:t>
            </a:r>
            <a:r>
              <a:rPr sz="2000" dirty="0"/>
              <a:t>ality of life</a:t>
            </a:r>
            <a:r>
              <a:rPr lang="en-CA" sz="2000" dirty="0"/>
              <a:t> + </a:t>
            </a:r>
            <a:r>
              <a:rPr sz="2000" dirty="0"/>
              <a:t>household wellbeing</a:t>
            </a:r>
            <a:r>
              <a:rPr lang="en-CA" sz="2000" dirty="0"/>
              <a:t> </a:t>
            </a:r>
            <a:r>
              <a:rPr lang="en-CA" sz="2000" dirty="0">
                <a:solidFill>
                  <a:srgbClr val="D56F26"/>
                </a:solidFill>
              </a:rPr>
              <a:t>| </a:t>
            </a:r>
            <a:r>
              <a:rPr lang="en-CA" sz="2000" dirty="0"/>
              <a:t>w</a:t>
            </a:r>
            <a:r>
              <a:rPr sz="2000" dirty="0"/>
              <a:t>ork</a:t>
            </a:r>
            <a:r>
              <a:rPr lang="en-CA" sz="2000" dirty="0"/>
              <a:t> + </a:t>
            </a:r>
            <a:r>
              <a:rPr sz="2000" dirty="0"/>
              <a:t>workplace</a:t>
            </a:r>
            <a:r>
              <a:rPr lang="en-CA" sz="2000" dirty="0"/>
              <a:t> </a:t>
            </a:r>
            <a:r>
              <a:rPr lang="en-CA" sz="2000" dirty="0">
                <a:solidFill>
                  <a:srgbClr val="D56F26"/>
                </a:solidFill>
              </a:rPr>
              <a:t>| </a:t>
            </a:r>
            <a:r>
              <a:rPr lang="en-CA" sz="2000" dirty="0"/>
              <a:t>f</a:t>
            </a:r>
            <a:r>
              <a:rPr sz="2000" dirty="0"/>
              <a:t>inancial security</a:t>
            </a:r>
          </a:p>
          <a:p>
            <a:pPr>
              <a:spcBef>
                <a:spcPts val="1538"/>
              </a:spcBef>
              <a:buSzPct val="110000"/>
              <a:defRPr sz="4200"/>
            </a:pPr>
            <a:r>
              <a:rPr sz="2000" dirty="0"/>
              <a:t>Survey live </a:t>
            </a:r>
            <a:r>
              <a:rPr sz="2000" b="1" dirty="0"/>
              <a:t>April 1</a:t>
            </a:r>
            <a:r>
              <a:rPr lang="en-CA" sz="2000" b="1" dirty="0"/>
              <a:t>–</a:t>
            </a:r>
            <a:r>
              <a:rPr sz="2000" b="1" dirty="0"/>
              <a:t>May 7</a:t>
            </a:r>
            <a:r>
              <a:rPr lang="en-CA" sz="2000" dirty="0"/>
              <a:t> </a:t>
            </a:r>
            <a:r>
              <a:rPr sz="2000" dirty="0"/>
              <a:t>2017</a:t>
            </a:r>
          </a:p>
          <a:p>
            <a:pPr>
              <a:spcBef>
                <a:spcPts val="1538"/>
              </a:spcBef>
              <a:buSzPct val="110000"/>
              <a:defRPr sz="4200"/>
            </a:pPr>
            <a:r>
              <a:rPr lang="en-CA" sz="2000" dirty="0"/>
              <a:t>Focus:  </a:t>
            </a:r>
            <a:r>
              <a:rPr lang="en-CA" sz="2000" b="1" dirty="0"/>
              <a:t>employment security </a:t>
            </a:r>
            <a:r>
              <a:rPr lang="en-CA" sz="2000" dirty="0">
                <a:solidFill>
                  <a:srgbClr val="D56F26"/>
                </a:solidFill>
              </a:rPr>
              <a:t>| </a:t>
            </a:r>
            <a:r>
              <a:rPr lang="en-CA" sz="2000" dirty="0"/>
              <a:t>individual income </a:t>
            </a:r>
            <a:r>
              <a:rPr lang="en-CA" sz="2000" dirty="0">
                <a:solidFill>
                  <a:srgbClr val="D56F26"/>
                </a:solidFill>
              </a:rPr>
              <a:t>| </a:t>
            </a:r>
            <a:r>
              <a:rPr lang="en-CA" sz="2000" dirty="0"/>
              <a:t>type of employment</a:t>
            </a:r>
          </a:p>
          <a:p>
            <a:pPr>
              <a:spcBef>
                <a:spcPts val="1538"/>
              </a:spcBef>
              <a:buSzPct val="110000"/>
              <a:defRPr sz="4200"/>
            </a:pPr>
            <a:r>
              <a:rPr lang="en-CA" sz="2000" dirty="0"/>
              <a:t>Employed </a:t>
            </a:r>
            <a:r>
              <a:rPr lang="en-CA" sz="2000" b="1" dirty="0"/>
              <a:t>communications </a:t>
            </a:r>
            <a:r>
              <a:rPr lang="en-CA" sz="2000" b="1" dirty="0">
                <a:solidFill>
                  <a:srgbClr val="D56F26"/>
                </a:solidFill>
              </a:rPr>
              <a:t>+</a:t>
            </a:r>
            <a:r>
              <a:rPr lang="en-CA" sz="2000" b="1" dirty="0"/>
              <a:t> social media strategy</a:t>
            </a:r>
            <a:r>
              <a:rPr lang="en-CA" sz="2000" dirty="0"/>
              <a:t> for survey launch</a:t>
            </a:r>
          </a:p>
        </p:txBody>
      </p:sp>
    </p:spTree>
    <p:extLst>
      <p:ext uri="{BB962C8B-B14F-4D97-AF65-F5344CB8AC3E}">
        <p14:creationId xmlns:p14="http://schemas.microsoft.com/office/powerpoint/2010/main" val="3583099114"/>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itter last weekend GR-YEL.pn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918" r="-5918"/>
          <a:stretch>
            <a:fillRect/>
          </a:stretch>
        </p:blipFill>
        <p:spPr/>
      </p:pic>
      <p:pic>
        <p:nvPicPr>
          <p:cNvPr id="7" name="Picture Placeholder 6" descr="HMS FB clip1.jpeg"/>
          <p:cNvPicPr>
            <a:picLocks noGrp="1" noChangeAspect="1"/>
          </p:cNvPicPr>
          <p:nvPr>
            <p:ph type="pic" idx="15"/>
          </p:nvPr>
        </p:nvPicPr>
        <p:blipFill>
          <a:blip r:embed="rId4">
            <a:extLst>
              <a:ext uri="{28A0092B-C50C-407E-A947-70E740481C1C}">
                <a14:useLocalDpi xmlns:a14="http://schemas.microsoft.com/office/drawing/2010/main" val="0"/>
              </a:ext>
            </a:extLst>
          </a:blip>
          <a:srcRect l="-8936" r="-8936"/>
          <a:stretch>
            <a:fillRect/>
          </a:stretch>
        </p:blipFill>
        <p:spPr/>
      </p:pic>
      <p:pic>
        <p:nvPicPr>
          <p:cNvPr id="14" name="Picture Placeholder 13" descr="Twitter extended blue.png"/>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5918" r="-5918"/>
          <a:stretch>
            <a:fillRect/>
          </a:stretch>
        </p:blipFill>
        <p:spPr/>
      </p:pic>
    </p:spTree>
    <p:extLst>
      <p:ext uri="{BB962C8B-B14F-4D97-AF65-F5344CB8AC3E}">
        <p14:creationId xmlns:p14="http://schemas.microsoft.com/office/powerpoint/2010/main" val="25145171"/>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mployment security"/>
          <p:cNvSpPr txBox="1">
            <a:spLocks noGrp="1"/>
          </p:cNvSpPr>
          <p:nvPr>
            <p:ph type="title"/>
          </p:nvPr>
        </p:nvSpPr>
        <p:spPr>
          <a:prstGeom prst="rect">
            <a:avLst/>
          </a:prstGeom>
        </p:spPr>
        <p:txBody>
          <a:bodyPr/>
          <a:lstStyle>
            <a:lvl1pPr>
              <a:defRPr>
                <a:solidFill>
                  <a:schemeClr val="accent4">
                    <a:lumOff val="-5125"/>
                  </a:schemeClr>
                </a:solidFill>
                <a:latin typeface="Frutiger 77 Black Condensed"/>
                <a:ea typeface="Frutiger 77 Black Condensed"/>
                <a:cs typeface="Frutiger 77 Black Condensed"/>
                <a:sym typeface="Frutiger 77 Black Condensed"/>
              </a:defRPr>
            </a:lvl1pPr>
          </a:lstStyle>
          <a:p>
            <a:r>
              <a:t>Employment security</a:t>
            </a:r>
          </a:p>
        </p:txBody>
      </p:sp>
      <p:sp>
        <p:nvSpPr>
          <p:cNvPr id="147" name="Secure employment…"/>
          <p:cNvSpPr txBox="1">
            <a:spLocks noGrp="1"/>
          </p:cNvSpPr>
          <p:nvPr>
            <p:ph type="body" sz="half" idx="1"/>
          </p:nvPr>
        </p:nvSpPr>
        <p:spPr>
          <a:prstGeom prst="rect">
            <a:avLst/>
          </a:prstGeom>
        </p:spPr>
        <p:txBody>
          <a:bodyPr>
            <a:normAutofit/>
          </a:bodyPr>
          <a:lstStyle/>
          <a:p>
            <a:pPr>
              <a:buClr>
                <a:schemeClr val="accent4">
                  <a:lumOff val="-5125"/>
                </a:schemeClr>
              </a:buClr>
              <a:buSzPct val="110000"/>
              <a:buChar char="‣"/>
              <a:defRPr sz="4800">
                <a:latin typeface="Frutiger 45 Light"/>
                <a:ea typeface="Frutiger 45 Light"/>
                <a:cs typeface="Frutiger 45 Light"/>
                <a:sym typeface="Frutiger 45 Light"/>
              </a:defRPr>
            </a:pPr>
            <a:r>
              <a:rPr lang="en-CA" sz="3200" dirty="0"/>
              <a:t>Using PEPSO employment precarity index (EPI) </a:t>
            </a:r>
          </a:p>
          <a:p>
            <a:pPr lvl="1">
              <a:buClr>
                <a:schemeClr val="accent4">
                  <a:lumOff val="-5125"/>
                </a:schemeClr>
              </a:buClr>
              <a:buSzPct val="110000"/>
              <a:buChar char="‣"/>
              <a:defRPr sz="4800">
                <a:latin typeface="Frutiger 45 Light"/>
                <a:ea typeface="Frutiger 45 Light"/>
                <a:cs typeface="Frutiger 45 Light"/>
                <a:sym typeface="Frutiger 45 Light"/>
              </a:defRPr>
            </a:pPr>
            <a:r>
              <a:rPr sz="1650" dirty="0"/>
              <a:t>Secure</a:t>
            </a:r>
            <a:r>
              <a:rPr lang="en-CA" sz="1650" dirty="0"/>
              <a:t> – 22%</a:t>
            </a:r>
            <a:endParaRPr sz="1650" dirty="0"/>
          </a:p>
          <a:p>
            <a:pPr lvl="1">
              <a:buClr>
                <a:schemeClr val="accent4">
                  <a:lumOff val="-5125"/>
                </a:schemeClr>
              </a:buClr>
              <a:buSzPct val="110000"/>
              <a:buChar char="‣"/>
              <a:defRPr sz="4800">
                <a:latin typeface="Frutiger 45 Light"/>
                <a:ea typeface="Frutiger 45 Light"/>
                <a:cs typeface="Frutiger 45 Light"/>
                <a:sym typeface="Frutiger 45 Light"/>
              </a:defRPr>
            </a:pPr>
            <a:r>
              <a:rPr sz="1650" dirty="0"/>
              <a:t>Stable</a:t>
            </a:r>
            <a:r>
              <a:rPr lang="en-CA" sz="1650" dirty="0"/>
              <a:t> – 23%</a:t>
            </a:r>
            <a:endParaRPr sz="1650" dirty="0"/>
          </a:p>
          <a:p>
            <a:pPr lvl="1">
              <a:buClr>
                <a:schemeClr val="accent4">
                  <a:lumOff val="-5125"/>
                </a:schemeClr>
              </a:buClr>
              <a:buSzPct val="110000"/>
              <a:buChar char="‣"/>
              <a:defRPr sz="4800">
                <a:latin typeface="Frutiger 45 Light"/>
                <a:ea typeface="Frutiger 45 Light"/>
                <a:cs typeface="Frutiger 45 Light"/>
                <a:sym typeface="Frutiger 45 Light"/>
              </a:defRPr>
            </a:pPr>
            <a:r>
              <a:rPr sz="1650" dirty="0"/>
              <a:t>Vulnerable</a:t>
            </a:r>
            <a:r>
              <a:rPr lang="en-CA" sz="1650" dirty="0"/>
              <a:t> – 24%</a:t>
            </a:r>
            <a:endParaRPr sz="1650" dirty="0"/>
          </a:p>
          <a:p>
            <a:pPr lvl="1">
              <a:buClr>
                <a:schemeClr val="accent4">
                  <a:lumOff val="-5125"/>
                </a:schemeClr>
              </a:buClr>
              <a:buSzPct val="110000"/>
              <a:buChar char="‣"/>
              <a:defRPr sz="4800">
                <a:latin typeface="Frutiger 45 Light"/>
                <a:ea typeface="Frutiger 45 Light"/>
                <a:cs typeface="Frutiger 45 Light"/>
                <a:sym typeface="Frutiger 45 Light"/>
              </a:defRPr>
            </a:pPr>
            <a:r>
              <a:rPr sz="1650" dirty="0"/>
              <a:t>Precarious</a:t>
            </a:r>
            <a:r>
              <a:rPr lang="en-CA" sz="1650" dirty="0"/>
              <a:t> – 31%</a:t>
            </a:r>
            <a:endParaRPr sz="1650" dirty="0"/>
          </a:p>
        </p:txBody>
      </p:sp>
      <p:graphicFrame>
        <p:nvGraphicFramePr>
          <p:cNvPr id="6" name="Picture Placeholder 5"/>
          <p:cNvGraphicFramePr>
            <a:graphicFrameLocks noGrp="1"/>
          </p:cNvGraphicFramePr>
          <p:nvPr>
            <p:ph type="pic" idx="13"/>
            <p:extLst>
              <p:ext uri="{D42A27DB-BD31-4B8C-83A1-F6EECF244321}">
                <p14:modId xmlns:p14="http://schemas.microsoft.com/office/powerpoint/2010/main" val="902955204"/>
              </p:ext>
            </p:extLst>
          </p:nvPr>
        </p:nvGraphicFramePr>
        <p:xfrm>
          <a:off x="3563888" y="857250"/>
          <a:ext cx="5580113" cy="53800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0683903"/>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Individual income"/>
          <p:cNvSpPr txBox="1">
            <a:spLocks noGrp="1"/>
          </p:cNvSpPr>
          <p:nvPr>
            <p:ph type="title"/>
          </p:nvPr>
        </p:nvSpPr>
        <p:spPr>
          <a:prstGeom prst="rect">
            <a:avLst/>
          </a:prstGeom>
        </p:spPr>
        <p:txBody>
          <a:bodyPr/>
          <a:lstStyle>
            <a:lvl1pPr>
              <a:defRPr>
                <a:solidFill>
                  <a:schemeClr val="accent4">
                    <a:lumOff val="-5125"/>
                  </a:schemeClr>
                </a:solidFill>
                <a:latin typeface="Frutiger 77 Black Condensed"/>
                <a:ea typeface="Frutiger 77 Black Condensed"/>
                <a:cs typeface="Frutiger 77 Black Condensed"/>
                <a:sym typeface="Frutiger 77 Black Condensed"/>
              </a:defRPr>
            </a:lvl1pPr>
          </a:lstStyle>
          <a:p>
            <a:r>
              <a:rPr dirty="0">
                <a:solidFill>
                  <a:srgbClr val="D56F26"/>
                </a:solidFill>
              </a:rPr>
              <a:t>Individual</a:t>
            </a:r>
            <a:r>
              <a:rPr dirty="0"/>
              <a:t> income</a:t>
            </a:r>
          </a:p>
        </p:txBody>
      </p:sp>
      <p:sp>
        <p:nvSpPr>
          <p:cNvPr id="151" name="&lt;$40,000…"/>
          <p:cNvSpPr txBox="1">
            <a:spLocks noGrp="1"/>
          </p:cNvSpPr>
          <p:nvPr>
            <p:ph type="body" sz="half" idx="1"/>
          </p:nvPr>
        </p:nvSpPr>
        <p:spPr>
          <a:prstGeom prst="rect">
            <a:avLst/>
          </a:prstGeom>
        </p:spPr>
        <p:txBody>
          <a:bodyPr/>
          <a:lstStyle/>
          <a:p>
            <a:pPr marL="0" indent="0">
              <a:buClr>
                <a:schemeClr val="accent4">
                  <a:lumOff val="-5125"/>
                </a:schemeClr>
              </a:buClr>
              <a:buSzPct val="110000"/>
              <a:buNone/>
              <a:defRPr>
                <a:latin typeface="Frutiger 45 Light"/>
                <a:ea typeface="Frutiger 45 Light"/>
                <a:cs typeface="Frutiger 45 Light"/>
                <a:sym typeface="Frutiger 45 Light"/>
              </a:defRPr>
            </a:pPr>
            <a:endParaRPr dirty="0"/>
          </a:p>
        </p:txBody>
      </p:sp>
      <p:graphicFrame>
        <p:nvGraphicFramePr>
          <p:cNvPr id="6" name="Chart 5"/>
          <p:cNvGraphicFramePr/>
          <p:nvPr>
            <p:extLst>
              <p:ext uri="{D42A27DB-BD31-4B8C-83A1-F6EECF244321}">
                <p14:modId xmlns:p14="http://schemas.microsoft.com/office/powerpoint/2010/main" val="1877508084"/>
              </p:ext>
            </p:extLst>
          </p:nvPr>
        </p:nvGraphicFramePr>
        <p:xfrm>
          <a:off x="1547664" y="857250"/>
          <a:ext cx="7596337" cy="53800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91922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Precarious employment has imprinted itself on the GTHA labour market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370" y="1417638"/>
            <a:ext cx="6768934" cy="4686721"/>
          </a:xfrm>
        </p:spPr>
      </p:pic>
    </p:spTree>
    <p:extLst>
      <p:ext uri="{BB962C8B-B14F-4D97-AF65-F5344CB8AC3E}">
        <p14:creationId xmlns:p14="http://schemas.microsoft.com/office/powerpoint/2010/main" val="19837999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6F26"/>
                </a:solidFill>
                <a:latin typeface="Frutiger 77BlackCn"/>
                <a:cs typeface="Frutiger 77BlackCn"/>
              </a:rPr>
              <a:t>Low income millennials</a:t>
            </a:r>
          </a:p>
        </p:txBody>
      </p:sp>
      <p:sp>
        <p:nvSpPr>
          <p:cNvPr id="3" name="Text Placeholder 2"/>
          <p:cNvSpPr>
            <a:spLocks noGrp="1"/>
          </p:cNvSpPr>
          <p:nvPr>
            <p:ph type="body" idx="1"/>
          </p:nvPr>
        </p:nvSpPr>
        <p:spPr>
          <a:xfrm>
            <a:off x="252412" y="2095500"/>
            <a:ext cx="8643939" cy="4501852"/>
          </a:xfrm>
        </p:spPr>
        <p:txBody>
          <a:bodyPr/>
          <a:lstStyle/>
          <a:p>
            <a:endParaRPr lang="en-US"/>
          </a:p>
        </p:txBody>
      </p:sp>
      <p:graphicFrame>
        <p:nvGraphicFramePr>
          <p:cNvPr id="4" name="Chart 3"/>
          <p:cNvGraphicFramePr/>
          <p:nvPr>
            <p:extLst>
              <p:ext uri="{D42A27DB-BD31-4B8C-83A1-F6EECF244321}">
                <p14:modId xmlns:p14="http://schemas.microsoft.com/office/powerpoint/2010/main" val="4208938892"/>
              </p:ext>
            </p:extLst>
          </p:nvPr>
        </p:nvGraphicFramePr>
        <p:xfrm>
          <a:off x="323528" y="2428874"/>
          <a:ext cx="8572823" cy="36644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9316170"/>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D56F26"/>
                </a:solidFill>
                <a:latin typeface="Frutiger 77BlackCn"/>
                <a:cs typeface="Frutiger 77BlackCn"/>
              </a:rPr>
              <a:t>General + mental health | reported “poor/fair”</a:t>
            </a:r>
          </a:p>
        </p:txBody>
      </p:sp>
      <p:sp>
        <p:nvSpPr>
          <p:cNvPr id="3" name="Text Placeholder 2"/>
          <p:cNvSpPr>
            <a:spLocks noGrp="1"/>
          </p:cNvSpPr>
          <p:nvPr>
            <p:ph type="body" idx="1"/>
          </p:nvPr>
        </p:nvSpPr>
        <p:spPr/>
        <p:txBody>
          <a:bodyPr/>
          <a:lstStyle/>
          <a:p>
            <a:pPr marL="0" indent="0">
              <a:buNone/>
            </a:pPr>
            <a:endParaRPr lang="en-US" dirty="0"/>
          </a:p>
        </p:txBody>
      </p:sp>
      <p:graphicFrame>
        <p:nvGraphicFramePr>
          <p:cNvPr id="5" name="Chart 4"/>
          <p:cNvGraphicFramePr/>
          <p:nvPr>
            <p:extLst>
              <p:ext uri="{D42A27DB-BD31-4B8C-83A1-F6EECF244321}">
                <p14:modId xmlns:p14="http://schemas.microsoft.com/office/powerpoint/2010/main" val="701924032"/>
              </p:ext>
            </p:extLst>
          </p:nvPr>
        </p:nvGraphicFramePr>
        <p:xfrm>
          <a:off x="252413" y="2428875"/>
          <a:ext cx="8643938" cy="3333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1999600"/>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56F26"/>
                </a:solidFill>
                <a:latin typeface="Frutiger 77BlackCn"/>
                <a:cs typeface="Frutiger 77BlackCn"/>
              </a:rPr>
              <a:t>Depression + anger | reported “often”</a:t>
            </a:r>
          </a:p>
        </p:txBody>
      </p:sp>
      <p:sp>
        <p:nvSpPr>
          <p:cNvPr id="3" name="Text Placeholder 2"/>
          <p:cNvSpPr>
            <a:spLocks noGrp="1"/>
          </p:cNvSpPr>
          <p:nvPr>
            <p:ph type="body" idx="1"/>
          </p:nvPr>
        </p:nvSpPr>
        <p:spPr/>
        <p:txBody>
          <a:bodyPr/>
          <a:lstStyle/>
          <a:p>
            <a:endParaRPr lang="en-US" dirty="0"/>
          </a:p>
        </p:txBody>
      </p:sp>
      <p:graphicFrame>
        <p:nvGraphicFramePr>
          <p:cNvPr id="4" name="Chart 3"/>
          <p:cNvGraphicFramePr/>
          <p:nvPr>
            <p:extLst>
              <p:ext uri="{D42A27DB-BD31-4B8C-83A1-F6EECF244321}">
                <p14:modId xmlns:p14="http://schemas.microsoft.com/office/powerpoint/2010/main" val="2939269355"/>
              </p:ext>
            </p:extLst>
          </p:nvPr>
        </p:nvGraphicFramePr>
        <p:xfrm>
          <a:off x="252413" y="2428875"/>
          <a:ext cx="8643938" cy="3333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3032387"/>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mployment security"/>
          <p:cNvSpPr txBox="1">
            <a:spLocks noGrp="1"/>
          </p:cNvSpPr>
          <p:nvPr>
            <p:ph type="title"/>
          </p:nvPr>
        </p:nvSpPr>
        <p:spPr>
          <a:prstGeom prst="rect">
            <a:avLst/>
          </a:prstGeom>
        </p:spPr>
        <p:txBody>
          <a:bodyPr/>
          <a:lstStyle>
            <a:lvl1pPr>
              <a:defRPr>
                <a:solidFill>
                  <a:schemeClr val="accent4">
                    <a:lumOff val="-5125"/>
                  </a:schemeClr>
                </a:solidFill>
                <a:latin typeface="Frutiger 77 Black Condensed"/>
                <a:ea typeface="Frutiger 77 Black Condensed"/>
                <a:cs typeface="Frutiger 77 Black Condensed"/>
                <a:sym typeface="Frutiger 77 Black Condensed"/>
              </a:defRPr>
            </a:lvl1pPr>
          </a:lstStyle>
          <a:p>
            <a:r>
              <a:rPr lang="en-US" dirty="0">
                <a:solidFill>
                  <a:srgbClr val="D56F26"/>
                </a:solidFill>
                <a:latin typeface="Frutiger 77BlackCn"/>
                <a:cs typeface="Frutiger 77BlackCn"/>
              </a:rPr>
              <a:t>Quality of life</a:t>
            </a:r>
            <a:endParaRPr dirty="0"/>
          </a:p>
        </p:txBody>
      </p:sp>
      <p:sp>
        <p:nvSpPr>
          <p:cNvPr id="147" name="Secure employment…"/>
          <p:cNvSpPr txBox="1">
            <a:spLocks noGrp="1"/>
          </p:cNvSpPr>
          <p:nvPr>
            <p:ph type="body" sz="half" idx="1"/>
          </p:nvPr>
        </p:nvSpPr>
        <p:spPr>
          <a:xfrm>
            <a:off x="252413" y="2095500"/>
            <a:ext cx="3205163" cy="3905250"/>
          </a:xfrm>
          <a:prstGeom prst="rect">
            <a:avLst/>
          </a:prstGeom>
        </p:spPr>
        <p:txBody>
          <a:bodyPr>
            <a:normAutofit/>
          </a:bodyPr>
          <a:lstStyle/>
          <a:p>
            <a:pPr>
              <a:buClr>
                <a:schemeClr val="accent4">
                  <a:lumOff val="-5125"/>
                </a:schemeClr>
              </a:buClr>
              <a:buSzPct val="110000"/>
              <a:buChar char="‣"/>
              <a:defRPr sz="4800">
                <a:latin typeface="Frutiger 45 Light"/>
                <a:ea typeface="Frutiger 45 Light"/>
                <a:cs typeface="Frutiger 45 Light"/>
                <a:sym typeface="Frutiger 45 Light"/>
              </a:defRPr>
            </a:pPr>
            <a:r>
              <a:rPr lang="en-US" sz="1750" dirty="0">
                <a:sym typeface="Frutiger 45 Light"/>
              </a:rPr>
              <a:t>Overall, 55% of millennials agreed they expect to have the same or better quality of life as their parents</a:t>
            </a:r>
            <a:r>
              <a:rPr lang="en-CA" sz="1750" dirty="0">
                <a:sym typeface="Frutiger 45 Light"/>
              </a:rPr>
              <a:t> </a:t>
            </a:r>
          </a:p>
          <a:p>
            <a:pPr>
              <a:buClr>
                <a:schemeClr val="accent4">
                  <a:lumOff val="-5125"/>
                </a:schemeClr>
              </a:buClr>
              <a:buSzPct val="110000"/>
              <a:buChar char="‣"/>
              <a:defRPr sz="4800">
                <a:latin typeface="Frutiger 45 Light"/>
                <a:ea typeface="Frutiger 45 Light"/>
                <a:cs typeface="Frutiger 45 Light"/>
                <a:sym typeface="Frutiger 45 Light"/>
              </a:defRPr>
            </a:pPr>
            <a:r>
              <a:rPr lang="en-US" sz="1750" dirty="0">
                <a:sym typeface="Frutiger 45 Light"/>
              </a:rPr>
              <a:t>38% disagreed and 7% were unsure</a:t>
            </a:r>
          </a:p>
          <a:p>
            <a:pPr>
              <a:buClr>
                <a:schemeClr val="accent4">
                  <a:lumOff val="-5125"/>
                </a:schemeClr>
              </a:buClr>
              <a:buSzPct val="110000"/>
              <a:buChar char="‣"/>
              <a:defRPr sz="4800">
                <a:latin typeface="Frutiger 45 Light"/>
                <a:ea typeface="Frutiger 45 Light"/>
                <a:cs typeface="Frutiger 45 Light"/>
                <a:sym typeface="Frutiger 45 Light"/>
              </a:defRPr>
            </a:pPr>
            <a:r>
              <a:rPr lang="en-US" sz="1750" dirty="0">
                <a:sym typeface="Frutiger 45 Light"/>
              </a:rPr>
              <a:t>Agreement steadily declined as participants moved from secure work to precarious work</a:t>
            </a:r>
            <a:r>
              <a:rPr lang="en-CA" sz="1750" dirty="0">
                <a:sym typeface="Frutiger 45 Light"/>
              </a:rPr>
              <a:t>  </a:t>
            </a:r>
            <a:endParaRPr sz="1750" dirty="0"/>
          </a:p>
        </p:txBody>
      </p:sp>
      <p:graphicFrame>
        <p:nvGraphicFramePr>
          <p:cNvPr id="6" name="Picture Placeholder 5"/>
          <p:cNvGraphicFramePr>
            <a:graphicFrameLocks noGrp="1"/>
          </p:cNvGraphicFramePr>
          <p:nvPr>
            <p:ph type="pic" idx="13"/>
            <p:extLst/>
          </p:nvPr>
        </p:nvGraphicFramePr>
        <p:xfrm>
          <a:off x="4562475" y="857250"/>
          <a:ext cx="4581525" cy="5143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023236558"/>
              </p:ext>
            </p:extLst>
          </p:nvPr>
        </p:nvGraphicFramePr>
        <p:xfrm>
          <a:off x="3733800" y="1171576"/>
          <a:ext cx="6238875" cy="48291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7811680"/>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mployment security"/>
          <p:cNvSpPr txBox="1">
            <a:spLocks noGrp="1"/>
          </p:cNvSpPr>
          <p:nvPr>
            <p:ph type="title"/>
          </p:nvPr>
        </p:nvSpPr>
        <p:spPr>
          <a:prstGeom prst="rect">
            <a:avLst/>
          </a:prstGeom>
        </p:spPr>
        <p:txBody>
          <a:bodyPr/>
          <a:lstStyle>
            <a:lvl1pPr>
              <a:defRPr>
                <a:solidFill>
                  <a:schemeClr val="accent4">
                    <a:lumOff val="-5125"/>
                  </a:schemeClr>
                </a:solidFill>
                <a:latin typeface="Frutiger 77 Black Condensed"/>
                <a:ea typeface="Frutiger 77 Black Condensed"/>
                <a:cs typeface="Frutiger 77 Black Condensed"/>
                <a:sym typeface="Frutiger 77 Black Condensed"/>
              </a:defRPr>
            </a:lvl1pPr>
          </a:lstStyle>
          <a:p>
            <a:r>
              <a:rPr lang="en-US" dirty="0">
                <a:solidFill>
                  <a:srgbClr val="D56F26"/>
                </a:solidFill>
                <a:latin typeface="Frutiger 77BlackCn"/>
                <a:cs typeface="Frutiger 77BlackCn"/>
              </a:rPr>
              <a:t>The game is harder</a:t>
            </a:r>
            <a:endParaRPr dirty="0"/>
          </a:p>
        </p:txBody>
      </p:sp>
      <p:sp>
        <p:nvSpPr>
          <p:cNvPr id="147" name="Secure employment…"/>
          <p:cNvSpPr txBox="1">
            <a:spLocks noGrp="1"/>
          </p:cNvSpPr>
          <p:nvPr>
            <p:ph type="body" sz="half" idx="1"/>
          </p:nvPr>
        </p:nvSpPr>
        <p:spPr>
          <a:xfrm>
            <a:off x="438150" y="1829594"/>
            <a:ext cx="3190875" cy="4445000"/>
          </a:xfrm>
          <a:prstGeom prst="rect">
            <a:avLst/>
          </a:prstGeom>
        </p:spPr>
        <p:txBody>
          <a:bodyPr>
            <a:normAutofit/>
          </a:bodyPr>
          <a:lstStyle/>
          <a:p>
            <a:pPr>
              <a:buClr>
                <a:schemeClr val="accent4">
                  <a:lumOff val="-5125"/>
                </a:schemeClr>
              </a:buClr>
              <a:buSzPct val="110000"/>
              <a:buChar char="‣"/>
              <a:defRPr sz="4800">
                <a:latin typeface="Frutiger 45 Light"/>
                <a:ea typeface="Frutiger 45 Light"/>
                <a:cs typeface="Frutiger 45 Light"/>
                <a:sym typeface="Frutiger 45 Light"/>
              </a:defRPr>
            </a:pPr>
            <a:r>
              <a:rPr lang="en-US" sz="1750" dirty="0">
                <a:sym typeface="Frutiger 45 Light"/>
              </a:rPr>
              <a:t>Overall, more than 75% of millennials believe “the game” is getting harder, not easier</a:t>
            </a:r>
            <a:r>
              <a:rPr lang="en-CA" sz="1750" dirty="0">
                <a:sym typeface="Frutiger 45 Light"/>
              </a:rPr>
              <a:t> </a:t>
            </a:r>
          </a:p>
          <a:p>
            <a:pPr>
              <a:buClr>
                <a:schemeClr val="accent4">
                  <a:lumOff val="-5125"/>
                </a:schemeClr>
              </a:buClr>
              <a:buSzPct val="110000"/>
              <a:buChar char="‣"/>
              <a:defRPr sz="4800">
                <a:latin typeface="Frutiger 45 Light"/>
                <a:ea typeface="Frutiger 45 Light"/>
                <a:cs typeface="Frutiger 45 Light"/>
                <a:sym typeface="Frutiger 45 Light"/>
              </a:defRPr>
            </a:pPr>
            <a:r>
              <a:rPr lang="en-CA" sz="1750" dirty="0">
                <a:sym typeface="Frutiger 45 Light"/>
              </a:rPr>
              <a:t>M</a:t>
            </a:r>
            <a:r>
              <a:rPr lang="en-US" sz="1750" dirty="0" err="1">
                <a:sym typeface="Frutiger 45 Light"/>
              </a:rPr>
              <a:t>illennials</a:t>
            </a:r>
            <a:r>
              <a:rPr lang="en-US" sz="1750" dirty="0">
                <a:sym typeface="Frutiger 45 Light"/>
              </a:rPr>
              <a:t> believe they have far more challenges and hardship in getting there than previous generations</a:t>
            </a:r>
          </a:p>
          <a:p>
            <a:pPr>
              <a:buClr>
                <a:schemeClr val="accent4">
                  <a:lumOff val="-5125"/>
                </a:schemeClr>
              </a:buClr>
              <a:buSzPct val="110000"/>
              <a:buChar char="‣"/>
              <a:defRPr sz="4800">
                <a:latin typeface="Frutiger 45 Light"/>
                <a:ea typeface="Frutiger 45 Light"/>
                <a:cs typeface="Frutiger 45 Light"/>
                <a:sym typeface="Frutiger 45 Light"/>
              </a:defRPr>
            </a:pPr>
            <a:r>
              <a:rPr lang="en-US" sz="1750" dirty="0">
                <a:sym typeface="Frutiger 45 Light"/>
              </a:rPr>
              <a:t>Lack of full-time jobs + housing are 2 biggest challenges/issues </a:t>
            </a:r>
            <a:r>
              <a:rPr lang="en-CA" sz="1750" dirty="0">
                <a:sym typeface="Frutiger 45 Light"/>
              </a:rPr>
              <a:t> </a:t>
            </a:r>
            <a:endParaRPr sz="1750" dirty="0"/>
          </a:p>
        </p:txBody>
      </p:sp>
      <p:graphicFrame>
        <p:nvGraphicFramePr>
          <p:cNvPr id="6" name="Picture Placeholder 5"/>
          <p:cNvGraphicFramePr>
            <a:graphicFrameLocks noGrp="1"/>
          </p:cNvGraphicFramePr>
          <p:nvPr>
            <p:ph type="pic" idx="13"/>
            <p:extLst/>
          </p:nvPr>
        </p:nvGraphicFramePr>
        <p:xfrm>
          <a:off x="4562475" y="857250"/>
          <a:ext cx="4581525" cy="5143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2671935611"/>
              </p:ext>
            </p:extLst>
          </p:nvPr>
        </p:nvGraphicFramePr>
        <p:xfrm>
          <a:off x="3814763" y="1246242"/>
          <a:ext cx="5214938" cy="51116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42499207"/>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D56F26"/>
                </a:solidFill>
                <a:latin typeface="Frutiger 77BlackCn"/>
                <a:cs typeface="Frutiger 77BlackCn"/>
              </a:rPr>
              <a:t>Outcomes + next steps</a:t>
            </a:r>
            <a:endParaRPr lang="en-US" dirty="0"/>
          </a:p>
        </p:txBody>
      </p:sp>
      <p:sp>
        <p:nvSpPr>
          <p:cNvPr id="5" name="Text Placeholder 4"/>
          <p:cNvSpPr>
            <a:spLocks noGrp="1"/>
          </p:cNvSpPr>
          <p:nvPr>
            <p:ph type="body" idx="1"/>
          </p:nvPr>
        </p:nvSpPr>
        <p:spPr/>
        <p:txBody>
          <a:bodyPr>
            <a:normAutofit/>
          </a:bodyPr>
          <a:lstStyle/>
          <a:p>
            <a:pPr>
              <a:spcBef>
                <a:spcPts val="1350"/>
              </a:spcBef>
            </a:pPr>
            <a:r>
              <a:rPr lang="en-US" sz="2000" dirty="0"/>
              <a:t>Millennials have bore the brunt of </a:t>
            </a:r>
            <a:r>
              <a:rPr lang="en-US" sz="2000" b="1" dirty="0"/>
              <a:t>neoliberalism</a:t>
            </a:r>
          </a:p>
          <a:p>
            <a:pPr>
              <a:spcBef>
                <a:spcPts val="1350"/>
              </a:spcBef>
            </a:pPr>
            <a:r>
              <a:rPr lang="en-US" sz="2000" b="1" dirty="0"/>
              <a:t>Employment precarity </a:t>
            </a:r>
            <a:r>
              <a:rPr lang="en-US" sz="2000" dirty="0"/>
              <a:t>has permeated the millennial labour force</a:t>
            </a:r>
          </a:p>
          <a:p>
            <a:pPr>
              <a:spcBef>
                <a:spcPts val="1350"/>
              </a:spcBef>
            </a:pPr>
            <a:r>
              <a:rPr lang="en-US" sz="2000" dirty="0"/>
              <a:t>Dramatic </a:t>
            </a:r>
            <a:r>
              <a:rPr lang="en-US" sz="2000" b="1" dirty="0"/>
              <a:t>impact</a:t>
            </a:r>
            <a:r>
              <a:rPr lang="en-US" sz="2000" dirty="0"/>
              <a:t> on millennials wellbeing, future generations, communities, taxes, services</a:t>
            </a:r>
          </a:p>
          <a:p>
            <a:pPr>
              <a:spcBef>
                <a:spcPts val="0"/>
              </a:spcBef>
            </a:pPr>
            <a:endParaRPr lang="en-US" sz="2000" dirty="0"/>
          </a:p>
          <a:p>
            <a:pPr>
              <a:spcBef>
                <a:spcPts val="1350"/>
              </a:spcBef>
            </a:pPr>
            <a:r>
              <a:rPr lang="en-US" sz="2000" b="1" dirty="0"/>
              <a:t>Mental health </a:t>
            </a:r>
            <a:r>
              <a:rPr lang="en-US" sz="2000" dirty="0"/>
              <a:t>support </a:t>
            </a:r>
          </a:p>
          <a:p>
            <a:pPr>
              <a:spcBef>
                <a:spcPts val="1350"/>
              </a:spcBef>
            </a:pPr>
            <a:r>
              <a:rPr lang="en-US" sz="2000" b="1" dirty="0"/>
              <a:t>Basic income </a:t>
            </a:r>
            <a:r>
              <a:rPr lang="en-US" sz="2000" b="1" dirty="0">
                <a:solidFill>
                  <a:srgbClr val="D56F26"/>
                </a:solidFill>
              </a:rPr>
              <a:t>+</a:t>
            </a:r>
            <a:r>
              <a:rPr lang="en-US" sz="2000" dirty="0"/>
              <a:t> </a:t>
            </a:r>
            <a:r>
              <a:rPr lang="en-US" sz="2000" b="1" dirty="0"/>
              <a:t>living wages</a:t>
            </a:r>
          </a:p>
          <a:p>
            <a:pPr>
              <a:spcBef>
                <a:spcPts val="1350"/>
              </a:spcBef>
            </a:pPr>
            <a:r>
              <a:rPr lang="en-US" sz="2000" dirty="0"/>
              <a:t>Extended healthcare </a:t>
            </a:r>
            <a:r>
              <a:rPr lang="en-US" sz="2000" b="1" dirty="0"/>
              <a:t>benefits </a:t>
            </a:r>
            <a:r>
              <a:rPr lang="en-US" sz="2000" b="1" dirty="0">
                <a:solidFill>
                  <a:srgbClr val="D56F26"/>
                </a:solidFill>
              </a:rPr>
              <a:t>+</a:t>
            </a:r>
            <a:r>
              <a:rPr lang="en-US" sz="2000" b="1" dirty="0"/>
              <a:t> CPP</a:t>
            </a:r>
          </a:p>
          <a:p>
            <a:pPr>
              <a:spcBef>
                <a:spcPts val="1350"/>
              </a:spcBef>
            </a:pPr>
            <a:r>
              <a:rPr lang="en-US" sz="2000" b="1" dirty="0"/>
              <a:t>Tuition fees </a:t>
            </a:r>
            <a:r>
              <a:rPr lang="en-US" sz="2000" b="1" dirty="0">
                <a:solidFill>
                  <a:srgbClr val="D56F26"/>
                </a:solidFill>
              </a:rPr>
              <a:t>+</a:t>
            </a:r>
            <a:r>
              <a:rPr lang="en-US" sz="2000" b="1" dirty="0"/>
              <a:t> student loan debt</a:t>
            </a:r>
          </a:p>
        </p:txBody>
      </p:sp>
    </p:spTree>
    <p:extLst>
      <p:ext uri="{BB962C8B-B14F-4D97-AF65-F5344CB8AC3E}">
        <p14:creationId xmlns:p14="http://schemas.microsoft.com/office/powerpoint/2010/main" val="1818207970"/>
      </p:ext>
    </p:extLst>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illennnial Cover.pdf"/>
          <p:cNvPicPr>
            <a:picLocks noGrp="1" noChangeAspect="1"/>
          </p:cNvPicPr>
          <p:nvPr>
            <p:ph type="pic" idx="13"/>
          </p:nvPr>
        </p:nvPicPr>
        <p:blipFill>
          <a:blip r:embed="rId3">
            <a:extLst>
              <a:ext uri="{28A0092B-C50C-407E-A947-70E740481C1C}">
                <a14:useLocalDpi xmlns:a14="http://schemas.microsoft.com/office/drawing/2010/main" val="0"/>
              </a:ext>
            </a:extLst>
          </a:blip>
          <a:srcRect l="-7576" r="-7576"/>
          <a:stretch>
            <a:fillRect/>
          </a:stretch>
        </p:blipFill>
        <p:spPr>
          <a:xfrm>
            <a:off x="4862513" y="857250"/>
            <a:ext cx="4576763" cy="5143500"/>
          </a:xfrm>
        </p:spPr>
      </p:pic>
      <p:sp>
        <p:nvSpPr>
          <p:cNvPr id="4" name="Title 3"/>
          <p:cNvSpPr>
            <a:spLocks noGrp="1"/>
          </p:cNvSpPr>
          <p:nvPr>
            <p:ph type="title"/>
          </p:nvPr>
        </p:nvSpPr>
        <p:spPr/>
        <p:txBody>
          <a:bodyPr/>
          <a:lstStyle/>
          <a:p>
            <a:pPr algn="ctr"/>
            <a:r>
              <a:rPr lang="en-US" dirty="0">
                <a:solidFill>
                  <a:srgbClr val="D56F26"/>
                </a:solidFill>
                <a:latin typeface="Frutiger 77BlackCn"/>
                <a:cs typeface="Frutiger 77BlackCn"/>
              </a:rPr>
              <a:t>Thank You</a:t>
            </a:r>
            <a:br>
              <a:rPr lang="en-US" dirty="0">
                <a:solidFill>
                  <a:srgbClr val="D56F26"/>
                </a:solidFill>
                <a:latin typeface="Frutiger 77BlackCn"/>
                <a:cs typeface="Frutiger 77BlackCn"/>
              </a:rPr>
            </a:br>
            <a:endParaRPr lang="en-US" dirty="0">
              <a:solidFill>
                <a:srgbClr val="D56F26"/>
              </a:solidFill>
              <a:latin typeface="Frutiger 77BlackCn"/>
              <a:cs typeface="Frutiger 77BlackCn"/>
            </a:endParaRPr>
          </a:p>
        </p:txBody>
      </p:sp>
    </p:spTree>
    <p:extLst>
      <p:ext uri="{BB962C8B-B14F-4D97-AF65-F5344CB8AC3E}">
        <p14:creationId xmlns:p14="http://schemas.microsoft.com/office/powerpoint/2010/main" val="3136177548"/>
      </p:ext>
    </p:extLst>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The Dirt on </a:t>
            </a:r>
            <a:r>
              <a:rPr lang="en-CA" dirty="0" err="1"/>
              <a:t>Precarity</a:t>
            </a:r>
            <a:r>
              <a:rPr lang="en-CA" dirty="0"/>
              <a:t>: What Cleaners Know &amp; How They Resist</a:t>
            </a:r>
            <a:endParaRPr lang="en-CA" sz="5000" dirty="0"/>
          </a:p>
        </p:txBody>
      </p:sp>
      <p:sp>
        <p:nvSpPr>
          <p:cNvPr id="3" name="Text Placeholder 2"/>
          <p:cNvSpPr>
            <a:spLocks noGrp="1"/>
          </p:cNvSpPr>
          <p:nvPr>
            <p:ph type="body" idx="1"/>
          </p:nvPr>
        </p:nvSpPr>
        <p:spPr>
          <a:xfrm>
            <a:off x="467544" y="4437112"/>
            <a:ext cx="8280920" cy="576064"/>
          </a:xfrm>
        </p:spPr>
        <p:txBody>
          <a:bodyPr/>
          <a:lstStyle/>
          <a:p>
            <a:pPr lvl="0"/>
            <a:r>
              <a:rPr lang="en-CA" dirty="0"/>
              <a:t>Queen's University</a:t>
            </a:r>
          </a:p>
        </p:txBody>
      </p:sp>
      <p:sp>
        <p:nvSpPr>
          <p:cNvPr id="4" name="Text Placeholder 3"/>
          <p:cNvSpPr>
            <a:spLocks noGrp="1"/>
          </p:cNvSpPr>
          <p:nvPr>
            <p:ph type="body" idx="13"/>
          </p:nvPr>
        </p:nvSpPr>
        <p:spPr>
          <a:xfrm>
            <a:off x="467544" y="3996754"/>
            <a:ext cx="8280920" cy="648072"/>
          </a:xfrm>
        </p:spPr>
        <p:txBody>
          <a:bodyPr/>
          <a:lstStyle/>
          <a:p>
            <a:r>
              <a:rPr lang="en-CA" dirty="0"/>
              <a:t>Sean Patterson</a:t>
            </a:r>
          </a:p>
        </p:txBody>
      </p:sp>
    </p:spTree>
    <p:extLst>
      <p:ext uri="{BB962C8B-B14F-4D97-AF65-F5344CB8AC3E}">
        <p14:creationId xmlns:p14="http://schemas.microsoft.com/office/powerpoint/2010/main" val="23880814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5BFC-73F8-D749-A3E2-A230EE2AF91E}"/>
              </a:ext>
            </a:extLst>
          </p:cNvPr>
          <p:cNvSpPr>
            <a:spLocks noGrp="1"/>
          </p:cNvSpPr>
          <p:nvPr>
            <p:ph type="ctrTitle"/>
          </p:nvPr>
        </p:nvSpPr>
        <p:spPr>
          <a:xfrm>
            <a:off x="1130300" y="1650266"/>
            <a:ext cx="5825202" cy="1942895"/>
          </a:xfrm>
        </p:spPr>
        <p:txBody>
          <a:bodyPr/>
          <a:lstStyle/>
          <a:p>
            <a:pPr algn="ctr"/>
            <a:r>
              <a:rPr lang="en-US" dirty="0">
                <a:solidFill>
                  <a:srgbClr val="002060"/>
                </a:solidFill>
              </a:rPr>
              <a:t>The Dirt on Precarity: What Cleaners Know and How they Resist </a:t>
            </a:r>
          </a:p>
        </p:txBody>
      </p:sp>
      <p:sp>
        <p:nvSpPr>
          <p:cNvPr id="3" name="Subtitle 2">
            <a:extLst>
              <a:ext uri="{FF2B5EF4-FFF2-40B4-BE49-F238E27FC236}">
                <a16:creationId xmlns:a16="http://schemas.microsoft.com/office/drawing/2014/main" id="{538A12CC-82A7-D243-9E43-BE10A7474A26}"/>
              </a:ext>
            </a:extLst>
          </p:cNvPr>
          <p:cNvSpPr>
            <a:spLocks noGrp="1"/>
          </p:cNvSpPr>
          <p:nvPr>
            <p:ph type="subTitle" idx="1"/>
          </p:nvPr>
        </p:nvSpPr>
        <p:spPr>
          <a:xfrm>
            <a:off x="1130300" y="3825287"/>
            <a:ext cx="5825202" cy="1704702"/>
          </a:xfrm>
        </p:spPr>
        <p:txBody>
          <a:bodyPr>
            <a:normAutofit/>
          </a:bodyPr>
          <a:lstStyle/>
          <a:p>
            <a:pPr algn="ctr"/>
            <a:r>
              <a:rPr lang="en-US" sz="1575" dirty="0">
                <a:solidFill>
                  <a:schemeClr val="tx1"/>
                </a:solidFill>
              </a:rPr>
              <a:t>Sean Patterson </a:t>
            </a:r>
          </a:p>
          <a:p>
            <a:pPr algn="ctr"/>
            <a:r>
              <a:rPr lang="en-US" sz="1575" dirty="0">
                <a:solidFill>
                  <a:schemeClr val="tx1"/>
                </a:solidFill>
              </a:rPr>
              <a:t>Jenny Carson</a:t>
            </a:r>
          </a:p>
          <a:p>
            <a:pPr algn="ctr"/>
            <a:r>
              <a:rPr lang="en-US" sz="1575" dirty="0">
                <a:solidFill>
                  <a:schemeClr val="tx1"/>
                </a:solidFill>
              </a:rPr>
              <a:t>Myer </a:t>
            </a:r>
            <a:r>
              <a:rPr lang="en-US" sz="1575" dirty="0" err="1">
                <a:solidFill>
                  <a:schemeClr val="tx1"/>
                </a:solidFill>
              </a:rPr>
              <a:t>Siemiatycki</a:t>
            </a:r>
            <a:endParaRPr lang="en-US" sz="1575" dirty="0">
              <a:solidFill>
                <a:schemeClr val="tx1"/>
              </a:solidFill>
            </a:endParaRPr>
          </a:p>
          <a:p>
            <a:pPr algn="ctr"/>
            <a:r>
              <a:rPr lang="en-US" sz="1575" dirty="0">
                <a:solidFill>
                  <a:schemeClr val="tx1"/>
                </a:solidFill>
              </a:rPr>
              <a:t>June 19, 2018 </a:t>
            </a:r>
          </a:p>
          <a:p>
            <a:pPr algn="ctr"/>
            <a:r>
              <a:rPr lang="en-US" sz="1575" dirty="0">
                <a:solidFill>
                  <a:schemeClr val="tx1"/>
                </a:solidFill>
              </a:rPr>
              <a:t>Hamilton, Ontario</a:t>
            </a:r>
          </a:p>
          <a:p>
            <a:endParaRPr lang="en-US" dirty="0"/>
          </a:p>
        </p:txBody>
      </p:sp>
      <p:pic>
        <p:nvPicPr>
          <p:cNvPr id="5" name="Picture 4">
            <a:extLst>
              <a:ext uri="{FF2B5EF4-FFF2-40B4-BE49-F238E27FC236}">
                <a16:creationId xmlns:a16="http://schemas.microsoft.com/office/drawing/2014/main" id="{303A33EC-BBEC-6A48-A109-7BDA56CF8FEA}"/>
              </a:ext>
            </a:extLst>
          </p:cNvPr>
          <p:cNvPicPr>
            <a:picLocks noChangeAspect="1"/>
          </p:cNvPicPr>
          <p:nvPr/>
        </p:nvPicPr>
        <p:blipFill>
          <a:blip r:embed="rId3"/>
          <a:stretch>
            <a:fillRect/>
          </a:stretch>
        </p:blipFill>
        <p:spPr>
          <a:xfrm>
            <a:off x="206030" y="4019041"/>
            <a:ext cx="2619375" cy="1743075"/>
          </a:xfrm>
          <a:prstGeom prst="rect">
            <a:avLst/>
          </a:prstGeom>
        </p:spPr>
      </p:pic>
    </p:spTree>
    <p:extLst>
      <p:ext uri="{BB962C8B-B14F-4D97-AF65-F5344CB8AC3E}">
        <p14:creationId xmlns:p14="http://schemas.microsoft.com/office/powerpoint/2010/main" val="8324978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8AC8-C29D-0746-93D5-4AE177A27B61}"/>
              </a:ext>
            </a:extLst>
          </p:cNvPr>
          <p:cNvSpPr>
            <a:spLocks noGrp="1"/>
          </p:cNvSpPr>
          <p:nvPr>
            <p:ph type="title"/>
          </p:nvPr>
        </p:nvSpPr>
        <p:spPr>
          <a:xfrm>
            <a:off x="508001" y="1209844"/>
            <a:ext cx="6447501" cy="728414"/>
          </a:xfrm>
        </p:spPr>
        <p:txBody>
          <a:bodyPr/>
          <a:lstStyle/>
          <a:p>
            <a:pPr algn="ctr"/>
            <a:r>
              <a:rPr lang="en-US" dirty="0">
                <a:solidFill>
                  <a:srgbClr val="002060"/>
                </a:solidFill>
              </a:rPr>
              <a:t>Introduction and outline </a:t>
            </a:r>
          </a:p>
        </p:txBody>
      </p:sp>
      <p:sp>
        <p:nvSpPr>
          <p:cNvPr id="7" name="Content Placeholder 6">
            <a:extLst>
              <a:ext uri="{FF2B5EF4-FFF2-40B4-BE49-F238E27FC236}">
                <a16:creationId xmlns:a16="http://schemas.microsoft.com/office/drawing/2014/main" id="{8F2FD05E-E35D-E44E-AA3E-763506E4AC61}"/>
              </a:ext>
            </a:extLst>
          </p:cNvPr>
          <p:cNvSpPr>
            <a:spLocks noGrp="1"/>
          </p:cNvSpPr>
          <p:nvPr>
            <p:ph idx="1"/>
          </p:nvPr>
        </p:nvSpPr>
        <p:spPr>
          <a:xfrm>
            <a:off x="508001" y="2012746"/>
            <a:ext cx="6447501" cy="3668351"/>
          </a:xfrm>
        </p:spPr>
        <p:txBody>
          <a:bodyPr>
            <a:normAutofit/>
          </a:bodyPr>
          <a:lstStyle/>
          <a:p>
            <a:pPr>
              <a:buFont typeface="Wingdings" pitchFamily="2" charset="2"/>
              <a:buChar char="q"/>
            </a:pPr>
            <a:r>
              <a:rPr lang="en-US" sz="2400" dirty="0">
                <a:solidFill>
                  <a:schemeClr val="tx1"/>
                </a:solidFill>
              </a:rPr>
              <a:t>Toronto and cleaners resistance to precarious employment </a:t>
            </a:r>
          </a:p>
          <a:p>
            <a:pPr>
              <a:buFont typeface="Wingdings" pitchFamily="2" charset="2"/>
              <a:buChar char="q"/>
            </a:pPr>
            <a:r>
              <a:rPr lang="en-US" sz="2400" dirty="0">
                <a:solidFill>
                  <a:schemeClr val="tx1"/>
                </a:solidFill>
              </a:rPr>
              <a:t>“Justice and Dignity for Cleaners” campaign </a:t>
            </a:r>
          </a:p>
          <a:p>
            <a:pPr>
              <a:buFont typeface="Wingdings" pitchFamily="2" charset="2"/>
              <a:buChar char="q"/>
            </a:pPr>
            <a:r>
              <a:rPr lang="en-US" sz="2400" dirty="0">
                <a:solidFill>
                  <a:schemeClr val="tx1"/>
                </a:solidFill>
              </a:rPr>
              <a:t>Activism of private sector cleaners </a:t>
            </a:r>
          </a:p>
          <a:p>
            <a:pPr>
              <a:buFont typeface="Wingdings" pitchFamily="2" charset="2"/>
              <a:buChar char="q"/>
            </a:pPr>
            <a:r>
              <a:rPr lang="en-US" sz="2400" dirty="0">
                <a:solidFill>
                  <a:schemeClr val="tx1"/>
                </a:solidFill>
              </a:rPr>
              <a:t>Strategies in exposing working conditions and rallying public support for better jobs and employment </a:t>
            </a:r>
          </a:p>
        </p:txBody>
      </p:sp>
    </p:spTree>
    <p:extLst>
      <p:ext uri="{BB962C8B-B14F-4D97-AF65-F5344CB8AC3E}">
        <p14:creationId xmlns:p14="http://schemas.microsoft.com/office/powerpoint/2010/main" val="1086700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1484784"/>
            <a:ext cx="7499176" cy="4679340"/>
          </a:xfrm>
        </p:spPr>
      </p:pic>
      <p:sp>
        <p:nvSpPr>
          <p:cNvPr id="5" name="Title 1"/>
          <p:cNvSpPr>
            <a:spLocks noGrp="1"/>
          </p:cNvSpPr>
          <p:nvPr>
            <p:ph type="title"/>
          </p:nvPr>
        </p:nvSpPr>
        <p:spPr>
          <a:xfrm>
            <a:off x="460148" y="198438"/>
            <a:ext cx="8218488" cy="1143000"/>
          </a:xfrm>
        </p:spPr>
        <p:txBody>
          <a:bodyPr>
            <a:noAutofit/>
          </a:bodyPr>
          <a:lstStyle/>
          <a:p>
            <a:r>
              <a:rPr lang="en-CA" sz="2800" dirty="0"/>
              <a:t>When it comes to landing a secure job in a growing economy, gender, race and university degree determine whether or not you’ll get left behind</a:t>
            </a:r>
          </a:p>
        </p:txBody>
      </p:sp>
    </p:spTree>
    <p:extLst>
      <p:ext uri="{BB962C8B-B14F-4D97-AF65-F5344CB8AC3E}">
        <p14:creationId xmlns:p14="http://schemas.microsoft.com/office/powerpoint/2010/main" val="277444681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E3916-B354-B242-876C-437E850E95FE}"/>
              </a:ext>
            </a:extLst>
          </p:cNvPr>
          <p:cNvSpPr>
            <a:spLocks noGrp="1"/>
          </p:cNvSpPr>
          <p:nvPr>
            <p:ph type="title"/>
          </p:nvPr>
        </p:nvSpPr>
        <p:spPr/>
        <p:txBody>
          <a:bodyPr/>
          <a:lstStyle/>
          <a:p>
            <a:pPr algn="ctr"/>
            <a:r>
              <a:rPr lang="en-US" dirty="0">
                <a:solidFill>
                  <a:srgbClr val="002060"/>
                </a:solidFill>
              </a:rPr>
              <a:t>Private and public-sector employment for cleaners </a:t>
            </a:r>
          </a:p>
        </p:txBody>
      </p:sp>
      <p:sp>
        <p:nvSpPr>
          <p:cNvPr id="3" name="Content Placeholder 2">
            <a:extLst>
              <a:ext uri="{FF2B5EF4-FFF2-40B4-BE49-F238E27FC236}">
                <a16:creationId xmlns:a16="http://schemas.microsoft.com/office/drawing/2014/main" id="{45C60531-037A-AE4D-832D-D20CF68DF283}"/>
              </a:ext>
            </a:extLst>
          </p:cNvPr>
          <p:cNvSpPr>
            <a:spLocks noGrp="1"/>
          </p:cNvSpPr>
          <p:nvPr>
            <p:ph idx="1"/>
          </p:nvPr>
        </p:nvSpPr>
        <p:spPr/>
        <p:txBody>
          <a:bodyPr>
            <a:normAutofit/>
          </a:bodyPr>
          <a:lstStyle/>
          <a:p>
            <a:pPr marL="0" indent="0" algn="just">
              <a:buNone/>
            </a:pPr>
            <a:r>
              <a:rPr lang="en-US" sz="2100" dirty="0">
                <a:solidFill>
                  <a:srgbClr val="002060"/>
                </a:solidFill>
              </a:rPr>
              <a:t>Municipal cleaners largely unionized </a:t>
            </a:r>
          </a:p>
          <a:p>
            <a:pPr algn="just">
              <a:buFont typeface="Wingdings" pitchFamily="2" charset="2"/>
              <a:buChar char="q"/>
            </a:pPr>
            <a:r>
              <a:rPr lang="en-US" sz="2100" dirty="0">
                <a:solidFill>
                  <a:schemeClr val="tx1"/>
                </a:solidFill>
              </a:rPr>
              <a:t>steady benefits, hours, and reliable equipment</a:t>
            </a:r>
          </a:p>
          <a:p>
            <a:pPr algn="just">
              <a:buFont typeface="Courier New" panose="02070309020205020404" pitchFamily="49" charset="0"/>
              <a:buChar char="o"/>
            </a:pPr>
            <a:endParaRPr lang="en-US" sz="2100" dirty="0">
              <a:solidFill>
                <a:schemeClr val="tx1"/>
              </a:solidFill>
            </a:endParaRPr>
          </a:p>
          <a:p>
            <a:pPr marL="0" indent="0" algn="just">
              <a:buNone/>
            </a:pPr>
            <a:r>
              <a:rPr lang="en-US" sz="2100" dirty="0">
                <a:solidFill>
                  <a:srgbClr val="002060"/>
                </a:solidFill>
              </a:rPr>
              <a:t>Some private-sector cleaners non-unionized </a:t>
            </a:r>
          </a:p>
          <a:p>
            <a:pPr algn="just">
              <a:buFont typeface="Wingdings" pitchFamily="2" charset="2"/>
              <a:buChar char="q"/>
            </a:pPr>
            <a:r>
              <a:rPr lang="en-US" sz="2100" dirty="0">
                <a:solidFill>
                  <a:schemeClr val="tx1"/>
                </a:solidFill>
              </a:rPr>
              <a:t>minimum wage, part time, multiple job holders </a:t>
            </a:r>
          </a:p>
          <a:p>
            <a:pPr>
              <a:buFont typeface="Courier New" panose="02070309020205020404" pitchFamily="49" charset="0"/>
              <a:buChar char="o"/>
            </a:pPr>
            <a:endParaRPr lang="en-US" sz="1800" dirty="0">
              <a:solidFill>
                <a:schemeClr val="tx1"/>
              </a:solidFill>
            </a:endParaRPr>
          </a:p>
          <a:p>
            <a:pPr>
              <a:buFont typeface="Courier New" panose="02070309020205020404" pitchFamily="49" charset="0"/>
              <a:buChar char="o"/>
            </a:pPr>
            <a:r>
              <a:rPr lang="en-US" sz="1800" dirty="0">
                <a:solidFill>
                  <a:srgbClr val="002060"/>
                </a:solidFill>
              </a:rPr>
              <a:t> </a:t>
            </a:r>
          </a:p>
        </p:txBody>
      </p:sp>
    </p:spTree>
    <p:extLst>
      <p:ext uri="{BB962C8B-B14F-4D97-AF65-F5344CB8AC3E}">
        <p14:creationId xmlns:p14="http://schemas.microsoft.com/office/powerpoint/2010/main" val="37066186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262A-6DD1-2243-BEB7-046C217C37D1}"/>
              </a:ext>
            </a:extLst>
          </p:cNvPr>
          <p:cNvSpPr>
            <a:spLocks noGrp="1"/>
          </p:cNvSpPr>
          <p:nvPr>
            <p:ph type="title"/>
          </p:nvPr>
        </p:nvSpPr>
        <p:spPr/>
        <p:txBody>
          <a:bodyPr/>
          <a:lstStyle/>
          <a:p>
            <a:pPr algn="ctr"/>
            <a:r>
              <a:rPr lang="en-US" dirty="0">
                <a:solidFill>
                  <a:srgbClr val="002060"/>
                </a:solidFill>
              </a:rPr>
              <a:t>Since the 1970s who cleans downtown office buildings has changed...</a:t>
            </a:r>
          </a:p>
        </p:txBody>
      </p:sp>
      <p:sp>
        <p:nvSpPr>
          <p:cNvPr id="3" name="Content Placeholder 2">
            <a:extLst>
              <a:ext uri="{FF2B5EF4-FFF2-40B4-BE49-F238E27FC236}">
                <a16:creationId xmlns:a16="http://schemas.microsoft.com/office/drawing/2014/main" id="{F4601D37-90E1-4E40-8FE2-9DBF99E93703}"/>
              </a:ext>
            </a:extLst>
          </p:cNvPr>
          <p:cNvSpPr>
            <a:spLocks noGrp="1"/>
          </p:cNvSpPr>
          <p:nvPr>
            <p:ph idx="1"/>
          </p:nvPr>
        </p:nvSpPr>
        <p:spPr/>
        <p:txBody>
          <a:bodyPr>
            <a:normAutofit/>
          </a:bodyPr>
          <a:lstStyle/>
          <a:p>
            <a:pPr>
              <a:buFont typeface="Wingdings" pitchFamily="2" charset="2"/>
              <a:buChar char="q"/>
            </a:pPr>
            <a:r>
              <a:rPr lang="en-US" sz="2400" dirty="0">
                <a:solidFill>
                  <a:schemeClr val="bg2">
                    <a:lumMod val="10000"/>
                  </a:schemeClr>
                </a:solidFill>
              </a:rPr>
              <a:t>No longer drawn from Portuguese, Italian and Greek Communities</a:t>
            </a:r>
          </a:p>
          <a:p>
            <a:pPr>
              <a:buFont typeface="Wingdings" pitchFamily="2" charset="2"/>
              <a:buChar char="q"/>
            </a:pPr>
            <a:r>
              <a:rPr lang="en-US" sz="2400" dirty="0">
                <a:solidFill>
                  <a:schemeClr val="bg2">
                    <a:lumMod val="10000"/>
                  </a:schemeClr>
                </a:solidFill>
              </a:rPr>
              <a:t>South Asian and Central American immigrants increasingly employed in private-sector </a:t>
            </a:r>
          </a:p>
        </p:txBody>
      </p:sp>
    </p:spTree>
    <p:extLst>
      <p:ext uri="{BB962C8B-B14F-4D97-AF65-F5344CB8AC3E}">
        <p14:creationId xmlns:p14="http://schemas.microsoft.com/office/powerpoint/2010/main" val="28605474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D0B1-2BA0-AF48-80C6-5133D6678D38}"/>
              </a:ext>
            </a:extLst>
          </p:cNvPr>
          <p:cNvSpPr>
            <a:spLocks noGrp="1"/>
          </p:cNvSpPr>
          <p:nvPr>
            <p:ph type="title"/>
          </p:nvPr>
        </p:nvSpPr>
        <p:spPr/>
        <p:txBody>
          <a:bodyPr/>
          <a:lstStyle/>
          <a:p>
            <a:pPr algn="ctr"/>
            <a:r>
              <a:rPr lang="en-US" dirty="0">
                <a:solidFill>
                  <a:srgbClr val="002060"/>
                </a:solidFill>
              </a:rPr>
              <a:t>Poor conditions and wages in private-cleaning sector:</a:t>
            </a:r>
          </a:p>
        </p:txBody>
      </p:sp>
      <p:sp>
        <p:nvSpPr>
          <p:cNvPr id="3" name="Content Placeholder 2">
            <a:extLst>
              <a:ext uri="{FF2B5EF4-FFF2-40B4-BE49-F238E27FC236}">
                <a16:creationId xmlns:a16="http://schemas.microsoft.com/office/drawing/2014/main" id="{DB648AE2-2E15-3345-A5C6-A979D0EDC9A1}"/>
              </a:ext>
            </a:extLst>
          </p:cNvPr>
          <p:cNvSpPr>
            <a:spLocks noGrp="1"/>
          </p:cNvSpPr>
          <p:nvPr>
            <p:ph idx="1"/>
          </p:nvPr>
        </p:nvSpPr>
        <p:spPr>
          <a:xfrm>
            <a:off x="508000" y="2477692"/>
            <a:ext cx="6710335" cy="3523058"/>
          </a:xfrm>
        </p:spPr>
        <p:txBody>
          <a:bodyPr>
            <a:normAutofit fontScale="77500" lnSpcReduction="20000"/>
          </a:bodyPr>
          <a:lstStyle/>
          <a:p>
            <a:pPr marL="0" indent="0">
              <a:buNone/>
            </a:pPr>
            <a:r>
              <a:rPr lang="en-US" sz="2100" dirty="0">
                <a:solidFill>
                  <a:srgbClr val="002060"/>
                </a:solidFill>
              </a:rPr>
              <a:t>Rooted in the competitive bidding structure: </a:t>
            </a:r>
          </a:p>
          <a:p>
            <a:pPr marL="0" indent="0">
              <a:buNone/>
            </a:pPr>
            <a:r>
              <a:rPr lang="en-US" sz="2100" dirty="0">
                <a:solidFill>
                  <a:schemeClr val="tx1"/>
                </a:solidFill>
              </a:rPr>
              <a:t>Contracts for buildings bided on and awarded to lowest bidder/service provider </a:t>
            </a:r>
          </a:p>
          <a:p>
            <a:pPr marL="0" indent="0">
              <a:buNone/>
            </a:pPr>
            <a:endParaRPr lang="en-US" sz="2100" dirty="0">
              <a:solidFill>
                <a:schemeClr val="tx1"/>
              </a:solidFill>
            </a:endParaRPr>
          </a:p>
          <a:p>
            <a:pPr marL="0" indent="0">
              <a:buNone/>
            </a:pPr>
            <a:r>
              <a:rPr lang="en-US" sz="2100" dirty="0">
                <a:solidFill>
                  <a:srgbClr val="002060"/>
                </a:solidFill>
              </a:rPr>
              <a:t>Central to winning bid: </a:t>
            </a:r>
          </a:p>
          <a:p>
            <a:pPr marL="0" indent="0">
              <a:buNone/>
            </a:pPr>
            <a:r>
              <a:rPr lang="en-US" sz="2100" dirty="0">
                <a:solidFill>
                  <a:schemeClr val="tx1"/>
                </a:solidFill>
              </a:rPr>
              <a:t>   </a:t>
            </a:r>
            <a:r>
              <a:rPr lang="en-US" sz="2100" dirty="0" err="1">
                <a:solidFill>
                  <a:schemeClr val="tx1"/>
                </a:solidFill>
              </a:rPr>
              <a:t>labour</a:t>
            </a:r>
            <a:r>
              <a:rPr lang="en-US" sz="2100" dirty="0">
                <a:solidFill>
                  <a:schemeClr val="tx1"/>
                </a:solidFill>
              </a:rPr>
              <a:t> costs (i.e., wages and benefits)</a:t>
            </a:r>
          </a:p>
          <a:p>
            <a:pPr marL="0" indent="0">
              <a:buNone/>
            </a:pPr>
            <a:endParaRPr lang="en-US" sz="2100" dirty="0">
              <a:solidFill>
                <a:schemeClr val="tx1"/>
              </a:solidFill>
            </a:endParaRPr>
          </a:p>
          <a:p>
            <a:pPr marL="0" indent="0">
              <a:buNone/>
            </a:pPr>
            <a:r>
              <a:rPr lang="en-US" sz="2100" dirty="0">
                <a:solidFill>
                  <a:srgbClr val="002060"/>
                </a:solidFill>
              </a:rPr>
              <a:t>In 15 years:  </a:t>
            </a:r>
          </a:p>
          <a:p>
            <a:pPr marL="0" indent="0">
              <a:buNone/>
            </a:pPr>
            <a:r>
              <a:rPr lang="en-US" sz="2100" dirty="0">
                <a:solidFill>
                  <a:schemeClr val="tx1"/>
                </a:solidFill>
              </a:rPr>
              <a:t>price per square foot dropped from $1.25 to .78 </a:t>
            </a:r>
          </a:p>
          <a:p>
            <a:pPr>
              <a:buFont typeface="Wingdings" pitchFamily="2" charset="2"/>
              <a:buChar char="§"/>
            </a:pPr>
            <a:r>
              <a:rPr lang="en-US" sz="2100" dirty="0">
                <a:solidFill>
                  <a:schemeClr val="tx1"/>
                </a:solidFill>
              </a:rPr>
              <a:t>Profit on the backs of workers: workload increased from 3,000 to 6,000 square feet of cleaning per hour</a:t>
            </a:r>
          </a:p>
          <a:p>
            <a:pPr>
              <a:buFont typeface="Wingdings" pitchFamily="2" charset="2"/>
              <a:buChar char="§"/>
            </a:pPr>
            <a:r>
              <a:rPr lang="en-US" sz="2100" dirty="0">
                <a:solidFill>
                  <a:schemeClr val="tx1"/>
                </a:solidFill>
              </a:rPr>
              <a:t>Quantity and chemical usage harmful to cleaners and occupants</a:t>
            </a:r>
          </a:p>
          <a:p>
            <a:pPr>
              <a:buFont typeface="Wingdings" pitchFamily="2" charset="2"/>
              <a:buChar char="§"/>
            </a:pPr>
            <a:endParaRPr lang="en-US" sz="2100" dirty="0">
              <a:solidFill>
                <a:schemeClr val="tx1"/>
              </a:solidFill>
            </a:endParaRPr>
          </a:p>
          <a:p>
            <a:pPr marL="0" indent="0">
              <a:buNone/>
            </a:pPr>
            <a:endParaRPr lang="en-US" sz="2100" dirty="0">
              <a:solidFill>
                <a:schemeClr val="tx1"/>
              </a:solidFill>
            </a:endParaRPr>
          </a:p>
          <a:p>
            <a:pPr>
              <a:buFont typeface="Wingdings" pitchFamily="2" charset="2"/>
              <a:buChar char="§"/>
            </a:pPr>
            <a:endParaRPr lang="en-US" sz="2100" dirty="0">
              <a:solidFill>
                <a:schemeClr val="tx1"/>
              </a:solidFill>
            </a:endParaRPr>
          </a:p>
          <a:p>
            <a:pPr>
              <a:buFont typeface="Wingdings" pitchFamily="2" charset="2"/>
              <a:buChar char="§"/>
            </a:pPr>
            <a:endParaRPr lang="en-US" sz="2100" dirty="0"/>
          </a:p>
          <a:p>
            <a:pPr>
              <a:buFont typeface="Wingdings" pitchFamily="2" charset="2"/>
              <a:buChar char="§"/>
            </a:pPr>
            <a:endParaRPr lang="en-US" dirty="0"/>
          </a:p>
        </p:txBody>
      </p:sp>
      <p:sp>
        <p:nvSpPr>
          <p:cNvPr id="5" name="Down Arrow 4">
            <a:extLst>
              <a:ext uri="{FF2B5EF4-FFF2-40B4-BE49-F238E27FC236}">
                <a16:creationId xmlns:a16="http://schemas.microsoft.com/office/drawing/2014/main" id="{354E5A54-81BE-CF49-AB58-436CD33BBDEA}"/>
              </a:ext>
            </a:extLst>
          </p:cNvPr>
          <p:cNvSpPr/>
          <p:nvPr/>
        </p:nvSpPr>
        <p:spPr>
          <a:xfrm>
            <a:off x="508000" y="3829322"/>
            <a:ext cx="197603" cy="2419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kern="0" dirty="0">
              <a:solidFill>
                <a:sysClr val="windowText" lastClr="000000"/>
              </a:solidFill>
            </a:endParaRPr>
          </a:p>
        </p:txBody>
      </p:sp>
    </p:spTree>
    <p:extLst>
      <p:ext uri="{BB962C8B-B14F-4D97-AF65-F5344CB8AC3E}">
        <p14:creationId xmlns:p14="http://schemas.microsoft.com/office/powerpoint/2010/main" val="42600086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E812-22DC-E640-BFBE-DB236FFD6C31}"/>
              </a:ext>
            </a:extLst>
          </p:cNvPr>
          <p:cNvSpPr>
            <a:spLocks noGrp="1"/>
          </p:cNvSpPr>
          <p:nvPr>
            <p:ph type="title"/>
          </p:nvPr>
        </p:nvSpPr>
        <p:spPr>
          <a:xfrm>
            <a:off x="508001" y="1138387"/>
            <a:ext cx="6447501" cy="990600"/>
          </a:xfrm>
        </p:spPr>
        <p:txBody>
          <a:bodyPr/>
          <a:lstStyle/>
          <a:p>
            <a:pPr algn="ctr"/>
            <a:r>
              <a:rPr lang="en-US" dirty="0">
                <a:solidFill>
                  <a:srgbClr val="002060"/>
                </a:solidFill>
              </a:rPr>
              <a:t>Three core strategies to keep </a:t>
            </a:r>
            <a:r>
              <a:rPr lang="en-US" dirty="0" err="1">
                <a:solidFill>
                  <a:srgbClr val="002060"/>
                </a:solidFill>
              </a:rPr>
              <a:t>labour</a:t>
            </a:r>
            <a:r>
              <a:rPr lang="en-US" dirty="0">
                <a:solidFill>
                  <a:srgbClr val="002060"/>
                </a:solidFill>
              </a:rPr>
              <a:t> costs down: </a:t>
            </a:r>
          </a:p>
        </p:txBody>
      </p:sp>
      <p:sp>
        <p:nvSpPr>
          <p:cNvPr id="3" name="Content Placeholder 2">
            <a:extLst>
              <a:ext uri="{FF2B5EF4-FFF2-40B4-BE49-F238E27FC236}">
                <a16:creationId xmlns:a16="http://schemas.microsoft.com/office/drawing/2014/main" id="{572B5165-C779-9240-BE52-E592B84AF64F}"/>
              </a:ext>
            </a:extLst>
          </p:cNvPr>
          <p:cNvSpPr>
            <a:spLocks noGrp="1"/>
          </p:cNvSpPr>
          <p:nvPr>
            <p:ph idx="1"/>
          </p:nvPr>
        </p:nvSpPr>
        <p:spPr>
          <a:xfrm>
            <a:off x="508001" y="2128987"/>
            <a:ext cx="6447501" cy="3714843"/>
          </a:xfrm>
        </p:spPr>
        <p:txBody>
          <a:bodyPr>
            <a:normAutofit fontScale="92500" lnSpcReduction="20000"/>
          </a:bodyPr>
          <a:lstStyle/>
          <a:p>
            <a:pPr marL="342900" indent="-342900">
              <a:buAutoNum type="arabicParenR"/>
            </a:pPr>
            <a:r>
              <a:rPr lang="en-US" sz="2250" dirty="0">
                <a:solidFill>
                  <a:srgbClr val="002060"/>
                </a:solidFill>
              </a:rPr>
              <a:t>Employ vulnerable and racialized immigrant workers</a:t>
            </a:r>
          </a:p>
          <a:p>
            <a:pPr marL="342900" indent="-342900">
              <a:buAutoNum type="arabicParenR"/>
            </a:pPr>
            <a:r>
              <a:rPr lang="en-US" sz="2250" dirty="0">
                <a:solidFill>
                  <a:srgbClr val="002060"/>
                </a:solidFill>
              </a:rPr>
              <a:t>Resist unionization</a:t>
            </a:r>
          </a:p>
          <a:p>
            <a:pPr marL="342900" indent="-342900">
              <a:buAutoNum type="arabicParenR"/>
            </a:pPr>
            <a:r>
              <a:rPr lang="en-US" sz="2250" dirty="0">
                <a:solidFill>
                  <a:srgbClr val="002060"/>
                </a:solidFill>
              </a:rPr>
              <a:t>Identify workers as independent contractors </a:t>
            </a:r>
          </a:p>
          <a:p>
            <a:pPr>
              <a:buFontTx/>
              <a:buChar char="-"/>
            </a:pPr>
            <a:r>
              <a:rPr lang="en-US" sz="2250" dirty="0">
                <a:solidFill>
                  <a:schemeClr val="tx1">
                    <a:lumMod val="95000"/>
                    <a:lumOff val="5000"/>
                  </a:schemeClr>
                </a:solidFill>
              </a:rPr>
              <a:t>monthly salary = </a:t>
            </a:r>
            <a:r>
              <a:rPr lang="en-US" sz="2250" u="sng" dirty="0">
                <a:solidFill>
                  <a:schemeClr val="tx1">
                    <a:lumMod val="95000"/>
                    <a:lumOff val="5000"/>
                  </a:schemeClr>
                </a:solidFill>
              </a:rPr>
              <a:t>less</a:t>
            </a:r>
            <a:r>
              <a:rPr lang="en-US" sz="2250" dirty="0">
                <a:solidFill>
                  <a:schemeClr val="tx1">
                    <a:lumMod val="95000"/>
                    <a:lumOff val="5000"/>
                  </a:schemeClr>
                </a:solidFill>
              </a:rPr>
              <a:t> than provincial minimum wage</a:t>
            </a:r>
          </a:p>
          <a:p>
            <a:pPr>
              <a:buFontTx/>
              <a:buChar char="-"/>
            </a:pPr>
            <a:r>
              <a:rPr lang="en-US" sz="2250" dirty="0">
                <a:solidFill>
                  <a:schemeClr val="tx1">
                    <a:lumMod val="95000"/>
                    <a:lumOff val="5000"/>
                  </a:schemeClr>
                </a:solidFill>
              </a:rPr>
              <a:t>misclassify workers – to </a:t>
            </a:r>
            <a:r>
              <a:rPr lang="en-US" sz="2250" u="sng" dirty="0">
                <a:solidFill>
                  <a:schemeClr val="tx1">
                    <a:lumMod val="95000"/>
                    <a:lumOff val="5000"/>
                  </a:schemeClr>
                </a:solidFill>
              </a:rPr>
              <a:t>avoid</a:t>
            </a:r>
            <a:r>
              <a:rPr lang="en-US" sz="2250" dirty="0">
                <a:solidFill>
                  <a:schemeClr val="tx1">
                    <a:lumMod val="95000"/>
                    <a:lumOff val="5000"/>
                  </a:schemeClr>
                </a:solidFill>
              </a:rPr>
              <a:t> minimum wage laws, payroll taxes and Workplace and Safety Insurance Board Premiums (WSIB)</a:t>
            </a:r>
          </a:p>
          <a:p>
            <a:pPr marL="0" indent="0">
              <a:buNone/>
            </a:pPr>
            <a:r>
              <a:rPr lang="en-US" sz="2250" dirty="0">
                <a:solidFill>
                  <a:srgbClr val="002060"/>
                </a:solidFill>
              </a:rPr>
              <a:t>As a result: </a:t>
            </a:r>
            <a:r>
              <a:rPr lang="en-US" sz="2250" dirty="0">
                <a:solidFill>
                  <a:schemeClr val="tx1">
                    <a:lumMod val="95000"/>
                    <a:lumOff val="5000"/>
                  </a:schemeClr>
                </a:solidFill>
              </a:rPr>
              <a:t>cleaners </a:t>
            </a:r>
            <a:r>
              <a:rPr lang="en-US" sz="2250" u="sng" dirty="0">
                <a:solidFill>
                  <a:schemeClr val="tx1">
                    <a:lumMod val="95000"/>
                    <a:lumOff val="5000"/>
                  </a:schemeClr>
                </a:solidFill>
              </a:rPr>
              <a:t>not</a:t>
            </a:r>
            <a:r>
              <a:rPr lang="en-US" sz="2250" dirty="0">
                <a:solidFill>
                  <a:schemeClr val="tx1">
                    <a:lumMod val="95000"/>
                    <a:lumOff val="5000"/>
                  </a:schemeClr>
                </a:solidFill>
              </a:rPr>
              <a:t> covered by Employment Standards Act </a:t>
            </a:r>
          </a:p>
          <a:p>
            <a:pPr marL="0" indent="0">
              <a:buNone/>
            </a:pPr>
            <a:endParaRPr lang="en-US" dirty="0"/>
          </a:p>
          <a:p>
            <a:pPr>
              <a:buFontTx/>
              <a:buChar char="-"/>
            </a:pPr>
            <a:endParaRPr lang="en-US" dirty="0"/>
          </a:p>
          <a:p>
            <a:pPr marL="0" indent="0">
              <a:buNone/>
            </a:pPr>
            <a:endParaRPr lang="en-US" dirty="0"/>
          </a:p>
          <a:p>
            <a:pPr>
              <a:buAutoNum type="arabicParenR"/>
            </a:pPr>
            <a:endParaRPr lang="en-US" dirty="0"/>
          </a:p>
        </p:txBody>
      </p:sp>
    </p:spTree>
    <p:extLst>
      <p:ext uri="{BB962C8B-B14F-4D97-AF65-F5344CB8AC3E}">
        <p14:creationId xmlns:p14="http://schemas.microsoft.com/office/powerpoint/2010/main" val="253563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FE97-591A-D74A-A428-212522DBC7E0}"/>
              </a:ext>
            </a:extLst>
          </p:cNvPr>
          <p:cNvSpPr>
            <a:spLocks noGrp="1"/>
          </p:cNvSpPr>
          <p:nvPr>
            <p:ph type="title"/>
          </p:nvPr>
        </p:nvSpPr>
        <p:spPr/>
        <p:txBody>
          <a:bodyPr/>
          <a:lstStyle/>
          <a:p>
            <a:r>
              <a:rPr lang="en-US" dirty="0">
                <a:solidFill>
                  <a:srgbClr val="002060"/>
                </a:solidFill>
              </a:rPr>
              <a:t>In 2011: </a:t>
            </a:r>
          </a:p>
        </p:txBody>
      </p:sp>
      <p:sp>
        <p:nvSpPr>
          <p:cNvPr id="3" name="Content Placeholder 2">
            <a:extLst>
              <a:ext uri="{FF2B5EF4-FFF2-40B4-BE49-F238E27FC236}">
                <a16:creationId xmlns:a16="http://schemas.microsoft.com/office/drawing/2014/main" id="{CE73F31D-8B1D-8348-81CD-62F365202A7B}"/>
              </a:ext>
            </a:extLst>
          </p:cNvPr>
          <p:cNvSpPr>
            <a:spLocks noGrp="1"/>
          </p:cNvSpPr>
          <p:nvPr>
            <p:ph idx="1"/>
          </p:nvPr>
        </p:nvSpPr>
        <p:spPr>
          <a:xfrm>
            <a:off x="508001" y="2019624"/>
            <a:ext cx="6447501" cy="3368648"/>
          </a:xfrm>
        </p:spPr>
        <p:txBody>
          <a:bodyPr>
            <a:normAutofit/>
          </a:bodyPr>
          <a:lstStyle/>
          <a:p>
            <a:pPr marL="0" indent="0">
              <a:buNone/>
            </a:pPr>
            <a:r>
              <a:rPr lang="en-US" sz="2100" dirty="0">
                <a:solidFill>
                  <a:srgbClr val="002060"/>
                </a:solidFill>
              </a:rPr>
              <a:t>Mayor Rob Ford targeted 1000 living wage jobs of municipal cleaners of Local 79 to cut corporate taxes and spending on social services and government staffing (i.e. “the gravy train”)</a:t>
            </a:r>
          </a:p>
          <a:p>
            <a:pPr>
              <a:buFont typeface="Wingdings" pitchFamily="2" charset="2"/>
              <a:buChar char="q"/>
            </a:pPr>
            <a:r>
              <a:rPr lang="en-US" sz="2100" dirty="0"/>
              <a:t>F</a:t>
            </a:r>
            <a:r>
              <a:rPr lang="en-US" sz="2100" dirty="0">
                <a:solidFill>
                  <a:schemeClr val="tx1">
                    <a:lumMod val="95000"/>
                    <a:lumOff val="5000"/>
                  </a:schemeClr>
                </a:solidFill>
              </a:rPr>
              <a:t>ord’s intentions: contract out cleaning jobs to private-sector </a:t>
            </a:r>
          </a:p>
          <a:p>
            <a:pPr>
              <a:buFont typeface="Wingdings" pitchFamily="2" charset="2"/>
              <a:buChar char="q"/>
            </a:pPr>
            <a:r>
              <a:rPr lang="en-US" sz="2100" dirty="0">
                <a:solidFill>
                  <a:schemeClr val="tx1">
                    <a:lumMod val="95000"/>
                    <a:lumOff val="5000"/>
                  </a:schemeClr>
                </a:solidFill>
              </a:rPr>
              <a:t>Initial push successful in outsourcing 110 jobs at Toronto police stations   </a:t>
            </a:r>
          </a:p>
          <a:p>
            <a:pPr>
              <a:buFont typeface="Arial" panose="020B0604020202020204" pitchFamily="34" charset="0"/>
              <a:buChar char="•"/>
            </a:pPr>
            <a:r>
              <a:rPr lang="en-US" sz="1800" dirty="0"/>
              <a:t> </a:t>
            </a:r>
          </a:p>
        </p:txBody>
      </p:sp>
    </p:spTree>
    <p:extLst>
      <p:ext uri="{BB962C8B-B14F-4D97-AF65-F5344CB8AC3E}">
        <p14:creationId xmlns:p14="http://schemas.microsoft.com/office/powerpoint/2010/main" val="14903939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5C36-E261-B04D-92DC-3F955F292AC2}"/>
              </a:ext>
            </a:extLst>
          </p:cNvPr>
          <p:cNvSpPr>
            <a:spLocks noGrp="1"/>
          </p:cNvSpPr>
          <p:nvPr>
            <p:ph type="title"/>
          </p:nvPr>
        </p:nvSpPr>
        <p:spPr>
          <a:xfrm>
            <a:off x="508001" y="965739"/>
            <a:ext cx="6447501" cy="1100380"/>
          </a:xfrm>
        </p:spPr>
        <p:txBody>
          <a:bodyPr>
            <a:normAutofit/>
          </a:bodyPr>
          <a:lstStyle/>
          <a:p>
            <a:r>
              <a:rPr lang="en-US" sz="2100" dirty="0">
                <a:solidFill>
                  <a:srgbClr val="002060"/>
                </a:solidFill>
              </a:rPr>
              <a:t>Ford’s Plans Forestalled: </a:t>
            </a:r>
          </a:p>
        </p:txBody>
      </p:sp>
      <p:sp>
        <p:nvSpPr>
          <p:cNvPr id="3" name="Content Placeholder 2">
            <a:extLst>
              <a:ext uri="{FF2B5EF4-FFF2-40B4-BE49-F238E27FC236}">
                <a16:creationId xmlns:a16="http://schemas.microsoft.com/office/drawing/2014/main" id="{7233A4B4-9890-3141-B6A6-0F9FB452C4B7}"/>
              </a:ext>
            </a:extLst>
          </p:cNvPr>
          <p:cNvSpPr>
            <a:spLocks noGrp="1"/>
          </p:cNvSpPr>
          <p:nvPr>
            <p:ph idx="1"/>
          </p:nvPr>
        </p:nvSpPr>
        <p:spPr>
          <a:xfrm>
            <a:off x="508001" y="1450061"/>
            <a:ext cx="6447501" cy="4475134"/>
          </a:xfrm>
        </p:spPr>
        <p:txBody>
          <a:bodyPr>
            <a:normAutofit fontScale="92500" lnSpcReduction="20000"/>
          </a:bodyPr>
          <a:lstStyle/>
          <a:p>
            <a:pPr marL="0" indent="0">
              <a:buNone/>
            </a:pPr>
            <a:r>
              <a:rPr lang="en-US" sz="1800" dirty="0">
                <a:solidFill>
                  <a:schemeClr val="tx1">
                    <a:lumMod val="95000"/>
                    <a:lumOff val="5000"/>
                  </a:schemeClr>
                </a:solidFill>
              </a:rPr>
              <a:t>“Justice and Dignity for Cleaners” to defend and stop outsourcing of city cleaners</a:t>
            </a:r>
          </a:p>
          <a:p>
            <a:pPr marL="0" indent="0">
              <a:buNone/>
            </a:pPr>
            <a:endParaRPr lang="en-US" sz="1800" dirty="0">
              <a:solidFill>
                <a:schemeClr val="tx1">
                  <a:lumMod val="95000"/>
                  <a:lumOff val="5000"/>
                </a:schemeClr>
              </a:solidFill>
            </a:endParaRPr>
          </a:p>
          <a:p>
            <a:pPr marL="0" indent="0">
              <a:buNone/>
            </a:pPr>
            <a:r>
              <a:rPr lang="en-US" sz="1800" dirty="0">
                <a:solidFill>
                  <a:schemeClr val="tx1">
                    <a:lumMod val="95000"/>
                    <a:lumOff val="5000"/>
                  </a:schemeClr>
                </a:solidFill>
              </a:rPr>
              <a:t>Academic, faith/union leaders helpful but...</a:t>
            </a:r>
          </a:p>
          <a:p>
            <a:pPr marL="0" indent="0">
              <a:buNone/>
            </a:pPr>
            <a:r>
              <a:rPr lang="en-US" sz="1800" dirty="0">
                <a:solidFill>
                  <a:schemeClr val="tx1">
                    <a:lumMod val="95000"/>
                    <a:lumOff val="5000"/>
                  </a:schemeClr>
                </a:solidFill>
              </a:rPr>
              <a:t>cleaners voices </a:t>
            </a:r>
            <a:r>
              <a:rPr lang="en-US" sz="1800" u="sng" dirty="0">
                <a:solidFill>
                  <a:schemeClr val="tx1">
                    <a:lumMod val="95000"/>
                    <a:lumOff val="5000"/>
                  </a:schemeClr>
                </a:solidFill>
              </a:rPr>
              <a:t>most effective </a:t>
            </a:r>
            <a:r>
              <a:rPr lang="en-US" sz="1800" dirty="0">
                <a:solidFill>
                  <a:schemeClr val="tx1">
                    <a:lumMod val="95000"/>
                    <a:lumOff val="5000"/>
                  </a:schemeClr>
                </a:solidFill>
              </a:rPr>
              <a:t>in rallying public support</a:t>
            </a:r>
          </a:p>
          <a:p>
            <a:pPr marL="0" indent="0">
              <a:buNone/>
            </a:pPr>
            <a:endParaRPr lang="en-US" sz="1800" dirty="0">
              <a:solidFill>
                <a:schemeClr val="tx1">
                  <a:lumMod val="95000"/>
                  <a:lumOff val="5000"/>
                </a:schemeClr>
              </a:solidFill>
            </a:endParaRPr>
          </a:p>
          <a:p>
            <a:pPr marL="0" indent="0">
              <a:buNone/>
            </a:pPr>
            <a:r>
              <a:rPr lang="en-US" sz="1800" dirty="0">
                <a:solidFill>
                  <a:schemeClr val="tx1">
                    <a:lumMod val="95000"/>
                    <a:lumOff val="5000"/>
                  </a:schemeClr>
                </a:solidFill>
              </a:rPr>
              <a:t>Attack on public-sector cleaners lowers floor and standards for all cleaners (i.e., private-sector cleaners)</a:t>
            </a:r>
          </a:p>
          <a:p>
            <a:pPr marL="0" indent="0">
              <a:buNone/>
            </a:pPr>
            <a:endParaRPr lang="en-US" sz="1800" dirty="0">
              <a:solidFill>
                <a:schemeClr val="tx1">
                  <a:lumMod val="95000"/>
                  <a:lumOff val="5000"/>
                </a:schemeClr>
              </a:solidFill>
            </a:endParaRPr>
          </a:p>
          <a:p>
            <a:pPr marL="0" indent="0">
              <a:buNone/>
            </a:pPr>
            <a:r>
              <a:rPr lang="en-US" sz="1800" dirty="0">
                <a:solidFill>
                  <a:schemeClr val="tx1">
                    <a:lumMod val="95000"/>
                    <a:lumOff val="5000"/>
                  </a:schemeClr>
                </a:solidFill>
              </a:rPr>
              <a:t>Cleaner’s not isolated...</a:t>
            </a:r>
          </a:p>
          <a:p>
            <a:pPr>
              <a:buFont typeface="Wingdings" pitchFamily="2" charset="2"/>
              <a:buChar char="q"/>
            </a:pPr>
            <a:r>
              <a:rPr lang="en-US" sz="1800" dirty="0">
                <a:solidFill>
                  <a:schemeClr val="tx1">
                    <a:lumMod val="95000"/>
                    <a:lumOff val="5000"/>
                  </a:schemeClr>
                </a:solidFill>
              </a:rPr>
              <a:t>”Social Impact of Low-wage Jobs”: growth of poverty and precarious employment – Toronto unequal place</a:t>
            </a:r>
          </a:p>
          <a:p>
            <a:pPr>
              <a:buFont typeface="Wingdings" pitchFamily="2" charset="2"/>
              <a:buChar char="q"/>
            </a:pPr>
            <a:r>
              <a:rPr lang="en-US" sz="1800" dirty="0">
                <a:solidFill>
                  <a:schemeClr val="tx1">
                    <a:lumMod val="95000"/>
                    <a:lumOff val="5000"/>
                  </a:schemeClr>
                </a:solidFill>
              </a:rPr>
              <a:t>Councilor Ana </a:t>
            </a:r>
            <a:r>
              <a:rPr lang="en-CA" sz="1800" dirty="0" err="1">
                <a:solidFill>
                  <a:schemeClr val="tx1">
                    <a:lumMod val="95000"/>
                    <a:lumOff val="5000"/>
                  </a:schemeClr>
                </a:solidFill>
              </a:rPr>
              <a:t>Bailão</a:t>
            </a:r>
            <a:r>
              <a:rPr lang="en-CA" sz="1800" dirty="0">
                <a:solidFill>
                  <a:schemeClr val="tx1">
                    <a:lumMod val="95000"/>
                    <a:lumOff val="5000"/>
                  </a:schemeClr>
                </a:solidFill>
              </a:rPr>
              <a:t> as young immigrant Portuguese women helped mother clean</a:t>
            </a:r>
          </a:p>
          <a:p>
            <a:pPr>
              <a:buFont typeface="Wingdings" pitchFamily="2" charset="2"/>
              <a:buChar char="q"/>
            </a:pPr>
            <a:r>
              <a:rPr lang="en-US" sz="1800" dirty="0">
                <a:solidFill>
                  <a:schemeClr val="tx1">
                    <a:lumMod val="95000"/>
                    <a:lumOff val="5000"/>
                  </a:schemeClr>
                </a:solidFill>
              </a:rPr>
              <a:t>Ford defeated: motion voted</a:t>
            </a:r>
          </a:p>
          <a:p>
            <a:pPr marL="0" indent="0">
              <a:buNone/>
            </a:pPr>
            <a:endParaRPr lang="en-US" sz="1800" dirty="0">
              <a:solidFill>
                <a:schemeClr val="tx1">
                  <a:lumMod val="95000"/>
                  <a:lumOff val="5000"/>
                </a:schemeClr>
              </a:solidFill>
            </a:endParaRPr>
          </a:p>
          <a:p>
            <a:pPr marL="0" indent="0">
              <a:buNone/>
            </a:pPr>
            <a:endParaRPr lang="en-US" sz="1800" dirty="0">
              <a:solidFill>
                <a:schemeClr val="tx1">
                  <a:lumMod val="95000"/>
                  <a:lumOff val="5000"/>
                </a:schemeClr>
              </a:solidFill>
            </a:endParaRPr>
          </a:p>
          <a:p>
            <a:pPr marL="0" indent="0">
              <a:buNone/>
            </a:pPr>
            <a:endParaRPr lang="en-US" sz="1800" dirty="0">
              <a:solidFill>
                <a:schemeClr val="tx1">
                  <a:lumMod val="95000"/>
                  <a:lumOff val="5000"/>
                </a:schemeClr>
              </a:solidFill>
            </a:endParaRPr>
          </a:p>
          <a:p>
            <a:pPr marL="0" indent="0">
              <a:buNone/>
            </a:pPr>
            <a:endParaRPr lang="en-US" sz="1800" dirty="0">
              <a:solidFill>
                <a:schemeClr val="tx1">
                  <a:lumMod val="95000"/>
                  <a:lumOff val="5000"/>
                </a:schemeClr>
              </a:solidFill>
            </a:endParaRPr>
          </a:p>
          <a:p>
            <a:pPr marL="0" indent="0">
              <a:buNone/>
            </a:pPr>
            <a:endParaRPr lang="en-US" sz="1800" dirty="0">
              <a:solidFill>
                <a:schemeClr val="tx1">
                  <a:lumMod val="95000"/>
                  <a:lumOff val="5000"/>
                </a:schemeClr>
              </a:solidFill>
            </a:endParaRPr>
          </a:p>
        </p:txBody>
      </p:sp>
      <p:sp>
        <p:nvSpPr>
          <p:cNvPr id="4" name="Down Arrow 3">
            <a:extLst>
              <a:ext uri="{FF2B5EF4-FFF2-40B4-BE49-F238E27FC236}">
                <a16:creationId xmlns:a16="http://schemas.microsoft.com/office/drawing/2014/main" id="{E8B2B1C4-F820-AB40-A9F7-C0CD054C6EDD}"/>
              </a:ext>
            </a:extLst>
          </p:cNvPr>
          <p:cNvSpPr/>
          <p:nvPr/>
        </p:nvSpPr>
        <p:spPr>
          <a:xfrm>
            <a:off x="3592000" y="5611355"/>
            <a:ext cx="127595" cy="191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Tree>
    <p:extLst>
      <p:ext uri="{BB962C8B-B14F-4D97-AF65-F5344CB8AC3E}">
        <p14:creationId xmlns:p14="http://schemas.microsoft.com/office/powerpoint/2010/main" val="39549157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4ABA-7D09-5847-A152-8321E1C53EB2}"/>
              </a:ext>
            </a:extLst>
          </p:cNvPr>
          <p:cNvSpPr>
            <a:spLocks noGrp="1"/>
          </p:cNvSpPr>
          <p:nvPr>
            <p:ph type="title"/>
          </p:nvPr>
        </p:nvSpPr>
        <p:spPr>
          <a:xfrm>
            <a:off x="508001" y="965744"/>
            <a:ext cx="6447501" cy="693544"/>
          </a:xfrm>
        </p:spPr>
        <p:txBody>
          <a:bodyPr/>
          <a:lstStyle/>
          <a:p>
            <a:r>
              <a:rPr lang="en-US" dirty="0">
                <a:solidFill>
                  <a:srgbClr val="002060"/>
                </a:solidFill>
              </a:rPr>
              <a:t>Early 1990s </a:t>
            </a:r>
          </a:p>
        </p:txBody>
      </p:sp>
      <p:sp>
        <p:nvSpPr>
          <p:cNvPr id="3" name="Content Placeholder 2">
            <a:extLst>
              <a:ext uri="{FF2B5EF4-FFF2-40B4-BE49-F238E27FC236}">
                <a16:creationId xmlns:a16="http://schemas.microsoft.com/office/drawing/2014/main" id="{B2EB7F86-D0A4-3441-B452-4990BF5917F8}"/>
              </a:ext>
            </a:extLst>
          </p:cNvPr>
          <p:cNvSpPr>
            <a:spLocks noGrp="1"/>
          </p:cNvSpPr>
          <p:nvPr>
            <p:ph idx="1"/>
          </p:nvPr>
        </p:nvSpPr>
        <p:spPr>
          <a:xfrm>
            <a:off x="508001" y="1455068"/>
            <a:ext cx="6447501" cy="2910580"/>
          </a:xfrm>
        </p:spPr>
        <p:txBody>
          <a:bodyPr>
            <a:noAutofit/>
          </a:bodyPr>
          <a:lstStyle/>
          <a:p>
            <a:pPr marL="0" indent="0">
              <a:buNone/>
            </a:pPr>
            <a:r>
              <a:rPr lang="en-US" sz="1800" dirty="0">
                <a:solidFill>
                  <a:schemeClr val="tx1"/>
                </a:solidFill>
              </a:rPr>
              <a:t>Bob Rae’s New Democratic Party introduces union successor rights </a:t>
            </a:r>
          </a:p>
          <a:p>
            <a:pPr>
              <a:buFont typeface="Wingdings" pitchFamily="2" charset="2"/>
              <a:buChar char="q"/>
            </a:pPr>
            <a:r>
              <a:rPr lang="en-US" sz="1800" dirty="0">
                <a:solidFill>
                  <a:schemeClr val="tx1"/>
                </a:solidFill>
              </a:rPr>
              <a:t>Protects cleaners from contract flipping or job loss: new contractor </a:t>
            </a:r>
            <a:r>
              <a:rPr lang="en-US" sz="1800" u="sng" dirty="0">
                <a:solidFill>
                  <a:schemeClr val="tx1"/>
                </a:solidFill>
              </a:rPr>
              <a:t>must</a:t>
            </a:r>
            <a:r>
              <a:rPr lang="en-US" sz="1800" dirty="0">
                <a:solidFill>
                  <a:schemeClr val="tx1"/>
                </a:solidFill>
              </a:rPr>
              <a:t> </a:t>
            </a:r>
            <a:r>
              <a:rPr lang="en-US" sz="1800" dirty="0" err="1">
                <a:solidFill>
                  <a:schemeClr val="tx1"/>
                </a:solidFill>
              </a:rPr>
              <a:t>honour</a:t>
            </a:r>
            <a:r>
              <a:rPr lang="en-US" sz="1800" dirty="0">
                <a:solidFill>
                  <a:schemeClr val="tx1"/>
                </a:solidFill>
              </a:rPr>
              <a:t> previous union contract provision with previous contractor </a:t>
            </a:r>
          </a:p>
          <a:p>
            <a:pPr marL="0" indent="0">
              <a:buNone/>
            </a:pPr>
            <a:endParaRPr lang="en-US" sz="1800" dirty="0">
              <a:solidFill>
                <a:schemeClr val="tx1"/>
              </a:solidFill>
            </a:endParaRPr>
          </a:p>
          <a:p>
            <a:pPr marL="0" indent="0">
              <a:buNone/>
            </a:pPr>
            <a:r>
              <a:rPr lang="en-US" sz="1800" dirty="0">
                <a:solidFill>
                  <a:schemeClr val="tx1"/>
                </a:solidFill>
              </a:rPr>
              <a:t>Service Employees International Union (SEIU) and </a:t>
            </a:r>
            <a:r>
              <a:rPr lang="en-US" sz="1800" dirty="0" err="1">
                <a:solidFill>
                  <a:schemeClr val="tx1"/>
                </a:solidFill>
              </a:rPr>
              <a:t>Labourers</a:t>
            </a:r>
            <a:r>
              <a:rPr lang="en-US" sz="1800" dirty="0">
                <a:solidFill>
                  <a:schemeClr val="tx1"/>
                </a:solidFill>
              </a:rPr>
              <a:t> International Union of North America (LIUNA) and United Food and Commercial Workers (UFCW) organized individual buildings</a:t>
            </a:r>
          </a:p>
          <a:p>
            <a:pPr marL="0" indent="0">
              <a:buNone/>
            </a:pPr>
            <a:r>
              <a:rPr lang="en-US" sz="1800" dirty="0">
                <a:solidFill>
                  <a:schemeClr val="tx1"/>
                </a:solidFill>
              </a:rPr>
              <a:t>Until...</a:t>
            </a:r>
          </a:p>
          <a:p>
            <a:pPr marL="0" indent="0">
              <a:buNone/>
            </a:pPr>
            <a:endParaRPr lang="en-US" sz="1800" dirty="0">
              <a:solidFill>
                <a:schemeClr val="tx1"/>
              </a:solidFill>
            </a:endParaRPr>
          </a:p>
          <a:p>
            <a:pPr marL="0" indent="0">
              <a:buNone/>
            </a:pPr>
            <a:r>
              <a:rPr lang="en-US" sz="1800" dirty="0">
                <a:solidFill>
                  <a:schemeClr val="tx1"/>
                </a:solidFill>
              </a:rPr>
              <a:t>Harris’ Conservatives eliminated union successor rights</a:t>
            </a:r>
          </a:p>
          <a:p>
            <a:pPr>
              <a:buFont typeface="Wingdings" pitchFamily="2" charset="2"/>
              <a:buChar char="q"/>
            </a:pPr>
            <a:r>
              <a:rPr lang="en-US" sz="1800" dirty="0">
                <a:solidFill>
                  <a:schemeClr val="tx1"/>
                </a:solidFill>
              </a:rPr>
              <a:t>Different organizing strategy needed </a:t>
            </a:r>
          </a:p>
        </p:txBody>
      </p:sp>
    </p:spTree>
    <p:extLst>
      <p:ext uri="{BB962C8B-B14F-4D97-AF65-F5344CB8AC3E}">
        <p14:creationId xmlns:p14="http://schemas.microsoft.com/office/powerpoint/2010/main" val="24547054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2524-951B-E743-A320-97F8031AF8A7}"/>
              </a:ext>
            </a:extLst>
          </p:cNvPr>
          <p:cNvSpPr>
            <a:spLocks noGrp="1"/>
          </p:cNvSpPr>
          <p:nvPr>
            <p:ph type="title"/>
          </p:nvPr>
        </p:nvSpPr>
        <p:spPr/>
        <p:txBody>
          <a:bodyPr/>
          <a:lstStyle/>
          <a:p>
            <a:r>
              <a:rPr lang="en-US" dirty="0">
                <a:solidFill>
                  <a:srgbClr val="002060"/>
                </a:solidFill>
              </a:rPr>
              <a:t>From 2005 to 2009: </a:t>
            </a:r>
          </a:p>
        </p:txBody>
      </p:sp>
      <p:sp>
        <p:nvSpPr>
          <p:cNvPr id="3" name="Content Placeholder 2">
            <a:extLst>
              <a:ext uri="{FF2B5EF4-FFF2-40B4-BE49-F238E27FC236}">
                <a16:creationId xmlns:a16="http://schemas.microsoft.com/office/drawing/2014/main" id="{480275BD-1659-374A-92A4-8A730FE7D867}"/>
              </a:ext>
            </a:extLst>
          </p:cNvPr>
          <p:cNvSpPr>
            <a:spLocks noGrp="1"/>
          </p:cNvSpPr>
          <p:nvPr>
            <p:ph idx="1"/>
          </p:nvPr>
        </p:nvSpPr>
        <p:spPr>
          <a:xfrm>
            <a:off x="508001" y="1919759"/>
            <a:ext cx="6447501" cy="3645103"/>
          </a:xfrm>
        </p:spPr>
        <p:txBody>
          <a:bodyPr>
            <a:noAutofit/>
          </a:bodyPr>
          <a:lstStyle/>
          <a:p>
            <a:pPr>
              <a:buFont typeface="Wingdings" pitchFamily="2" charset="2"/>
              <a:buChar char="q"/>
            </a:pPr>
            <a:r>
              <a:rPr lang="en-US" sz="1800" dirty="0"/>
              <a:t>The Justice for Janitors movement in Toronto led to significant changes – SEIU and LIUNA and intensive public information campaigns and picketing at downtown office buildings </a:t>
            </a:r>
          </a:p>
          <a:p>
            <a:pPr>
              <a:buFont typeface="Wingdings" pitchFamily="2" charset="2"/>
              <a:buChar char="q"/>
            </a:pPr>
            <a:r>
              <a:rPr lang="en-US" sz="1800" dirty="0"/>
              <a:t>Tenants in disbelief cleaners making less than minimum wage and no benefits</a:t>
            </a:r>
          </a:p>
          <a:p>
            <a:pPr>
              <a:buFont typeface="Wingdings" pitchFamily="2" charset="2"/>
              <a:buChar char="q"/>
            </a:pPr>
            <a:r>
              <a:rPr lang="en-US" sz="1800" dirty="0"/>
              <a:t>Building owners scrutinized and potential reputational harm force cleaning companies to bargain with workers </a:t>
            </a:r>
          </a:p>
          <a:p>
            <a:pPr>
              <a:buFont typeface="Wingdings" pitchFamily="2" charset="2"/>
              <a:buChar char="q"/>
            </a:pPr>
            <a:r>
              <a:rPr lang="en-US" sz="1800" dirty="0"/>
              <a:t>Cleaners benefited from city-wide agreements (i.e., same wages and benefits)</a:t>
            </a:r>
          </a:p>
        </p:txBody>
      </p:sp>
    </p:spTree>
    <p:extLst>
      <p:ext uri="{BB962C8B-B14F-4D97-AF65-F5344CB8AC3E}">
        <p14:creationId xmlns:p14="http://schemas.microsoft.com/office/powerpoint/2010/main" val="13404207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CDE8-3DFC-CF46-9F62-5352403E0950}"/>
              </a:ext>
            </a:extLst>
          </p:cNvPr>
          <p:cNvSpPr>
            <a:spLocks noGrp="1"/>
          </p:cNvSpPr>
          <p:nvPr>
            <p:ph type="title"/>
          </p:nvPr>
        </p:nvSpPr>
        <p:spPr>
          <a:xfrm>
            <a:off x="508001" y="872751"/>
            <a:ext cx="6447501" cy="495946"/>
          </a:xfrm>
        </p:spPr>
        <p:txBody>
          <a:bodyPr>
            <a:normAutofit/>
          </a:bodyPr>
          <a:lstStyle/>
          <a:p>
            <a:pPr algn="ctr"/>
            <a:r>
              <a:rPr lang="en-US" sz="2400" dirty="0">
                <a:solidFill>
                  <a:srgbClr val="002060"/>
                </a:solidFill>
              </a:rPr>
              <a:t>In 2015: </a:t>
            </a:r>
          </a:p>
        </p:txBody>
      </p:sp>
      <p:sp>
        <p:nvSpPr>
          <p:cNvPr id="3" name="Content Placeholder 2">
            <a:extLst>
              <a:ext uri="{FF2B5EF4-FFF2-40B4-BE49-F238E27FC236}">
                <a16:creationId xmlns:a16="http://schemas.microsoft.com/office/drawing/2014/main" id="{32E0CFCF-DD80-0B41-B0E1-9785B430185C}"/>
              </a:ext>
            </a:extLst>
          </p:cNvPr>
          <p:cNvSpPr>
            <a:spLocks noGrp="1"/>
          </p:cNvSpPr>
          <p:nvPr>
            <p:ph idx="1"/>
          </p:nvPr>
        </p:nvSpPr>
        <p:spPr>
          <a:xfrm>
            <a:off x="508001" y="1415791"/>
            <a:ext cx="6447501" cy="4731917"/>
          </a:xfrm>
        </p:spPr>
        <p:txBody>
          <a:bodyPr>
            <a:noAutofit/>
          </a:bodyPr>
          <a:lstStyle/>
          <a:p>
            <a:pPr marL="0" indent="0">
              <a:buNone/>
            </a:pPr>
            <a:r>
              <a:rPr lang="en-US" sz="1800" dirty="0" err="1">
                <a:solidFill>
                  <a:srgbClr val="002060"/>
                </a:solidFill>
              </a:rPr>
              <a:t>Labour</a:t>
            </a:r>
            <a:r>
              <a:rPr lang="en-US" sz="1800" dirty="0">
                <a:solidFill>
                  <a:srgbClr val="002060"/>
                </a:solidFill>
              </a:rPr>
              <a:t> dispute over cleaner’s working conditions working at prime downtown Toronto office tower</a:t>
            </a:r>
          </a:p>
          <a:p>
            <a:pPr>
              <a:buFont typeface="Wingdings" pitchFamily="2" charset="2"/>
              <a:buChar char="q"/>
            </a:pPr>
            <a:r>
              <a:rPr lang="en-US" sz="1575" dirty="0">
                <a:solidFill>
                  <a:schemeClr val="tx1"/>
                </a:solidFill>
              </a:rPr>
              <a:t>Tenants supportive but...</a:t>
            </a:r>
          </a:p>
          <a:p>
            <a:pPr marL="0" indent="0">
              <a:buNone/>
            </a:pPr>
            <a:r>
              <a:rPr lang="en-US" sz="1575" dirty="0">
                <a:solidFill>
                  <a:schemeClr val="tx1"/>
                </a:solidFill>
              </a:rPr>
              <a:t>     union unsuccessful in organizing cleaners into city-wide      	agreement</a:t>
            </a:r>
          </a:p>
          <a:p>
            <a:pPr marL="0" indent="0">
              <a:buNone/>
            </a:pPr>
            <a:endParaRPr lang="en-US" sz="1575" dirty="0">
              <a:solidFill>
                <a:schemeClr val="tx1"/>
              </a:solidFill>
            </a:endParaRPr>
          </a:p>
          <a:p>
            <a:pPr>
              <a:buFont typeface="Wingdings" pitchFamily="2" charset="2"/>
              <a:buChar char="q"/>
            </a:pPr>
            <a:r>
              <a:rPr lang="en-US" sz="1575" dirty="0">
                <a:solidFill>
                  <a:schemeClr val="tx1"/>
                </a:solidFill>
              </a:rPr>
              <a:t>Property developer prevents union and flips contract (i.e., changing service providers)</a:t>
            </a:r>
          </a:p>
          <a:p>
            <a:pPr marL="0" indent="0">
              <a:buNone/>
            </a:pPr>
            <a:endParaRPr lang="en-US" sz="1575" dirty="0">
              <a:solidFill>
                <a:schemeClr val="tx1"/>
              </a:solidFill>
            </a:endParaRPr>
          </a:p>
          <a:p>
            <a:pPr>
              <a:buFont typeface="Wingdings" pitchFamily="2" charset="2"/>
              <a:buChar char="q"/>
            </a:pPr>
            <a:r>
              <a:rPr lang="en-US" sz="1575" dirty="0">
                <a:solidFill>
                  <a:schemeClr val="tx1"/>
                </a:solidFill>
              </a:rPr>
              <a:t>Cleaners owed $18,000 in unpaid wages – wage theft – from previous contractors  </a:t>
            </a:r>
          </a:p>
          <a:p>
            <a:pPr marL="0" indent="0">
              <a:buNone/>
            </a:pPr>
            <a:endParaRPr lang="en-US" sz="1575" dirty="0">
              <a:solidFill>
                <a:schemeClr val="tx1"/>
              </a:solidFill>
            </a:endParaRPr>
          </a:p>
          <a:p>
            <a:pPr>
              <a:buFont typeface="Wingdings" pitchFamily="2" charset="2"/>
              <a:buChar char="q"/>
            </a:pPr>
            <a:r>
              <a:rPr lang="en-US" sz="1575" dirty="0">
                <a:solidFill>
                  <a:schemeClr val="tx1"/>
                </a:solidFill>
              </a:rPr>
              <a:t>New contractor’s refusal to rehire all but three cleaners owed $25,000 in termination and severance – all opposed to union - based on union activities? </a:t>
            </a:r>
          </a:p>
          <a:p>
            <a:pPr marL="0" indent="0">
              <a:buNone/>
            </a:pPr>
            <a:endParaRPr lang="en-US" sz="1725" dirty="0"/>
          </a:p>
        </p:txBody>
      </p:sp>
    </p:spTree>
    <p:extLst>
      <p:ext uri="{BB962C8B-B14F-4D97-AF65-F5344CB8AC3E}">
        <p14:creationId xmlns:p14="http://schemas.microsoft.com/office/powerpoint/2010/main" val="13147674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5A67-B25C-0B48-8ABA-5B1B81B7C107}"/>
              </a:ext>
            </a:extLst>
          </p:cNvPr>
          <p:cNvSpPr>
            <a:spLocks noGrp="1"/>
          </p:cNvSpPr>
          <p:nvPr>
            <p:ph type="title"/>
          </p:nvPr>
        </p:nvSpPr>
        <p:spPr/>
        <p:txBody>
          <a:bodyPr>
            <a:normAutofit/>
          </a:bodyPr>
          <a:lstStyle/>
          <a:p>
            <a:pPr algn="ctr"/>
            <a:r>
              <a:rPr lang="en-US" sz="3000" dirty="0">
                <a:solidFill>
                  <a:srgbClr val="002060"/>
                </a:solidFill>
              </a:rPr>
              <a:t>In 2016, however...</a:t>
            </a:r>
          </a:p>
        </p:txBody>
      </p:sp>
      <p:sp>
        <p:nvSpPr>
          <p:cNvPr id="3" name="Content Placeholder 2">
            <a:extLst>
              <a:ext uri="{FF2B5EF4-FFF2-40B4-BE49-F238E27FC236}">
                <a16:creationId xmlns:a16="http://schemas.microsoft.com/office/drawing/2014/main" id="{CDE7A8CA-F3B3-8945-9201-CD9015A01F6E}"/>
              </a:ext>
            </a:extLst>
          </p:cNvPr>
          <p:cNvSpPr>
            <a:spLocks noGrp="1"/>
          </p:cNvSpPr>
          <p:nvPr>
            <p:ph idx="1"/>
          </p:nvPr>
        </p:nvSpPr>
        <p:spPr>
          <a:xfrm>
            <a:off x="508001" y="2175481"/>
            <a:ext cx="6447501" cy="2910580"/>
          </a:xfrm>
        </p:spPr>
        <p:txBody>
          <a:bodyPr>
            <a:normAutofit/>
          </a:bodyPr>
          <a:lstStyle/>
          <a:p>
            <a:pPr>
              <a:buFont typeface="Wingdings" pitchFamily="2" charset="2"/>
              <a:buChar char="q"/>
            </a:pPr>
            <a:r>
              <a:rPr lang="en-US" sz="2700" dirty="0">
                <a:solidFill>
                  <a:schemeClr val="tx1">
                    <a:lumMod val="95000"/>
                    <a:lumOff val="5000"/>
                  </a:schemeClr>
                </a:solidFill>
              </a:rPr>
              <a:t>City-wide agreements expanded to 7 cleaning companies covering 2,000 cleaners </a:t>
            </a:r>
          </a:p>
          <a:p>
            <a:pPr>
              <a:buFont typeface="Wingdings" pitchFamily="2" charset="2"/>
              <a:buChar char="q"/>
            </a:pPr>
            <a:r>
              <a:rPr lang="en-US" sz="2700" dirty="0">
                <a:solidFill>
                  <a:schemeClr val="tx1">
                    <a:lumMod val="95000"/>
                    <a:lumOff val="5000"/>
                  </a:schemeClr>
                </a:solidFill>
              </a:rPr>
              <a:t>Building owner pulls out of contract with cleaning company, cleaners no longer protected  </a:t>
            </a:r>
          </a:p>
        </p:txBody>
      </p:sp>
    </p:spTree>
    <p:extLst>
      <p:ext uri="{BB962C8B-B14F-4D97-AF65-F5344CB8AC3E}">
        <p14:creationId xmlns:p14="http://schemas.microsoft.com/office/powerpoint/2010/main" val="411190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381449" cy="6023486"/>
          </a:xfrm>
        </p:spPr>
      </p:pic>
    </p:spTree>
    <p:extLst>
      <p:ext uri="{BB962C8B-B14F-4D97-AF65-F5344CB8AC3E}">
        <p14:creationId xmlns:p14="http://schemas.microsoft.com/office/powerpoint/2010/main" val="343342664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88CA4-2A05-6F44-999B-13E016028BCD}"/>
              </a:ext>
            </a:extLst>
          </p:cNvPr>
          <p:cNvSpPr>
            <a:spLocks noGrp="1"/>
          </p:cNvSpPr>
          <p:nvPr>
            <p:ph type="title"/>
          </p:nvPr>
        </p:nvSpPr>
        <p:spPr/>
        <p:txBody>
          <a:bodyPr/>
          <a:lstStyle/>
          <a:p>
            <a:pPr algn="ctr"/>
            <a:r>
              <a:rPr lang="en-US" dirty="0">
                <a:solidFill>
                  <a:srgbClr val="002060"/>
                </a:solidFill>
              </a:rPr>
              <a:t>Lessons learned and policy recommendations</a:t>
            </a:r>
          </a:p>
        </p:txBody>
      </p:sp>
      <p:sp>
        <p:nvSpPr>
          <p:cNvPr id="3" name="Content Placeholder 2">
            <a:extLst>
              <a:ext uri="{FF2B5EF4-FFF2-40B4-BE49-F238E27FC236}">
                <a16:creationId xmlns:a16="http://schemas.microsoft.com/office/drawing/2014/main" id="{7D5E19B8-9D99-964D-8681-D54B7D207EA1}"/>
              </a:ext>
            </a:extLst>
          </p:cNvPr>
          <p:cNvSpPr>
            <a:spLocks noGrp="1"/>
          </p:cNvSpPr>
          <p:nvPr>
            <p:ph idx="1"/>
          </p:nvPr>
        </p:nvSpPr>
        <p:spPr>
          <a:xfrm>
            <a:off x="508001" y="2305050"/>
            <a:ext cx="6447501" cy="3480661"/>
          </a:xfrm>
        </p:spPr>
        <p:txBody>
          <a:bodyPr>
            <a:noAutofit/>
          </a:bodyPr>
          <a:lstStyle/>
          <a:p>
            <a:pPr>
              <a:buAutoNum type="arabicParenR"/>
            </a:pPr>
            <a:r>
              <a:rPr lang="en-US" sz="2100" dirty="0">
                <a:solidFill>
                  <a:schemeClr val="tx1">
                    <a:lumMod val="95000"/>
                    <a:lumOff val="5000"/>
                  </a:schemeClr>
                </a:solidFill>
              </a:rPr>
              <a:t>More knowledge about precarious employment conditions of cleaners </a:t>
            </a:r>
          </a:p>
          <a:p>
            <a:pPr>
              <a:buAutoNum type="arabicParenR"/>
            </a:pPr>
            <a:r>
              <a:rPr lang="en-US" sz="2100" dirty="0">
                <a:solidFill>
                  <a:schemeClr val="tx1">
                    <a:lumMod val="95000"/>
                    <a:lumOff val="5000"/>
                  </a:schemeClr>
                </a:solidFill>
              </a:rPr>
              <a:t>Private and public-sector cleaners in solidarity can resist precarious work </a:t>
            </a:r>
          </a:p>
          <a:p>
            <a:pPr>
              <a:buAutoNum type="arabicParenR"/>
            </a:pPr>
            <a:r>
              <a:rPr lang="en-US" sz="2100" dirty="0" err="1">
                <a:solidFill>
                  <a:schemeClr val="tx1">
                    <a:lumMod val="95000"/>
                    <a:lumOff val="5000"/>
                  </a:schemeClr>
                </a:solidFill>
              </a:rPr>
              <a:t>Labour</a:t>
            </a:r>
            <a:r>
              <a:rPr lang="en-US" sz="2100" dirty="0">
                <a:solidFill>
                  <a:schemeClr val="tx1">
                    <a:lumMod val="95000"/>
                    <a:lumOff val="5000"/>
                  </a:schemeClr>
                </a:solidFill>
              </a:rPr>
              <a:t> law reform (i.e. certification for building service workers) </a:t>
            </a:r>
          </a:p>
          <a:p>
            <a:pPr>
              <a:buAutoNum type="arabicParenR"/>
            </a:pPr>
            <a:r>
              <a:rPr lang="en-US" sz="2100" dirty="0">
                <a:solidFill>
                  <a:schemeClr val="tx1">
                    <a:lumMod val="95000"/>
                    <a:lumOff val="5000"/>
                  </a:schemeClr>
                </a:solidFill>
              </a:rPr>
              <a:t> Legislation to respond to subcontracted work to protect cleaners as independent contractors </a:t>
            </a:r>
          </a:p>
          <a:p>
            <a:pPr>
              <a:buAutoNum type="arabicParenR"/>
            </a:pPr>
            <a:r>
              <a:rPr lang="en-US" sz="2100" dirty="0">
                <a:solidFill>
                  <a:schemeClr val="tx1">
                    <a:lumMod val="95000"/>
                    <a:lumOff val="5000"/>
                  </a:schemeClr>
                </a:solidFill>
              </a:rPr>
              <a:t>”Fight for $15 and Fairness” ongoing movement</a:t>
            </a:r>
          </a:p>
        </p:txBody>
      </p:sp>
    </p:spTree>
    <p:extLst>
      <p:ext uri="{BB962C8B-B14F-4D97-AF65-F5344CB8AC3E}">
        <p14:creationId xmlns:p14="http://schemas.microsoft.com/office/powerpoint/2010/main" val="33746577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4F606-DA8C-8547-B0D5-697ED0D2C163}"/>
              </a:ext>
            </a:extLst>
          </p:cNvPr>
          <p:cNvSpPr>
            <a:spLocks noGrp="1"/>
          </p:cNvSpPr>
          <p:nvPr>
            <p:ph type="title"/>
          </p:nvPr>
        </p:nvSpPr>
        <p:spPr/>
        <p:txBody>
          <a:bodyPr>
            <a:normAutofit/>
          </a:bodyPr>
          <a:lstStyle/>
          <a:p>
            <a:pPr algn="ctr"/>
            <a:r>
              <a:rPr lang="en-US" sz="3000" dirty="0">
                <a:solidFill>
                  <a:srgbClr val="002060"/>
                </a:solidFill>
              </a:rPr>
              <a:t>Thank you</a:t>
            </a:r>
          </a:p>
        </p:txBody>
      </p:sp>
      <p:sp>
        <p:nvSpPr>
          <p:cNvPr id="3" name="Content Placeholder 2">
            <a:extLst>
              <a:ext uri="{FF2B5EF4-FFF2-40B4-BE49-F238E27FC236}">
                <a16:creationId xmlns:a16="http://schemas.microsoft.com/office/drawing/2014/main" id="{13504A54-735A-6549-BF47-417294C1EF2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243509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The Fight for $15 and Fairness</a:t>
            </a:r>
            <a:endParaRPr lang="en-CA" sz="5000" dirty="0"/>
          </a:p>
        </p:txBody>
      </p:sp>
      <p:sp>
        <p:nvSpPr>
          <p:cNvPr id="3" name="Text Placeholder 2"/>
          <p:cNvSpPr>
            <a:spLocks noGrp="1"/>
          </p:cNvSpPr>
          <p:nvPr>
            <p:ph type="body" idx="1"/>
          </p:nvPr>
        </p:nvSpPr>
        <p:spPr>
          <a:xfrm>
            <a:off x="467544" y="3717032"/>
            <a:ext cx="8280920" cy="576064"/>
          </a:xfrm>
        </p:spPr>
        <p:txBody>
          <a:bodyPr/>
          <a:lstStyle/>
          <a:p>
            <a:pPr lvl="0"/>
            <a:r>
              <a:rPr lang="en-CA" dirty="0"/>
              <a:t>Workers' Action Centre</a:t>
            </a:r>
          </a:p>
        </p:txBody>
      </p:sp>
      <p:sp>
        <p:nvSpPr>
          <p:cNvPr id="4" name="Text Placeholder 3"/>
          <p:cNvSpPr>
            <a:spLocks noGrp="1"/>
          </p:cNvSpPr>
          <p:nvPr>
            <p:ph type="body" idx="13"/>
          </p:nvPr>
        </p:nvSpPr>
        <p:spPr>
          <a:xfrm>
            <a:off x="467544" y="3276674"/>
            <a:ext cx="8280920" cy="648072"/>
          </a:xfrm>
        </p:spPr>
        <p:txBody>
          <a:bodyPr/>
          <a:lstStyle/>
          <a:p>
            <a:r>
              <a:rPr lang="en-CA" dirty="0"/>
              <a:t>Deena Ladd</a:t>
            </a:r>
          </a:p>
        </p:txBody>
      </p:sp>
    </p:spTree>
    <p:extLst>
      <p:ext uri="{BB962C8B-B14F-4D97-AF65-F5344CB8AC3E}">
        <p14:creationId xmlns:p14="http://schemas.microsoft.com/office/powerpoint/2010/main" val="2182240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976"/>
            <a:ext cx="9144000" cy="1536848"/>
          </a:xfrm>
          <a:solidFill>
            <a:srgbClr val="E3000E"/>
          </a:solidFill>
        </p:spPr>
        <p:txBody>
          <a:bodyPr/>
          <a:lstStyle/>
          <a:p>
            <a:r>
              <a:rPr lang="en-US" sz="4800" b="1" dirty="0">
                <a:solidFill>
                  <a:schemeClr val="bg1">
                    <a:lumMod val="85000"/>
                  </a:schemeClr>
                </a:solidFill>
                <a:ea typeface="+mj-ea"/>
                <a:cs typeface="Helvetica" panose="020B0604020202020204" pitchFamily="34" charset="0"/>
              </a:rPr>
              <a:t>Raising the Floor of Wages and Labour Standards in Ontario</a:t>
            </a:r>
          </a:p>
        </p:txBody>
      </p:sp>
      <p:pic>
        <p:nvPicPr>
          <p:cNvPr id="4" name="Content Placeholder 3" descr="FightFor15-logo-Circle.jpg"/>
          <p:cNvPicPr>
            <a:picLocks noChangeAspect="1"/>
          </p:cNvPicPr>
          <p:nvPr/>
        </p:nvPicPr>
        <p:blipFill>
          <a:blip r:embed="rId3"/>
          <a:stretch>
            <a:fillRect/>
          </a:stretch>
        </p:blipFill>
        <p:spPr bwMode="auto">
          <a:xfrm>
            <a:off x="5364088" y="5301208"/>
            <a:ext cx="1321296" cy="1321296"/>
          </a:xfrm>
          <a:prstGeom prst="rect">
            <a:avLst/>
          </a:prstGeom>
          <a:noFill/>
          <a:ln w="9525">
            <a:noFill/>
            <a:miter lim="800000"/>
            <a:headEnd/>
            <a:tailEnd/>
          </a:ln>
        </p:spPr>
      </p:pic>
      <p:sp>
        <p:nvSpPr>
          <p:cNvPr id="7" name="Content Placeholder 6"/>
          <p:cNvSpPr>
            <a:spLocks noGrp="1"/>
          </p:cNvSpPr>
          <p:nvPr>
            <p:ph idx="1"/>
          </p:nvPr>
        </p:nvSpPr>
        <p:spPr>
          <a:xfrm>
            <a:off x="457200" y="2348880"/>
            <a:ext cx="8229600" cy="2376264"/>
          </a:xfrm>
        </p:spPr>
        <p:txBody>
          <a:bodyPr/>
          <a:lstStyle/>
          <a:p>
            <a:pPr marL="0" indent="0" algn="ctr">
              <a:buNone/>
            </a:pPr>
            <a:r>
              <a:rPr lang="en-US" sz="5400" b="1" dirty="0"/>
              <a:t>The Fight for $15 </a:t>
            </a:r>
          </a:p>
          <a:p>
            <a:pPr marL="0" indent="0" algn="ctr">
              <a:buNone/>
            </a:pPr>
            <a:r>
              <a:rPr lang="en-US" sz="5400" b="1" dirty="0"/>
              <a:t>and Fairness</a:t>
            </a:r>
          </a:p>
          <a:p>
            <a:pPr marL="0" indent="0" algn="ctr">
              <a:buNone/>
            </a:pPr>
            <a:r>
              <a:rPr lang="en-US" sz="2800" dirty="0"/>
              <a:t>PEPSO Conference: June 19, 2018</a:t>
            </a:r>
          </a:p>
        </p:txBody>
      </p:sp>
      <p:pic>
        <p:nvPicPr>
          <p:cNvPr id="3" name="Picture 2" descr="Wac-co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5413430"/>
            <a:ext cx="3297936" cy="1115568"/>
          </a:xfrm>
          <a:prstGeom prst="rect">
            <a:avLst/>
          </a:prstGeom>
        </p:spPr>
      </p:pic>
    </p:spTree>
    <p:extLst>
      <p:ext uri="{BB962C8B-B14F-4D97-AF65-F5344CB8AC3E}">
        <p14:creationId xmlns:p14="http://schemas.microsoft.com/office/powerpoint/2010/main" val="28359531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7516"/>
            <a:ext cx="8229600" cy="4745820"/>
          </a:xfrm>
        </p:spPr>
        <p:txBody>
          <a:bodyPr/>
          <a:lstStyle/>
          <a:p>
            <a:pPr marL="514350" indent="-514350"/>
            <a:r>
              <a:rPr lang="en-US" sz="2800" dirty="0"/>
              <a:t>$15 minimum wage – January 2019</a:t>
            </a:r>
          </a:p>
          <a:p>
            <a:pPr marL="514350" indent="-514350"/>
            <a:r>
              <a:rPr lang="en-US" sz="2800" dirty="0"/>
              <a:t>10 days emergency leave: Job protections, broad definition of emergency and 2 of these days paid</a:t>
            </a:r>
          </a:p>
          <a:p>
            <a:pPr marL="514350" indent="-514350"/>
            <a:r>
              <a:rPr lang="en-US" sz="2800" dirty="0"/>
              <a:t>Equal pay for equal work</a:t>
            </a:r>
          </a:p>
          <a:p>
            <a:pPr marL="514350" indent="-514350"/>
            <a:r>
              <a:rPr lang="en-US" sz="2800" dirty="0"/>
              <a:t>More paid vacation</a:t>
            </a:r>
          </a:p>
          <a:p>
            <a:pPr marL="514350" indent="-514350"/>
            <a:r>
              <a:rPr lang="en-US" sz="2800" dirty="0"/>
              <a:t>Misclassification as self-employment now illegal</a:t>
            </a:r>
          </a:p>
          <a:p>
            <a:pPr marL="514350" indent="-514350"/>
            <a:r>
              <a:rPr lang="en-US" sz="2800" dirty="0"/>
              <a:t>Equal pay for public holiday pay for part-time workers and those with erratic schedules</a:t>
            </a:r>
          </a:p>
        </p:txBody>
      </p:sp>
      <p:sp>
        <p:nvSpPr>
          <p:cNvPr id="4" name="Title 1"/>
          <p:cNvSpPr txBox="1">
            <a:spLocks/>
          </p:cNvSpPr>
          <p:nvPr/>
        </p:nvSpPr>
        <p:spPr bwMode="auto">
          <a:xfrm>
            <a:off x="0" y="332656"/>
            <a:ext cx="9144000" cy="1374860"/>
          </a:xfrm>
          <a:prstGeom prst="rect">
            <a:avLst/>
          </a:prstGeom>
          <a:solidFill>
            <a:srgbClr val="E3000E"/>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4800" b="1" dirty="0">
                <a:solidFill>
                  <a:schemeClr val="bg1">
                    <a:lumMod val="85000"/>
                  </a:schemeClr>
                </a:solidFill>
                <a:ea typeface="+mj-ea"/>
                <a:cs typeface="Helvetica" panose="020B0604020202020204" pitchFamily="34" charset="0"/>
              </a:rPr>
              <a:t>2018 New Labour Rights and Protections in Ontario!</a:t>
            </a:r>
          </a:p>
        </p:txBody>
      </p:sp>
    </p:spTree>
    <p:extLst>
      <p:ext uri="{BB962C8B-B14F-4D97-AF65-F5344CB8AC3E}">
        <p14:creationId xmlns:p14="http://schemas.microsoft.com/office/powerpoint/2010/main" val="5241621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1"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7516"/>
            <a:ext cx="8229600" cy="4745820"/>
          </a:xfrm>
        </p:spPr>
        <p:txBody>
          <a:bodyPr/>
          <a:lstStyle/>
          <a:p>
            <a:pPr marL="457200" indent="-457200"/>
            <a:r>
              <a:rPr lang="en-US" sz="2800" dirty="0"/>
              <a:t>Equal pay for public holiday pay for part-time workers and those with erratic schedules</a:t>
            </a:r>
          </a:p>
          <a:p>
            <a:pPr marL="457200" indent="-457200"/>
            <a:r>
              <a:rPr lang="en-US" sz="2800" dirty="0"/>
              <a:t>Termination pay for temp agency workers</a:t>
            </a:r>
          </a:p>
          <a:p>
            <a:pPr marL="457200" indent="-457200"/>
            <a:r>
              <a:rPr lang="en-US" sz="2800" dirty="0"/>
              <a:t>175 new Employment Standards Officers </a:t>
            </a:r>
          </a:p>
          <a:p>
            <a:pPr marL="457200" indent="-457200"/>
            <a:r>
              <a:rPr lang="en-US" sz="2800" dirty="0"/>
              <a:t>Enforcement: Interest paid on wage theft; larger fines, publicity of bad bosses</a:t>
            </a:r>
          </a:p>
          <a:p>
            <a:pPr marL="457200" indent="-457200"/>
            <a:r>
              <a:rPr lang="en-US" sz="2800" dirty="0"/>
              <a:t>Card certification in low-wage sectors: building services, community services and personal support workers</a:t>
            </a:r>
          </a:p>
          <a:p>
            <a:pPr marL="457200" indent="-457200"/>
            <a:r>
              <a:rPr lang="en-US" sz="2800" dirty="0"/>
              <a:t>Scheduling rights and protections January 2019</a:t>
            </a:r>
          </a:p>
          <a:p>
            <a:pPr marL="457200" indent="-457200">
              <a:buNone/>
            </a:pPr>
            <a:endParaRPr lang="en-US" sz="2800" dirty="0"/>
          </a:p>
        </p:txBody>
      </p:sp>
      <p:sp>
        <p:nvSpPr>
          <p:cNvPr id="4" name="Title 1"/>
          <p:cNvSpPr txBox="1">
            <a:spLocks/>
          </p:cNvSpPr>
          <p:nvPr/>
        </p:nvSpPr>
        <p:spPr bwMode="auto">
          <a:xfrm>
            <a:off x="0" y="332656"/>
            <a:ext cx="9144000" cy="1374860"/>
          </a:xfrm>
          <a:prstGeom prst="rect">
            <a:avLst/>
          </a:prstGeom>
          <a:solidFill>
            <a:srgbClr val="E3000E"/>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4800" b="1" dirty="0">
                <a:solidFill>
                  <a:schemeClr val="bg1">
                    <a:lumMod val="85000"/>
                  </a:schemeClr>
                </a:solidFill>
                <a:ea typeface="+mj-ea"/>
                <a:cs typeface="Helvetica" panose="020B0604020202020204" pitchFamily="34" charset="0"/>
              </a:rPr>
              <a:t>2018 New Labour Rights and Protections in Ontario!</a:t>
            </a:r>
          </a:p>
        </p:txBody>
      </p:sp>
    </p:spTree>
    <p:extLst>
      <p:ext uri="{BB962C8B-B14F-4D97-AF65-F5344CB8AC3E}">
        <p14:creationId xmlns:p14="http://schemas.microsoft.com/office/powerpoint/2010/main" val="2452412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1"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7516"/>
            <a:ext cx="8229600" cy="4745820"/>
          </a:xfrm>
        </p:spPr>
        <p:txBody>
          <a:bodyPr/>
          <a:lstStyle/>
          <a:p>
            <a:pPr marL="457200" indent="-457200"/>
            <a:endParaRPr lang="en-US" sz="2800" dirty="0"/>
          </a:p>
          <a:p>
            <a:pPr marL="457200" indent="-457200"/>
            <a:r>
              <a:rPr lang="en-US" dirty="0"/>
              <a:t>Temporary Agency Workers: Workers’ Compensation costs are now assigned to the client company instead of the temp agency</a:t>
            </a:r>
          </a:p>
          <a:p>
            <a:pPr marL="457200" indent="-457200">
              <a:buNone/>
            </a:pPr>
            <a:endParaRPr lang="en-US" sz="2800" dirty="0"/>
          </a:p>
        </p:txBody>
      </p:sp>
      <p:sp>
        <p:nvSpPr>
          <p:cNvPr id="4" name="Title 1"/>
          <p:cNvSpPr txBox="1">
            <a:spLocks/>
          </p:cNvSpPr>
          <p:nvPr/>
        </p:nvSpPr>
        <p:spPr bwMode="auto">
          <a:xfrm>
            <a:off x="0" y="332656"/>
            <a:ext cx="9144000" cy="1374860"/>
          </a:xfrm>
          <a:prstGeom prst="rect">
            <a:avLst/>
          </a:prstGeom>
          <a:solidFill>
            <a:srgbClr val="E3000E"/>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4800" b="1" dirty="0">
                <a:solidFill>
                  <a:schemeClr val="bg1">
                    <a:lumMod val="85000"/>
                  </a:schemeClr>
                </a:solidFill>
                <a:ea typeface="+mj-ea"/>
                <a:cs typeface="Helvetica" panose="020B0604020202020204" pitchFamily="34" charset="0"/>
              </a:rPr>
              <a:t>2018 New Labour Rights and Protections in Ontario!</a:t>
            </a:r>
          </a:p>
        </p:txBody>
      </p:sp>
    </p:spTree>
    <p:extLst>
      <p:ext uri="{BB962C8B-B14F-4D97-AF65-F5344CB8AC3E}">
        <p14:creationId xmlns:p14="http://schemas.microsoft.com/office/powerpoint/2010/main" val="2156528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Image may contain: 1 person, smiling, stan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3" y="3912476"/>
            <a:ext cx="3977557" cy="29514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o automatic alt text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3" y="3427534"/>
            <a:ext cx="3997143" cy="2965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r="43827"/>
          <a:stretch/>
        </p:blipFill>
        <p:spPr>
          <a:xfrm>
            <a:off x="5436098" y="1495379"/>
            <a:ext cx="3816424" cy="2599685"/>
          </a:xfrm>
          <a:prstGeom prst="rect">
            <a:avLst/>
          </a:prstGeom>
        </p:spPr>
      </p:pic>
      <p:pic>
        <p:nvPicPr>
          <p:cNvPr id="1028" name="Picture 4" descr="Image may contain: 4 people, people sitting and indo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 y="1723664"/>
            <a:ext cx="4322834" cy="24057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12" y="9422"/>
            <a:ext cx="4183590" cy="2339459"/>
          </a:xfrm>
          <a:prstGeom prst="rect">
            <a:avLst/>
          </a:prstGeom>
        </p:spPr>
      </p:pic>
      <p:pic>
        <p:nvPicPr>
          <p:cNvPr id="1034" name="Picture 10" descr="Image may contain: 7 people, people standing, crowd and outdo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0029" y="36514"/>
            <a:ext cx="5912493" cy="26018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may contain: 1 person, standing and shoe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9830"/>
          <a:stretch/>
        </p:blipFill>
        <p:spPr bwMode="auto">
          <a:xfrm>
            <a:off x="3059834" y="2482284"/>
            <a:ext cx="1950142" cy="3660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6550" y="5517232"/>
            <a:ext cx="9279071" cy="1440160"/>
          </a:xfrm>
          <a:solidFill>
            <a:srgbClr val="C31A1A"/>
          </a:solidFill>
        </p:spPr>
        <p:txBody>
          <a:bodyPr>
            <a:normAutofit/>
          </a:bodyPr>
          <a:lstStyle/>
          <a:p>
            <a:r>
              <a:rPr lang="en-US" sz="3200" b="1" dirty="0">
                <a:solidFill>
                  <a:schemeClr val="bg1"/>
                </a:solidFill>
                <a:latin typeface="Helvetica" pitchFamily="34" charset="0"/>
                <a:ea typeface="Tahoma" panose="020B0604030504040204" pitchFamily="34" charset="0"/>
                <a:cs typeface="Tahoma" panose="020B0604030504040204" pitchFamily="34" charset="0"/>
              </a:rPr>
              <a:t>We organized! </a:t>
            </a:r>
            <a:endParaRPr lang="en-US" sz="3200" b="1" i="1" dirty="0">
              <a:solidFill>
                <a:schemeClr val="bg1"/>
              </a:solidFill>
              <a:latin typeface="Helvetica"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1580" y="5358023"/>
            <a:ext cx="1549779" cy="1533277"/>
          </a:xfrm>
          <a:prstGeom prst="rect">
            <a:avLst/>
          </a:prstGeom>
        </p:spPr>
      </p:pic>
      <p:sp>
        <p:nvSpPr>
          <p:cNvPr id="5" name="Subtitle 4"/>
          <p:cNvSpPr>
            <a:spLocks noGrp="1"/>
          </p:cNvSpPr>
          <p:nvPr>
            <p:ph type="subTitle" idx="1"/>
          </p:nvPr>
        </p:nvSpPr>
        <p:spPr/>
        <p:txBody>
          <a:bodyPr/>
          <a:lstStyle/>
          <a:p>
            <a:endParaRPr lang="en-CA" dirty="0"/>
          </a:p>
        </p:txBody>
      </p:sp>
      <p:pic>
        <p:nvPicPr>
          <p:cNvPr id="102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1912" t="12407" r="5293" b="18441"/>
          <a:stretch/>
        </p:blipFill>
        <p:spPr bwMode="auto">
          <a:xfrm>
            <a:off x="5009976" y="2501000"/>
            <a:ext cx="4242547" cy="177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1242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t>March 2013: launched $14 minimum wage campaign</a:t>
            </a:r>
          </a:p>
          <a:p>
            <a:r>
              <a:rPr lang="en-US" sz="2800" dirty="0"/>
              <a:t>April 2015: launched Fight for $15 &amp; Fairness</a:t>
            </a:r>
          </a:p>
          <a:p>
            <a:r>
              <a:rPr lang="en-US" sz="2800" dirty="0"/>
              <a:t>Petitions, rallies, workshops, events, and outreach in communities, campuses, and workplaces across Ontario</a:t>
            </a:r>
          </a:p>
          <a:p>
            <a:r>
              <a:rPr lang="en-US" sz="2800" dirty="0"/>
              <a:t>Health workers, faith leaders, students, unionized workers, economists, non-unionized workers</a:t>
            </a:r>
          </a:p>
          <a:p>
            <a:r>
              <a:rPr lang="en-US" sz="2800" dirty="0"/>
              <a:t>We pressured the government to respond. New labour laws were passed in November 2017. </a:t>
            </a:r>
          </a:p>
        </p:txBody>
      </p:sp>
      <p:sp>
        <p:nvSpPr>
          <p:cNvPr id="4" name="Title 1"/>
          <p:cNvSpPr txBox="1">
            <a:spLocks/>
          </p:cNvSpPr>
          <p:nvPr/>
        </p:nvSpPr>
        <p:spPr bwMode="auto">
          <a:xfrm>
            <a:off x="0" y="332656"/>
            <a:ext cx="9144000" cy="1176808"/>
          </a:xfrm>
          <a:prstGeom prst="rect">
            <a:avLst/>
          </a:prstGeom>
          <a:solidFill>
            <a:srgbClr val="E3000E"/>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4800" b="1" dirty="0">
                <a:solidFill>
                  <a:schemeClr val="bg1">
                    <a:lumMod val="85000"/>
                  </a:schemeClr>
                </a:solidFill>
                <a:ea typeface="+mj-ea"/>
                <a:cs typeface="Helvetica" panose="020B0604020202020204" pitchFamily="34" charset="0"/>
              </a:rPr>
              <a:t>Organizing for Change</a:t>
            </a:r>
          </a:p>
        </p:txBody>
      </p:sp>
    </p:spTree>
    <p:extLst>
      <p:ext uri="{BB962C8B-B14F-4D97-AF65-F5344CB8AC3E}">
        <p14:creationId xmlns:p14="http://schemas.microsoft.com/office/powerpoint/2010/main" val="18787532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dirty="0"/>
          </a:p>
        </p:txBody>
      </p:sp>
      <p:sp>
        <p:nvSpPr>
          <p:cNvPr id="4" name="Title 1"/>
          <p:cNvSpPr>
            <a:spLocks noGrp="1"/>
          </p:cNvSpPr>
          <p:nvPr>
            <p:ph type="title"/>
          </p:nvPr>
        </p:nvSpPr>
        <p:spPr>
          <a:solidFill>
            <a:srgbClr val="E3000E"/>
          </a:solidFill>
        </p:spPr>
        <p:txBody>
          <a:bodyPr/>
          <a:lstStyle/>
          <a:p>
            <a:r>
              <a:rPr lang="en-US" sz="4800" dirty="0">
                <a:solidFill>
                  <a:schemeClr val="bg1">
                    <a:lumMod val="85000"/>
                  </a:schemeClr>
                </a:solidFill>
                <a:ea typeface="+mj-ea"/>
                <a:cs typeface="Helvetica" panose="020B0604020202020204" pitchFamily="34" charset="0"/>
              </a:rPr>
              <a:t>What is under attack?</a:t>
            </a:r>
          </a:p>
        </p:txBody>
      </p:sp>
    </p:spTree>
    <p:extLst>
      <p:ext uri="{BB962C8B-B14F-4D97-AF65-F5344CB8AC3E}">
        <p14:creationId xmlns:p14="http://schemas.microsoft.com/office/powerpoint/2010/main" val="424526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200" dirty="0"/>
              <a:t>Those without a university degree and racialized women with a degree got left behind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376" y="1417638"/>
            <a:ext cx="6204826" cy="4777011"/>
          </a:xfrm>
        </p:spPr>
      </p:pic>
    </p:spTree>
    <p:extLst>
      <p:ext uri="{BB962C8B-B14F-4D97-AF65-F5344CB8AC3E}">
        <p14:creationId xmlns:p14="http://schemas.microsoft.com/office/powerpoint/2010/main" val="50640247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148" y="4952555"/>
            <a:ext cx="6907469" cy="868388"/>
          </a:xfrm>
          <a:noFill/>
        </p:spPr>
        <p:txBody>
          <a:bodyPr/>
          <a:lstStyle/>
          <a:p>
            <a:pPr marL="0" indent="0">
              <a:buNone/>
            </a:pPr>
            <a:r>
              <a:rPr lang="en-CA" sz="2800" b="1" dirty="0"/>
              <a:t>Freezing of minimum wage to $14 and indexation potentially gone as well</a:t>
            </a:r>
          </a:p>
        </p:txBody>
      </p:sp>
      <p:graphicFrame>
        <p:nvGraphicFramePr>
          <p:cNvPr id="7" name="Table 6"/>
          <p:cNvGraphicFramePr>
            <a:graphicFrameLocks noGrp="1"/>
          </p:cNvGraphicFramePr>
          <p:nvPr>
            <p:extLst/>
          </p:nvPr>
        </p:nvGraphicFramePr>
        <p:xfrm>
          <a:off x="441557" y="1844824"/>
          <a:ext cx="8147248" cy="2730480"/>
        </p:xfrm>
        <a:graphic>
          <a:graphicData uri="http://schemas.openxmlformats.org/drawingml/2006/table">
            <a:tbl>
              <a:tblPr firstRow="1" bandRow="1">
                <a:tableStyleId>{2D5ABB26-0587-4C30-8999-92F81FD0307C}</a:tableStyleId>
              </a:tblPr>
              <a:tblGrid>
                <a:gridCol w="2296043">
                  <a:extLst>
                    <a:ext uri="{9D8B030D-6E8A-4147-A177-3AD203B41FA5}">
                      <a16:colId xmlns:a16="http://schemas.microsoft.com/office/drawing/2014/main" val="20000"/>
                    </a:ext>
                  </a:extLst>
                </a:gridCol>
                <a:gridCol w="1925713">
                  <a:extLst>
                    <a:ext uri="{9D8B030D-6E8A-4147-A177-3AD203B41FA5}">
                      <a16:colId xmlns:a16="http://schemas.microsoft.com/office/drawing/2014/main" val="20001"/>
                    </a:ext>
                  </a:extLst>
                </a:gridCol>
                <a:gridCol w="1925713">
                  <a:extLst>
                    <a:ext uri="{9D8B030D-6E8A-4147-A177-3AD203B41FA5}">
                      <a16:colId xmlns:a16="http://schemas.microsoft.com/office/drawing/2014/main" val="20002"/>
                    </a:ext>
                  </a:extLst>
                </a:gridCol>
                <a:gridCol w="1999779">
                  <a:extLst>
                    <a:ext uri="{9D8B030D-6E8A-4147-A177-3AD203B41FA5}">
                      <a16:colId xmlns:a16="http://schemas.microsoft.com/office/drawing/2014/main" val="20003"/>
                    </a:ext>
                  </a:extLst>
                </a:gridCol>
              </a:tblGrid>
              <a:tr h="570240">
                <a:tc>
                  <a:txBody>
                    <a:bodyPr/>
                    <a:lstStyle/>
                    <a:p>
                      <a:pPr algn="ct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a:t>General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a:t>Liquor Servers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US" b="1" dirty="0"/>
                        <a:t>Students</a:t>
                      </a:r>
                      <a:r>
                        <a:rPr lang="en-US" b="1" baseline="0" dirty="0"/>
                        <a:t> under 18</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76064">
                <a:tc>
                  <a:txBody>
                    <a:bodyPr/>
                    <a:lstStyle/>
                    <a:p>
                      <a:pPr algn="ctr"/>
                      <a:r>
                        <a:rPr lang="en-US" dirty="0"/>
                        <a:t>January 1, 2018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a:t>$14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$12.20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US" dirty="0"/>
                        <a:t>$13.15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520680">
                <a:tc>
                  <a:txBody>
                    <a:bodyPr/>
                    <a:lstStyle/>
                    <a:p>
                      <a:pPr algn="ctr"/>
                      <a:r>
                        <a:rPr lang="en-US" dirty="0"/>
                        <a:t>January 1, 2019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a:t>$15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$13.05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US" dirty="0"/>
                        <a:t>$14.10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063496">
                <a:tc>
                  <a:txBody>
                    <a:bodyPr/>
                    <a:lstStyle/>
                    <a:p>
                      <a:pPr algn="ctr"/>
                      <a:r>
                        <a:rPr lang="en-US" dirty="0"/>
                        <a:t>October 1, 2019</a:t>
                      </a:r>
                    </a:p>
                    <a:p>
                      <a:pPr algn="ctr"/>
                      <a:r>
                        <a:rPr lang="en-US" dirty="0"/>
                        <a:t>(and every year after)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a:t>$15</a:t>
                      </a:r>
                      <a:r>
                        <a:rPr lang="en-US" b="1" baseline="0" dirty="0"/>
                        <a:t> +</a:t>
                      </a:r>
                    </a:p>
                    <a:p>
                      <a:pPr algn="ctr"/>
                      <a:r>
                        <a:rPr lang="en-US" b="1" baseline="0" dirty="0"/>
                        <a:t>Cost of living adjustment</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$13.05 +</a:t>
                      </a:r>
                    </a:p>
                    <a:p>
                      <a:pPr algn="ctr"/>
                      <a:r>
                        <a:rPr lang="en-US" dirty="0"/>
                        <a:t>Cost of living adjustment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US" dirty="0"/>
                        <a:t>$14.10 +</a:t>
                      </a:r>
                    </a:p>
                    <a:p>
                      <a:pPr algn="ctr"/>
                      <a:r>
                        <a:rPr lang="en-US" dirty="0"/>
                        <a:t>Cost of living adjustment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6" name="Title 1"/>
          <p:cNvSpPr>
            <a:spLocks noGrp="1"/>
          </p:cNvSpPr>
          <p:nvPr>
            <p:ph type="title"/>
          </p:nvPr>
        </p:nvSpPr>
        <p:spPr>
          <a:xfrm>
            <a:off x="0" y="307976"/>
            <a:ext cx="9144000" cy="1130300"/>
          </a:xfrm>
          <a:solidFill>
            <a:srgbClr val="E3000E"/>
          </a:solidFill>
        </p:spPr>
        <p:txBody>
          <a:bodyPr/>
          <a:lstStyle/>
          <a:p>
            <a:r>
              <a:rPr lang="en-US" sz="4800" b="1" dirty="0">
                <a:solidFill>
                  <a:schemeClr val="bg1">
                    <a:lumMod val="85000"/>
                  </a:schemeClr>
                </a:solidFill>
                <a:ea typeface="+mj-ea"/>
                <a:cs typeface="Helvetica" panose="020B0604020202020204" pitchFamily="34" charset="0"/>
              </a:rPr>
              <a:t>Minimum Wage</a:t>
            </a:r>
          </a:p>
        </p:txBody>
      </p:sp>
      <p:pic>
        <p:nvPicPr>
          <p:cNvPr id="5" name="Content Placeholder 3" descr="FightFor15-logo-Circle.jpg"/>
          <p:cNvPicPr>
            <a:picLocks noChangeAspect="1"/>
          </p:cNvPicPr>
          <p:nvPr/>
        </p:nvPicPr>
        <p:blipFill>
          <a:blip r:embed="rId3"/>
          <a:stretch>
            <a:fillRect/>
          </a:stretch>
        </p:blipFill>
        <p:spPr bwMode="auto">
          <a:xfrm>
            <a:off x="441557" y="4941168"/>
            <a:ext cx="1033264" cy="1033264"/>
          </a:xfrm>
          <a:prstGeom prst="rect">
            <a:avLst/>
          </a:prstGeom>
          <a:noFill/>
          <a:ln w="9525">
            <a:noFill/>
            <a:miter lim="800000"/>
            <a:headEnd/>
            <a:tailEnd/>
          </a:ln>
        </p:spPr>
      </p:pic>
    </p:spTree>
    <p:extLst>
      <p:ext uri="{BB962C8B-B14F-4D97-AF65-F5344CB8AC3E}">
        <p14:creationId xmlns:p14="http://schemas.microsoft.com/office/powerpoint/2010/main" val="31083487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3"/>
            <a:ext cx="8229600" cy="4540797"/>
          </a:xfrm>
        </p:spPr>
        <p:txBody>
          <a:bodyPr/>
          <a:lstStyle/>
          <a:p>
            <a:pPr marL="0" indent="0">
              <a:buNone/>
            </a:pPr>
            <a:r>
              <a:rPr lang="en-US" dirty="0"/>
              <a:t>Part-time and temporary workers are paid up to 40% less than full-time workers doing the same job. </a:t>
            </a:r>
          </a:p>
          <a:p>
            <a:pPr marL="0" indent="0">
              <a:buNone/>
            </a:pPr>
            <a:endParaRPr lang="en-US" dirty="0"/>
          </a:p>
          <a:p>
            <a:pPr marL="0" indent="0">
              <a:buNone/>
            </a:pPr>
            <a:r>
              <a:rPr lang="en-US" dirty="0"/>
              <a:t>This has encouraged employers to hire on a part-time and temporary basis, so they could pay less in wages and benefits. </a:t>
            </a:r>
          </a:p>
          <a:p>
            <a:pPr marL="0" indent="0">
              <a:buNone/>
            </a:pPr>
            <a:endParaRPr lang="en-US" sz="2800" dirty="0"/>
          </a:p>
          <a:p>
            <a:pPr marL="0" indent="0">
              <a:buNone/>
            </a:pPr>
            <a:endParaRPr lang="en-US" sz="2800" dirty="0"/>
          </a:p>
        </p:txBody>
      </p:sp>
      <p:sp>
        <p:nvSpPr>
          <p:cNvPr id="6" name="Title 1"/>
          <p:cNvSpPr>
            <a:spLocks noGrp="1"/>
          </p:cNvSpPr>
          <p:nvPr>
            <p:ph type="title"/>
          </p:nvPr>
        </p:nvSpPr>
        <p:spPr>
          <a:xfrm>
            <a:off x="0" y="307976"/>
            <a:ext cx="9144000" cy="1130300"/>
          </a:xfrm>
          <a:solidFill>
            <a:srgbClr val="E3000E"/>
          </a:solidFill>
        </p:spPr>
        <p:txBody>
          <a:bodyPr/>
          <a:lstStyle/>
          <a:p>
            <a:r>
              <a:rPr lang="en-US" sz="4800" b="1" dirty="0">
                <a:solidFill>
                  <a:schemeClr val="bg1">
                    <a:lumMod val="85000"/>
                  </a:schemeClr>
                </a:solidFill>
                <a:ea typeface="+mj-ea"/>
                <a:cs typeface="Helvetica" panose="020B0604020202020204" pitchFamily="34" charset="0"/>
              </a:rPr>
              <a:t>Equal Pay for Equal Work</a:t>
            </a:r>
          </a:p>
        </p:txBody>
      </p:sp>
    </p:spTree>
    <p:extLst>
      <p:ext uri="{BB962C8B-B14F-4D97-AF65-F5344CB8AC3E}">
        <p14:creationId xmlns:p14="http://schemas.microsoft.com/office/powerpoint/2010/main" val="26996619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28800"/>
            <a:ext cx="8229600" cy="4752528"/>
          </a:xfrm>
        </p:spPr>
        <p:txBody>
          <a:bodyPr/>
          <a:lstStyle/>
          <a:p>
            <a:pPr marL="0" indent="0">
              <a:buNone/>
            </a:pPr>
            <a:r>
              <a:rPr lang="en-US" dirty="0"/>
              <a:t>As of </a:t>
            </a:r>
            <a:r>
              <a:rPr lang="en-US" b="1" u="sng" dirty="0"/>
              <a:t>April 1, 2018:</a:t>
            </a:r>
          </a:p>
          <a:p>
            <a:pPr>
              <a:buFont typeface="Wingdings" charset="2"/>
              <a:buChar char="ü"/>
            </a:pPr>
            <a:r>
              <a:rPr lang="en-US" dirty="0"/>
              <a:t>Employers must pay casual, part-time, temporary and seasonal workers the same as full-time/permanent workers who are doing substantially the same work. </a:t>
            </a:r>
          </a:p>
          <a:p>
            <a:pPr>
              <a:buFont typeface="Wingdings" charset="2"/>
              <a:buChar char="ü"/>
            </a:pPr>
            <a:r>
              <a:rPr lang="en-US" dirty="0"/>
              <a:t>When you compare the jobs, they do not have to be identical. But the core work of the jobs has to be largely the same.</a:t>
            </a:r>
          </a:p>
        </p:txBody>
      </p:sp>
      <p:sp>
        <p:nvSpPr>
          <p:cNvPr id="6" name="Title 1"/>
          <p:cNvSpPr>
            <a:spLocks noGrp="1"/>
          </p:cNvSpPr>
          <p:nvPr>
            <p:ph type="title"/>
          </p:nvPr>
        </p:nvSpPr>
        <p:spPr>
          <a:xfrm>
            <a:off x="0" y="307976"/>
            <a:ext cx="9144000" cy="1130300"/>
          </a:xfrm>
          <a:solidFill>
            <a:srgbClr val="E3000E"/>
          </a:solidFill>
        </p:spPr>
        <p:txBody>
          <a:bodyPr/>
          <a:lstStyle/>
          <a:p>
            <a:r>
              <a:rPr lang="en-US" sz="4300" b="1" i="1" dirty="0"/>
              <a:t>Workers Win Equal Pay for Equal Work</a:t>
            </a:r>
            <a:r>
              <a:rPr lang="en-US" b="1" i="1" dirty="0"/>
              <a:t>!</a:t>
            </a:r>
            <a:endParaRPr lang="en-US" dirty="0">
              <a:solidFill>
                <a:srgbClr val="000000"/>
              </a:solidFill>
            </a:endParaRPr>
          </a:p>
        </p:txBody>
      </p:sp>
      <p:sp>
        <p:nvSpPr>
          <p:cNvPr id="4" name="Title 1"/>
          <p:cNvSpPr txBox="1">
            <a:spLocks/>
          </p:cNvSpPr>
          <p:nvPr/>
        </p:nvSpPr>
        <p:spPr bwMode="auto">
          <a:xfrm>
            <a:off x="0" y="307976"/>
            <a:ext cx="9144000" cy="1130300"/>
          </a:xfrm>
          <a:prstGeom prst="rect">
            <a:avLst/>
          </a:prstGeom>
          <a:solidFill>
            <a:srgbClr val="E3000E"/>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4800" b="1">
                <a:solidFill>
                  <a:schemeClr val="bg1">
                    <a:lumMod val="85000"/>
                  </a:schemeClr>
                </a:solidFill>
                <a:ea typeface="+mj-ea"/>
                <a:cs typeface="Helvetica" panose="020B0604020202020204" pitchFamily="34" charset="0"/>
              </a:rPr>
              <a:t>Equal Pay for Equal Work</a:t>
            </a:r>
            <a:endParaRPr lang="en-US" sz="4800" b="1" dirty="0">
              <a:solidFill>
                <a:schemeClr val="bg1">
                  <a:lumMod val="85000"/>
                </a:schemeClr>
              </a:solidFill>
              <a:ea typeface="+mj-ea"/>
              <a:cs typeface="Helvetica" panose="020B0604020202020204" pitchFamily="34" charset="0"/>
            </a:endParaRPr>
          </a:p>
        </p:txBody>
      </p:sp>
    </p:spTree>
    <p:extLst>
      <p:ext uri="{BB962C8B-B14F-4D97-AF65-F5344CB8AC3E}">
        <p14:creationId xmlns:p14="http://schemas.microsoft.com/office/powerpoint/2010/main" val="6144167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a:p>
        </p:txBody>
      </p:sp>
      <p:sp>
        <p:nvSpPr>
          <p:cNvPr id="4" name="Title 1"/>
          <p:cNvSpPr>
            <a:spLocks noGrp="1"/>
          </p:cNvSpPr>
          <p:nvPr>
            <p:ph type="title"/>
          </p:nvPr>
        </p:nvSpPr>
        <p:spPr>
          <a:solidFill>
            <a:srgbClr val="E3000E"/>
          </a:solidFill>
        </p:spPr>
        <p:txBody>
          <a:bodyPr/>
          <a:lstStyle/>
          <a:p>
            <a:pPr lvl="1" algn="l"/>
            <a:r>
              <a:rPr lang="en-US" b="1" kern="1200" dirty="0">
                <a:solidFill>
                  <a:schemeClr val="bg1">
                    <a:lumMod val="85000"/>
                  </a:schemeClr>
                </a:solidFill>
                <a:latin typeface="+mj-lt"/>
                <a:ea typeface="+mj-ea"/>
                <a:cs typeface="Helvetica" panose="020B0604020202020204" pitchFamily="34" charset="0"/>
              </a:rPr>
              <a:t>Equal  Public Holiday Pay for Part-time Workers and Temps</a:t>
            </a:r>
          </a:p>
        </p:txBody>
      </p:sp>
    </p:spTree>
    <p:extLst>
      <p:ext uri="{BB962C8B-B14F-4D97-AF65-F5344CB8AC3E}">
        <p14:creationId xmlns:p14="http://schemas.microsoft.com/office/powerpoint/2010/main" val="55471607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8278"/>
            <a:ext cx="8363272" cy="4943051"/>
          </a:xfrm>
        </p:spPr>
        <p:txBody>
          <a:bodyPr/>
          <a:lstStyle/>
          <a:p>
            <a:pPr marL="0" indent="0">
              <a:buNone/>
            </a:pPr>
            <a:r>
              <a:rPr lang="en-US" sz="2800" b="1" dirty="0"/>
              <a:t>How to calculate public holiday pay?</a:t>
            </a:r>
          </a:p>
          <a:p>
            <a:pPr marL="0" indent="0">
              <a:buNone/>
            </a:pPr>
            <a:r>
              <a:rPr lang="en-US" sz="2800" dirty="0"/>
              <a:t>Add up all the regular wages earned in the pay period before the public holiday and divide by the number of days worked in that period.</a:t>
            </a:r>
          </a:p>
          <a:p>
            <a:pPr marL="0" indent="0">
              <a:buNone/>
            </a:pPr>
            <a:r>
              <a:rPr lang="en-US" sz="2800" dirty="0"/>
              <a:t>	For example, </a:t>
            </a:r>
          </a:p>
          <a:p>
            <a:pPr marL="0" indent="0">
              <a:buNone/>
            </a:pPr>
            <a:endParaRPr lang="en-US" sz="2800" dirty="0"/>
          </a:p>
          <a:p>
            <a:pPr marL="0" indent="0">
              <a:buNone/>
            </a:pPr>
            <a:endParaRPr lang="en-US" sz="2800" dirty="0"/>
          </a:p>
          <a:p>
            <a:pPr marL="0" indent="0">
              <a:buNone/>
            </a:pPr>
            <a:r>
              <a:rPr lang="en-US" sz="2800" dirty="0"/>
              <a:t>This calculation is new and better for workers </a:t>
            </a:r>
            <a:r>
              <a:rPr lang="en-US" sz="2800" b="1" dirty="0"/>
              <a:t>but now only until July 1, 2018. Then reverts back to pre-2018 calculation which is bad for workers.  Review in place.</a:t>
            </a:r>
          </a:p>
          <a:p>
            <a:pPr marL="0" indent="0">
              <a:buNone/>
            </a:pPr>
            <a:endParaRPr lang="en-US" sz="2400" u="sng" dirty="0">
              <a:hlinkClick r:id="rId3"/>
            </a:endParaRPr>
          </a:p>
          <a:p>
            <a:pPr marL="0" indent="0">
              <a:buNone/>
            </a:pPr>
            <a:endParaRPr lang="en-US" dirty="0"/>
          </a:p>
        </p:txBody>
      </p:sp>
      <p:sp>
        <p:nvSpPr>
          <p:cNvPr id="5" name="Title 1"/>
          <p:cNvSpPr>
            <a:spLocks noGrp="1"/>
          </p:cNvSpPr>
          <p:nvPr>
            <p:ph type="title"/>
          </p:nvPr>
        </p:nvSpPr>
        <p:spPr>
          <a:xfrm>
            <a:off x="0" y="307976"/>
            <a:ext cx="9144000" cy="1130300"/>
          </a:xfrm>
          <a:solidFill>
            <a:srgbClr val="E3000E"/>
          </a:solidFill>
        </p:spPr>
        <p:txBody>
          <a:bodyPr/>
          <a:lstStyle/>
          <a:p>
            <a:pPr lvl="1"/>
            <a:r>
              <a:rPr lang="en-US" b="1" kern="1200" dirty="0">
                <a:solidFill>
                  <a:schemeClr val="bg1">
                    <a:lumMod val="85000"/>
                  </a:schemeClr>
                </a:solidFill>
                <a:latin typeface="+mj-lt"/>
                <a:ea typeface="+mj-ea"/>
                <a:cs typeface="Helvetica" panose="020B0604020202020204" pitchFamily="34" charset="0"/>
              </a:rPr>
              <a:t>Public Holiday Pay</a:t>
            </a:r>
          </a:p>
        </p:txBody>
      </p:sp>
      <p:sp>
        <p:nvSpPr>
          <p:cNvPr id="2" name="Equal 1"/>
          <p:cNvSpPr/>
          <p:nvPr/>
        </p:nvSpPr>
        <p:spPr>
          <a:xfrm>
            <a:off x="6300192" y="3931056"/>
            <a:ext cx="792088" cy="576064"/>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kern="0">
              <a:solidFill>
                <a:schemeClr val="tx1"/>
              </a:solidFill>
            </a:endParaRPr>
          </a:p>
        </p:txBody>
      </p:sp>
      <p:sp>
        <p:nvSpPr>
          <p:cNvPr id="4" name="Division 3"/>
          <p:cNvSpPr/>
          <p:nvPr/>
        </p:nvSpPr>
        <p:spPr>
          <a:xfrm>
            <a:off x="1475656" y="3895052"/>
            <a:ext cx="864096" cy="648072"/>
          </a:xfrm>
          <a:prstGeom prst="mathDivid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kern="0">
              <a:solidFill>
                <a:sysClr val="windowText" lastClr="000000"/>
              </a:solidFill>
            </a:endParaRPr>
          </a:p>
        </p:txBody>
      </p:sp>
      <p:sp>
        <p:nvSpPr>
          <p:cNvPr id="6" name="TextBox 5"/>
          <p:cNvSpPr txBox="1"/>
          <p:nvPr/>
        </p:nvSpPr>
        <p:spPr>
          <a:xfrm>
            <a:off x="2051720" y="3775156"/>
            <a:ext cx="4320480" cy="830997"/>
          </a:xfrm>
          <a:prstGeom prst="rect">
            <a:avLst/>
          </a:prstGeom>
          <a:noFill/>
        </p:spPr>
        <p:txBody>
          <a:bodyPr wrap="square" rtlCol="0">
            <a:spAutoFit/>
          </a:bodyPr>
          <a:lstStyle/>
          <a:p>
            <a:pPr marL="400050" lvl="1"/>
            <a:r>
              <a:rPr lang="en-US" sz="2400" kern="0" dirty="0">
                <a:solidFill>
                  <a:sysClr val="windowText" lastClr="000000"/>
                </a:solidFill>
                <a:latin typeface="+mj-lt"/>
              </a:rPr>
              <a:t>$1,200 wages for 2 weeks</a:t>
            </a:r>
          </a:p>
          <a:p>
            <a:pPr marL="400050" lvl="1"/>
            <a:r>
              <a:rPr lang="en-US" sz="2400" kern="0" dirty="0">
                <a:solidFill>
                  <a:sysClr val="windowText" lastClr="000000"/>
                </a:solidFill>
                <a:latin typeface="+mj-lt"/>
              </a:rPr>
              <a:t>10 days worked in 2 weeks</a:t>
            </a:r>
          </a:p>
        </p:txBody>
      </p:sp>
      <p:cxnSp>
        <p:nvCxnSpPr>
          <p:cNvPr id="8" name="Straight Connector 7"/>
          <p:cNvCxnSpPr/>
          <p:nvPr/>
        </p:nvCxnSpPr>
        <p:spPr>
          <a:xfrm>
            <a:off x="2555776" y="4190653"/>
            <a:ext cx="3528392"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236296" y="3775155"/>
            <a:ext cx="1800200" cy="830997"/>
          </a:xfrm>
          <a:prstGeom prst="rect">
            <a:avLst/>
          </a:prstGeom>
          <a:noFill/>
        </p:spPr>
        <p:txBody>
          <a:bodyPr wrap="square" rtlCol="0">
            <a:spAutoFit/>
          </a:bodyPr>
          <a:lstStyle/>
          <a:p>
            <a:r>
              <a:rPr lang="en-CA" sz="2400" kern="0" dirty="0">
                <a:solidFill>
                  <a:sysClr val="windowText" lastClr="000000"/>
                </a:solidFill>
                <a:latin typeface="+mj-lt"/>
              </a:rPr>
              <a:t>$120 public holiday pay</a:t>
            </a:r>
          </a:p>
        </p:txBody>
      </p:sp>
    </p:spTree>
    <p:extLst>
      <p:ext uri="{BB962C8B-B14F-4D97-AF65-F5344CB8AC3E}">
        <p14:creationId xmlns:p14="http://schemas.microsoft.com/office/powerpoint/2010/main" val="10733530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68898"/>
            <a:ext cx="8668072" cy="5015059"/>
          </a:xfrm>
        </p:spPr>
        <p:txBody>
          <a:bodyPr>
            <a:normAutofit/>
          </a:bodyPr>
          <a:lstStyle/>
          <a:p>
            <a:pPr marL="0" indent="0">
              <a:buNone/>
            </a:pPr>
            <a:endParaRPr lang="en-US" altLang="zh-TW" sz="2800" b="1" dirty="0"/>
          </a:p>
          <a:p>
            <a:pPr marL="0" indent="0">
              <a:buNone/>
            </a:pPr>
            <a:r>
              <a:rPr lang="en-CA" altLang="zh-TW" sz="2800" b="1" dirty="0"/>
              <a:t>Linda works part time in a company, $15/hour, 2 shifts a week, 8 hour each shift. She get paid weekly. Here is a chart demonstrate her holiday pay and difference under the old labour law and new labour law respectively:</a:t>
            </a:r>
          </a:p>
          <a:p>
            <a:pPr marL="0" indent="0">
              <a:buNone/>
            </a:pPr>
            <a:endParaRPr lang="en-CA" altLang="zh-TW" sz="2800" b="1" dirty="0"/>
          </a:p>
          <a:p>
            <a:pPr marL="0" indent="0">
              <a:buNone/>
            </a:pPr>
            <a:endParaRPr lang="en-CA" altLang="zh-TW" sz="2800" b="1" dirty="0"/>
          </a:p>
          <a:p>
            <a:pPr marL="0" indent="0">
              <a:buNone/>
            </a:pPr>
            <a:endParaRPr lang="en-CA" altLang="zh-TW" sz="2800" b="1" dirty="0"/>
          </a:p>
          <a:p>
            <a:pPr marL="0" indent="0">
              <a:buNone/>
            </a:pPr>
            <a:endParaRPr lang="en-CA" altLang="zh-TW" sz="2800" b="1" dirty="0"/>
          </a:p>
          <a:p>
            <a:pPr marL="0" indent="0">
              <a:buNone/>
            </a:pPr>
            <a:r>
              <a:rPr lang="en-CA" altLang="zh-CN" sz="2800" b="1" dirty="0">
                <a:solidFill>
                  <a:srgbClr val="FF0000"/>
                </a:solidFill>
              </a:rPr>
              <a:t>The Difference:  60% ($72)!  Will be gone July 1,2018!</a:t>
            </a:r>
            <a:endParaRPr lang="en-CA" altLang="zh-TW" sz="2800" b="1" dirty="0">
              <a:solidFill>
                <a:srgbClr val="FF0000"/>
              </a:solidFill>
            </a:endParaRPr>
          </a:p>
          <a:p>
            <a:pPr marL="0" indent="0">
              <a:buNone/>
            </a:pPr>
            <a:endParaRPr lang="en-CA" sz="2800" b="1" dirty="0"/>
          </a:p>
          <a:p>
            <a:pPr marL="0" indent="0">
              <a:buNone/>
            </a:pPr>
            <a:endParaRPr lang="en-CA" sz="2800" b="1" dirty="0"/>
          </a:p>
          <a:p>
            <a:pPr marL="0" indent="0">
              <a:buNone/>
            </a:pPr>
            <a:endParaRPr lang="en-CA" sz="2800" b="1" dirty="0"/>
          </a:p>
          <a:p>
            <a:pPr marL="0" indent="0">
              <a:buNone/>
            </a:pPr>
            <a:endParaRPr lang="en-CA" sz="2800" b="1" dirty="0"/>
          </a:p>
          <a:p>
            <a:pPr marL="0" indent="0">
              <a:buNone/>
            </a:pPr>
            <a:endParaRPr lang="en-US" dirty="0"/>
          </a:p>
        </p:txBody>
      </p:sp>
      <p:sp>
        <p:nvSpPr>
          <p:cNvPr id="5" name="Title 1"/>
          <p:cNvSpPr>
            <a:spLocks noGrp="1"/>
          </p:cNvSpPr>
          <p:nvPr>
            <p:ph type="title"/>
          </p:nvPr>
        </p:nvSpPr>
        <p:spPr>
          <a:xfrm>
            <a:off x="0" y="307977"/>
            <a:ext cx="9144000" cy="1130300"/>
          </a:xfrm>
          <a:solidFill>
            <a:srgbClr val="E3000E"/>
          </a:solidFill>
        </p:spPr>
        <p:txBody>
          <a:bodyPr>
            <a:normAutofit/>
          </a:bodyPr>
          <a:lstStyle/>
          <a:p>
            <a:pPr lvl="1" algn="ctr"/>
            <a:r>
              <a:rPr lang="en-CA" altLang="zh-TW" sz="3600" b="1" kern="1200" dirty="0">
                <a:solidFill>
                  <a:schemeClr val="bg1">
                    <a:lumMod val="85000"/>
                  </a:schemeClr>
                </a:solidFill>
                <a:latin typeface="+mj-lt"/>
                <a:ea typeface="+mj-ea"/>
                <a:cs typeface="Helvetica" panose="020B0604020202020204" pitchFamily="34" charset="0"/>
              </a:rPr>
              <a:t>Public Holiday Pay</a:t>
            </a:r>
            <a:endParaRPr lang="en-US" sz="3600" b="1" kern="1200" dirty="0">
              <a:solidFill>
                <a:schemeClr val="bg1">
                  <a:lumMod val="85000"/>
                </a:schemeClr>
              </a:solidFill>
              <a:latin typeface="+mj-lt"/>
              <a:ea typeface="+mj-ea"/>
              <a:cs typeface="Helvetica" panose="020B0604020202020204" pitchFamily="34" charset="0"/>
            </a:endParaRPr>
          </a:p>
        </p:txBody>
      </p:sp>
      <p:graphicFrame>
        <p:nvGraphicFramePr>
          <p:cNvPr id="10" name="Table 9"/>
          <p:cNvGraphicFramePr>
            <a:graphicFrameLocks noGrp="1"/>
          </p:cNvGraphicFramePr>
          <p:nvPr/>
        </p:nvGraphicFramePr>
        <p:xfrm>
          <a:off x="179512" y="4149080"/>
          <a:ext cx="8856984" cy="1402080"/>
        </p:xfrm>
        <a:graphic>
          <a:graphicData uri="http://schemas.openxmlformats.org/drawingml/2006/table">
            <a:tbl>
              <a:tblPr>
                <a:effectLst>
                  <a:outerShdw blurRad="50800" dist="38100" dir="16200000" rotWithShape="0">
                    <a:prstClr val="black">
                      <a:alpha val="40000"/>
                    </a:prstClr>
                  </a:outerShdw>
                </a:effectLst>
                <a:tableStyleId>{5C22544A-7EE6-4342-B048-85BDC9FD1C3A}</a:tableStyleId>
              </a:tblPr>
              <a:tblGrid>
                <a:gridCol w="4536504">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701040">
                <a:tc>
                  <a:txBody>
                    <a:bodyPr/>
                    <a:lstStyle/>
                    <a:p>
                      <a:pPr algn="ctr"/>
                      <a:r>
                        <a:rPr lang="en-CA" altLang="zh-CN" sz="2000" b="1" dirty="0">
                          <a:solidFill>
                            <a:srgbClr val="C00000"/>
                          </a:solidFill>
                        </a:rPr>
                        <a:t>Old</a:t>
                      </a:r>
                      <a:r>
                        <a:rPr lang="en-CA" altLang="zh-CN" sz="2000" b="1" baseline="0" dirty="0">
                          <a:solidFill>
                            <a:srgbClr val="C00000"/>
                          </a:solidFill>
                        </a:rPr>
                        <a:t> Labour Law (</a:t>
                      </a:r>
                      <a:r>
                        <a:rPr lang="en-US" altLang="zh-CN" sz="2000" b="1" dirty="0">
                          <a:solidFill>
                            <a:srgbClr val="C00000"/>
                          </a:solidFill>
                        </a:rPr>
                        <a:t>before</a:t>
                      </a:r>
                      <a:r>
                        <a:rPr lang="en-US" altLang="zh-CN" sz="2000" b="1" baseline="0" dirty="0">
                          <a:solidFill>
                            <a:srgbClr val="C00000"/>
                          </a:solidFill>
                        </a:rPr>
                        <a:t> Jan. 1, 2018</a:t>
                      </a:r>
                      <a:r>
                        <a:rPr lang="zh-CN" altLang="en-US" sz="2000" b="1" dirty="0">
                          <a:solidFill>
                            <a:srgbClr val="C00000"/>
                          </a:solidFill>
                        </a:rPr>
                        <a:t>）</a:t>
                      </a:r>
                      <a:endParaRPr lang="en-CA" sz="2000" b="1" dirty="0">
                        <a:solidFill>
                          <a:srgbClr val="C00000"/>
                        </a:solidFill>
                      </a:endParaRPr>
                    </a:p>
                  </a:txBody>
                  <a:tcPr>
                    <a:solidFill>
                      <a:schemeClr val="bg2">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altLang="zh-CN" sz="2000" b="1" dirty="0">
                          <a:solidFill>
                            <a:srgbClr val="C00000"/>
                          </a:solidFill>
                        </a:rPr>
                        <a:t>New</a:t>
                      </a:r>
                      <a:r>
                        <a:rPr lang="en-CA" altLang="zh-CN" sz="2000" b="1" baseline="0" dirty="0">
                          <a:solidFill>
                            <a:srgbClr val="C00000"/>
                          </a:solidFill>
                        </a:rPr>
                        <a:t> Labour Law</a:t>
                      </a:r>
                      <a:r>
                        <a:rPr lang="zh-CN" altLang="en-US" sz="2000" b="1" dirty="0">
                          <a:solidFill>
                            <a:srgbClr val="C00000"/>
                          </a:solidFill>
                        </a:rPr>
                        <a:t>（</a:t>
                      </a:r>
                      <a:r>
                        <a:rPr lang="en-CA" altLang="zh-CN" sz="2000" b="1" dirty="0">
                          <a:solidFill>
                            <a:srgbClr val="C00000"/>
                          </a:solidFill>
                        </a:rPr>
                        <a:t>As of Jan.1, 2018</a:t>
                      </a:r>
                      <a:r>
                        <a:rPr lang="zh-CN" altLang="en-US" sz="2000" b="1" dirty="0">
                          <a:solidFill>
                            <a:srgbClr val="C00000"/>
                          </a:solidFill>
                        </a:rPr>
                        <a:t>）</a:t>
                      </a:r>
                      <a:endParaRPr lang="en-CA" sz="2000" b="1" dirty="0">
                        <a:solidFill>
                          <a:srgbClr val="C00000"/>
                        </a:solidFill>
                      </a:endParaRPr>
                    </a:p>
                    <a:p>
                      <a:pPr algn="ctr"/>
                      <a:endParaRPr lang="en-CA" sz="2000" dirty="0"/>
                    </a:p>
                  </a:txBody>
                  <a:tcPr>
                    <a:solidFill>
                      <a:schemeClr val="bg2">
                        <a:lumMod val="75000"/>
                      </a:schemeClr>
                    </a:solidFill>
                  </a:tcPr>
                </a:tc>
                <a:extLst>
                  <a:ext uri="{0D108BD9-81ED-4DB2-BD59-A6C34878D82A}">
                    <a16:rowId xmlns:a16="http://schemas.microsoft.com/office/drawing/2014/main" val="10000"/>
                  </a:ext>
                </a:extLst>
              </a:tr>
              <a:tr h="701040">
                <a:tc>
                  <a:txBody>
                    <a:bodyPr/>
                    <a:lstStyle/>
                    <a:p>
                      <a:pPr algn="ctr"/>
                      <a:r>
                        <a:rPr lang="en-CA" altLang="zh-CN" sz="2000" dirty="0"/>
                        <a:t>(8hour x 2</a:t>
                      </a:r>
                      <a:r>
                        <a:rPr lang="en-CA" altLang="zh-CN" sz="2000" baseline="0" dirty="0"/>
                        <a:t>days </a:t>
                      </a:r>
                      <a:r>
                        <a:rPr lang="en-CA" altLang="zh-CN" sz="2000" dirty="0"/>
                        <a:t>x $15 x 4 weeks) /</a:t>
                      </a:r>
                      <a:r>
                        <a:rPr lang="en-CA" altLang="zh-CN" sz="2000" dirty="0">
                          <a:solidFill>
                            <a:srgbClr val="FF0000"/>
                          </a:solidFill>
                        </a:rPr>
                        <a:t>20 </a:t>
                      </a:r>
                      <a:r>
                        <a:rPr lang="en-CA" altLang="zh-CN" sz="2000" dirty="0"/>
                        <a:t>days</a:t>
                      </a:r>
                      <a:r>
                        <a:rPr lang="en-CA" altLang="zh-CN" sz="2000" baseline="0" dirty="0"/>
                        <a:t> = </a:t>
                      </a:r>
                      <a:r>
                        <a:rPr lang="en-CA" altLang="zh-CN" sz="2000" b="1" baseline="0" dirty="0">
                          <a:solidFill>
                            <a:srgbClr val="C00000"/>
                          </a:solidFill>
                        </a:rPr>
                        <a:t>$48</a:t>
                      </a:r>
                      <a:endParaRPr lang="en-CA" sz="2000" b="1" dirty="0">
                        <a:solidFill>
                          <a:srgbClr val="C00000"/>
                        </a:solidFill>
                      </a:endParaRPr>
                    </a:p>
                  </a:txBody>
                  <a:tcPr>
                    <a:solidFill>
                      <a:schemeClr val="bg2">
                        <a:lumMod val="75000"/>
                      </a:schemeClr>
                    </a:solidFill>
                  </a:tcPr>
                </a:tc>
                <a:tc>
                  <a:txBody>
                    <a:bodyPr/>
                    <a:lstStyle/>
                    <a:p>
                      <a:pPr algn="ctr"/>
                      <a:r>
                        <a:rPr lang="en-CA" altLang="zh-CN" sz="2000" dirty="0"/>
                        <a:t>(8hour x 2</a:t>
                      </a:r>
                      <a:r>
                        <a:rPr lang="en-CA" altLang="zh-CN" sz="2000" baseline="0" dirty="0"/>
                        <a:t>days </a:t>
                      </a:r>
                      <a:r>
                        <a:rPr lang="en-CA" altLang="zh-CN" sz="2000" dirty="0"/>
                        <a:t>x $15 x 1</a:t>
                      </a:r>
                      <a:r>
                        <a:rPr lang="en-CA" altLang="zh-CN" sz="2000" baseline="0" dirty="0"/>
                        <a:t> week</a:t>
                      </a:r>
                      <a:r>
                        <a:rPr lang="en-CA" altLang="zh-CN" sz="2000" dirty="0"/>
                        <a:t>) /</a:t>
                      </a:r>
                      <a:r>
                        <a:rPr lang="en-CA" altLang="zh-CN" sz="2000" dirty="0">
                          <a:solidFill>
                            <a:srgbClr val="FF0000"/>
                          </a:solidFill>
                        </a:rPr>
                        <a:t>2</a:t>
                      </a:r>
                      <a:r>
                        <a:rPr lang="en-CA" altLang="zh-CN" sz="2000" dirty="0"/>
                        <a:t> days</a:t>
                      </a:r>
                      <a:r>
                        <a:rPr lang="en-CA" altLang="zh-CN" sz="2000" baseline="0" dirty="0"/>
                        <a:t> = </a:t>
                      </a:r>
                      <a:r>
                        <a:rPr lang="en-CA" altLang="zh-CN" sz="2000" b="1" baseline="0" dirty="0">
                          <a:solidFill>
                            <a:srgbClr val="C00000"/>
                          </a:solidFill>
                        </a:rPr>
                        <a:t>$120</a:t>
                      </a:r>
                      <a:endParaRPr lang="en-CA" sz="2000" b="1" dirty="0">
                        <a:solidFill>
                          <a:srgbClr val="C00000"/>
                        </a:solidFill>
                      </a:endParaRPr>
                    </a:p>
                  </a:txBody>
                  <a:tcPr>
                    <a:solidFill>
                      <a:schemeClr val="bg2">
                        <a:lumMod val="7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543884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19252"/>
            <a:ext cx="8229600" cy="4834085"/>
          </a:xfrm>
        </p:spPr>
        <p:txBody>
          <a:bodyPr/>
          <a:lstStyle/>
          <a:p>
            <a:pPr marL="0" indent="0">
              <a:buNone/>
            </a:pPr>
            <a:r>
              <a:rPr lang="en-US" b="1" dirty="0">
                <a:solidFill>
                  <a:srgbClr val="000000"/>
                </a:solidFill>
              </a:rPr>
              <a:t>Shift Cancellation Pay</a:t>
            </a:r>
            <a:r>
              <a:rPr lang="en-US" dirty="0">
                <a:solidFill>
                  <a:srgbClr val="000000"/>
                </a:solidFill>
              </a:rPr>
              <a:t>:</a:t>
            </a:r>
          </a:p>
          <a:p>
            <a:pPr>
              <a:buFont typeface="Wingdings" charset="2"/>
              <a:buChar char="ü"/>
            </a:pPr>
            <a:r>
              <a:rPr lang="en-US" dirty="0">
                <a:solidFill>
                  <a:srgbClr val="000000"/>
                </a:solidFill>
              </a:rPr>
              <a:t>If a shift is cancelled with less than 48 hours notice, employers provide 3 hours of pay.</a:t>
            </a:r>
          </a:p>
          <a:p>
            <a:pPr>
              <a:buFont typeface="Wingdings" charset="2"/>
              <a:buChar char="ü"/>
            </a:pPr>
            <a:r>
              <a:rPr lang="en-US" dirty="0">
                <a:solidFill>
                  <a:srgbClr val="000000"/>
                </a:solidFill>
              </a:rPr>
              <a:t>Employers must pay 3 hours of pay to on-call workers that are not called into work.</a:t>
            </a:r>
          </a:p>
          <a:p>
            <a:pPr marL="0" indent="0">
              <a:buNone/>
            </a:pPr>
            <a:r>
              <a:rPr lang="en-US" b="1" dirty="0">
                <a:solidFill>
                  <a:srgbClr val="000000"/>
                </a:solidFill>
              </a:rPr>
              <a:t>Right to refuse a shift</a:t>
            </a:r>
            <a:r>
              <a:rPr lang="en-US" dirty="0">
                <a:solidFill>
                  <a:srgbClr val="000000"/>
                </a:solidFill>
              </a:rPr>
              <a:t>:</a:t>
            </a:r>
          </a:p>
          <a:p>
            <a:pPr>
              <a:buFont typeface="Wingdings" charset="2"/>
              <a:buChar char="ü"/>
            </a:pPr>
            <a:r>
              <a:rPr lang="en-US" dirty="0">
                <a:solidFill>
                  <a:srgbClr val="000000"/>
                </a:solidFill>
              </a:rPr>
              <a:t>Workers have a right to refuse a shift that is scheduled with less than 96 hours (4 days) notice. </a:t>
            </a:r>
          </a:p>
        </p:txBody>
      </p:sp>
      <p:sp>
        <p:nvSpPr>
          <p:cNvPr id="5" name="Title 1"/>
          <p:cNvSpPr>
            <a:spLocks noGrp="1"/>
          </p:cNvSpPr>
          <p:nvPr>
            <p:ph type="title"/>
          </p:nvPr>
        </p:nvSpPr>
        <p:spPr>
          <a:xfrm>
            <a:off x="0" y="307976"/>
            <a:ext cx="9144000" cy="1311275"/>
          </a:xfrm>
          <a:solidFill>
            <a:srgbClr val="E3000E"/>
          </a:solidFill>
        </p:spPr>
        <p:txBody>
          <a:bodyPr/>
          <a:lstStyle/>
          <a:p>
            <a:pPr lvl="1"/>
            <a:r>
              <a:rPr lang="en-US" b="1" kern="1200" dirty="0">
                <a:solidFill>
                  <a:schemeClr val="bg1">
                    <a:lumMod val="85000"/>
                  </a:schemeClr>
                </a:solidFill>
                <a:latin typeface="+mj-lt"/>
                <a:ea typeface="+mj-ea"/>
                <a:cs typeface="Helvetica" panose="020B0604020202020204" pitchFamily="34" charset="0"/>
              </a:rPr>
              <a:t>New Scheduling rules coming </a:t>
            </a:r>
            <a:br>
              <a:rPr lang="en-US" b="1" kern="1200" dirty="0">
                <a:solidFill>
                  <a:schemeClr val="bg1">
                    <a:lumMod val="85000"/>
                  </a:schemeClr>
                </a:solidFill>
                <a:latin typeface="+mj-lt"/>
                <a:ea typeface="+mj-ea"/>
                <a:cs typeface="Helvetica" panose="020B0604020202020204" pitchFamily="34" charset="0"/>
              </a:rPr>
            </a:br>
            <a:r>
              <a:rPr lang="en-US" dirty="0">
                <a:solidFill>
                  <a:srgbClr val="000000"/>
                </a:solidFill>
              </a:rPr>
              <a:t> </a:t>
            </a:r>
            <a:r>
              <a:rPr lang="en-US" b="1" dirty="0">
                <a:solidFill>
                  <a:schemeClr val="bg2">
                    <a:lumMod val="90000"/>
                  </a:schemeClr>
                </a:solidFill>
              </a:rPr>
              <a:t>January 1, 2019</a:t>
            </a:r>
            <a:endParaRPr lang="en-US" b="1" kern="1200" dirty="0">
              <a:solidFill>
                <a:schemeClr val="bg2">
                  <a:lumMod val="90000"/>
                </a:schemeClr>
              </a:solidFill>
              <a:latin typeface="+mj-lt"/>
              <a:ea typeface="+mj-ea"/>
              <a:cs typeface="Helvetica" panose="020B0604020202020204" pitchFamily="34" charset="0"/>
            </a:endParaRPr>
          </a:p>
        </p:txBody>
      </p:sp>
    </p:spTree>
    <p:extLst>
      <p:ext uri="{BB962C8B-B14F-4D97-AF65-F5344CB8AC3E}">
        <p14:creationId xmlns:p14="http://schemas.microsoft.com/office/powerpoint/2010/main" val="2770839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dirty="0"/>
          </a:p>
        </p:txBody>
      </p:sp>
      <p:sp>
        <p:nvSpPr>
          <p:cNvPr id="4" name="Title 1"/>
          <p:cNvSpPr>
            <a:spLocks noGrp="1"/>
          </p:cNvSpPr>
          <p:nvPr>
            <p:ph type="title"/>
          </p:nvPr>
        </p:nvSpPr>
        <p:spPr>
          <a:xfrm>
            <a:off x="722315" y="4005065"/>
            <a:ext cx="7772401" cy="1738997"/>
          </a:xfrm>
          <a:solidFill>
            <a:srgbClr val="E3000E"/>
          </a:solidFill>
        </p:spPr>
        <p:txBody>
          <a:bodyPr/>
          <a:lstStyle/>
          <a:p>
            <a:pPr lvl="1"/>
            <a:r>
              <a:rPr lang="en-US" b="1" kern="1200" dirty="0">
                <a:solidFill>
                  <a:schemeClr val="bg1">
                    <a:lumMod val="85000"/>
                  </a:schemeClr>
                </a:solidFill>
                <a:latin typeface="+mj-lt"/>
                <a:ea typeface="+mj-ea"/>
                <a:cs typeface="Helvetica" panose="020B0604020202020204" pitchFamily="34" charset="0"/>
              </a:rPr>
              <a:t>What can you do to support the Fight for $15 and Fairness?</a:t>
            </a:r>
          </a:p>
        </p:txBody>
      </p:sp>
    </p:spTree>
    <p:extLst>
      <p:ext uri="{BB962C8B-B14F-4D97-AF65-F5344CB8AC3E}">
        <p14:creationId xmlns:p14="http://schemas.microsoft.com/office/powerpoint/2010/main" val="125556436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r>
              <a:rPr lang="en-US" sz="3600" dirty="0"/>
              <a:t>Equal Pay for Public Holiday Pay – July 1, 2018 – December 2019</a:t>
            </a:r>
          </a:p>
          <a:p>
            <a:pPr marL="0" indent="0"/>
            <a:r>
              <a:rPr lang="en-US" sz="3600" dirty="0"/>
              <a:t>Minimum wage increase – Fall 2018</a:t>
            </a:r>
          </a:p>
          <a:p>
            <a:pPr marL="0" indent="0"/>
            <a:r>
              <a:rPr lang="en-US" sz="3600" dirty="0"/>
              <a:t>Scheduling – Fall 2018</a:t>
            </a:r>
          </a:p>
          <a:p>
            <a:pPr marL="0" indent="0"/>
            <a:r>
              <a:rPr lang="en-US" sz="3600" dirty="0"/>
              <a:t>Equal Pay for Equal Work – now!</a:t>
            </a:r>
          </a:p>
          <a:p>
            <a:pPr marL="0" indent="0">
              <a:buNone/>
            </a:pPr>
            <a:endParaRPr lang="en-US" dirty="0"/>
          </a:p>
          <a:p>
            <a:pPr marL="0" indent="0">
              <a:buNone/>
            </a:pPr>
            <a:endParaRPr lang="en-US" dirty="0"/>
          </a:p>
          <a:p>
            <a:pPr marL="0" indent="0">
              <a:buNone/>
            </a:pPr>
            <a:r>
              <a:rPr lang="en-US" i="1" dirty="0"/>
              <a:t> </a:t>
            </a:r>
            <a:endParaRPr lang="en-CA" dirty="0"/>
          </a:p>
          <a:p>
            <a:endParaRPr lang="en-US" dirty="0"/>
          </a:p>
        </p:txBody>
      </p:sp>
      <p:sp>
        <p:nvSpPr>
          <p:cNvPr id="5" name="Title 1"/>
          <p:cNvSpPr>
            <a:spLocks noGrp="1"/>
          </p:cNvSpPr>
          <p:nvPr>
            <p:ph type="title"/>
          </p:nvPr>
        </p:nvSpPr>
        <p:spPr>
          <a:xfrm>
            <a:off x="0" y="307976"/>
            <a:ext cx="9144000" cy="1130300"/>
          </a:xfrm>
          <a:solidFill>
            <a:srgbClr val="E3000E"/>
          </a:solidFill>
        </p:spPr>
        <p:txBody>
          <a:bodyPr/>
          <a:lstStyle/>
          <a:p>
            <a:pPr lvl="1"/>
            <a:r>
              <a:rPr lang="en-US" b="1" kern="1200" dirty="0">
                <a:solidFill>
                  <a:schemeClr val="bg1">
                    <a:lumMod val="85000"/>
                  </a:schemeClr>
                </a:solidFill>
                <a:latin typeface="+mj-lt"/>
                <a:ea typeface="+mj-ea"/>
                <a:cs typeface="Helvetica" panose="020B0604020202020204" pitchFamily="34" charset="0"/>
              </a:rPr>
              <a:t>Timelines</a:t>
            </a:r>
          </a:p>
        </p:txBody>
      </p:sp>
    </p:spTree>
    <p:extLst>
      <p:ext uri="{BB962C8B-B14F-4D97-AF65-F5344CB8AC3E}">
        <p14:creationId xmlns:p14="http://schemas.microsoft.com/office/powerpoint/2010/main" val="11935675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9"/>
            <a:ext cx="8229600" cy="4536504"/>
          </a:xfrm>
        </p:spPr>
        <p:txBody>
          <a:bodyPr/>
          <a:lstStyle/>
          <a:p>
            <a:pPr marL="0" indent="0"/>
            <a:r>
              <a:rPr lang="en-US" sz="2800" dirty="0"/>
              <a:t>Statistics or data for info graphics</a:t>
            </a:r>
          </a:p>
          <a:p>
            <a:pPr marL="0" indent="0"/>
            <a:r>
              <a:rPr lang="en-US" sz="2800" dirty="0"/>
              <a:t>One page fact sheets</a:t>
            </a:r>
          </a:p>
          <a:p>
            <a:pPr marL="0" indent="0"/>
            <a:r>
              <a:rPr lang="en-US" sz="2800" dirty="0"/>
              <a:t>Media releases timed with current struggles</a:t>
            </a:r>
          </a:p>
          <a:p>
            <a:pPr marL="0" indent="0"/>
            <a:r>
              <a:rPr lang="en-US" sz="2800" dirty="0"/>
              <a:t>Report releases timed at important moments</a:t>
            </a:r>
          </a:p>
          <a:p>
            <a:pPr marL="0" indent="0"/>
            <a:r>
              <a:rPr lang="en-US" sz="2800" dirty="0"/>
              <a:t>Connect with people you have or are interviewing – interested in getting involved?</a:t>
            </a:r>
          </a:p>
          <a:p>
            <a:pPr marL="0" indent="0"/>
            <a:r>
              <a:rPr lang="en-US" sz="2800" dirty="0"/>
              <a:t>Feeding us information in a timely manner</a:t>
            </a:r>
          </a:p>
          <a:p>
            <a:pPr marL="0" indent="0"/>
            <a:r>
              <a:rPr lang="en-US" sz="2800" dirty="0"/>
              <a:t>Documenting stories – media/policy</a:t>
            </a:r>
          </a:p>
        </p:txBody>
      </p:sp>
      <p:sp>
        <p:nvSpPr>
          <p:cNvPr id="5" name="Title 1"/>
          <p:cNvSpPr>
            <a:spLocks noGrp="1"/>
          </p:cNvSpPr>
          <p:nvPr>
            <p:ph type="title"/>
          </p:nvPr>
        </p:nvSpPr>
        <p:spPr>
          <a:xfrm>
            <a:off x="0" y="307976"/>
            <a:ext cx="9144000" cy="1130300"/>
          </a:xfrm>
          <a:solidFill>
            <a:srgbClr val="E3000E"/>
          </a:solidFill>
        </p:spPr>
        <p:txBody>
          <a:bodyPr/>
          <a:lstStyle/>
          <a:p>
            <a:pPr lvl="1"/>
            <a:r>
              <a:rPr lang="en-US" b="1" kern="1200" dirty="0">
                <a:solidFill>
                  <a:schemeClr val="bg1">
                    <a:lumMod val="85000"/>
                  </a:schemeClr>
                </a:solidFill>
                <a:latin typeface="+mj-lt"/>
                <a:ea typeface="+mj-ea"/>
                <a:cs typeface="Helvetica" panose="020B0604020202020204" pitchFamily="34" charset="0"/>
              </a:rPr>
              <a:t>Support</a:t>
            </a:r>
          </a:p>
        </p:txBody>
      </p:sp>
    </p:spTree>
    <p:extLst>
      <p:ext uri="{BB962C8B-B14F-4D97-AF65-F5344CB8AC3E}">
        <p14:creationId xmlns:p14="http://schemas.microsoft.com/office/powerpoint/2010/main" val="2029838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200" dirty="0"/>
              <a:t>Improved economic conditions can lead to improved economic outcomes, but only for some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56792"/>
            <a:ext cx="7312332" cy="4608512"/>
          </a:xfrm>
        </p:spPr>
      </p:pic>
    </p:spTree>
    <p:extLst>
      <p:ext uri="{BB962C8B-B14F-4D97-AF65-F5344CB8AC3E}">
        <p14:creationId xmlns:p14="http://schemas.microsoft.com/office/powerpoint/2010/main" val="320892423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WINNING FAIRNESS AT WORK</a:t>
            </a:r>
          </a:p>
        </p:txBody>
      </p:sp>
      <p:sp>
        <p:nvSpPr>
          <p:cNvPr id="3" name="Content Placeholder 2"/>
          <p:cNvSpPr>
            <a:spLocks noGrp="1"/>
          </p:cNvSpPr>
          <p:nvPr>
            <p:ph idx="1"/>
          </p:nvPr>
        </p:nvSpPr>
        <p:spPr>
          <a:xfrm>
            <a:off x="457200" y="1438276"/>
            <a:ext cx="8229600" cy="5015060"/>
          </a:xfrm>
        </p:spPr>
        <p:txBody>
          <a:bodyPr/>
          <a:lstStyle/>
          <a:p>
            <a:pPr marL="0" indent="0" algn="ctr">
              <a:spcBef>
                <a:spcPts val="0"/>
              </a:spcBef>
              <a:buNone/>
            </a:pPr>
            <a:endParaRPr lang="en-US" sz="1800" dirty="0">
              <a:solidFill>
                <a:srgbClr val="000000"/>
              </a:solidFill>
            </a:endParaRPr>
          </a:p>
          <a:p>
            <a:pPr marL="0" indent="0" algn="ctr">
              <a:spcBef>
                <a:spcPts val="0"/>
              </a:spcBef>
              <a:buNone/>
            </a:pPr>
            <a:r>
              <a:rPr lang="en-US" b="1" dirty="0">
                <a:solidFill>
                  <a:srgbClr val="000000"/>
                </a:solidFill>
              </a:rPr>
              <a:t>We have won important new rights. We need to enforce them, defend them and win more rights for all workers.</a:t>
            </a:r>
          </a:p>
          <a:p>
            <a:pPr algn="ctr">
              <a:buNone/>
            </a:pPr>
            <a:r>
              <a:rPr lang="en-CA" sz="4800" b="1" dirty="0">
                <a:solidFill>
                  <a:srgbClr val="E3000E"/>
                </a:solidFill>
              </a:rPr>
              <a:t>Join the Fight for Decent Work!</a:t>
            </a:r>
            <a:endParaRPr lang="en-US" sz="4800" dirty="0"/>
          </a:p>
          <a:p>
            <a:pPr marL="0" indent="0" algn="ctr">
              <a:buNone/>
            </a:pPr>
            <a:r>
              <a:rPr lang="en-US" sz="3600" dirty="0">
                <a:hlinkClick r:id="rId3"/>
              </a:rPr>
              <a:t>www.WorkersActionCentre.org</a:t>
            </a:r>
            <a:r>
              <a:rPr lang="en-US" sz="3600" dirty="0"/>
              <a:t> </a:t>
            </a:r>
          </a:p>
          <a:p>
            <a:pPr marL="0" indent="0" algn="ctr">
              <a:buNone/>
            </a:pPr>
            <a:r>
              <a:rPr lang="en-US" sz="3600" dirty="0">
                <a:hlinkClick r:id="rId4"/>
              </a:rPr>
              <a:t>www.15andfairness.org</a:t>
            </a:r>
            <a:endParaRPr lang="en-US" sz="3600" dirty="0"/>
          </a:p>
          <a:p>
            <a:pPr marL="0" indent="0" algn="ctr">
              <a:buNone/>
            </a:pPr>
            <a:endParaRPr lang="en-US" sz="3600" dirty="0"/>
          </a:p>
        </p:txBody>
      </p:sp>
      <p:sp>
        <p:nvSpPr>
          <p:cNvPr id="4" name="Title 1"/>
          <p:cNvSpPr txBox="1">
            <a:spLocks/>
          </p:cNvSpPr>
          <p:nvPr/>
        </p:nvSpPr>
        <p:spPr bwMode="auto">
          <a:xfrm>
            <a:off x="0" y="307976"/>
            <a:ext cx="9144000" cy="1130300"/>
          </a:xfrm>
          <a:prstGeom prst="rect">
            <a:avLst/>
          </a:prstGeom>
          <a:solidFill>
            <a:srgbClr val="E3000E"/>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marL="0" lvl="1"/>
            <a:r>
              <a:rPr lang="en-US" b="1" dirty="0">
                <a:solidFill>
                  <a:schemeClr val="bg1">
                    <a:lumMod val="85000"/>
                  </a:schemeClr>
                </a:solidFill>
                <a:latin typeface="+mj-lt"/>
                <a:ea typeface="+mj-ea"/>
                <a:cs typeface="Helvetica" panose="020B0604020202020204" pitchFamily="34" charset="0"/>
              </a:rPr>
              <a:t>Winning Fairness at Work</a:t>
            </a:r>
          </a:p>
        </p:txBody>
      </p:sp>
    </p:spTree>
    <p:extLst>
      <p:ext uri="{BB962C8B-B14F-4D97-AF65-F5344CB8AC3E}">
        <p14:creationId xmlns:p14="http://schemas.microsoft.com/office/powerpoint/2010/main" val="64364554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Question and Answer</a:t>
            </a:r>
          </a:p>
        </p:txBody>
      </p:sp>
      <p:sp>
        <p:nvSpPr>
          <p:cNvPr id="5" name="Text Placeholder 4"/>
          <p:cNvSpPr>
            <a:spLocks noGrp="1"/>
          </p:cNvSpPr>
          <p:nvPr>
            <p:ph type="body" idx="22"/>
          </p:nvPr>
        </p:nvSpPr>
        <p:spPr>
          <a:xfrm>
            <a:off x="459804" y="1268760"/>
            <a:ext cx="8280920" cy="648072"/>
          </a:xfrm>
        </p:spPr>
        <p:txBody>
          <a:bodyPr/>
          <a:lstStyle/>
          <a:p>
            <a:r>
              <a:rPr lang="en-CA" sz="3200" dirty="0"/>
              <a:t>Responding to </a:t>
            </a:r>
            <a:r>
              <a:rPr lang="en-CA" sz="3200" dirty="0" err="1"/>
              <a:t>Precarity</a:t>
            </a:r>
            <a:r>
              <a:rPr lang="en-CA" sz="3200" dirty="0"/>
              <a:t>: perspectives of those in precarious employment </a:t>
            </a:r>
            <a:endParaRPr lang="en-CA" sz="3000" dirty="0"/>
          </a:p>
        </p:txBody>
      </p:sp>
      <p:sp>
        <p:nvSpPr>
          <p:cNvPr id="17" name="Text Placeholder 2"/>
          <p:cNvSpPr>
            <a:spLocks noGrp="1"/>
          </p:cNvSpPr>
          <p:nvPr>
            <p:ph type="body" idx="1"/>
          </p:nvPr>
        </p:nvSpPr>
        <p:spPr>
          <a:xfrm>
            <a:off x="467544" y="2924944"/>
            <a:ext cx="8280920" cy="576064"/>
          </a:xfrm>
        </p:spPr>
        <p:txBody>
          <a:bodyPr/>
          <a:lstStyle/>
          <a:p>
            <a:r>
              <a:rPr lang="en-CA" dirty="0"/>
              <a:t>Colette Murphy, Atkinson Foundation</a:t>
            </a:r>
          </a:p>
        </p:txBody>
      </p:sp>
      <p:sp>
        <p:nvSpPr>
          <p:cNvPr id="18" name="Text Placeholder 3"/>
          <p:cNvSpPr>
            <a:spLocks noGrp="1"/>
          </p:cNvSpPr>
          <p:nvPr>
            <p:ph type="body" idx="13"/>
          </p:nvPr>
        </p:nvSpPr>
        <p:spPr>
          <a:xfrm>
            <a:off x="467544" y="2484586"/>
            <a:ext cx="8280920" cy="648072"/>
          </a:xfrm>
        </p:spPr>
        <p:txBody>
          <a:bodyPr/>
          <a:lstStyle/>
          <a:p>
            <a:r>
              <a:rPr lang="en-CA" dirty="0"/>
              <a:t>Moderated by:</a:t>
            </a:r>
          </a:p>
        </p:txBody>
      </p:sp>
      <p:sp>
        <p:nvSpPr>
          <p:cNvPr id="19" name="Text Placeholder 5"/>
          <p:cNvSpPr>
            <a:spLocks noGrp="1"/>
          </p:cNvSpPr>
          <p:nvPr>
            <p:ph type="body" idx="23"/>
          </p:nvPr>
        </p:nvSpPr>
        <p:spPr>
          <a:xfrm>
            <a:off x="467544" y="5085184"/>
            <a:ext cx="8280920" cy="576064"/>
          </a:xfrm>
        </p:spPr>
        <p:txBody>
          <a:bodyPr/>
          <a:lstStyle/>
          <a:p>
            <a:r>
              <a:rPr lang="fr-FR" dirty="0"/>
              <a:t>Jeffrey C. Martin, Quorum Communications Inc. </a:t>
            </a:r>
          </a:p>
          <a:p>
            <a:r>
              <a:rPr lang="en-CA" dirty="0"/>
              <a:t>Sean Patterson, Queen's University</a:t>
            </a:r>
          </a:p>
          <a:p>
            <a:r>
              <a:rPr lang="en-CA" dirty="0"/>
              <a:t>Deena Ladd, Workers' Action Centre</a:t>
            </a:r>
          </a:p>
        </p:txBody>
      </p:sp>
      <p:sp>
        <p:nvSpPr>
          <p:cNvPr id="20" name="Text Placeholder 6"/>
          <p:cNvSpPr>
            <a:spLocks noGrp="1"/>
          </p:cNvSpPr>
          <p:nvPr>
            <p:ph type="body" idx="24"/>
          </p:nvPr>
        </p:nvSpPr>
        <p:spPr>
          <a:xfrm>
            <a:off x="467544" y="3717032"/>
            <a:ext cx="8280920" cy="648072"/>
          </a:xfrm>
        </p:spPr>
        <p:txBody>
          <a:bodyPr/>
          <a:lstStyle/>
          <a:p>
            <a:r>
              <a:rPr lang="en-CA" dirty="0"/>
              <a:t>Presenters:</a:t>
            </a:r>
          </a:p>
        </p:txBody>
      </p:sp>
    </p:spTree>
    <p:extLst>
      <p:ext uri="{BB962C8B-B14F-4D97-AF65-F5344CB8AC3E}">
        <p14:creationId xmlns:p14="http://schemas.microsoft.com/office/powerpoint/2010/main" val="11579182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300" dirty="0"/>
              <a:t>The Employment </a:t>
            </a:r>
            <a:r>
              <a:rPr lang="en-CA" sz="4300" dirty="0" err="1"/>
              <a:t>Precarity</a:t>
            </a:r>
            <a:r>
              <a:rPr lang="en-CA" sz="4300" dirty="0"/>
              <a:t> Index Beyond the GTHA: precarious employment in Canada </a:t>
            </a:r>
            <a:r>
              <a:rPr lang="en-CA" sz="4500" dirty="0"/>
              <a:t/>
            </a:r>
            <a:br>
              <a:rPr lang="en-CA" sz="4500" dirty="0"/>
            </a:br>
            <a:endParaRPr lang="en-CA" sz="4500" dirty="0"/>
          </a:p>
        </p:txBody>
      </p:sp>
      <p:sp>
        <p:nvSpPr>
          <p:cNvPr id="3" name="Text Placeholder 2"/>
          <p:cNvSpPr>
            <a:spLocks noGrp="1"/>
          </p:cNvSpPr>
          <p:nvPr>
            <p:ph type="body" idx="1"/>
          </p:nvPr>
        </p:nvSpPr>
        <p:spPr>
          <a:xfrm>
            <a:off x="467544" y="2924944"/>
            <a:ext cx="8280920" cy="576064"/>
          </a:xfrm>
        </p:spPr>
        <p:txBody>
          <a:bodyPr/>
          <a:lstStyle/>
          <a:p>
            <a:r>
              <a:rPr lang="en-CA" dirty="0"/>
              <a:t>Christine Yip, Organizations for Impact</a:t>
            </a:r>
          </a:p>
        </p:txBody>
      </p:sp>
      <p:sp>
        <p:nvSpPr>
          <p:cNvPr id="4" name="Text Placeholder 3"/>
          <p:cNvSpPr>
            <a:spLocks noGrp="1"/>
          </p:cNvSpPr>
          <p:nvPr>
            <p:ph type="body" idx="13"/>
          </p:nvPr>
        </p:nvSpPr>
        <p:spPr>
          <a:xfrm>
            <a:off x="467544" y="2484586"/>
            <a:ext cx="8280920" cy="648072"/>
          </a:xfrm>
        </p:spPr>
        <p:txBody>
          <a:bodyPr/>
          <a:lstStyle/>
          <a:p>
            <a:r>
              <a:rPr lang="en-CA" dirty="0"/>
              <a:t>Moderated by:</a:t>
            </a:r>
          </a:p>
        </p:txBody>
      </p:sp>
      <p:sp>
        <p:nvSpPr>
          <p:cNvPr id="6" name="Text Placeholder 5"/>
          <p:cNvSpPr>
            <a:spLocks noGrp="1"/>
          </p:cNvSpPr>
          <p:nvPr>
            <p:ph type="body" idx="23"/>
          </p:nvPr>
        </p:nvSpPr>
        <p:spPr>
          <a:xfrm>
            <a:off x="467544" y="4941168"/>
            <a:ext cx="8280920" cy="576064"/>
          </a:xfrm>
        </p:spPr>
        <p:txBody>
          <a:bodyPr/>
          <a:lstStyle/>
          <a:p>
            <a:r>
              <a:rPr lang="en-CA" dirty="0"/>
              <a:t>Monique Beneteau, Peterborough Public Health</a:t>
            </a:r>
          </a:p>
          <a:p>
            <a:r>
              <a:rPr lang="en-CA" dirty="0"/>
              <a:t>Michael </a:t>
            </a:r>
            <a:r>
              <a:rPr lang="en-CA" dirty="0" err="1"/>
              <a:t>Courey</a:t>
            </a:r>
            <a:r>
              <a:rPr lang="en-CA" dirty="0"/>
              <a:t>, London Poverty Research Centre</a:t>
            </a:r>
          </a:p>
          <a:p>
            <a:r>
              <a:rPr lang="en-CA" dirty="0"/>
              <a:t>Jonah </a:t>
            </a:r>
            <a:r>
              <a:rPr lang="en-CA" dirty="0" err="1"/>
              <a:t>Butovsky</a:t>
            </a:r>
            <a:r>
              <a:rPr lang="en-CA" dirty="0"/>
              <a:t>, Brock University</a:t>
            </a:r>
          </a:p>
        </p:txBody>
      </p:sp>
      <p:sp>
        <p:nvSpPr>
          <p:cNvPr id="7" name="Text Placeholder 6"/>
          <p:cNvSpPr>
            <a:spLocks noGrp="1"/>
          </p:cNvSpPr>
          <p:nvPr>
            <p:ph type="body" idx="24"/>
          </p:nvPr>
        </p:nvSpPr>
        <p:spPr>
          <a:xfrm>
            <a:off x="467544" y="3573016"/>
            <a:ext cx="8280920" cy="648072"/>
          </a:xfrm>
        </p:spPr>
        <p:txBody>
          <a:bodyPr/>
          <a:lstStyle/>
          <a:p>
            <a:r>
              <a:rPr lang="en-CA" dirty="0"/>
              <a:t>Presenters:</a:t>
            </a:r>
          </a:p>
        </p:txBody>
      </p:sp>
    </p:spTree>
    <p:extLst>
      <p:ext uri="{BB962C8B-B14F-4D97-AF65-F5344CB8AC3E}">
        <p14:creationId xmlns:p14="http://schemas.microsoft.com/office/powerpoint/2010/main" val="20577088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5517232"/>
            <a:ext cx="5544616" cy="707886"/>
          </a:xfrm>
          <a:prstGeom prst="rect">
            <a:avLst/>
          </a:prstGeom>
          <a:noFill/>
        </p:spPr>
        <p:txBody>
          <a:bodyPr wrap="square" rtlCol="0">
            <a:spAutoFit/>
          </a:bodyPr>
          <a:lstStyle/>
          <a:p>
            <a:r>
              <a:rPr lang="en-CA" sz="2000" b="1" dirty="0">
                <a:latin typeface="Calibri"/>
                <a:ea typeface="Adobe Heiti Std R" pitchFamily="34" charset="-128"/>
                <a:cs typeface="Calibri"/>
              </a:rPr>
              <a:t>Academic Conference</a:t>
            </a:r>
          </a:p>
          <a:p>
            <a:r>
              <a:rPr lang="en-CA" sz="2000" b="1" dirty="0">
                <a:latin typeface="Calibri"/>
                <a:ea typeface="Adobe Heiti Std R" pitchFamily="34" charset="-128"/>
                <a:cs typeface="Calibri"/>
              </a:rPr>
              <a:t>19 June 2018</a:t>
            </a:r>
          </a:p>
        </p:txBody>
      </p:sp>
      <p:grpSp>
        <p:nvGrpSpPr>
          <p:cNvPr id="4" name="Group 3"/>
          <p:cNvGrpSpPr/>
          <p:nvPr/>
        </p:nvGrpSpPr>
        <p:grpSpPr>
          <a:xfrm>
            <a:off x="594072" y="5878452"/>
            <a:ext cx="3401864" cy="1150948"/>
            <a:chOff x="738088" y="5707052"/>
            <a:chExt cx="3401864" cy="115094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11" y="5996597"/>
              <a:ext cx="1675441" cy="6007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88" y="5707052"/>
              <a:ext cx="1726425" cy="1150948"/>
            </a:xfrm>
            <a:prstGeom prst="rect">
              <a:avLst/>
            </a:prstGeom>
          </p:spPr>
        </p:pic>
      </p:grpSp>
    </p:spTree>
    <p:extLst>
      <p:ext uri="{BB962C8B-B14F-4D97-AF65-F5344CB8AC3E}">
        <p14:creationId xmlns:p14="http://schemas.microsoft.com/office/powerpoint/2010/main" val="26843098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500" dirty="0"/>
              <a:t>Looking Forward: creating a labour market that serves us all  </a:t>
            </a:r>
            <a:br>
              <a:rPr lang="en-CA" sz="4500" dirty="0"/>
            </a:br>
            <a:endParaRPr lang="en-CA" sz="4500" dirty="0"/>
          </a:p>
        </p:txBody>
      </p:sp>
      <p:sp>
        <p:nvSpPr>
          <p:cNvPr id="3" name="Text Placeholder 2"/>
          <p:cNvSpPr>
            <a:spLocks noGrp="1"/>
          </p:cNvSpPr>
          <p:nvPr>
            <p:ph type="body" idx="1"/>
          </p:nvPr>
        </p:nvSpPr>
        <p:spPr>
          <a:xfrm>
            <a:off x="467611" y="3032956"/>
            <a:ext cx="8280920" cy="576064"/>
          </a:xfrm>
        </p:spPr>
        <p:txBody>
          <a:bodyPr/>
          <a:lstStyle/>
          <a:p>
            <a:r>
              <a:rPr lang="en-CA" sz="2300" dirty="0"/>
              <a:t>Kofi Hope, Wellesley Institute; University of Toronto School of Urban Planning</a:t>
            </a:r>
          </a:p>
        </p:txBody>
      </p:sp>
      <p:sp>
        <p:nvSpPr>
          <p:cNvPr id="4" name="Text Placeholder 3"/>
          <p:cNvSpPr>
            <a:spLocks noGrp="1"/>
          </p:cNvSpPr>
          <p:nvPr>
            <p:ph type="body" idx="13"/>
          </p:nvPr>
        </p:nvSpPr>
        <p:spPr>
          <a:xfrm>
            <a:off x="467544" y="1916832"/>
            <a:ext cx="8280920" cy="648072"/>
          </a:xfrm>
        </p:spPr>
        <p:txBody>
          <a:bodyPr/>
          <a:lstStyle/>
          <a:p>
            <a:r>
              <a:rPr lang="en-CA" sz="3000" dirty="0"/>
              <a:t>Moderated by:</a:t>
            </a:r>
          </a:p>
        </p:txBody>
      </p:sp>
      <p:sp>
        <p:nvSpPr>
          <p:cNvPr id="6" name="Text Placeholder 5"/>
          <p:cNvSpPr>
            <a:spLocks noGrp="1"/>
          </p:cNvSpPr>
          <p:nvPr>
            <p:ph type="body" idx="23"/>
          </p:nvPr>
        </p:nvSpPr>
        <p:spPr>
          <a:xfrm>
            <a:off x="467544" y="5517232"/>
            <a:ext cx="8280920" cy="576064"/>
          </a:xfrm>
        </p:spPr>
        <p:txBody>
          <a:bodyPr/>
          <a:lstStyle/>
          <a:p>
            <a:r>
              <a:rPr lang="en-CA" sz="2300" dirty="0"/>
              <a:t>Kaylie Tiessen, UNIFOR</a:t>
            </a:r>
          </a:p>
          <a:p>
            <a:r>
              <a:rPr lang="en-CA" sz="2300" dirty="0"/>
              <a:t>Michelynn </a:t>
            </a:r>
            <a:r>
              <a:rPr lang="en-CA" sz="2300" dirty="0" err="1"/>
              <a:t>Laflèche</a:t>
            </a:r>
            <a:r>
              <a:rPr lang="en-CA" sz="2300" dirty="0"/>
              <a:t>, United Way Greater Toronto</a:t>
            </a:r>
          </a:p>
          <a:p>
            <a:r>
              <a:rPr lang="en-CA" sz="2300" dirty="0"/>
              <a:t>Deirdre Pike, Social Planning and Research Council of Hamilton</a:t>
            </a:r>
          </a:p>
        </p:txBody>
      </p:sp>
      <p:sp>
        <p:nvSpPr>
          <p:cNvPr id="7" name="Text Placeholder 6"/>
          <p:cNvSpPr>
            <a:spLocks noGrp="1"/>
          </p:cNvSpPr>
          <p:nvPr>
            <p:ph type="body" idx="24"/>
          </p:nvPr>
        </p:nvSpPr>
        <p:spPr>
          <a:xfrm>
            <a:off x="467544" y="4221088"/>
            <a:ext cx="8280920" cy="648072"/>
          </a:xfrm>
        </p:spPr>
        <p:txBody>
          <a:bodyPr/>
          <a:lstStyle/>
          <a:p>
            <a:r>
              <a:rPr lang="en-CA" sz="3000" dirty="0"/>
              <a:t>Presenters:</a:t>
            </a:r>
          </a:p>
        </p:txBody>
      </p:sp>
    </p:spTree>
    <p:extLst>
      <p:ext uri="{BB962C8B-B14F-4D97-AF65-F5344CB8AC3E}">
        <p14:creationId xmlns:p14="http://schemas.microsoft.com/office/powerpoint/2010/main" val="38271173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No rest for the wicked: a research and policy agenda for the next 5 years</a:t>
            </a:r>
            <a:endParaRPr lang="en-CA" sz="5000" dirty="0"/>
          </a:p>
        </p:txBody>
      </p:sp>
      <p:sp>
        <p:nvSpPr>
          <p:cNvPr id="3" name="Text Placeholder 2"/>
          <p:cNvSpPr>
            <a:spLocks noGrp="1"/>
          </p:cNvSpPr>
          <p:nvPr>
            <p:ph type="body" idx="1"/>
          </p:nvPr>
        </p:nvSpPr>
        <p:spPr>
          <a:xfrm>
            <a:off x="467544" y="4725144"/>
            <a:ext cx="8280920" cy="576064"/>
          </a:xfrm>
        </p:spPr>
        <p:txBody>
          <a:bodyPr/>
          <a:lstStyle/>
          <a:p>
            <a:pPr lvl="0"/>
            <a:r>
              <a:rPr lang="en-CA" dirty="0"/>
              <a:t>UNIFOR</a:t>
            </a:r>
          </a:p>
        </p:txBody>
      </p:sp>
      <p:sp>
        <p:nvSpPr>
          <p:cNvPr id="4" name="Text Placeholder 3"/>
          <p:cNvSpPr>
            <a:spLocks noGrp="1"/>
          </p:cNvSpPr>
          <p:nvPr>
            <p:ph type="body" idx="13"/>
          </p:nvPr>
        </p:nvSpPr>
        <p:spPr>
          <a:xfrm>
            <a:off x="467544" y="4284786"/>
            <a:ext cx="8280920" cy="648072"/>
          </a:xfrm>
        </p:spPr>
        <p:txBody>
          <a:bodyPr/>
          <a:lstStyle/>
          <a:p>
            <a:r>
              <a:rPr lang="en-CA" dirty="0"/>
              <a:t>Kaylie Tiessen</a:t>
            </a:r>
          </a:p>
        </p:txBody>
      </p:sp>
    </p:spTree>
    <p:extLst>
      <p:ext uri="{BB962C8B-B14F-4D97-AF65-F5344CB8AC3E}">
        <p14:creationId xmlns:p14="http://schemas.microsoft.com/office/powerpoint/2010/main" val="5584219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130425"/>
            <a:ext cx="8352928" cy="1470025"/>
          </a:xfrm>
        </p:spPr>
        <p:txBody>
          <a:bodyPr>
            <a:normAutofit fontScale="90000"/>
          </a:bodyPr>
          <a:lstStyle/>
          <a:p>
            <a:r>
              <a:rPr lang="en-CA" dirty="0"/>
              <a:t>No Rest for the Researchers: </a:t>
            </a:r>
            <a:br>
              <a:rPr lang="en-CA" dirty="0"/>
            </a:br>
            <a:r>
              <a:rPr lang="en-CA" dirty="0"/>
              <a:t>A research agenda for the next 5 years</a:t>
            </a:r>
          </a:p>
        </p:txBody>
      </p:sp>
      <p:sp>
        <p:nvSpPr>
          <p:cNvPr id="3" name="Subtitle 2"/>
          <p:cNvSpPr>
            <a:spLocks noGrp="1"/>
          </p:cNvSpPr>
          <p:nvPr>
            <p:ph type="subTitle" idx="1"/>
          </p:nvPr>
        </p:nvSpPr>
        <p:spPr/>
        <p:txBody>
          <a:bodyPr>
            <a:normAutofit/>
          </a:bodyPr>
          <a:lstStyle/>
          <a:p>
            <a:r>
              <a:rPr lang="en-CA" sz="2000" dirty="0"/>
              <a:t>@</a:t>
            </a:r>
            <a:r>
              <a:rPr lang="en-CA" sz="2000" dirty="0" err="1"/>
              <a:t>KaylieTiessen</a:t>
            </a:r>
            <a:endParaRPr lang="en-CA" sz="2000" dirty="0"/>
          </a:p>
          <a:p>
            <a:r>
              <a:rPr lang="en-CA" sz="2000" dirty="0"/>
              <a:t>June 2018</a:t>
            </a:r>
          </a:p>
          <a:p>
            <a:r>
              <a:rPr lang="en-CA" sz="2000" dirty="0"/>
              <a:t>PEPSO Conference</a:t>
            </a:r>
          </a:p>
        </p:txBody>
      </p:sp>
    </p:spTree>
    <p:extLst>
      <p:ext uri="{BB962C8B-B14F-4D97-AF65-F5344CB8AC3E}">
        <p14:creationId xmlns:p14="http://schemas.microsoft.com/office/powerpoint/2010/main" val="232986319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a:bodyPr>
          <a:lstStyle/>
          <a:p>
            <a:pPr marL="0" indent="0" algn="ctr">
              <a:buNone/>
            </a:pPr>
            <a:endParaRPr lang="en-CA" sz="4000" dirty="0"/>
          </a:p>
          <a:p>
            <a:pPr marL="0" indent="0" algn="ctr">
              <a:buNone/>
            </a:pPr>
            <a:endParaRPr lang="en-CA" sz="4000" dirty="0"/>
          </a:p>
          <a:p>
            <a:pPr marL="0" indent="0" algn="ctr">
              <a:buNone/>
            </a:pPr>
            <a:r>
              <a:rPr lang="en-CA" sz="4000" dirty="0"/>
              <a:t>More Questions than Answers</a:t>
            </a:r>
          </a:p>
        </p:txBody>
      </p:sp>
    </p:spTree>
    <p:extLst>
      <p:ext uri="{BB962C8B-B14F-4D97-AF65-F5344CB8AC3E}">
        <p14:creationId xmlns:p14="http://schemas.microsoft.com/office/powerpoint/2010/main" val="16581188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lgn="ctr">
              <a:buNone/>
            </a:pPr>
            <a:r>
              <a:rPr lang="en-CA" dirty="0"/>
              <a:t>What, if anything, has changed for workers since Bill 148 was implemented?</a:t>
            </a:r>
          </a:p>
          <a:p>
            <a:pPr marL="0" indent="0">
              <a:buNone/>
            </a:pPr>
            <a:endParaRPr lang="en-CA" dirty="0"/>
          </a:p>
          <a:p>
            <a:pPr marL="0" indent="0" algn="ctr">
              <a:buNone/>
            </a:pPr>
            <a:r>
              <a:rPr lang="en-CA" dirty="0"/>
              <a:t>What has changed for employers?</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27457014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has changed since Bill 148?</a:t>
            </a:r>
          </a:p>
        </p:txBody>
      </p:sp>
      <p:sp>
        <p:nvSpPr>
          <p:cNvPr id="3" name="Content Placeholder 2"/>
          <p:cNvSpPr>
            <a:spLocks noGrp="1"/>
          </p:cNvSpPr>
          <p:nvPr>
            <p:ph idx="1"/>
          </p:nvPr>
        </p:nvSpPr>
        <p:spPr>
          <a:xfrm>
            <a:off x="323528" y="1600200"/>
            <a:ext cx="8363272" cy="4525963"/>
          </a:xfrm>
        </p:spPr>
        <p:txBody>
          <a:bodyPr>
            <a:normAutofit/>
          </a:bodyPr>
          <a:lstStyle/>
          <a:p>
            <a:r>
              <a:rPr lang="en-CA" dirty="0"/>
              <a:t>Income?</a:t>
            </a:r>
          </a:p>
          <a:p>
            <a:r>
              <a:rPr lang="en-CA" dirty="0"/>
              <a:t>Hours worked?</a:t>
            </a:r>
          </a:p>
          <a:p>
            <a:r>
              <a:rPr lang="en-CA" dirty="0"/>
              <a:t>Job loss?</a:t>
            </a:r>
          </a:p>
          <a:p>
            <a:r>
              <a:rPr lang="en-CA" dirty="0"/>
              <a:t>Complete shut down of a business?</a:t>
            </a:r>
          </a:p>
          <a:p>
            <a:r>
              <a:rPr lang="en-CA" dirty="0"/>
              <a:t>Feelings of anxiety about money, about future?</a:t>
            </a:r>
          </a:p>
          <a:p>
            <a:r>
              <a:rPr lang="en-CA" dirty="0"/>
              <a:t>Permanency?</a:t>
            </a:r>
          </a:p>
          <a:p>
            <a:r>
              <a:rPr lang="en-CA" dirty="0"/>
              <a:t>Use of sick days and emergency leave?</a:t>
            </a:r>
          </a:p>
          <a:p>
            <a:endParaRPr lang="en-CA" dirty="0"/>
          </a:p>
        </p:txBody>
      </p:sp>
    </p:spTree>
    <p:extLst>
      <p:ext uri="{BB962C8B-B14F-4D97-AF65-F5344CB8AC3E}">
        <p14:creationId xmlns:p14="http://schemas.microsoft.com/office/powerpoint/2010/main" val="303413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Workers’ wellbeing hasn’t improved with the growing economy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56792"/>
            <a:ext cx="7507023" cy="4608512"/>
          </a:xfrm>
        </p:spPr>
      </p:pic>
    </p:spTree>
    <p:extLst>
      <p:ext uri="{BB962C8B-B14F-4D97-AF65-F5344CB8AC3E}">
        <p14:creationId xmlns:p14="http://schemas.microsoft.com/office/powerpoint/2010/main" val="96926968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22180888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lgn="ctr">
              <a:buNone/>
            </a:pPr>
            <a:r>
              <a:rPr lang="en-CA" dirty="0"/>
              <a:t>What about the middle class?</a:t>
            </a:r>
          </a:p>
          <a:p>
            <a:pPr marL="0" indent="0" algn="ctr">
              <a:buNone/>
            </a:pPr>
            <a:endParaRPr lang="en-CA" dirty="0"/>
          </a:p>
          <a:p>
            <a:pPr marL="0" indent="0" algn="ctr">
              <a:buNone/>
            </a:pPr>
            <a:r>
              <a:rPr lang="en-CA" dirty="0"/>
              <a:t>When education is at an all time high and unemployment is low: </a:t>
            </a:r>
          </a:p>
          <a:p>
            <a:pPr marL="0" indent="0" algn="ctr">
              <a:buNone/>
            </a:pPr>
            <a:endParaRPr lang="en-CA" dirty="0"/>
          </a:p>
          <a:p>
            <a:pPr marL="0" indent="0" algn="ctr">
              <a:buNone/>
            </a:pPr>
            <a:r>
              <a:rPr lang="en-CA" dirty="0"/>
              <a:t>How do we grow Canada’s middle class through higher pay and higher quality employment as opposed to tax cuts? </a:t>
            </a:r>
          </a:p>
        </p:txBody>
      </p:sp>
    </p:spTree>
    <p:extLst>
      <p:ext uri="{BB962C8B-B14F-4D97-AF65-F5344CB8AC3E}">
        <p14:creationId xmlns:p14="http://schemas.microsoft.com/office/powerpoint/2010/main" val="91842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2932877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lgn="ctr">
              <a:buNone/>
            </a:pPr>
            <a:r>
              <a:rPr lang="en-CA" dirty="0"/>
              <a:t>What role does the threat/promise of new technology play in the future well-being of workers and employers? </a:t>
            </a:r>
          </a:p>
        </p:txBody>
      </p:sp>
    </p:spTree>
    <p:extLst>
      <p:ext uri="{BB962C8B-B14F-4D97-AF65-F5344CB8AC3E}">
        <p14:creationId xmlns:p14="http://schemas.microsoft.com/office/powerpoint/2010/main" val="16892653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CA" dirty="0"/>
              <a:t>What role does tech change play?</a:t>
            </a:r>
          </a:p>
        </p:txBody>
      </p:sp>
      <p:graphicFrame>
        <p:nvGraphicFramePr>
          <p:cNvPr id="4" name="Content Placeholder 3"/>
          <p:cNvGraphicFramePr>
            <a:graphicFrameLocks noGrp="1" noChangeAspect="1"/>
          </p:cNvGraphicFramePr>
          <p:nvPr>
            <p:ph idx="1"/>
            <p:extLst/>
          </p:nvPr>
        </p:nvGraphicFramePr>
        <p:xfrm>
          <a:off x="0" y="1412776"/>
          <a:ext cx="9348233" cy="51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69833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Thank you!</a:t>
            </a:r>
          </a:p>
        </p:txBody>
      </p:sp>
      <p:sp>
        <p:nvSpPr>
          <p:cNvPr id="3" name="Subtitle 2"/>
          <p:cNvSpPr>
            <a:spLocks noGrp="1"/>
          </p:cNvSpPr>
          <p:nvPr>
            <p:ph type="subTitle" idx="1"/>
          </p:nvPr>
        </p:nvSpPr>
        <p:spPr/>
        <p:txBody>
          <a:bodyPr/>
          <a:lstStyle/>
          <a:p>
            <a:r>
              <a:rPr lang="en-CA" dirty="0"/>
              <a:t>@</a:t>
            </a:r>
            <a:r>
              <a:rPr lang="en-CA" dirty="0" err="1"/>
              <a:t>KaylieTiessen</a:t>
            </a:r>
            <a:endParaRPr lang="en-CA" dirty="0"/>
          </a:p>
          <a:p>
            <a:r>
              <a:rPr lang="en-CA" dirty="0"/>
              <a:t>@</a:t>
            </a:r>
            <a:r>
              <a:rPr lang="en-CA" dirty="0" err="1"/>
              <a:t>Unifortheunion</a:t>
            </a:r>
            <a:endParaRPr lang="en-CA" dirty="0"/>
          </a:p>
        </p:txBody>
      </p:sp>
    </p:spTree>
    <p:extLst>
      <p:ext uri="{BB962C8B-B14F-4D97-AF65-F5344CB8AC3E}">
        <p14:creationId xmlns:p14="http://schemas.microsoft.com/office/powerpoint/2010/main" val="22026890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Better Business Outcomes Through Workforce Security</a:t>
            </a:r>
            <a:endParaRPr lang="en-CA" sz="5000" dirty="0"/>
          </a:p>
        </p:txBody>
      </p:sp>
      <p:sp>
        <p:nvSpPr>
          <p:cNvPr id="3" name="Text Placeholder 2"/>
          <p:cNvSpPr>
            <a:spLocks noGrp="1"/>
          </p:cNvSpPr>
          <p:nvPr>
            <p:ph type="body" idx="1"/>
          </p:nvPr>
        </p:nvSpPr>
        <p:spPr>
          <a:xfrm>
            <a:off x="467544" y="3717032"/>
            <a:ext cx="8280920" cy="576064"/>
          </a:xfrm>
        </p:spPr>
        <p:txBody>
          <a:bodyPr/>
          <a:lstStyle/>
          <a:p>
            <a:pPr lvl="0"/>
            <a:r>
              <a:rPr lang="en-CA" dirty="0"/>
              <a:t>United Way Greater Toronto</a:t>
            </a:r>
          </a:p>
        </p:txBody>
      </p:sp>
      <p:sp>
        <p:nvSpPr>
          <p:cNvPr id="4" name="Text Placeholder 3"/>
          <p:cNvSpPr>
            <a:spLocks noGrp="1"/>
          </p:cNvSpPr>
          <p:nvPr>
            <p:ph type="body" idx="13"/>
          </p:nvPr>
        </p:nvSpPr>
        <p:spPr>
          <a:xfrm>
            <a:off x="467544" y="3276674"/>
            <a:ext cx="8280920" cy="648072"/>
          </a:xfrm>
        </p:spPr>
        <p:txBody>
          <a:bodyPr/>
          <a:lstStyle/>
          <a:p>
            <a:r>
              <a:rPr lang="en-CA" dirty="0"/>
              <a:t>Michelynn </a:t>
            </a:r>
            <a:r>
              <a:rPr lang="en-CA" dirty="0" err="1"/>
              <a:t>Laflèche</a:t>
            </a:r>
            <a:endParaRPr lang="en-CA" dirty="0"/>
          </a:p>
        </p:txBody>
      </p:sp>
    </p:spTree>
    <p:extLst>
      <p:ext uri="{BB962C8B-B14F-4D97-AF65-F5344CB8AC3E}">
        <p14:creationId xmlns:p14="http://schemas.microsoft.com/office/powerpoint/2010/main" val="10171514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5055" y="1337703"/>
            <a:ext cx="4529923" cy="3961084"/>
          </a:xfrm>
        </p:spPr>
        <p:txBody>
          <a:bodyPr/>
          <a:lstStyle/>
          <a:p>
            <a:r>
              <a:rPr lang="en-CA" sz="7200" dirty="0"/>
              <a:t>Better Business Outcomes Through Workforce Security </a:t>
            </a:r>
          </a:p>
        </p:txBody>
      </p:sp>
      <p:pic>
        <p:nvPicPr>
          <p:cNvPr id="2" name="Picture 1"/>
          <p:cNvPicPr>
            <a:picLocks noChangeAspect="1"/>
          </p:cNvPicPr>
          <p:nvPr/>
        </p:nvPicPr>
        <p:blipFill>
          <a:blip r:embed="rId3"/>
          <a:stretch>
            <a:fillRect/>
          </a:stretch>
        </p:blipFill>
        <p:spPr>
          <a:xfrm>
            <a:off x="3541383" y="639917"/>
            <a:ext cx="1202067" cy="383468"/>
          </a:xfrm>
          <a:prstGeom prst="rect">
            <a:avLst/>
          </a:prstGeom>
        </p:spPr>
      </p:pic>
    </p:spTree>
    <p:extLst>
      <p:ext uri="{BB962C8B-B14F-4D97-AF65-F5344CB8AC3E}">
        <p14:creationId xmlns:p14="http://schemas.microsoft.com/office/powerpoint/2010/main" val="16888873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Research on Workforce Security </a:t>
            </a:r>
          </a:p>
        </p:txBody>
      </p:sp>
      <p:sp>
        <p:nvSpPr>
          <p:cNvPr id="3" name="Text Placeholder 2"/>
          <p:cNvSpPr>
            <a:spLocks noGrp="1"/>
          </p:cNvSpPr>
          <p:nvPr>
            <p:ph type="body" sz="quarter" idx="11"/>
          </p:nvPr>
        </p:nvSpPr>
        <p:spPr>
          <a:xfrm>
            <a:off x="324000" y="1476000"/>
            <a:ext cx="8496000" cy="531502"/>
          </a:xfrm>
        </p:spPr>
        <p:txBody>
          <a:bodyPr/>
          <a:lstStyle/>
          <a:p>
            <a:r>
              <a:rPr lang="en-US" dirty="0"/>
              <a:t>The United Way, supported by KPMG, has been researching insecure employment since 2007 </a:t>
            </a:r>
          </a:p>
        </p:txBody>
      </p:sp>
      <p:graphicFrame>
        <p:nvGraphicFramePr>
          <p:cNvPr id="5" name="Table 4"/>
          <p:cNvGraphicFramePr>
            <a:graphicFrameLocks noGrp="1"/>
          </p:cNvGraphicFramePr>
          <p:nvPr>
            <p:extLst/>
          </p:nvPr>
        </p:nvGraphicFramePr>
        <p:xfrm>
          <a:off x="323999" y="2546823"/>
          <a:ext cx="8496002" cy="2704908"/>
        </p:xfrm>
        <a:graphic>
          <a:graphicData uri="http://schemas.openxmlformats.org/drawingml/2006/table">
            <a:tbl>
              <a:tblPr firstRow="1" firstCol="1" bandRow="1"/>
              <a:tblGrid>
                <a:gridCol w="2123369">
                  <a:extLst>
                    <a:ext uri="{9D8B030D-6E8A-4147-A177-3AD203B41FA5}">
                      <a16:colId xmlns:a16="http://schemas.microsoft.com/office/drawing/2014/main" val="20000"/>
                    </a:ext>
                  </a:extLst>
                </a:gridCol>
                <a:gridCol w="2124211">
                  <a:extLst>
                    <a:ext uri="{9D8B030D-6E8A-4147-A177-3AD203B41FA5}">
                      <a16:colId xmlns:a16="http://schemas.microsoft.com/office/drawing/2014/main" val="20001"/>
                    </a:ext>
                  </a:extLst>
                </a:gridCol>
                <a:gridCol w="2124211">
                  <a:extLst>
                    <a:ext uri="{9D8B030D-6E8A-4147-A177-3AD203B41FA5}">
                      <a16:colId xmlns:a16="http://schemas.microsoft.com/office/drawing/2014/main" val="20002"/>
                    </a:ext>
                  </a:extLst>
                </a:gridCol>
                <a:gridCol w="2124211">
                  <a:extLst>
                    <a:ext uri="{9D8B030D-6E8A-4147-A177-3AD203B41FA5}">
                      <a16:colId xmlns:a16="http://schemas.microsoft.com/office/drawing/2014/main" val="20003"/>
                    </a:ext>
                  </a:extLst>
                </a:gridCol>
              </a:tblGrid>
              <a:tr h="1352454">
                <a:tc>
                  <a:txBody>
                    <a:bodyPr/>
                    <a:lstStyle/>
                    <a:p>
                      <a:pPr marL="0" marR="0" algn="ctr">
                        <a:lnSpc>
                          <a:spcPct val="100000"/>
                        </a:lnSpc>
                        <a:spcBef>
                          <a:spcPts val="0"/>
                        </a:spcBef>
                        <a:spcAft>
                          <a:spcPts val="600"/>
                        </a:spcAft>
                      </a:pPr>
                      <a:r>
                        <a:rPr lang="en-CA" sz="4000" dirty="0">
                          <a:solidFill>
                            <a:srgbClr val="FFFFFF"/>
                          </a:solidFill>
                          <a:effectLst/>
                          <a:latin typeface="+mn-lt"/>
                          <a:ea typeface="Times New Roman" panose="02020603050405020304" pitchFamily="18" charset="0"/>
                          <a:cs typeface="Times New Roman" panose="02020603050405020304" pitchFamily="18" charset="0"/>
                        </a:rPr>
                        <a:t>2007</a:t>
                      </a:r>
                      <a:endParaRPr lang="en-US" sz="40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005EB8"/>
                    </a:solidFill>
                  </a:tcPr>
                </a:tc>
                <a:tc>
                  <a:txBody>
                    <a:bodyPr/>
                    <a:lstStyle/>
                    <a:p>
                      <a:pPr marL="0" marR="0" algn="ctr">
                        <a:lnSpc>
                          <a:spcPct val="100000"/>
                        </a:lnSpc>
                        <a:spcBef>
                          <a:spcPts val="0"/>
                        </a:spcBef>
                        <a:spcAft>
                          <a:spcPts val="600"/>
                        </a:spcAft>
                      </a:pPr>
                      <a:r>
                        <a:rPr lang="en-CA" sz="4000" dirty="0">
                          <a:solidFill>
                            <a:srgbClr val="FFFFFF"/>
                          </a:solidFill>
                          <a:effectLst/>
                          <a:latin typeface="+mn-lt"/>
                          <a:ea typeface="Times New Roman" panose="02020603050405020304" pitchFamily="18" charset="0"/>
                          <a:cs typeface="Times New Roman" panose="02020603050405020304" pitchFamily="18" charset="0"/>
                        </a:rPr>
                        <a:t>2013</a:t>
                      </a:r>
                      <a:endParaRPr lang="en-US" sz="40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0091DA"/>
                    </a:solidFill>
                  </a:tcPr>
                </a:tc>
                <a:tc>
                  <a:txBody>
                    <a:bodyPr/>
                    <a:lstStyle/>
                    <a:p>
                      <a:pPr marL="0" marR="0" algn="ctr">
                        <a:lnSpc>
                          <a:spcPct val="100000"/>
                        </a:lnSpc>
                        <a:spcBef>
                          <a:spcPts val="0"/>
                        </a:spcBef>
                        <a:spcAft>
                          <a:spcPts val="600"/>
                        </a:spcAft>
                      </a:pPr>
                      <a:r>
                        <a:rPr lang="en-CA" sz="4000" dirty="0">
                          <a:solidFill>
                            <a:srgbClr val="FFFFFF"/>
                          </a:solidFill>
                          <a:effectLst/>
                          <a:latin typeface="+mn-lt"/>
                          <a:ea typeface="Times New Roman" panose="02020603050405020304" pitchFamily="18" charset="0"/>
                          <a:cs typeface="Times New Roman" panose="02020603050405020304" pitchFamily="18" charset="0"/>
                        </a:rPr>
                        <a:t>2014</a:t>
                      </a:r>
                      <a:endParaRPr lang="en-US" sz="40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00A3A1"/>
                    </a:solidFill>
                  </a:tcPr>
                </a:tc>
                <a:tc>
                  <a:txBody>
                    <a:bodyPr/>
                    <a:lstStyle/>
                    <a:p>
                      <a:pPr marL="0" marR="0" algn="ctr">
                        <a:lnSpc>
                          <a:spcPct val="100000"/>
                        </a:lnSpc>
                        <a:spcBef>
                          <a:spcPts val="0"/>
                        </a:spcBef>
                        <a:spcAft>
                          <a:spcPts val="600"/>
                        </a:spcAft>
                      </a:pPr>
                      <a:r>
                        <a:rPr lang="en-CA" sz="4000" dirty="0">
                          <a:solidFill>
                            <a:srgbClr val="FFFFFF"/>
                          </a:solidFill>
                          <a:effectLst/>
                          <a:latin typeface="+mn-lt"/>
                          <a:ea typeface="Times New Roman" panose="02020603050405020304" pitchFamily="18" charset="0"/>
                          <a:cs typeface="Times New Roman" panose="02020603050405020304" pitchFamily="18" charset="0"/>
                        </a:rPr>
                        <a:t>2015</a:t>
                      </a:r>
                      <a:endParaRPr lang="en-US" sz="40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483698"/>
                    </a:solidFill>
                  </a:tcPr>
                </a:tc>
                <a:extLst>
                  <a:ext uri="{0D108BD9-81ED-4DB2-BD59-A6C34878D82A}">
                    <a16:rowId xmlns:a16="http://schemas.microsoft.com/office/drawing/2014/main" val="10000"/>
                  </a:ext>
                </a:extLst>
              </a:tr>
              <a:tr h="1352454">
                <a:tc>
                  <a:txBody>
                    <a:bodyPr/>
                    <a:lstStyle/>
                    <a:p>
                      <a:pPr marL="0" marR="0" indent="0" algn="ctr" defTabSz="914400" eaLnBrk="1" fontAlgn="auto" latinLnBrk="0" hangingPunct="1">
                        <a:lnSpc>
                          <a:spcPct val="100000"/>
                        </a:lnSpc>
                        <a:spcBef>
                          <a:spcPts val="0"/>
                        </a:spcBef>
                        <a:spcAft>
                          <a:spcPts val="600"/>
                        </a:spcAft>
                        <a:buClrTx/>
                        <a:buSzTx/>
                        <a:buFontTx/>
                        <a:buNone/>
                        <a:tabLst/>
                        <a:defRPr/>
                      </a:pPr>
                      <a:r>
                        <a:rPr lang="en-CA" sz="1400" b="1" kern="1200" dirty="0">
                          <a:solidFill>
                            <a:srgbClr val="FFFFFF"/>
                          </a:solidFill>
                          <a:effectLst/>
                          <a:latin typeface="+mn-lt"/>
                          <a:ea typeface="Times New Roman" panose="02020603050405020304" pitchFamily="18" charset="0"/>
                          <a:cs typeface="Arial" panose="020B0604020202020204" pitchFamily="34" charset="0"/>
                        </a:rPr>
                        <a:t>Revealed Issues</a:t>
                      </a:r>
                      <a:br>
                        <a:rPr lang="en-CA" sz="1400" b="1" kern="1200" dirty="0">
                          <a:solidFill>
                            <a:srgbClr val="FFFFFF"/>
                          </a:solidFill>
                          <a:effectLst/>
                          <a:latin typeface="+mn-lt"/>
                          <a:ea typeface="Times New Roman" panose="02020603050405020304" pitchFamily="18" charset="0"/>
                          <a:cs typeface="Arial" panose="020B0604020202020204" pitchFamily="34" charset="0"/>
                        </a:rPr>
                      </a:br>
                      <a:r>
                        <a:rPr lang="en-CA" sz="1400" b="1" kern="1200" dirty="0">
                          <a:solidFill>
                            <a:srgbClr val="FFFFFF"/>
                          </a:solidFill>
                          <a:effectLst/>
                          <a:latin typeface="+mn-lt"/>
                          <a:ea typeface="Times New Roman" panose="02020603050405020304" pitchFamily="18" charset="0"/>
                          <a:cs typeface="Arial" panose="020B0604020202020204" pitchFamily="34" charset="0"/>
                        </a:rPr>
                        <a:t>of Precarious Employment</a:t>
                      </a:r>
                      <a:endParaRPr lang="en-US" sz="14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005EB8"/>
                    </a:solidFill>
                  </a:tcPr>
                </a:tc>
                <a:tc>
                  <a:txBody>
                    <a:bodyPr/>
                    <a:lstStyle/>
                    <a:p>
                      <a:pPr marL="0" marR="0" indent="0" algn="ctr" defTabSz="914400" eaLnBrk="1" fontAlgn="auto" latinLnBrk="0" hangingPunct="1">
                        <a:lnSpc>
                          <a:spcPct val="100000"/>
                        </a:lnSpc>
                        <a:spcBef>
                          <a:spcPts val="0"/>
                        </a:spcBef>
                        <a:spcAft>
                          <a:spcPts val="600"/>
                        </a:spcAft>
                        <a:buClrTx/>
                        <a:buSzTx/>
                        <a:buFontTx/>
                        <a:buNone/>
                        <a:tabLst/>
                        <a:defRPr/>
                      </a:pPr>
                      <a:r>
                        <a:rPr lang="en-CA" sz="1600" b="1" kern="1200" dirty="0">
                          <a:solidFill>
                            <a:srgbClr val="FFFFFF"/>
                          </a:solidFill>
                          <a:effectLst/>
                          <a:latin typeface="+mn-lt"/>
                          <a:ea typeface="Times New Roman" panose="02020603050405020304" pitchFamily="18" charset="0"/>
                          <a:cs typeface="Arial" panose="020B0604020202020204" pitchFamily="34" charset="0"/>
                        </a:rPr>
                        <a:t>Identified Impacts</a:t>
                      </a:r>
                      <a:br>
                        <a:rPr lang="en-CA" sz="1600" b="1" kern="1200" dirty="0">
                          <a:solidFill>
                            <a:srgbClr val="FFFFFF"/>
                          </a:solidFill>
                          <a:effectLst/>
                          <a:latin typeface="+mn-lt"/>
                          <a:ea typeface="Times New Roman" panose="02020603050405020304" pitchFamily="18" charset="0"/>
                          <a:cs typeface="Arial" panose="020B0604020202020204" pitchFamily="34" charset="0"/>
                        </a:rPr>
                      </a:br>
                      <a:r>
                        <a:rPr lang="en-CA" sz="1600" b="1" kern="1200" dirty="0">
                          <a:solidFill>
                            <a:srgbClr val="FFFFFF"/>
                          </a:solidFill>
                          <a:effectLst/>
                          <a:latin typeface="+mn-lt"/>
                          <a:ea typeface="Times New Roman" panose="02020603050405020304" pitchFamily="18" charset="0"/>
                          <a:cs typeface="Arial" panose="020B0604020202020204" pitchFamily="34" charset="0"/>
                        </a:rPr>
                        <a:t>of Precarious Employment</a:t>
                      </a:r>
                      <a:endParaRPr lang="en-US" sz="16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0091DA"/>
                    </a:solidFill>
                  </a:tcPr>
                </a:tc>
                <a:tc>
                  <a:txBody>
                    <a:bodyPr/>
                    <a:lstStyle/>
                    <a:p>
                      <a:pPr marL="0" marR="0" indent="0" algn="ctr" defTabSz="914400" eaLnBrk="1" fontAlgn="auto" latinLnBrk="0" hangingPunct="1">
                        <a:lnSpc>
                          <a:spcPct val="100000"/>
                        </a:lnSpc>
                        <a:spcBef>
                          <a:spcPts val="0"/>
                        </a:spcBef>
                        <a:spcAft>
                          <a:spcPts val="600"/>
                        </a:spcAft>
                        <a:buClrTx/>
                        <a:buSzTx/>
                        <a:buFontTx/>
                        <a:buNone/>
                        <a:tabLst/>
                        <a:defRPr/>
                      </a:pPr>
                      <a:r>
                        <a:rPr lang="en-CA" sz="1600" b="1" kern="1200" dirty="0">
                          <a:solidFill>
                            <a:srgbClr val="FFFFFF"/>
                          </a:solidFill>
                          <a:effectLst/>
                          <a:latin typeface="+mn-lt"/>
                          <a:ea typeface="Times New Roman" panose="02020603050405020304" pitchFamily="18" charset="0"/>
                          <a:cs typeface="Arial" panose="020B0604020202020204" pitchFamily="34" charset="0"/>
                        </a:rPr>
                        <a:t>Explored Employer</a:t>
                      </a:r>
                      <a:br>
                        <a:rPr lang="en-CA" sz="1600" b="1" kern="1200" dirty="0">
                          <a:solidFill>
                            <a:srgbClr val="FFFFFF"/>
                          </a:solidFill>
                          <a:effectLst/>
                          <a:latin typeface="+mn-lt"/>
                          <a:ea typeface="Times New Roman" panose="02020603050405020304" pitchFamily="18" charset="0"/>
                          <a:cs typeface="Arial" panose="020B0604020202020204" pitchFamily="34" charset="0"/>
                        </a:rPr>
                      </a:br>
                      <a:r>
                        <a:rPr lang="en-CA" sz="1600" b="1" kern="1200" dirty="0">
                          <a:solidFill>
                            <a:srgbClr val="FFFFFF"/>
                          </a:solidFill>
                          <a:effectLst/>
                          <a:latin typeface="+mn-lt"/>
                          <a:ea typeface="Times New Roman" panose="02020603050405020304" pitchFamily="18" charset="0"/>
                          <a:cs typeface="Arial" panose="020B0604020202020204" pitchFamily="34" charset="0"/>
                        </a:rPr>
                        <a:t>Understanding of Precarious Employment</a:t>
                      </a:r>
                      <a:endParaRPr lang="en-US" sz="16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00A3A1"/>
                    </a:solidFill>
                  </a:tcPr>
                </a:tc>
                <a:tc>
                  <a:txBody>
                    <a:bodyPr/>
                    <a:lstStyle/>
                    <a:p>
                      <a:pPr marL="0" marR="0" indent="0" algn="ctr" defTabSz="914400" eaLnBrk="1" fontAlgn="auto" latinLnBrk="0" hangingPunct="1">
                        <a:lnSpc>
                          <a:spcPct val="100000"/>
                        </a:lnSpc>
                        <a:spcBef>
                          <a:spcPts val="0"/>
                        </a:spcBef>
                        <a:spcAft>
                          <a:spcPts val="600"/>
                        </a:spcAft>
                        <a:buClrTx/>
                        <a:buSzTx/>
                        <a:buFontTx/>
                        <a:buNone/>
                        <a:tabLst/>
                        <a:defRPr/>
                      </a:pPr>
                      <a:r>
                        <a:rPr lang="en-CA" sz="1600" b="1" kern="1200" dirty="0">
                          <a:solidFill>
                            <a:srgbClr val="FFFFFF"/>
                          </a:solidFill>
                          <a:effectLst/>
                          <a:latin typeface="+mn-lt"/>
                          <a:ea typeface="Times New Roman" panose="02020603050405020304" pitchFamily="18" charset="0"/>
                          <a:cs typeface="Arial" panose="020B0604020202020204" pitchFamily="34" charset="0"/>
                        </a:rPr>
                        <a:t>Identified Further Impacts of Precarious Employment and Proposed Solutions</a:t>
                      </a:r>
                      <a:endParaRPr lang="en-US" sz="1600" dirty="0">
                        <a:effectLst/>
                        <a:latin typeface="+mn-lt"/>
                        <a:ea typeface="Times New Roman" panose="02020603050405020304" pitchFamily="18" charset="0"/>
                        <a:cs typeface="Times New Roman" panose="02020603050405020304" pitchFamily="18" charset="0"/>
                      </a:endParaRPr>
                    </a:p>
                  </a:txBody>
                  <a:tcPr anchor="ctr">
                    <a:lnL>
                      <a:noFill/>
                    </a:lnL>
                    <a:lnR>
                      <a:noFill/>
                    </a:lnR>
                    <a:lnT>
                      <a:noFill/>
                    </a:lnT>
                    <a:lnB>
                      <a:noFill/>
                    </a:lnB>
                    <a:solidFill>
                      <a:srgbClr val="483698"/>
                    </a:solidFill>
                  </a:tcPr>
                </a:tc>
                <a:extLst>
                  <a:ext uri="{0D108BD9-81ED-4DB2-BD59-A6C34878D82A}">
                    <a16:rowId xmlns:a16="http://schemas.microsoft.com/office/drawing/2014/main" val="10001"/>
                  </a:ext>
                </a:extLst>
              </a:tr>
            </a:tbl>
          </a:graphicData>
        </a:graphic>
      </p:graphicFrame>
      <p:cxnSp>
        <p:nvCxnSpPr>
          <p:cNvPr id="19" name="Straight Connector 18"/>
          <p:cNvCxnSpPr/>
          <p:nvPr/>
        </p:nvCxnSpPr>
        <p:spPr>
          <a:xfrm flipV="1">
            <a:off x="365760" y="3735230"/>
            <a:ext cx="8412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5103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78" y="337143"/>
            <a:ext cx="8496000" cy="706347"/>
          </a:xfrm>
        </p:spPr>
        <p:txBody>
          <a:bodyPr/>
          <a:lstStyle/>
          <a:p>
            <a:r>
              <a:rPr lang="en-US" dirty="0"/>
              <a:t>Employer Perspectives on Insecure Employment</a:t>
            </a:r>
          </a:p>
        </p:txBody>
      </p:sp>
      <p:sp>
        <p:nvSpPr>
          <p:cNvPr id="3" name="Text Placeholder 2"/>
          <p:cNvSpPr>
            <a:spLocks noGrp="1"/>
          </p:cNvSpPr>
          <p:nvPr>
            <p:ph type="body" sz="quarter" idx="11"/>
          </p:nvPr>
        </p:nvSpPr>
        <p:spPr>
          <a:xfrm>
            <a:off x="324000" y="1592886"/>
            <a:ext cx="8496000" cy="611217"/>
          </a:xfrm>
        </p:spPr>
        <p:txBody>
          <a:bodyPr/>
          <a:lstStyle/>
          <a:p>
            <a:r>
              <a:rPr lang="en-US" dirty="0"/>
              <a:t>Our research showed many employers are aware of insecure employment, but there is limited knowledge and understanding of the social effects</a:t>
            </a:r>
          </a:p>
        </p:txBody>
      </p:sp>
      <p:sp>
        <p:nvSpPr>
          <p:cNvPr id="4" name="Rectangle 3"/>
          <p:cNvSpPr/>
          <p:nvPr/>
        </p:nvSpPr>
        <p:spPr>
          <a:xfrm>
            <a:off x="0" y="2315816"/>
            <a:ext cx="3806687" cy="3804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2"/>
                </a:solidFill>
                <a:effectLst/>
                <a:uLnTx/>
                <a:uFillTx/>
              </a:rPr>
              <a:t>Types of Insecure Employment</a:t>
            </a:r>
          </a:p>
        </p:txBody>
      </p:sp>
      <p:sp>
        <p:nvSpPr>
          <p:cNvPr id="5" name="TextBox 4"/>
          <p:cNvSpPr txBox="1"/>
          <p:nvPr/>
        </p:nvSpPr>
        <p:spPr>
          <a:xfrm>
            <a:off x="1203740" y="2814983"/>
            <a:ext cx="2602947" cy="377687"/>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Univers for KPMG"/>
                <a:cs typeface="Univers for KPMG"/>
              </a:rPr>
              <a:t>Seasonal</a:t>
            </a:r>
          </a:p>
        </p:txBody>
      </p:sp>
      <p:sp>
        <p:nvSpPr>
          <p:cNvPr id="6" name="TextBox 5"/>
          <p:cNvSpPr txBox="1"/>
          <p:nvPr/>
        </p:nvSpPr>
        <p:spPr>
          <a:xfrm>
            <a:off x="1203740" y="3361309"/>
            <a:ext cx="2602947" cy="377687"/>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Univers for KPMG"/>
                <a:cs typeface="Univers for KPMG"/>
              </a:rPr>
              <a:t>Project Based</a:t>
            </a:r>
          </a:p>
        </p:txBody>
      </p:sp>
      <p:sp>
        <p:nvSpPr>
          <p:cNvPr id="9" name="TextBox 8"/>
          <p:cNvSpPr txBox="1"/>
          <p:nvPr/>
        </p:nvSpPr>
        <p:spPr>
          <a:xfrm>
            <a:off x="1203740" y="3907635"/>
            <a:ext cx="2602947" cy="377687"/>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Univers for KPMG"/>
                <a:cs typeface="Univers for KPMG"/>
              </a:rPr>
              <a:t>Short Term Replacement</a:t>
            </a:r>
          </a:p>
        </p:txBody>
      </p:sp>
      <p:sp>
        <p:nvSpPr>
          <p:cNvPr id="10" name="TextBox 9"/>
          <p:cNvSpPr txBox="1"/>
          <p:nvPr/>
        </p:nvSpPr>
        <p:spPr>
          <a:xfrm>
            <a:off x="1203740" y="4453961"/>
            <a:ext cx="2602947" cy="377687"/>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Univers for KPMG"/>
                <a:cs typeface="Univers for KPMG"/>
              </a:rPr>
              <a:t>New Role/Function</a:t>
            </a:r>
          </a:p>
        </p:txBody>
      </p:sp>
      <p:sp>
        <p:nvSpPr>
          <p:cNvPr id="11" name="TextBox 10"/>
          <p:cNvSpPr txBox="1"/>
          <p:nvPr/>
        </p:nvSpPr>
        <p:spPr>
          <a:xfrm>
            <a:off x="1203740" y="5000287"/>
            <a:ext cx="2602947" cy="377687"/>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Univers for KPMG"/>
                <a:cs typeface="Univers for KPMG"/>
              </a:rPr>
              <a:t>Recurring Contract</a:t>
            </a:r>
          </a:p>
        </p:txBody>
      </p:sp>
      <p:sp>
        <p:nvSpPr>
          <p:cNvPr id="12" name="TextBox 11"/>
          <p:cNvSpPr txBox="1"/>
          <p:nvPr/>
        </p:nvSpPr>
        <p:spPr>
          <a:xfrm>
            <a:off x="1203740" y="5546612"/>
            <a:ext cx="2602947" cy="377687"/>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Univers for KPMG"/>
                <a:cs typeface="Univers for KPMG"/>
              </a:rPr>
              <a:t>Temporary Workers </a:t>
            </a:r>
          </a:p>
        </p:txBody>
      </p:sp>
      <p:sp>
        <p:nvSpPr>
          <p:cNvPr id="13" name="Plus 12"/>
          <p:cNvSpPr/>
          <p:nvPr/>
        </p:nvSpPr>
        <p:spPr>
          <a:xfrm>
            <a:off x="3962399" y="3565614"/>
            <a:ext cx="965201" cy="956039"/>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Minus 13"/>
          <p:cNvSpPr/>
          <p:nvPr/>
        </p:nvSpPr>
        <p:spPr>
          <a:xfrm>
            <a:off x="3962399" y="4838110"/>
            <a:ext cx="965201" cy="956039"/>
          </a:xfrm>
          <a:prstGeom prst="mathMin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 name="TextBox 14"/>
          <p:cNvSpPr txBox="1"/>
          <p:nvPr/>
        </p:nvSpPr>
        <p:spPr>
          <a:xfrm>
            <a:off x="5010427" y="3717532"/>
            <a:ext cx="3823251" cy="1349801"/>
          </a:xfrm>
          <a:prstGeom prst="rect">
            <a:avLst/>
          </a:prstGeom>
          <a:noFill/>
        </p:spPr>
        <p:txBody>
          <a:bodyPr wrap="square" lIns="36000" tIns="36000" rIns="36000" bIns="36000" rtlCol="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2"/>
                </a:solidFill>
                <a:effectLst/>
                <a:uLnTx/>
                <a:uFillTx/>
                <a:latin typeface="Univers for KPMG"/>
                <a:cs typeface="Univers for KPMG"/>
              </a:rPr>
              <a:t>BENEFITS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Short-term cost savings and reduced long-term liabilities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Increased flexibility and ability to meet unforeseen demand</a:t>
            </a:r>
          </a:p>
        </p:txBody>
      </p:sp>
      <p:sp>
        <p:nvSpPr>
          <p:cNvPr id="16" name="TextBox 15"/>
          <p:cNvSpPr txBox="1"/>
          <p:nvPr/>
        </p:nvSpPr>
        <p:spPr>
          <a:xfrm>
            <a:off x="5010427" y="5119248"/>
            <a:ext cx="3823251" cy="1349801"/>
          </a:xfrm>
          <a:prstGeom prst="rect">
            <a:avLst/>
          </a:prstGeom>
          <a:noFill/>
        </p:spPr>
        <p:txBody>
          <a:bodyPr wrap="square" lIns="36000" tIns="36000" rIns="36000" bIns="36000" rtlCol="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2"/>
                </a:solidFill>
                <a:effectLst/>
                <a:uLnTx/>
                <a:uFillTx/>
                <a:latin typeface="Univers for KPMG"/>
                <a:cs typeface="Univers for KPMG"/>
              </a:rPr>
              <a:t>RISKS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Higher turnover, reduced worker engagement, reduced customer services, declining organizational performance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Increased health and safety risks</a:t>
            </a:r>
          </a:p>
        </p:txBody>
      </p:sp>
      <p:sp>
        <p:nvSpPr>
          <p:cNvPr id="17" name="TextBox 16"/>
          <p:cNvSpPr txBox="1"/>
          <p:nvPr/>
        </p:nvSpPr>
        <p:spPr>
          <a:xfrm>
            <a:off x="5010427" y="2315816"/>
            <a:ext cx="3823251" cy="1349801"/>
          </a:xfrm>
          <a:prstGeom prst="rect">
            <a:avLst/>
          </a:prstGeom>
          <a:noFill/>
        </p:spPr>
        <p:txBody>
          <a:bodyPr wrap="square" lIns="36000" tIns="36000" rIns="36000" bIns="36000" rtlCol="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2"/>
                </a:solidFill>
                <a:effectLst/>
                <a:uLnTx/>
                <a:uFillTx/>
                <a:latin typeface="Univers for KPMG"/>
                <a:cs typeface="Univers for KPMG"/>
              </a:rPr>
              <a:t>DRIVERS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Fill skills gaps and support project-based work</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Adjust staffing based on fluctuating demand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Accommodate worker preferences for greater flexibility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Univers for KPMG"/>
                <a:cs typeface="Univers for KPMG"/>
              </a:rPr>
              <a:t>Financial pressures to reduce total costs</a:t>
            </a:r>
          </a:p>
        </p:txBody>
      </p:sp>
      <p:grpSp>
        <p:nvGrpSpPr>
          <p:cNvPr id="18" name="Group 276"/>
          <p:cNvGrpSpPr/>
          <p:nvPr/>
        </p:nvGrpSpPr>
        <p:grpSpPr>
          <a:xfrm>
            <a:off x="4156998" y="2315816"/>
            <a:ext cx="576002" cy="536216"/>
            <a:chOff x="414338" y="2293937"/>
            <a:chExt cx="815975" cy="814387"/>
          </a:xfrm>
          <a:solidFill>
            <a:schemeClr val="accent1"/>
          </a:solidFill>
        </p:grpSpPr>
        <p:sp>
          <p:nvSpPr>
            <p:cNvPr id="19" name="Freeform 187"/>
            <p:cNvSpPr>
              <a:spLocks noEditPoints="1"/>
            </p:cNvSpPr>
            <p:nvPr/>
          </p:nvSpPr>
          <p:spPr bwMode="auto">
            <a:xfrm>
              <a:off x="414338" y="2293937"/>
              <a:ext cx="815975" cy="814387"/>
            </a:xfrm>
            <a:custGeom>
              <a:avLst/>
              <a:gdLst/>
              <a:ahLst/>
              <a:cxnLst>
                <a:cxn ang="0">
                  <a:pos x="317" y="634"/>
                </a:cxn>
                <a:cxn ang="0">
                  <a:pos x="0" y="317"/>
                </a:cxn>
                <a:cxn ang="0">
                  <a:pos x="317" y="0"/>
                </a:cxn>
                <a:cxn ang="0">
                  <a:pos x="635" y="317"/>
                </a:cxn>
                <a:cxn ang="0">
                  <a:pos x="317" y="634"/>
                </a:cxn>
                <a:cxn ang="0">
                  <a:pos x="317" y="36"/>
                </a:cxn>
                <a:cxn ang="0">
                  <a:pos x="36" y="317"/>
                </a:cxn>
                <a:cxn ang="0">
                  <a:pos x="317" y="598"/>
                </a:cxn>
                <a:cxn ang="0">
                  <a:pos x="599" y="317"/>
                </a:cxn>
                <a:cxn ang="0">
                  <a:pos x="317" y="36"/>
                </a:cxn>
              </a:cxnLst>
              <a:rect l="0" t="0" r="r" b="b"/>
              <a:pathLst>
                <a:path w="635" h="634">
                  <a:moveTo>
                    <a:pt x="317" y="634"/>
                  </a:moveTo>
                  <a:cubicBezTo>
                    <a:pt x="143" y="634"/>
                    <a:pt x="0" y="492"/>
                    <a:pt x="0" y="317"/>
                  </a:cubicBezTo>
                  <a:cubicBezTo>
                    <a:pt x="0" y="142"/>
                    <a:pt x="143" y="0"/>
                    <a:pt x="317" y="0"/>
                  </a:cubicBezTo>
                  <a:cubicBezTo>
                    <a:pt x="492" y="0"/>
                    <a:pt x="635" y="142"/>
                    <a:pt x="635" y="317"/>
                  </a:cubicBezTo>
                  <a:cubicBezTo>
                    <a:pt x="635" y="492"/>
                    <a:pt x="492" y="634"/>
                    <a:pt x="317" y="634"/>
                  </a:cubicBezTo>
                  <a:close/>
                  <a:moveTo>
                    <a:pt x="317" y="36"/>
                  </a:moveTo>
                  <a:cubicBezTo>
                    <a:pt x="162" y="36"/>
                    <a:pt x="36" y="162"/>
                    <a:pt x="36" y="317"/>
                  </a:cubicBezTo>
                  <a:cubicBezTo>
                    <a:pt x="36" y="472"/>
                    <a:pt x="162" y="598"/>
                    <a:pt x="317" y="598"/>
                  </a:cubicBezTo>
                  <a:cubicBezTo>
                    <a:pt x="473" y="598"/>
                    <a:pt x="599" y="472"/>
                    <a:pt x="599" y="317"/>
                  </a:cubicBezTo>
                  <a:cubicBezTo>
                    <a:pt x="599" y="162"/>
                    <a:pt x="473" y="36"/>
                    <a:pt x="317"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0" name="Freeform 188"/>
            <p:cNvSpPr>
              <a:spLocks noEditPoints="1"/>
            </p:cNvSpPr>
            <p:nvPr/>
          </p:nvSpPr>
          <p:spPr bwMode="auto">
            <a:xfrm>
              <a:off x="576263" y="2298700"/>
              <a:ext cx="492125" cy="804862"/>
            </a:xfrm>
            <a:custGeom>
              <a:avLst/>
              <a:gdLst/>
              <a:ahLst/>
              <a:cxnLst>
                <a:cxn ang="0">
                  <a:pos x="191" y="626"/>
                </a:cxn>
                <a:cxn ang="0">
                  <a:pos x="54" y="532"/>
                </a:cxn>
                <a:cxn ang="0">
                  <a:pos x="0" y="313"/>
                </a:cxn>
                <a:cxn ang="0">
                  <a:pos x="54" y="94"/>
                </a:cxn>
                <a:cxn ang="0">
                  <a:pos x="191" y="0"/>
                </a:cxn>
                <a:cxn ang="0">
                  <a:pos x="329" y="94"/>
                </a:cxn>
                <a:cxn ang="0">
                  <a:pos x="383" y="313"/>
                </a:cxn>
                <a:cxn ang="0">
                  <a:pos x="329" y="532"/>
                </a:cxn>
                <a:cxn ang="0">
                  <a:pos x="191" y="626"/>
                </a:cxn>
                <a:cxn ang="0">
                  <a:pos x="191" y="28"/>
                </a:cxn>
                <a:cxn ang="0">
                  <a:pos x="28" y="313"/>
                </a:cxn>
                <a:cxn ang="0">
                  <a:pos x="191" y="598"/>
                </a:cxn>
                <a:cxn ang="0">
                  <a:pos x="355" y="313"/>
                </a:cxn>
                <a:cxn ang="0">
                  <a:pos x="191" y="28"/>
                </a:cxn>
              </a:cxnLst>
              <a:rect l="0" t="0" r="r" b="b"/>
              <a:pathLst>
                <a:path w="383" h="626">
                  <a:moveTo>
                    <a:pt x="191" y="626"/>
                  </a:moveTo>
                  <a:cubicBezTo>
                    <a:pt x="139" y="626"/>
                    <a:pt x="90" y="592"/>
                    <a:pt x="54" y="532"/>
                  </a:cubicBezTo>
                  <a:cubicBezTo>
                    <a:pt x="19" y="473"/>
                    <a:pt x="0" y="395"/>
                    <a:pt x="0" y="313"/>
                  </a:cubicBezTo>
                  <a:cubicBezTo>
                    <a:pt x="0" y="230"/>
                    <a:pt x="19" y="153"/>
                    <a:pt x="54" y="94"/>
                  </a:cubicBezTo>
                  <a:cubicBezTo>
                    <a:pt x="90" y="33"/>
                    <a:pt x="139" y="0"/>
                    <a:pt x="191" y="0"/>
                  </a:cubicBezTo>
                  <a:cubicBezTo>
                    <a:pt x="244" y="0"/>
                    <a:pt x="293" y="33"/>
                    <a:pt x="329" y="94"/>
                  </a:cubicBezTo>
                  <a:cubicBezTo>
                    <a:pt x="364" y="153"/>
                    <a:pt x="383" y="230"/>
                    <a:pt x="383" y="313"/>
                  </a:cubicBezTo>
                  <a:cubicBezTo>
                    <a:pt x="383" y="395"/>
                    <a:pt x="364" y="473"/>
                    <a:pt x="329" y="532"/>
                  </a:cubicBezTo>
                  <a:cubicBezTo>
                    <a:pt x="293" y="592"/>
                    <a:pt x="244" y="626"/>
                    <a:pt x="191" y="626"/>
                  </a:cubicBezTo>
                  <a:close/>
                  <a:moveTo>
                    <a:pt x="191" y="28"/>
                  </a:moveTo>
                  <a:cubicBezTo>
                    <a:pt x="101" y="28"/>
                    <a:pt x="28" y="156"/>
                    <a:pt x="28" y="313"/>
                  </a:cubicBezTo>
                  <a:cubicBezTo>
                    <a:pt x="28" y="470"/>
                    <a:pt x="101" y="598"/>
                    <a:pt x="191" y="598"/>
                  </a:cubicBezTo>
                  <a:cubicBezTo>
                    <a:pt x="282" y="598"/>
                    <a:pt x="355" y="470"/>
                    <a:pt x="355" y="313"/>
                  </a:cubicBezTo>
                  <a:cubicBezTo>
                    <a:pt x="355" y="156"/>
                    <a:pt x="282" y="28"/>
                    <a:pt x="191"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1" name="Rectangle 189"/>
            <p:cNvSpPr>
              <a:spLocks noChangeArrowheads="1"/>
            </p:cNvSpPr>
            <p:nvPr/>
          </p:nvSpPr>
          <p:spPr bwMode="auto">
            <a:xfrm>
              <a:off x="803275" y="2317750"/>
              <a:ext cx="36513" cy="76676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2" name="Rectangle 190"/>
            <p:cNvSpPr>
              <a:spLocks noChangeArrowheads="1"/>
            </p:cNvSpPr>
            <p:nvPr/>
          </p:nvSpPr>
          <p:spPr bwMode="auto">
            <a:xfrm>
              <a:off x="438150" y="2678112"/>
              <a:ext cx="768350" cy="4603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3" name="Rectangle 191"/>
            <p:cNvSpPr>
              <a:spLocks noChangeArrowheads="1"/>
            </p:cNvSpPr>
            <p:nvPr/>
          </p:nvSpPr>
          <p:spPr bwMode="auto">
            <a:xfrm>
              <a:off x="506413" y="2462212"/>
              <a:ext cx="644525" cy="3651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4" name="Rectangle 192"/>
            <p:cNvSpPr>
              <a:spLocks noChangeArrowheads="1"/>
            </p:cNvSpPr>
            <p:nvPr/>
          </p:nvSpPr>
          <p:spPr bwMode="auto">
            <a:xfrm>
              <a:off x="506413" y="2903537"/>
              <a:ext cx="641350"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grpSp>
        <p:nvGrpSpPr>
          <p:cNvPr id="42" name="Group 104"/>
          <p:cNvGrpSpPr/>
          <p:nvPr/>
        </p:nvGrpSpPr>
        <p:grpSpPr>
          <a:xfrm>
            <a:off x="471319" y="4964145"/>
            <a:ext cx="469701" cy="393710"/>
            <a:chOff x="8726488" y="5026025"/>
            <a:chExt cx="720724" cy="617538"/>
          </a:xfrm>
          <a:solidFill>
            <a:schemeClr val="accent2">
              <a:lumMod val="40000"/>
              <a:lumOff val="60000"/>
            </a:schemeClr>
          </a:solidFill>
        </p:grpSpPr>
        <p:sp>
          <p:nvSpPr>
            <p:cNvPr id="43" name="Freeform 94"/>
            <p:cNvSpPr>
              <a:spLocks noEditPoints="1"/>
            </p:cNvSpPr>
            <p:nvPr/>
          </p:nvSpPr>
          <p:spPr bwMode="auto">
            <a:xfrm>
              <a:off x="8891588" y="5026025"/>
              <a:ext cx="273050" cy="312737"/>
            </a:xfrm>
            <a:custGeom>
              <a:avLst/>
              <a:gdLst/>
              <a:ahLst/>
              <a:cxnLst>
                <a:cxn ang="0">
                  <a:pos x="94" y="29"/>
                </a:cxn>
                <a:cxn ang="0">
                  <a:pos x="66" y="0"/>
                </a:cxn>
                <a:cxn ang="0">
                  <a:pos x="37" y="29"/>
                </a:cxn>
                <a:cxn ang="0">
                  <a:pos x="94" y="29"/>
                </a:cxn>
                <a:cxn ang="0">
                  <a:pos x="0" y="137"/>
                </a:cxn>
                <a:cxn ang="0">
                  <a:pos x="8" y="97"/>
                </a:cxn>
                <a:cxn ang="0">
                  <a:pos x="39" y="75"/>
                </a:cxn>
                <a:cxn ang="0">
                  <a:pos x="42" y="75"/>
                </a:cxn>
                <a:cxn ang="0">
                  <a:pos x="61" y="103"/>
                </a:cxn>
                <a:cxn ang="0">
                  <a:pos x="61" y="88"/>
                </a:cxn>
                <a:cxn ang="0">
                  <a:pos x="58" y="85"/>
                </a:cxn>
                <a:cxn ang="0">
                  <a:pos x="66" y="79"/>
                </a:cxn>
                <a:cxn ang="0">
                  <a:pos x="74" y="85"/>
                </a:cxn>
                <a:cxn ang="0">
                  <a:pos x="71" y="88"/>
                </a:cxn>
                <a:cxn ang="0">
                  <a:pos x="71" y="103"/>
                </a:cxn>
                <a:cxn ang="0">
                  <a:pos x="90" y="75"/>
                </a:cxn>
                <a:cxn ang="0">
                  <a:pos x="93" y="75"/>
                </a:cxn>
                <a:cxn ang="0">
                  <a:pos x="124" y="97"/>
                </a:cxn>
                <a:cxn ang="0">
                  <a:pos x="132" y="137"/>
                </a:cxn>
                <a:cxn ang="0">
                  <a:pos x="0" y="137"/>
                </a:cxn>
              </a:cxnLst>
              <a:rect l="0" t="0" r="r" b="b"/>
              <a:pathLst>
                <a:path w="132" h="151">
                  <a:moveTo>
                    <a:pt x="94" y="29"/>
                  </a:moveTo>
                  <a:cubicBezTo>
                    <a:pt x="94" y="13"/>
                    <a:pt x="84" y="0"/>
                    <a:pt x="66" y="0"/>
                  </a:cubicBezTo>
                  <a:cubicBezTo>
                    <a:pt x="47" y="0"/>
                    <a:pt x="38" y="13"/>
                    <a:pt x="37" y="29"/>
                  </a:cubicBezTo>
                  <a:cubicBezTo>
                    <a:pt x="37" y="90"/>
                    <a:pt x="95" y="89"/>
                    <a:pt x="94" y="29"/>
                  </a:cubicBezTo>
                  <a:close/>
                  <a:moveTo>
                    <a:pt x="0" y="137"/>
                  </a:moveTo>
                  <a:cubicBezTo>
                    <a:pt x="1" y="123"/>
                    <a:pt x="2" y="108"/>
                    <a:pt x="8" y="97"/>
                  </a:cubicBezTo>
                  <a:cubicBezTo>
                    <a:pt x="14" y="85"/>
                    <a:pt x="26" y="75"/>
                    <a:pt x="39" y="75"/>
                  </a:cubicBezTo>
                  <a:cubicBezTo>
                    <a:pt x="42" y="75"/>
                    <a:pt x="42" y="75"/>
                    <a:pt x="42" y="75"/>
                  </a:cubicBezTo>
                  <a:cubicBezTo>
                    <a:pt x="61" y="103"/>
                    <a:pt x="61" y="103"/>
                    <a:pt x="61" y="103"/>
                  </a:cubicBezTo>
                  <a:cubicBezTo>
                    <a:pt x="61" y="88"/>
                    <a:pt x="61" y="88"/>
                    <a:pt x="61" y="88"/>
                  </a:cubicBezTo>
                  <a:cubicBezTo>
                    <a:pt x="58" y="85"/>
                    <a:pt x="58" y="85"/>
                    <a:pt x="58" y="85"/>
                  </a:cubicBezTo>
                  <a:cubicBezTo>
                    <a:pt x="66" y="79"/>
                    <a:pt x="66" y="79"/>
                    <a:pt x="66" y="79"/>
                  </a:cubicBezTo>
                  <a:cubicBezTo>
                    <a:pt x="74" y="85"/>
                    <a:pt x="74" y="85"/>
                    <a:pt x="74" y="85"/>
                  </a:cubicBezTo>
                  <a:cubicBezTo>
                    <a:pt x="71" y="88"/>
                    <a:pt x="71" y="88"/>
                    <a:pt x="71" y="88"/>
                  </a:cubicBezTo>
                  <a:cubicBezTo>
                    <a:pt x="71" y="103"/>
                    <a:pt x="71" y="103"/>
                    <a:pt x="71" y="103"/>
                  </a:cubicBezTo>
                  <a:cubicBezTo>
                    <a:pt x="90" y="75"/>
                    <a:pt x="90" y="75"/>
                    <a:pt x="90" y="75"/>
                  </a:cubicBezTo>
                  <a:cubicBezTo>
                    <a:pt x="93" y="75"/>
                    <a:pt x="93" y="75"/>
                    <a:pt x="93" y="75"/>
                  </a:cubicBezTo>
                  <a:cubicBezTo>
                    <a:pt x="106" y="75"/>
                    <a:pt x="118" y="85"/>
                    <a:pt x="124" y="97"/>
                  </a:cubicBezTo>
                  <a:cubicBezTo>
                    <a:pt x="130" y="108"/>
                    <a:pt x="131" y="123"/>
                    <a:pt x="132" y="137"/>
                  </a:cubicBezTo>
                  <a:cubicBezTo>
                    <a:pt x="88" y="151"/>
                    <a:pt x="44" y="151"/>
                    <a:pt x="0" y="1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44" name="Freeform 95"/>
            <p:cNvSpPr>
              <a:spLocks/>
            </p:cNvSpPr>
            <p:nvPr/>
          </p:nvSpPr>
          <p:spPr bwMode="auto">
            <a:xfrm>
              <a:off x="9118600" y="5026025"/>
              <a:ext cx="328612" cy="376237"/>
            </a:xfrm>
            <a:custGeom>
              <a:avLst/>
              <a:gdLst/>
              <a:ahLst/>
              <a:cxnLst>
                <a:cxn ang="0">
                  <a:pos x="0" y="0"/>
                </a:cxn>
                <a:cxn ang="0">
                  <a:pos x="130" y="129"/>
                </a:cxn>
                <a:cxn ang="0">
                  <a:pos x="159" y="129"/>
                </a:cxn>
                <a:cxn ang="0">
                  <a:pos x="115" y="182"/>
                </a:cxn>
                <a:cxn ang="0">
                  <a:pos x="71" y="129"/>
                </a:cxn>
                <a:cxn ang="0">
                  <a:pos x="100" y="129"/>
                </a:cxn>
                <a:cxn ang="0">
                  <a:pos x="0" y="30"/>
                </a:cxn>
                <a:cxn ang="0">
                  <a:pos x="0" y="0"/>
                </a:cxn>
              </a:cxnLst>
              <a:rect l="0" t="0" r="r" b="b"/>
              <a:pathLst>
                <a:path w="159" h="182">
                  <a:moveTo>
                    <a:pt x="0" y="0"/>
                  </a:moveTo>
                  <a:cubicBezTo>
                    <a:pt x="72" y="0"/>
                    <a:pt x="130" y="58"/>
                    <a:pt x="130" y="129"/>
                  </a:cubicBezTo>
                  <a:cubicBezTo>
                    <a:pt x="159" y="129"/>
                    <a:pt x="159" y="129"/>
                    <a:pt x="159" y="129"/>
                  </a:cubicBezTo>
                  <a:cubicBezTo>
                    <a:pt x="115" y="182"/>
                    <a:pt x="115" y="182"/>
                    <a:pt x="115" y="182"/>
                  </a:cubicBezTo>
                  <a:cubicBezTo>
                    <a:pt x="71" y="129"/>
                    <a:pt x="71" y="129"/>
                    <a:pt x="71" y="129"/>
                  </a:cubicBezTo>
                  <a:cubicBezTo>
                    <a:pt x="100" y="129"/>
                    <a:pt x="100" y="129"/>
                    <a:pt x="100" y="129"/>
                  </a:cubicBezTo>
                  <a:cubicBezTo>
                    <a:pt x="99" y="74"/>
                    <a:pt x="55" y="30"/>
                    <a:pt x="0" y="30"/>
                  </a:cubicBezTo>
                  <a:cubicBezTo>
                    <a:pt x="0"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45" name="Freeform 96"/>
            <p:cNvSpPr>
              <a:spLocks/>
            </p:cNvSpPr>
            <p:nvPr/>
          </p:nvSpPr>
          <p:spPr bwMode="auto">
            <a:xfrm>
              <a:off x="8726488" y="5262563"/>
              <a:ext cx="325437" cy="373062"/>
            </a:xfrm>
            <a:custGeom>
              <a:avLst/>
              <a:gdLst/>
              <a:ahLst/>
              <a:cxnLst>
                <a:cxn ang="0">
                  <a:pos x="158" y="181"/>
                </a:cxn>
                <a:cxn ang="0">
                  <a:pos x="28" y="52"/>
                </a:cxn>
                <a:cxn ang="0">
                  <a:pos x="0" y="52"/>
                </a:cxn>
                <a:cxn ang="0">
                  <a:pos x="44" y="0"/>
                </a:cxn>
                <a:cxn ang="0">
                  <a:pos x="87" y="52"/>
                </a:cxn>
                <a:cxn ang="0">
                  <a:pos x="59" y="52"/>
                </a:cxn>
                <a:cxn ang="0">
                  <a:pos x="158" y="151"/>
                </a:cxn>
                <a:cxn ang="0">
                  <a:pos x="158" y="181"/>
                </a:cxn>
              </a:cxnLst>
              <a:rect l="0" t="0" r="r" b="b"/>
              <a:pathLst>
                <a:path w="158" h="181">
                  <a:moveTo>
                    <a:pt x="158" y="181"/>
                  </a:moveTo>
                  <a:cubicBezTo>
                    <a:pt x="87" y="181"/>
                    <a:pt x="29" y="124"/>
                    <a:pt x="28" y="52"/>
                  </a:cubicBezTo>
                  <a:cubicBezTo>
                    <a:pt x="0" y="52"/>
                    <a:pt x="0" y="52"/>
                    <a:pt x="0" y="52"/>
                  </a:cubicBezTo>
                  <a:cubicBezTo>
                    <a:pt x="44" y="0"/>
                    <a:pt x="44" y="0"/>
                    <a:pt x="44" y="0"/>
                  </a:cubicBezTo>
                  <a:cubicBezTo>
                    <a:pt x="87" y="52"/>
                    <a:pt x="87" y="52"/>
                    <a:pt x="87" y="52"/>
                  </a:cubicBezTo>
                  <a:cubicBezTo>
                    <a:pt x="59" y="52"/>
                    <a:pt x="59" y="52"/>
                    <a:pt x="59" y="52"/>
                  </a:cubicBezTo>
                  <a:cubicBezTo>
                    <a:pt x="59" y="107"/>
                    <a:pt x="104" y="151"/>
                    <a:pt x="158" y="151"/>
                  </a:cubicBezTo>
                  <a:cubicBezTo>
                    <a:pt x="158" y="181"/>
                    <a:pt x="158" y="181"/>
                    <a:pt x="158" y="18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46" name="Freeform 97"/>
            <p:cNvSpPr>
              <a:spLocks noEditPoints="1"/>
            </p:cNvSpPr>
            <p:nvPr/>
          </p:nvSpPr>
          <p:spPr bwMode="auto">
            <a:xfrm>
              <a:off x="9083675" y="5332413"/>
              <a:ext cx="273050" cy="311150"/>
            </a:xfrm>
            <a:custGeom>
              <a:avLst/>
              <a:gdLst/>
              <a:ahLst/>
              <a:cxnLst>
                <a:cxn ang="0">
                  <a:pos x="94" y="29"/>
                </a:cxn>
                <a:cxn ang="0">
                  <a:pos x="66" y="0"/>
                </a:cxn>
                <a:cxn ang="0">
                  <a:pos x="37" y="29"/>
                </a:cxn>
                <a:cxn ang="0">
                  <a:pos x="94" y="29"/>
                </a:cxn>
                <a:cxn ang="0">
                  <a:pos x="0" y="137"/>
                </a:cxn>
                <a:cxn ang="0">
                  <a:pos x="8" y="97"/>
                </a:cxn>
                <a:cxn ang="0">
                  <a:pos x="39" y="75"/>
                </a:cxn>
                <a:cxn ang="0">
                  <a:pos x="42" y="75"/>
                </a:cxn>
                <a:cxn ang="0">
                  <a:pos x="61" y="103"/>
                </a:cxn>
                <a:cxn ang="0">
                  <a:pos x="61" y="89"/>
                </a:cxn>
                <a:cxn ang="0">
                  <a:pos x="58" y="85"/>
                </a:cxn>
                <a:cxn ang="0">
                  <a:pos x="66" y="79"/>
                </a:cxn>
                <a:cxn ang="0">
                  <a:pos x="74" y="85"/>
                </a:cxn>
                <a:cxn ang="0">
                  <a:pos x="71" y="89"/>
                </a:cxn>
                <a:cxn ang="0">
                  <a:pos x="71" y="103"/>
                </a:cxn>
                <a:cxn ang="0">
                  <a:pos x="90" y="75"/>
                </a:cxn>
                <a:cxn ang="0">
                  <a:pos x="93" y="75"/>
                </a:cxn>
                <a:cxn ang="0">
                  <a:pos x="124" y="97"/>
                </a:cxn>
                <a:cxn ang="0">
                  <a:pos x="132" y="137"/>
                </a:cxn>
                <a:cxn ang="0">
                  <a:pos x="0" y="137"/>
                </a:cxn>
              </a:cxnLst>
              <a:rect l="0" t="0" r="r" b="b"/>
              <a:pathLst>
                <a:path w="132" h="151">
                  <a:moveTo>
                    <a:pt x="94" y="29"/>
                  </a:moveTo>
                  <a:cubicBezTo>
                    <a:pt x="94" y="13"/>
                    <a:pt x="83" y="0"/>
                    <a:pt x="66" y="0"/>
                  </a:cubicBezTo>
                  <a:cubicBezTo>
                    <a:pt x="47" y="0"/>
                    <a:pt x="38" y="13"/>
                    <a:pt x="37" y="29"/>
                  </a:cubicBezTo>
                  <a:cubicBezTo>
                    <a:pt x="37" y="90"/>
                    <a:pt x="95" y="89"/>
                    <a:pt x="94" y="29"/>
                  </a:cubicBezTo>
                  <a:close/>
                  <a:moveTo>
                    <a:pt x="0" y="137"/>
                  </a:moveTo>
                  <a:cubicBezTo>
                    <a:pt x="0" y="123"/>
                    <a:pt x="2" y="108"/>
                    <a:pt x="8" y="97"/>
                  </a:cubicBezTo>
                  <a:cubicBezTo>
                    <a:pt x="14" y="85"/>
                    <a:pt x="25" y="75"/>
                    <a:pt x="39" y="75"/>
                  </a:cubicBezTo>
                  <a:cubicBezTo>
                    <a:pt x="42" y="75"/>
                    <a:pt x="42" y="75"/>
                    <a:pt x="42" y="75"/>
                  </a:cubicBezTo>
                  <a:cubicBezTo>
                    <a:pt x="61" y="103"/>
                    <a:pt x="61" y="103"/>
                    <a:pt x="61" y="103"/>
                  </a:cubicBezTo>
                  <a:cubicBezTo>
                    <a:pt x="61" y="89"/>
                    <a:pt x="61" y="89"/>
                    <a:pt x="61" y="89"/>
                  </a:cubicBezTo>
                  <a:cubicBezTo>
                    <a:pt x="58" y="85"/>
                    <a:pt x="58" y="85"/>
                    <a:pt x="58" y="85"/>
                  </a:cubicBezTo>
                  <a:cubicBezTo>
                    <a:pt x="66" y="79"/>
                    <a:pt x="66" y="79"/>
                    <a:pt x="66" y="79"/>
                  </a:cubicBezTo>
                  <a:cubicBezTo>
                    <a:pt x="74" y="85"/>
                    <a:pt x="74" y="85"/>
                    <a:pt x="74" y="85"/>
                  </a:cubicBezTo>
                  <a:cubicBezTo>
                    <a:pt x="71" y="89"/>
                    <a:pt x="71" y="89"/>
                    <a:pt x="71" y="89"/>
                  </a:cubicBezTo>
                  <a:cubicBezTo>
                    <a:pt x="71" y="103"/>
                    <a:pt x="71" y="103"/>
                    <a:pt x="71" y="103"/>
                  </a:cubicBezTo>
                  <a:cubicBezTo>
                    <a:pt x="90" y="75"/>
                    <a:pt x="90" y="75"/>
                    <a:pt x="90" y="75"/>
                  </a:cubicBezTo>
                  <a:cubicBezTo>
                    <a:pt x="93" y="75"/>
                    <a:pt x="93" y="75"/>
                    <a:pt x="93" y="75"/>
                  </a:cubicBezTo>
                  <a:cubicBezTo>
                    <a:pt x="106" y="75"/>
                    <a:pt x="118" y="85"/>
                    <a:pt x="124" y="97"/>
                  </a:cubicBezTo>
                  <a:cubicBezTo>
                    <a:pt x="130" y="108"/>
                    <a:pt x="131" y="123"/>
                    <a:pt x="132" y="137"/>
                  </a:cubicBezTo>
                  <a:cubicBezTo>
                    <a:pt x="88" y="151"/>
                    <a:pt x="44" y="151"/>
                    <a:pt x="0" y="1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grpSp>
        <p:nvGrpSpPr>
          <p:cNvPr id="47" name="Group 106"/>
          <p:cNvGrpSpPr/>
          <p:nvPr/>
        </p:nvGrpSpPr>
        <p:grpSpPr>
          <a:xfrm>
            <a:off x="445480" y="4396287"/>
            <a:ext cx="521379" cy="416885"/>
            <a:chOff x="5210175" y="1479550"/>
            <a:chExt cx="720725" cy="669925"/>
          </a:xfrm>
          <a:solidFill>
            <a:schemeClr val="accent2">
              <a:lumMod val="40000"/>
              <a:lumOff val="60000"/>
            </a:schemeClr>
          </a:solidFill>
        </p:grpSpPr>
        <p:sp>
          <p:nvSpPr>
            <p:cNvPr id="48" name="Freeform 72"/>
            <p:cNvSpPr>
              <a:spLocks noEditPoints="1"/>
            </p:cNvSpPr>
            <p:nvPr/>
          </p:nvSpPr>
          <p:spPr bwMode="auto">
            <a:xfrm>
              <a:off x="5305425" y="1666875"/>
              <a:ext cx="171450" cy="430212"/>
            </a:xfrm>
            <a:custGeom>
              <a:avLst/>
              <a:gdLst/>
              <a:ahLst/>
              <a:cxnLst>
                <a:cxn ang="0">
                  <a:pos x="59" y="18"/>
                </a:cxn>
                <a:cxn ang="0">
                  <a:pos x="42" y="0"/>
                </a:cxn>
                <a:cxn ang="0">
                  <a:pos x="24" y="18"/>
                </a:cxn>
                <a:cxn ang="0">
                  <a:pos x="59" y="18"/>
                </a:cxn>
                <a:cxn ang="0">
                  <a:pos x="0" y="89"/>
                </a:cxn>
                <a:cxn ang="0">
                  <a:pos x="5" y="61"/>
                </a:cxn>
                <a:cxn ang="0">
                  <a:pos x="25" y="47"/>
                </a:cxn>
                <a:cxn ang="0">
                  <a:pos x="27" y="47"/>
                </a:cxn>
                <a:cxn ang="0">
                  <a:pos x="38" y="65"/>
                </a:cxn>
                <a:cxn ang="0">
                  <a:pos x="38" y="56"/>
                </a:cxn>
                <a:cxn ang="0">
                  <a:pos x="37" y="54"/>
                </a:cxn>
                <a:cxn ang="0">
                  <a:pos x="42" y="50"/>
                </a:cxn>
                <a:cxn ang="0">
                  <a:pos x="47" y="54"/>
                </a:cxn>
                <a:cxn ang="0">
                  <a:pos x="45" y="56"/>
                </a:cxn>
                <a:cxn ang="0">
                  <a:pos x="45" y="65"/>
                </a:cxn>
                <a:cxn ang="0">
                  <a:pos x="57" y="47"/>
                </a:cxn>
                <a:cxn ang="0">
                  <a:pos x="58" y="47"/>
                </a:cxn>
                <a:cxn ang="0">
                  <a:pos x="78" y="61"/>
                </a:cxn>
                <a:cxn ang="0">
                  <a:pos x="83" y="89"/>
                </a:cxn>
                <a:cxn ang="0">
                  <a:pos x="83" y="124"/>
                </a:cxn>
                <a:cxn ang="0">
                  <a:pos x="67" y="128"/>
                </a:cxn>
                <a:cxn ang="0">
                  <a:pos x="66" y="192"/>
                </a:cxn>
                <a:cxn ang="0">
                  <a:pos x="42" y="199"/>
                </a:cxn>
                <a:cxn ang="0">
                  <a:pos x="17" y="192"/>
                </a:cxn>
                <a:cxn ang="0">
                  <a:pos x="16" y="128"/>
                </a:cxn>
                <a:cxn ang="0">
                  <a:pos x="0" y="124"/>
                </a:cxn>
                <a:cxn ang="0">
                  <a:pos x="0" y="89"/>
                </a:cxn>
              </a:cxnLst>
              <a:rect l="0" t="0" r="r" b="b"/>
              <a:pathLst>
                <a:path w="83" h="208">
                  <a:moveTo>
                    <a:pt x="59" y="18"/>
                  </a:moveTo>
                  <a:cubicBezTo>
                    <a:pt x="59" y="8"/>
                    <a:pt x="53" y="0"/>
                    <a:pt x="42" y="0"/>
                  </a:cubicBezTo>
                  <a:cubicBezTo>
                    <a:pt x="30" y="0"/>
                    <a:pt x="24" y="8"/>
                    <a:pt x="24" y="18"/>
                  </a:cubicBezTo>
                  <a:cubicBezTo>
                    <a:pt x="24" y="57"/>
                    <a:pt x="59" y="56"/>
                    <a:pt x="59" y="18"/>
                  </a:cubicBezTo>
                  <a:close/>
                  <a:moveTo>
                    <a:pt x="0" y="89"/>
                  </a:moveTo>
                  <a:cubicBezTo>
                    <a:pt x="0" y="80"/>
                    <a:pt x="1" y="69"/>
                    <a:pt x="5" y="61"/>
                  </a:cubicBezTo>
                  <a:cubicBezTo>
                    <a:pt x="9" y="54"/>
                    <a:pt x="16" y="47"/>
                    <a:pt x="25" y="47"/>
                  </a:cubicBezTo>
                  <a:cubicBezTo>
                    <a:pt x="27" y="47"/>
                    <a:pt x="27" y="47"/>
                    <a:pt x="27" y="47"/>
                  </a:cubicBezTo>
                  <a:cubicBezTo>
                    <a:pt x="38" y="65"/>
                    <a:pt x="38" y="65"/>
                    <a:pt x="38" y="65"/>
                  </a:cubicBezTo>
                  <a:cubicBezTo>
                    <a:pt x="38" y="56"/>
                    <a:pt x="38" y="56"/>
                    <a:pt x="38" y="56"/>
                  </a:cubicBezTo>
                  <a:cubicBezTo>
                    <a:pt x="37" y="54"/>
                    <a:pt x="37" y="54"/>
                    <a:pt x="37" y="54"/>
                  </a:cubicBezTo>
                  <a:cubicBezTo>
                    <a:pt x="42" y="50"/>
                    <a:pt x="42" y="50"/>
                    <a:pt x="42" y="50"/>
                  </a:cubicBezTo>
                  <a:cubicBezTo>
                    <a:pt x="47" y="54"/>
                    <a:pt x="47" y="54"/>
                    <a:pt x="47" y="54"/>
                  </a:cubicBezTo>
                  <a:cubicBezTo>
                    <a:pt x="45" y="56"/>
                    <a:pt x="45" y="56"/>
                    <a:pt x="45" y="56"/>
                  </a:cubicBezTo>
                  <a:cubicBezTo>
                    <a:pt x="45" y="65"/>
                    <a:pt x="45" y="65"/>
                    <a:pt x="45" y="65"/>
                  </a:cubicBezTo>
                  <a:cubicBezTo>
                    <a:pt x="57" y="47"/>
                    <a:pt x="57" y="47"/>
                    <a:pt x="57" y="47"/>
                  </a:cubicBezTo>
                  <a:cubicBezTo>
                    <a:pt x="58" y="47"/>
                    <a:pt x="58" y="47"/>
                    <a:pt x="58" y="47"/>
                  </a:cubicBezTo>
                  <a:cubicBezTo>
                    <a:pt x="67" y="47"/>
                    <a:pt x="74" y="54"/>
                    <a:pt x="78" y="61"/>
                  </a:cubicBezTo>
                  <a:cubicBezTo>
                    <a:pt x="82" y="69"/>
                    <a:pt x="83" y="80"/>
                    <a:pt x="83" y="89"/>
                  </a:cubicBezTo>
                  <a:cubicBezTo>
                    <a:pt x="83" y="104"/>
                    <a:pt x="83" y="110"/>
                    <a:pt x="83" y="124"/>
                  </a:cubicBezTo>
                  <a:cubicBezTo>
                    <a:pt x="83" y="130"/>
                    <a:pt x="70" y="132"/>
                    <a:pt x="67" y="128"/>
                  </a:cubicBezTo>
                  <a:cubicBezTo>
                    <a:pt x="66" y="192"/>
                    <a:pt x="66" y="192"/>
                    <a:pt x="66" y="192"/>
                  </a:cubicBezTo>
                  <a:cubicBezTo>
                    <a:pt x="66" y="205"/>
                    <a:pt x="49" y="208"/>
                    <a:pt x="42" y="199"/>
                  </a:cubicBezTo>
                  <a:cubicBezTo>
                    <a:pt x="34" y="208"/>
                    <a:pt x="17" y="205"/>
                    <a:pt x="17" y="192"/>
                  </a:cubicBezTo>
                  <a:cubicBezTo>
                    <a:pt x="16" y="128"/>
                    <a:pt x="16" y="128"/>
                    <a:pt x="16" y="128"/>
                  </a:cubicBezTo>
                  <a:cubicBezTo>
                    <a:pt x="13" y="132"/>
                    <a:pt x="0" y="130"/>
                    <a:pt x="0" y="124"/>
                  </a:cubicBezTo>
                  <a:cubicBezTo>
                    <a:pt x="0" y="110"/>
                    <a:pt x="0" y="104"/>
                    <a:pt x="0"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49" name="Freeform 73"/>
            <p:cNvSpPr>
              <a:spLocks/>
            </p:cNvSpPr>
            <p:nvPr/>
          </p:nvSpPr>
          <p:spPr bwMode="auto">
            <a:xfrm>
              <a:off x="5210175" y="2028825"/>
              <a:ext cx="350837" cy="120650"/>
            </a:xfrm>
            <a:custGeom>
              <a:avLst/>
              <a:gdLst/>
              <a:ahLst/>
              <a:cxnLst>
                <a:cxn ang="0">
                  <a:pos x="170" y="39"/>
                </a:cxn>
                <a:cxn ang="0">
                  <a:pos x="88" y="59"/>
                </a:cxn>
                <a:cxn ang="0">
                  <a:pos x="0" y="28"/>
                </a:cxn>
                <a:cxn ang="0">
                  <a:pos x="56" y="0"/>
                </a:cxn>
                <a:cxn ang="0">
                  <a:pos x="56" y="6"/>
                </a:cxn>
                <a:cxn ang="0">
                  <a:pos x="17" y="22"/>
                </a:cxn>
                <a:cxn ang="0">
                  <a:pos x="88" y="40"/>
                </a:cxn>
                <a:cxn ang="0">
                  <a:pos x="147" y="32"/>
                </a:cxn>
                <a:cxn ang="0">
                  <a:pos x="153" y="34"/>
                </a:cxn>
                <a:cxn ang="0">
                  <a:pos x="170" y="39"/>
                </a:cxn>
              </a:cxnLst>
              <a:rect l="0" t="0" r="r" b="b"/>
              <a:pathLst>
                <a:path w="170" h="59">
                  <a:moveTo>
                    <a:pt x="170" y="39"/>
                  </a:moveTo>
                  <a:cubicBezTo>
                    <a:pt x="158" y="51"/>
                    <a:pt x="126" y="59"/>
                    <a:pt x="88" y="59"/>
                  </a:cubicBezTo>
                  <a:cubicBezTo>
                    <a:pt x="39" y="59"/>
                    <a:pt x="0" y="45"/>
                    <a:pt x="0" y="28"/>
                  </a:cubicBezTo>
                  <a:cubicBezTo>
                    <a:pt x="0" y="15"/>
                    <a:pt x="23" y="4"/>
                    <a:pt x="56" y="0"/>
                  </a:cubicBezTo>
                  <a:cubicBezTo>
                    <a:pt x="56" y="6"/>
                    <a:pt x="56" y="6"/>
                    <a:pt x="56" y="6"/>
                  </a:cubicBezTo>
                  <a:cubicBezTo>
                    <a:pt x="33" y="9"/>
                    <a:pt x="17" y="15"/>
                    <a:pt x="17" y="22"/>
                  </a:cubicBezTo>
                  <a:cubicBezTo>
                    <a:pt x="17" y="32"/>
                    <a:pt x="49" y="40"/>
                    <a:pt x="88" y="40"/>
                  </a:cubicBezTo>
                  <a:cubicBezTo>
                    <a:pt x="113" y="40"/>
                    <a:pt x="135" y="37"/>
                    <a:pt x="147" y="32"/>
                  </a:cubicBezTo>
                  <a:cubicBezTo>
                    <a:pt x="149" y="32"/>
                    <a:pt x="151" y="33"/>
                    <a:pt x="153" y="34"/>
                  </a:cubicBezTo>
                  <a:cubicBezTo>
                    <a:pt x="159" y="36"/>
                    <a:pt x="164" y="37"/>
                    <a:pt x="170"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50" name="Freeform 74"/>
            <p:cNvSpPr>
              <a:spLocks noEditPoints="1"/>
            </p:cNvSpPr>
            <p:nvPr/>
          </p:nvSpPr>
          <p:spPr bwMode="auto">
            <a:xfrm>
              <a:off x="5586413" y="1479550"/>
              <a:ext cx="222250" cy="555625"/>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51" name="Freeform 75"/>
            <p:cNvSpPr>
              <a:spLocks/>
            </p:cNvSpPr>
            <p:nvPr/>
          </p:nvSpPr>
          <p:spPr bwMode="auto">
            <a:xfrm>
              <a:off x="5464175" y="1946275"/>
              <a:ext cx="466725" cy="158750"/>
            </a:xfrm>
            <a:custGeom>
              <a:avLst/>
              <a:gdLst/>
              <a:ahLst/>
              <a:cxnLst>
                <a:cxn ang="0">
                  <a:pos x="153" y="0"/>
                </a:cxn>
                <a:cxn ang="0">
                  <a:pos x="226" y="37"/>
                </a:cxn>
                <a:cxn ang="0">
                  <a:pos x="113" y="77"/>
                </a:cxn>
                <a:cxn ang="0">
                  <a:pos x="0" y="37"/>
                </a:cxn>
                <a:cxn ang="0">
                  <a:pos x="73" y="0"/>
                </a:cxn>
                <a:cxn ang="0">
                  <a:pos x="73" y="9"/>
                </a:cxn>
                <a:cxn ang="0">
                  <a:pos x="22" y="29"/>
                </a:cxn>
                <a:cxn ang="0">
                  <a:pos x="113" y="52"/>
                </a:cxn>
                <a:cxn ang="0">
                  <a:pos x="204" y="29"/>
                </a:cxn>
                <a:cxn ang="0">
                  <a:pos x="153" y="9"/>
                </a:cxn>
                <a:cxn ang="0">
                  <a:pos x="153" y="0"/>
                </a:cxn>
              </a:cxnLst>
              <a:rect l="0" t="0" r="r" b="b"/>
              <a:pathLst>
                <a:path w="226" h="77">
                  <a:moveTo>
                    <a:pt x="153" y="0"/>
                  </a:moveTo>
                  <a:cubicBezTo>
                    <a:pt x="196" y="6"/>
                    <a:pt x="226" y="21"/>
                    <a:pt x="226" y="37"/>
                  </a:cubicBezTo>
                  <a:cubicBezTo>
                    <a:pt x="226" y="59"/>
                    <a:pt x="176" y="77"/>
                    <a:pt x="113" y="77"/>
                  </a:cubicBezTo>
                  <a:cubicBezTo>
                    <a:pt x="51" y="77"/>
                    <a:pt x="0" y="59"/>
                    <a:pt x="0" y="37"/>
                  </a:cubicBezTo>
                  <a:cubicBezTo>
                    <a:pt x="0" y="21"/>
                    <a:pt x="30" y="6"/>
                    <a:pt x="73" y="0"/>
                  </a:cubicBezTo>
                  <a:cubicBezTo>
                    <a:pt x="73" y="9"/>
                    <a:pt x="73" y="9"/>
                    <a:pt x="73" y="9"/>
                  </a:cubicBezTo>
                  <a:cubicBezTo>
                    <a:pt x="43" y="12"/>
                    <a:pt x="22" y="20"/>
                    <a:pt x="22" y="29"/>
                  </a:cubicBezTo>
                  <a:cubicBezTo>
                    <a:pt x="22" y="42"/>
                    <a:pt x="63" y="52"/>
                    <a:pt x="113" y="52"/>
                  </a:cubicBezTo>
                  <a:cubicBezTo>
                    <a:pt x="163" y="52"/>
                    <a:pt x="204" y="42"/>
                    <a:pt x="204" y="29"/>
                  </a:cubicBezTo>
                  <a:cubicBezTo>
                    <a:pt x="204" y="20"/>
                    <a:pt x="183" y="12"/>
                    <a:pt x="153" y="9"/>
                  </a:cubicBezTo>
                  <a:cubicBezTo>
                    <a:pt x="153" y="0"/>
                    <a:pt x="153" y="0"/>
                    <a:pt x="15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52" name="Freeform 93"/>
          <p:cNvSpPr>
            <a:spLocks noEditPoints="1"/>
          </p:cNvSpPr>
          <p:nvPr/>
        </p:nvSpPr>
        <p:spPr bwMode="auto">
          <a:xfrm>
            <a:off x="438304" y="3421561"/>
            <a:ext cx="535731" cy="297686"/>
          </a:xfrm>
          <a:custGeom>
            <a:avLst/>
            <a:gdLst/>
            <a:ahLst/>
            <a:cxnLst>
              <a:cxn ang="0">
                <a:pos x="62" y="34"/>
              </a:cxn>
              <a:cxn ang="0">
                <a:pos x="88" y="65"/>
              </a:cxn>
              <a:cxn ang="0">
                <a:pos x="115" y="148"/>
              </a:cxn>
              <a:cxn ang="0">
                <a:pos x="67" y="204"/>
              </a:cxn>
              <a:cxn ang="0">
                <a:pos x="39" y="106"/>
              </a:cxn>
              <a:cxn ang="0">
                <a:pos x="69" y="119"/>
              </a:cxn>
              <a:cxn ang="0">
                <a:pos x="76" y="118"/>
              </a:cxn>
              <a:cxn ang="0">
                <a:pos x="75" y="108"/>
              </a:cxn>
              <a:cxn ang="0">
                <a:pos x="81" y="115"/>
              </a:cxn>
              <a:cxn ang="0">
                <a:pos x="86" y="116"/>
              </a:cxn>
              <a:cxn ang="0">
                <a:pos x="335" y="65"/>
              </a:cxn>
              <a:cxn ang="0">
                <a:pos x="391" y="64"/>
              </a:cxn>
              <a:cxn ang="0">
                <a:pos x="335" y="105"/>
              </a:cxn>
              <a:cxn ang="0">
                <a:pos x="339" y="198"/>
              </a:cxn>
              <a:cxn ang="0">
                <a:pos x="402" y="204"/>
              </a:cxn>
              <a:cxn ang="0">
                <a:pos x="365" y="116"/>
              </a:cxn>
              <a:cxn ang="0">
                <a:pos x="341" y="134"/>
              </a:cxn>
              <a:cxn ang="0">
                <a:pos x="352" y="115"/>
              </a:cxn>
              <a:cxn ang="0">
                <a:pos x="341" y="110"/>
              </a:cxn>
              <a:cxn ang="0">
                <a:pos x="335" y="132"/>
              </a:cxn>
              <a:cxn ang="0">
                <a:pos x="335" y="105"/>
              </a:cxn>
              <a:cxn ang="0">
                <a:pos x="211" y="0"/>
              </a:cxn>
              <a:cxn ang="0">
                <a:pos x="236" y="25"/>
              </a:cxn>
              <a:cxn ang="0">
                <a:pos x="160" y="85"/>
              </a:cxn>
              <a:cxn ang="0">
                <a:pos x="190" y="65"/>
              </a:cxn>
              <a:cxn ang="0">
                <a:pos x="206" y="77"/>
              </a:cxn>
              <a:cxn ang="0">
                <a:pos x="211" y="69"/>
              </a:cxn>
              <a:cxn ang="0">
                <a:pos x="215" y="77"/>
              </a:cxn>
              <a:cxn ang="0">
                <a:pos x="232" y="65"/>
              </a:cxn>
              <a:cxn ang="0">
                <a:pos x="262" y="85"/>
              </a:cxn>
              <a:cxn ang="0">
                <a:pos x="152" y="124"/>
              </a:cxn>
              <a:cxn ang="0">
                <a:pos x="288" y="132"/>
              </a:cxn>
              <a:cxn ang="0">
                <a:pos x="136" y="132"/>
              </a:cxn>
              <a:cxn ang="0">
                <a:pos x="81" y="219"/>
              </a:cxn>
            </a:cxnLst>
            <a:rect l="0" t="0" r="r" b="b"/>
            <a:pathLst>
              <a:path w="423" h="219">
                <a:moveTo>
                  <a:pt x="88" y="65"/>
                </a:moveTo>
                <a:cubicBezTo>
                  <a:pt x="87" y="49"/>
                  <a:pt x="79" y="35"/>
                  <a:pt x="62" y="34"/>
                </a:cubicBezTo>
                <a:cubicBezTo>
                  <a:pt x="40" y="32"/>
                  <a:pt x="31" y="48"/>
                  <a:pt x="32" y="64"/>
                </a:cubicBezTo>
                <a:cubicBezTo>
                  <a:pt x="36" y="125"/>
                  <a:pt x="93" y="124"/>
                  <a:pt x="88" y="65"/>
                </a:cubicBezTo>
                <a:close/>
                <a:moveTo>
                  <a:pt x="88" y="105"/>
                </a:moveTo>
                <a:cubicBezTo>
                  <a:pt x="88" y="105"/>
                  <a:pt x="122" y="136"/>
                  <a:pt x="115" y="148"/>
                </a:cubicBezTo>
                <a:cubicBezTo>
                  <a:pt x="84" y="198"/>
                  <a:pt x="84" y="198"/>
                  <a:pt x="84" y="198"/>
                </a:cubicBezTo>
                <a:cubicBezTo>
                  <a:pt x="79" y="205"/>
                  <a:pt x="75" y="204"/>
                  <a:pt x="67" y="204"/>
                </a:cubicBezTo>
                <a:cubicBezTo>
                  <a:pt x="21" y="204"/>
                  <a:pt x="21" y="204"/>
                  <a:pt x="21" y="204"/>
                </a:cubicBezTo>
                <a:cubicBezTo>
                  <a:pt x="0" y="204"/>
                  <a:pt x="39" y="106"/>
                  <a:pt x="39" y="106"/>
                </a:cubicBezTo>
                <a:cubicBezTo>
                  <a:pt x="49" y="113"/>
                  <a:pt x="52" y="114"/>
                  <a:pt x="58" y="116"/>
                </a:cubicBezTo>
                <a:cubicBezTo>
                  <a:pt x="62" y="116"/>
                  <a:pt x="65" y="117"/>
                  <a:pt x="69" y="119"/>
                </a:cubicBezTo>
                <a:cubicBezTo>
                  <a:pt x="75" y="123"/>
                  <a:pt x="79" y="129"/>
                  <a:pt x="82" y="134"/>
                </a:cubicBezTo>
                <a:cubicBezTo>
                  <a:pt x="76" y="118"/>
                  <a:pt x="76" y="118"/>
                  <a:pt x="76" y="118"/>
                </a:cubicBezTo>
                <a:cubicBezTo>
                  <a:pt x="72" y="115"/>
                  <a:pt x="72" y="115"/>
                  <a:pt x="72" y="115"/>
                </a:cubicBezTo>
                <a:cubicBezTo>
                  <a:pt x="75" y="108"/>
                  <a:pt x="75" y="108"/>
                  <a:pt x="75" y="108"/>
                </a:cubicBezTo>
                <a:cubicBezTo>
                  <a:pt x="82" y="110"/>
                  <a:pt x="82" y="110"/>
                  <a:pt x="82" y="110"/>
                </a:cubicBezTo>
                <a:cubicBezTo>
                  <a:pt x="81" y="115"/>
                  <a:pt x="81" y="115"/>
                  <a:pt x="81" y="115"/>
                </a:cubicBezTo>
                <a:cubicBezTo>
                  <a:pt x="89" y="132"/>
                  <a:pt x="89" y="132"/>
                  <a:pt x="89" y="132"/>
                </a:cubicBezTo>
                <a:cubicBezTo>
                  <a:pt x="88" y="127"/>
                  <a:pt x="87" y="121"/>
                  <a:pt x="86" y="116"/>
                </a:cubicBezTo>
                <a:cubicBezTo>
                  <a:pt x="85" y="109"/>
                  <a:pt x="85" y="108"/>
                  <a:pt x="88" y="105"/>
                </a:cubicBezTo>
                <a:close/>
                <a:moveTo>
                  <a:pt x="335" y="65"/>
                </a:moveTo>
                <a:cubicBezTo>
                  <a:pt x="337" y="49"/>
                  <a:pt x="345" y="35"/>
                  <a:pt x="361" y="34"/>
                </a:cubicBezTo>
                <a:cubicBezTo>
                  <a:pt x="383" y="32"/>
                  <a:pt x="392" y="48"/>
                  <a:pt x="391" y="64"/>
                </a:cubicBezTo>
                <a:cubicBezTo>
                  <a:pt x="387" y="125"/>
                  <a:pt x="331" y="124"/>
                  <a:pt x="335" y="65"/>
                </a:cubicBezTo>
                <a:close/>
                <a:moveTo>
                  <a:pt x="335" y="105"/>
                </a:moveTo>
                <a:cubicBezTo>
                  <a:pt x="335" y="105"/>
                  <a:pt x="301" y="136"/>
                  <a:pt x="308" y="148"/>
                </a:cubicBezTo>
                <a:cubicBezTo>
                  <a:pt x="339" y="198"/>
                  <a:pt x="339" y="198"/>
                  <a:pt x="339" y="198"/>
                </a:cubicBezTo>
                <a:cubicBezTo>
                  <a:pt x="344" y="205"/>
                  <a:pt x="349" y="204"/>
                  <a:pt x="356" y="204"/>
                </a:cubicBezTo>
                <a:cubicBezTo>
                  <a:pt x="402" y="204"/>
                  <a:pt x="402" y="204"/>
                  <a:pt x="402" y="204"/>
                </a:cubicBezTo>
                <a:cubicBezTo>
                  <a:pt x="423" y="204"/>
                  <a:pt x="384" y="106"/>
                  <a:pt x="384" y="106"/>
                </a:cubicBezTo>
                <a:cubicBezTo>
                  <a:pt x="375" y="113"/>
                  <a:pt x="371" y="114"/>
                  <a:pt x="365" y="116"/>
                </a:cubicBezTo>
                <a:cubicBezTo>
                  <a:pt x="361" y="116"/>
                  <a:pt x="358" y="117"/>
                  <a:pt x="354" y="119"/>
                </a:cubicBezTo>
                <a:cubicBezTo>
                  <a:pt x="348" y="123"/>
                  <a:pt x="345" y="129"/>
                  <a:pt x="341" y="134"/>
                </a:cubicBezTo>
                <a:cubicBezTo>
                  <a:pt x="347" y="118"/>
                  <a:pt x="347" y="118"/>
                  <a:pt x="347" y="118"/>
                </a:cubicBezTo>
                <a:cubicBezTo>
                  <a:pt x="352" y="115"/>
                  <a:pt x="352" y="115"/>
                  <a:pt x="352" y="115"/>
                </a:cubicBezTo>
                <a:cubicBezTo>
                  <a:pt x="348" y="108"/>
                  <a:pt x="348" y="108"/>
                  <a:pt x="348" y="108"/>
                </a:cubicBezTo>
                <a:cubicBezTo>
                  <a:pt x="341" y="110"/>
                  <a:pt x="341" y="110"/>
                  <a:pt x="341" y="110"/>
                </a:cubicBezTo>
                <a:cubicBezTo>
                  <a:pt x="342" y="115"/>
                  <a:pt x="342" y="115"/>
                  <a:pt x="342" y="115"/>
                </a:cubicBezTo>
                <a:cubicBezTo>
                  <a:pt x="335" y="132"/>
                  <a:pt x="335" y="132"/>
                  <a:pt x="335" y="132"/>
                </a:cubicBezTo>
                <a:cubicBezTo>
                  <a:pt x="335" y="127"/>
                  <a:pt x="336" y="121"/>
                  <a:pt x="337" y="116"/>
                </a:cubicBezTo>
                <a:cubicBezTo>
                  <a:pt x="338" y="109"/>
                  <a:pt x="338" y="108"/>
                  <a:pt x="335" y="105"/>
                </a:cubicBezTo>
                <a:close/>
                <a:moveTo>
                  <a:pt x="236" y="25"/>
                </a:moveTo>
                <a:cubicBezTo>
                  <a:pt x="235" y="11"/>
                  <a:pt x="226" y="0"/>
                  <a:pt x="211" y="0"/>
                </a:cubicBezTo>
                <a:cubicBezTo>
                  <a:pt x="195" y="0"/>
                  <a:pt x="186" y="11"/>
                  <a:pt x="186" y="25"/>
                </a:cubicBezTo>
                <a:cubicBezTo>
                  <a:pt x="186" y="79"/>
                  <a:pt x="236" y="78"/>
                  <a:pt x="236" y="25"/>
                </a:cubicBezTo>
                <a:close/>
                <a:moveTo>
                  <a:pt x="152" y="124"/>
                </a:moveTo>
                <a:cubicBezTo>
                  <a:pt x="152" y="111"/>
                  <a:pt x="154" y="96"/>
                  <a:pt x="160" y="85"/>
                </a:cubicBezTo>
                <a:cubicBezTo>
                  <a:pt x="165" y="75"/>
                  <a:pt x="175" y="65"/>
                  <a:pt x="187" y="65"/>
                </a:cubicBezTo>
                <a:cubicBezTo>
                  <a:pt x="190" y="65"/>
                  <a:pt x="190" y="65"/>
                  <a:pt x="190" y="65"/>
                </a:cubicBezTo>
                <a:cubicBezTo>
                  <a:pt x="206" y="90"/>
                  <a:pt x="206" y="90"/>
                  <a:pt x="206" y="90"/>
                </a:cubicBezTo>
                <a:cubicBezTo>
                  <a:pt x="206" y="77"/>
                  <a:pt x="206" y="77"/>
                  <a:pt x="206" y="77"/>
                </a:cubicBezTo>
                <a:cubicBezTo>
                  <a:pt x="204" y="74"/>
                  <a:pt x="204" y="74"/>
                  <a:pt x="204" y="74"/>
                </a:cubicBezTo>
                <a:cubicBezTo>
                  <a:pt x="211" y="69"/>
                  <a:pt x="211" y="69"/>
                  <a:pt x="211" y="69"/>
                </a:cubicBezTo>
                <a:cubicBezTo>
                  <a:pt x="218" y="74"/>
                  <a:pt x="218" y="74"/>
                  <a:pt x="218" y="74"/>
                </a:cubicBezTo>
                <a:cubicBezTo>
                  <a:pt x="215" y="77"/>
                  <a:pt x="215" y="77"/>
                  <a:pt x="215" y="77"/>
                </a:cubicBezTo>
                <a:cubicBezTo>
                  <a:pt x="216" y="90"/>
                  <a:pt x="216" y="90"/>
                  <a:pt x="216" y="90"/>
                </a:cubicBezTo>
                <a:cubicBezTo>
                  <a:pt x="232" y="65"/>
                  <a:pt x="232" y="65"/>
                  <a:pt x="232" y="65"/>
                </a:cubicBezTo>
                <a:cubicBezTo>
                  <a:pt x="234" y="65"/>
                  <a:pt x="234" y="65"/>
                  <a:pt x="234" y="65"/>
                </a:cubicBezTo>
                <a:cubicBezTo>
                  <a:pt x="246" y="65"/>
                  <a:pt x="257" y="75"/>
                  <a:pt x="262" y="85"/>
                </a:cubicBezTo>
                <a:cubicBezTo>
                  <a:pt x="268" y="96"/>
                  <a:pt x="270" y="111"/>
                  <a:pt x="270" y="124"/>
                </a:cubicBezTo>
                <a:cubicBezTo>
                  <a:pt x="152" y="124"/>
                  <a:pt x="152" y="124"/>
                  <a:pt x="152" y="124"/>
                </a:cubicBezTo>
                <a:close/>
                <a:moveTo>
                  <a:pt x="342" y="219"/>
                </a:moveTo>
                <a:cubicBezTo>
                  <a:pt x="288" y="132"/>
                  <a:pt x="288" y="132"/>
                  <a:pt x="288" y="132"/>
                </a:cubicBezTo>
                <a:cubicBezTo>
                  <a:pt x="288" y="132"/>
                  <a:pt x="287" y="132"/>
                  <a:pt x="287" y="132"/>
                </a:cubicBezTo>
                <a:cubicBezTo>
                  <a:pt x="136" y="132"/>
                  <a:pt x="136" y="132"/>
                  <a:pt x="136" y="132"/>
                </a:cubicBezTo>
                <a:cubicBezTo>
                  <a:pt x="136" y="132"/>
                  <a:pt x="135" y="132"/>
                  <a:pt x="135" y="132"/>
                </a:cubicBezTo>
                <a:cubicBezTo>
                  <a:pt x="81" y="219"/>
                  <a:pt x="81" y="219"/>
                  <a:pt x="81" y="219"/>
                </a:cubicBezTo>
                <a:cubicBezTo>
                  <a:pt x="342" y="219"/>
                  <a:pt x="342" y="219"/>
                  <a:pt x="342" y="219"/>
                </a:cubicBez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nvGrpSpPr>
          <p:cNvPr id="53" name="Group 109"/>
          <p:cNvGrpSpPr/>
          <p:nvPr/>
        </p:nvGrpSpPr>
        <p:grpSpPr>
          <a:xfrm>
            <a:off x="549076" y="5508829"/>
            <a:ext cx="314187" cy="372583"/>
            <a:chOff x="6461125" y="3830638"/>
            <a:chExt cx="561975" cy="657225"/>
          </a:xfrm>
          <a:solidFill>
            <a:schemeClr val="accent2">
              <a:lumMod val="40000"/>
              <a:lumOff val="60000"/>
            </a:schemeClr>
          </a:solidFill>
        </p:grpSpPr>
        <p:sp>
          <p:nvSpPr>
            <p:cNvPr id="54" name="Freeform 81"/>
            <p:cNvSpPr>
              <a:spLocks noEditPoints="1"/>
            </p:cNvSpPr>
            <p:nvPr/>
          </p:nvSpPr>
          <p:spPr bwMode="auto">
            <a:xfrm>
              <a:off x="6461125" y="3906838"/>
              <a:ext cx="479425" cy="581025"/>
            </a:xfrm>
            <a:custGeom>
              <a:avLst/>
              <a:gdLst/>
              <a:ahLst/>
              <a:cxnLst>
                <a:cxn ang="0">
                  <a:pos x="232" y="69"/>
                </a:cxn>
                <a:cxn ang="0">
                  <a:pos x="232" y="260"/>
                </a:cxn>
                <a:cxn ang="0">
                  <a:pos x="211" y="281"/>
                </a:cxn>
                <a:cxn ang="0">
                  <a:pos x="21" y="281"/>
                </a:cxn>
                <a:cxn ang="0">
                  <a:pos x="0" y="260"/>
                </a:cxn>
                <a:cxn ang="0">
                  <a:pos x="0" y="21"/>
                </a:cxn>
                <a:cxn ang="0">
                  <a:pos x="21" y="0"/>
                </a:cxn>
                <a:cxn ang="0">
                  <a:pos x="164" y="0"/>
                </a:cxn>
                <a:cxn ang="0">
                  <a:pos x="176" y="5"/>
                </a:cxn>
                <a:cxn ang="0">
                  <a:pos x="228" y="60"/>
                </a:cxn>
                <a:cxn ang="0">
                  <a:pos x="232" y="69"/>
                </a:cxn>
                <a:cxn ang="0">
                  <a:pos x="16" y="260"/>
                </a:cxn>
                <a:cxn ang="0">
                  <a:pos x="21" y="265"/>
                </a:cxn>
                <a:cxn ang="0">
                  <a:pos x="211" y="265"/>
                </a:cxn>
                <a:cxn ang="0">
                  <a:pos x="216" y="260"/>
                </a:cxn>
                <a:cxn ang="0">
                  <a:pos x="216" y="76"/>
                </a:cxn>
                <a:cxn ang="0">
                  <a:pos x="208" y="68"/>
                </a:cxn>
                <a:cxn ang="0">
                  <a:pos x="179" y="68"/>
                </a:cxn>
                <a:cxn ang="0">
                  <a:pos x="166" y="55"/>
                </a:cxn>
                <a:cxn ang="0">
                  <a:pos x="166" y="23"/>
                </a:cxn>
                <a:cxn ang="0">
                  <a:pos x="158" y="15"/>
                </a:cxn>
                <a:cxn ang="0">
                  <a:pos x="21" y="15"/>
                </a:cxn>
                <a:cxn ang="0">
                  <a:pos x="16" y="21"/>
                </a:cxn>
                <a:cxn ang="0">
                  <a:pos x="16" y="260"/>
                </a:cxn>
              </a:cxnLst>
              <a:rect l="0" t="0" r="r" b="b"/>
              <a:pathLst>
                <a:path w="232" h="281">
                  <a:moveTo>
                    <a:pt x="232" y="69"/>
                  </a:moveTo>
                  <a:cubicBezTo>
                    <a:pt x="232" y="260"/>
                    <a:pt x="232" y="260"/>
                    <a:pt x="232" y="260"/>
                  </a:cubicBezTo>
                  <a:cubicBezTo>
                    <a:pt x="232" y="271"/>
                    <a:pt x="222" y="281"/>
                    <a:pt x="211" y="281"/>
                  </a:cubicBezTo>
                  <a:cubicBezTo>
                    <a:pt x="21" y="281"/>
                    <a:pt x="21" y="281"/>
                    <a:pt x="21" y="281"/>
                  </a:cubicBezTo>
                  <a:cubicBezTo>
                    <a:pt x="10" y="281"/>
                    <a:pt x="0" y="271"/>
                    <a:pt x="0" y="260"/>
                  </a:cubicBezTo>
                  <a:cubicBezTo>
                    <a:pt x="0" y="180"/>
                    <a:pt x="0" y="101"/>
                    <a:pt x="0" y="21"/>
                  </a:cubicBezTo>
                  <a:cubicBezTo>
                    <a:pt x="0" y="9"/>
                    <a:pt x="10" y="0"/>
                    <a:pt x="21" y="0"/>
                  </a:cubicBezTo>
                  <a:cubicBezTo>
                    <a:pt x="164" y="0"/>
                    <a:pt x="164" y="0"/>
                    <a:pt x="164" y="0"/>
                  </a:cubicBezTo>
                  <a:cubicBezTo>
                    <a:pt x="169" y="0"/>
                    <a:pt x="173" y="2"/>
                    <a:pt x="176" y="5"/>
                  </a:cubicBezTo>
                  <a:cubicBezTo>
                    <a:pt x="228" y="60"/>
                    <a:pt x="228" y="60"/>
                    <a:pt x="228" y="60"/>
                  </a:cubicBezTo>
                  <a:cubicBezTo>
                    <a:pt x="230" y="62"/>
                    <a:pt x="232" y="65"/>
                    <a:pt x="232" y="69"/>
                  </a:cubicBezTo>
                  <a:close/>
                  <a:moveTo>
                    <a:pt x="16" y="260"/>
                  </a:moveTo>
                  <a:cubicBezTo>
                    <a:pt x="16" y="263"/>
                    <a:pt x="18" y="265"/>
                    <a:pt x="21" y="265"/>
                  </a:cubicBezTo>
                  <a:cubicBezTo>
                    <a:pt x="211" y="265"/>
                    <a:pt x="211" y="265"/>
                    <a:pt x="211" y="265"/>
                  </a:cubicBezTo>
                  <a:cubicBezTo>
                    <a:pt x="214" y="265"/>
                    <a:pt x="216" y="263"/>
                    <a:pt x="216" y="260"/>
                  </a:cubicBezTo>
                  <a:cubicBezTo>
                    <a:pt x="216" y="76"/>
                    <a:pt x="216" y="76"/>
                    <a:pt x="216" y="76"/>
                  </a:cubicBezTo>
                  <a:cubicBezTo>
                    <a:pt x="216" y="72"/>
                    <a:pt x="214" y="68"/>
                    <a:pt x="208" y="68"/>
                  </a:cubicBezTo>
                  <a:cubicBezTo>
                    <a:pt x="179" y="68"/>
                    <a:pt x="179" y="68"/>
                    <a:pt x="179" y="68"/>
                  </a:cubicBezTo>
                  <a:cubicBezTo>
                    <a:pt x="171" y="68"/>
                    <a:pt x="166" y="64"/>
                    <a:pt x="166" y="55"/>
                  </a:cubicBezTo>
                  <a:cubicBezTo>
                    <a:pt x="166" y="23"/>
                    <a:pt x="166" y="23"/>
                    <a:pt x="166" y="23"/>
                  </a:cubicBezTo>
                  <a:cubicBezTo>
                    <a:pt x="166" y="18"/>
                    <a:pt x="163" y="15"/>
                    <a:pt x="158" y="15"/>
                  </a:cubicBezTo>
                  <a:cubicBezTo>
                    <a:pt x="21" y="15"/>
                    <a:pt x="21" y="15"/>
                    <a:pt x="21" y="15"/>
                  </a:cubicBezTo>
                  <a:cubicBezTo>
                    <a:pt x="18" y="15"/>
                    <a:pt x="16" y="18"/>
                    <a:pt x="16" y="21"/>
                  </a:cubicBezTo>
                  <a:cubicBezTo>
                    <a:pt x="16" y="101"/>
                    <a:pt x="16" y="180"/>
                    <a:pt x="16" y="2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Freeform 82"/>
            <p:cNvSpPr>
              <a:spLocks noEditPoints="1"/>
            </p:cNvSpPr>
            <p:nvPr/>
          </p:nvSpPr>
          <p:spPr bwMode="auto">
            <a:xfrm>
              <a:off x="6570663" y="4048125"/>
              <a:ext cx="260350" cy="309562"/>
            </a:xfrm>
            <a:custGeom>
              <a:avLst/>
              <a:gdLst/>
              <a:ahLst/>
              <a:cxnLst>
                <a:cxn ang="0">
                  <a:pos x="91" y="28"/>
                </a:cxn>
                <a:cxn ang="0">
                  <a:pos x="63" y="0"/>
                </a:cxn>
                <a:cxn ang="0">
                  <a:pos x="35" y="28"/>
                </a:cxn>
                <a:cxn ang="0">
                  <a:pos x="91" y="28"/>
                </a:cxn>
                <a:cxn ang="0">
                  <a:pos x="126" y="150"/>
                </a:cxn>
                <a:cxn ang="0">
                  <a:pos x="0" y="150"/>
                </a:cxn>
                <a:cxn ang="0">
                  <a:pos x="0" y="136"/>
                </a:cxn>
                <a:cxn ang="0">
                  <a:pos x="7" y="93"/>
                </a:cxn>
                <a:cxn ang="0">
                  <a:pos x="37" y="72"/>
                </a:cxn>
                <a:cxn ang="0">
                  <a:pos x="42" y="72"/>
                </a:cxn>
                <a:cxn ang="0">
                  <a:pos x="84" y="72"/>
                </a:cxn>
                <a:cxn ang="0">
                  <a:pos x="89" y="72"/>
                </a:cxn>
                <a:cxn ang="0">
                  <a:pos x="119" y="93"/>
                </a:cxn>
                <a:cxn ang="0">
                  <a:pos x="126" y="136"/>
                </a:cxn>
                <a:cxn ang="0">
                  <a:pos x="126" y="150"/>
                </a:cxn>
              </a:cxnLst>
              <a:rect l="0" t="0" r="r" b="b"/>
              <a:pathLst>
                <a:path w="126" h="150">
                  <a:moveTo>
                    <a:pt x="91" y="28"/>
                  </a:moveTo>
                  <a:cubicBezTo>
                    <a:pt x="91" y="13"/>
                    <a:pt x="80" y="0"/>
                    <a:pt x="63" y="0"/>
                  </a:cubicBezTo>
                  <a:cubicBezTo>
                    <a:pt x="45" y="0"/>
                    <a:pt x="35" y="13"/>
                    <a:pt x="35" y="28"/>
                  </a:cubicBezTo>
                  <a:cubicBezTo>
                    <a:pt x="35" y="87"/>
                    <a:pt x="92" y="86"/>
                    <a:pt x="91" y="28"/>
                  </a:cubicBezTo>
                  <a:close/>
                  <a:moveTo>
                    <a:pt x="126" y="150"/>
                  </a:moveTo>
                  <a:cubicBezTo>
                    <a:pt x="0" y="150"/>
                    <a:pt x="0" y="150"/>
                    <a:pt x="0" y="150"/>
                  </a:cubicBezTo>
                  <a:cubicBezTo>
                    <a:pt x="0" y="136"/>
                    <a:pt x="0" y="136"/>
                    <a:pt x="0" y="136"/>
                  </a:cubicBezTo>
                  <a:cubicBezTo>
                    <a:pt x="0" y="122"/>
                    <a:pt x="1" y="105"/>
                    <a:pt x="7" y="93"/>
                  </a:cubicBezTo>
                  <a:cubicBezTo>
                    <a:pt x="13" y="82"/>
                    <a:pt x="24" y="72"/>
                    <a:pt x="37" y="72"/>
                  </a:cubicBezTo>
                  <a:cubicBezTo>
                    <a:pt x="42" y="72"/>
                    <a:pt x="42" y="72"/>
                    <a:pt x="42" y="72"/>
                  </a:cubicBezTo>
                  <a:cubicBezTo>
                    <a:pt x="54" y="83"/>
                    <a:pt x="72" y="83"/>
                    <a:pt x="84" y="72"/>
                  </a:cubicBezTo>
                  <a:cubicBezTo>
                    <a:pt x="89" y="72"/>
                    <a:pt x="89" y="72"/>
                    <a:pt x="89" y="72"/>
                  </a:cubicBezTo>
                  <a:cubicBezTo>
                    <a:pt x="102" y="72"/>
                    <a:pt x="113" y="82"/>
                    <a:pt x="119" y="93"/>
                  </a:cubicBezTo>
                  <a:cubicBezTo>
                    <a:pt x="125" y="105"/>
                    <a:pt x="126" y="121"/>
                    <a:pt x="126" y="136"/>
                  </a:cubicBezTo>
                  <a:cubicBezTo>
                    <a:pt x="126" y="150"/>
                    <a:pt x="126" y="150"/>
                    <a:pt x="126"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56" name="Freeform 83"/>
            <p:cNvSpPr>
              <a:spLocks/>
            </p:cNvSpPr>
            <p:nvPr/>
          </p:nvSpPr>
          <p:spPr bwMode="auto">
            <a:xfrm>
              <a:off x="6570663" y="3830638"/>
              <a:ext cx="452437" cy="547687"/>
            </a:xfrm>
            <a:custGeom>
              <a:avLst/>
              <a:gdLst/>
              <a:ahLst/>
              <a:cxnLst>
                <a:cxn ang="0">
                  <a:pos x="219" y="65"/>
                </a:cxn>
                <a:cxn ang="0">
                  <a:pos x="219" y="246"/>
                </a:cxn>
                <a:cxn ang="0">
                  <a:pos x="199" y="265"/>
                </a:cxn>
                <a:cxn ang="0">
                  <a:pos x="186" y="265"/>
                </a:cxn>
                <a:cxn ang="0">
                  <a:pos x="186" y="251"/>
                </a:cxn>
                <a:cxn ang="0">
                  <a:pos x="199" y="251"/>
                </a:cxn>
                <a:cxn ang="0">
                  <a:pos x="204" y="246"/>
                </a:cxn>
                <a:cxn ang="0">
                  <a:pos x="204" y="72"/>
                </a:cxn>
                <a:cxn ang="0">
                  <a:pos x="197" y="65"/>
                </a:cxn>
                <a:cxn ang="0">
                  <a:pos x="169" y="65"/>
                </a:cxn>
                <a:cxn ang="0">
                  <a:pos x="157" y="52"/>
                </a:cxn>
                <a:cxn ang="0">
                  <a:pos x="157" y="22"/>
                </a:cxn>
                <a:cxn ang="0">
                  <a:pos x="149" y="15"/>
                </a:cxn>
                <a:cxn ang="0">
                  <a:pos x="20" y="15"/>
                </a:cxn>
                <a:cxn ang="0">
                  <a:pos x="15" y="20"/>
                </a:cxn>
                <a:cxn ang="0">
                  <a:pos x="15" y="29"/>
                </a:cxn>
                <a:cxn ang="0">
                  <a:pos x="0" y="29"/>
                </a:cxn>
                <a:cxn ang="0">
                  <a:pos x="0" y="20"/>
                </a:cxn>
                <a:cxn ang="0">
                  <a:pos x="20" y="0"/>
                </a:cxn>
                <a:cxn ang="0">
                  <a:pos x="155" y="0"/>
                </a:cxn>
                <a:cxn ang="0">
                  <a:pos x="166" y="5"/>
                </a:cxn>
                <a:cxn ang="0">
                  <a:pos x="216" y="57"/>
                </a:cxn>
                <a:cxn ang="0">
                  <a:pos x="219" y="65"/>
                </a:cxn>
              </a:cxnLst>
              <a:rect l="0" t="0" r="r" b="b"/>
              <a:pathLst>
                <a:path w="219" h="265">
                  <a:moveTo>
                    <a:pt x="219" y="65"/>
                  </a:moveTo>
                  <a:cubicBezTo>
                    <a:pt x="219" y="246"/>
                    <a:pt x="219" y="246"/>
                    <a:pt x="219" y="246"/>
                  </a:cubicBezTo>
                  <a:cubicBezTo>
                    <a:pt x="219" y="257"/>
                    <a:pt x="210" y="265"/>
                    <a:pt x="199" y="265"/>
                  </a:cubicBezTo>
                  <a:cubicBezTo>
                    <a:pt x="186" y="265"/>
                    <a:pt x="186" y="265"/>
                    <a:pt x="186" y="265"/>
                  </a:cubicBezTo>
                  <a:cubicBezTo>
                    <a:pt x="186" y="251"/>
                    <a:pt x="186" y="251"/>
                    <a:pt x="186" y="251"/>
                  </a:cubicBezTo>
                  <a:cubicBezTo>
                    <a:pt x="199" y="251"/>
                    <a:pt x="199" y="251"/>
                    <a:pt x="199" y="251"/>
                  </a:cubicBezTo>
                  <a:cubicBezTo>
                    <a:pt x="202" y="251"/>
                    <a:pt x="204" y="249"/>
                    <a:pt x="204" y="246"/>
                  </a:cubicBezTo>
                  <a:cubicBezTo>
                    <a:pt x="204" y="72"/>
                    <a:pt x="204" y="72"/>
                    <a:pt x="204" y="72"/>
                  </a:cubicBezTo>
                  <a:cubicBezTo>
                    <a:pt x="204" y="68"/>
                    <a:pt x="202" y="65"/>
                    <a:pt x="197" y="65"/>
                  </a:cubicBezTo>
                  <a:cubicBezTo>
                    <a:pt x="169" y="65"/>
                    <a:pt x="169" y="65"/>
                    <a:pt x="169" y="65"/>
                  </a:cubicBezTo>
                  <a:cubicBezTo>
                    <a:pt x="161" y="65"/>
                    <a:pt x="157" y="61"/>
                    <a:pt x="157" y="52"/>
                  </a:cubicBezTo>
                  <a:cubicBezTo>
                    <a:pt x="157" y="22"/>
                    <a:pt x="157" y="22"/>
                    <a:pt x="157" y="22"/>
                  </a:cubicBezTo>
                  <a:cubicBezTo>
                    <a:pt x="156" y="17"/>
                    <a:pt x="154" y="15"/>
                    <a:pt x="149" y="15"/>
                  </a:cubicBezTo>
                  <a:cubicBezTo>
                    <a:pt x="20" y="15"/>
                    <a:pt x="20" y="15"/>
                    <a:pt x="20" y="15"/>
                  </a:cubicBezTo>
                  <a:cubicBezTo>
                    <a:pt x="17" y="15"/>
                    <a:pt x="15" y="17"/>
                    <a:pt x="15" y="20"/>
                  </a:cubicBezTo>
                  <a:cubicBezTo>
                    <a:pt x="15" y="29"/>
                    <a:pt x="15" y="29"/>
                    <a:pt x="15" y="29"/>
                  </a:cubicBezTo>
                  <a:cubicBezTo>
                    <a:pt x="0" y="29"/>
                    <a:pt x="0" y="29"/>
                    <a:pt x="0" y="29"/>
                  </a:cubicBezTo>
                  <a:cubicBezTo>
                    <a:pt x="0" y="20"/>
                    <a:pt x="0" y="20"/>
                    <a:pt x="0" y="20"/>
                  </a:cubicBezTo>
                  <a:cubicBezTo>
                    <a:pt x="0" y="9"/>
                    <a:pt x="9" y="0"/>
                    <a:pt x="20" y="0"/>
                  </a:cubicBezTo>
                  <a:cubicBezTo>
                    <a:pt x="155" y="0"/>
                    <a:pt x="155" y="0"/>
                    <a:pt x="155" y="0"/>
                  </a:cubicBezTo>
                  <a:cubicBezTo>
                    <a:pt x="159" y="0"/>
                    <a:pt x="163" y="2"/>
                    <a:pt x="166" y="5"/>
                  </a:cubicBezTo>
                  <a:cubicBezTo>
                    <a:pt x="216" y="57"/>
                    <a:pt x="216" y="57"/>
                    <a:pt x="216" y="57"/>
                  </a:cubicBezTo>
                  <a:cubicBezTo>
                    <a:pt x="218" y="59"/>
                    <a:pt x="219" y="61"/>
                    <a:pt x="219"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grpSp>
        <p:nvGrpSpPr>
          <p:cNvPr id="57" name="Group 88"/>
          <p:cNvGrpSpPr/>
          <p:nvPr/>
        </p:nvGrpSpPr>
        <p:grpSpPr>
          <a:xfrm>
            <a:off x="490018" y="2815803"/>
            <a:ext cx="432303" cy="411303"/>
            <a:chOff x="1666875" y="1573213"/>
            <a:chExt cx="581025" cy="574675"/>
          </a:xfrm>
          <a:solidFill>
            <a:schemeClr val="accent2">
              <a:lumMod val="40000"/>
              <a:lumOff val="60000"/>
            </a:schemeClr>
          </a:solidFill>
        </p:grpSpPr>
        <p:sp>
          <p:nvSpPr>
            <p:cNvPr id="58" name="Oval 80"/>
            <p:cNvSpPr>
              <a:spLocks noChangeArrowheads="1"/>
            </p:cNvSpPr>
            <p:nvPr/>
          </p:nvSpPr>
          <p:spPr bwMode="auto">
            <a:xfrm>
              <a:off x="1851025" y="1751013"/>
              <a:ext cx="217487" cy="217487"/>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59" name="Freeform 81"/>
            <p:cNvSpPr>
              <a:spLocks noEditPoints="1"/>
            </p:cNvSpPr>
            <p:nvPr/>
          </p:nvSpPr>
          <p:spPr bwMode="auto">
            <a:xfrm>
              <a:off x="1666875" y="1573213"/>
              <a:ext cx="581025" cy="574675"/>
            </a:xfrm>
            <a:custGeom>
              <a:avLst/>
              <a:gdLst/>
              <a:ahLst/>
              <a:cxnLst>
                <a:cxn ang="0">
                  <a:pos x="45" y="67"/>
                </a:cxn>
                <a:cxn ang="0">
                  <a:pos x="4" y="54"/>
                </a:cxn>
                <a:cxn ang="0">
                  <a:pos x="0" y="73"/>
                </a:cxn>
                <a:cxn ang="0">
                  <a:pos x="44" y="75"/>
                </a:cxn>
                <a:cxn ang="0">
                  <a:pos x="45" y="67"/>
                </a:cxn>
                <a:cxn ang="0">
                  <a:pos x="59" y="49"/>
                </a:cxn>
                <a:cxn ang="0">
                  <a:pos x="36" y="12"/>
                </a:cxn>
                <a:cxn ang="0">
                  <a:pos x="21" y="24"/>
                </a:cxn>
                <a:cxn ang="0">
                  <a:pos x="53" y="54"/>
                </a:cxn>
                <a:cxn ang="0">
                  <a:pos x="59" y="49"/>
                </a:cxn>
                <a:cxn ang="0">
                  <a:pos x="111" y="75"/>
                </a:cxn>
                <a:cxn ang="0">
                  <a:pos x="155" y="73"/>
                </a:cxn>
                <a:cxn ang="0">
                  <a:pos x="152" y="54"/>
                </a:cxn>
                <a:cxn ang="0">
                  <a:pos x="110" y="67"/>
                </a:cxn>
                <a:cxn ang="0">
                  <a:pos x="111" y="75"/>
                </a:cxn>
                <a:cxn ang="0">
                  <a:pos x="135" y="24"/>
                </a:cxn>
                <a:cxn ang="0">
                  <a:pos x="120" y="12"/>
                </a:cxn>
                <a:cxn ang="0">
                  <a:pos x="96" y="49"/>
                </a:cxn>
                <a:cxn ang="0">
                  <a:pos x="102" y="54"/>
                </a:cxn>
                <a:cxn ang="0">
                  <a:pos x="135" y="24"/>
                </a:cxn>
                <a:cxn ang="0">
                  <a:pos x="68" y="0"/>
                </a:cxn>
                <a:cxn ang="0">
                  <a:pos x="73" y="43"/>
                </a:cxn>
                <a:cxn ang="0">
                  <a:pos x="78" y="43"/>
                </a:cxn>
                <a:cxn ang="0">
                  <a:pos x="82" y="43"/>
                </a:cxn>
                <a:cxn ang="0">
                  <a:pos x="87" y="0"/>
                </a:cxn>
                <a:cxn ang="0">
                  <a:pos x="68" y="0"/>
                </a:cxn>
                <a:cxn ang="0">
                  <a:pos x="105" y="97"/>
                </a:cxn>
                <a:cxn ang="0">
                  <a:pos x="140" y="124"/>
                </a:cxn>
                <a:cxn ang="0">
                  <a:pos x="149" y="107"/>
                </a:cxn>
                <a:cxn ang="0">
                  <a:pos x="109" y="90"/>
                </a:cxn>
                <a:cxn ang="0">
                  <a:pos x="105" y="97"/>
                </a:cxn>
                <a:cxn ang="0">
                  <a:pos x="85" y="110"/>
                </a:cxn>
                <a:cxn ang="0">
                  <a:pos x="95" y="153"/>
                </a:cxn>
                <a:cxn ang="0">
                  <a:pos x="113" y="146"/>
                </a:cxn>
                <a:cxn ang="0">
                  <a:pos x="93" y="107"/>
                </a:cxn>
                <a:cxn ang="0">
                  <a:pos x="85" y="110"/>
                </a:cxn>
                <a:cxn ang="0">
                  <a:pos x="42" y="146"/>
                </a:cxn>
                <a:cxn ang="0">
                  <a:pos x="61" y="153"/>
                </a:cxn>
                <a:cxn ang="0">
                  <a:pos x="70" y="110"/>
                </a:cxn>
                <a:cxn ang="0">
                  <a:pos x="62" y="107"/>
                </a:cxn>
                <a:cxn ang="0">
                  <a:pos x="42" y="146"/>
                </a:cxn>
                <a:cxn ang="0">
                  <a:pos x="47" y="90"/>
                </a:cxn>
                <a:cxn ang="0">
                  <a:pos x="6" y="107"/>
                </a:cxn>
                <a:cxn ang="0">
                  <a:pos x="16" y="124"/>
                </a:cxn>
                <a:cxn ang="0">
                  <a:pos x="51" y="97"/>
                </a:cxn>
                <a:cxn ang="0">
                  <a:pos x="47" y="90"/>
                </a:cxn>
              </a:cxnLst>
              <a:rect l="0" t="0" r="r" b="b"/>
              <a:pathLst>
                <a:path w="155" h="153">
                  <a:moveTo>
                    <a:pt x="45" y="67"/>
                  </a:moveTo>
                  <a:cubicBezTo>
                    <a:pt x="4" y="54"/>
                    <a:pt x="4" y="54"/>
                    <a:pt x="4" y="54"/>
                  </a:cubicBezTo>
                  <a:cubicBezTo>
                    <a:pt x="0" y="73"/>
                    <a:pt x="0" y="73"/>
                    <a:pt x="0" y="73"/>
                  </a:cubicBezTo>
                  <a:cubicBezTo>
                    <a:pt x="44" y="75"/>
                    <a:pt x="44" y="75"/>
                    <a:pt x="44" y="75"/>
                  </a:cubicBezTo>
                  <a:cubicBezTo>
                    <a:pt x="44" y="72"/>
                    <a:pt x="45" y="70"/>
                    <a:pt x="45" y="67"/>
                  </a:cubicBezTo>
                  <a:close/>
                  <a:moveTo>
                    <a:pt x="59" y="49"/>
                  </a:moveTo>
                  <a:cubicBezTo>
                    <a:pt x="36" y="12"/>
                    <a:pt x="36" y="12"/>
                    <a:pt x="36" y="12"/>
                  </a:cubicBezTo>
                  <a:cubicBezTo>
                    <a:pt x="21" y="24"/>
                    <a:pt x="21" y="24"/>
                    <a:pt x="21" y="24"/>
                  </a:cubicBezTo>
                  <a:cubicBezTo>
                    <a:pt x="53" y="54"/>
                    <a:pt x="53" y="54"/>
                    <a:pt x="53" y="54"/>
                  </a:cubicBezTo>
                  <a:cubicBezTo>
                    <a:pt x="55" y="52"/>
                    <a:pt x="57" y="50"/>
                    <a:pt x="59" y="49"/>
                  </a:cubicBezTo>
                  <a:close/>
                  <a:moveTo>
                    <a:pt x="111" y="75"/>
                  </a:moveTo>
                  <a:cubicBezTo>
                    <a:pt x="155" y="73"/>
                    <a:pt x="155" y="73"/>
                    <a:pt x="155" y="73"/>
                  </a:cubicBezTo>
                  <a:cubicBezTo>
                    <a:pt x="152" y="54"/>
                    <a:pt x="152" y="54"/>
                    <a:pt x="152" y="54"/>
                  </a:cubicBezTo>
                  <a:cubicBezTo>
                    <a:pt x="110" y="67"/>
                    <a:pt x="110" y="67"/>
                    <a:pt x="110" y="67"/>
                  </a:cubicBezTo>
                  <a:cubicBezTo>
                    <a:pt x="111" y="70"/>
                    <a:pt x="111" y="72"/>
                    <a:pt x="111" y="75"/>
                  </a:cubicBezTo>
                  <a:close/>
                  <a:moveTo>
                    <a:pt x="135" y="24"/>
                  </a:moveTo>
                  <a:cubicBezTo>
                    <a:pt x="120" y="12"/>
                    <a:pt x="120" y="12"/>
                    <a:pt x="120" y="12"/>
                  </a:cubicBezTo>
                  <a:cubicBezTo>
                    <a:pt x="96" y="49"/>
                    <a:pt x="96" y="49"/>
                    <a:pt x="96" y="49"/>
                  </a:cubicBezTo>
                  <a:cubicBezTo>
                    <a:pt x="98" y="50"/>
                    <a:pt x="101" y="52"/>
                    <a:pt x="102" y="54"/>
                  </a:cubicBezTo>
                  <a:lnTo>
                    <a:pt x="135" y="24"/>
                  </a:lnTo>
                  <a:close/>
                  <a:moveTo>
                    <a:pt x="68" y="0"/>
                  </a:moveTo>
                  <a:cubicBezTo>
                    <a:pt x="73" y="43"/>
                    <a:pt x="73" y="43"/>
                    <a:pt x="73" y="43"/>
                  </a:cubicBezTo>
                  <a:cubicBezTo>
                    <a:pt x="75" y="43"/>
                    <a:pt x="76" y="43"/>
                    <a:pt x="78" y="43"/>
                  </a:cubicBezTo>
                  <a:cubicBezTo>
                    <a:pt x="79" y="43"/>
                    <a:pt x="81" y="43"/>
                    <a:pt x="82" y="43"/>
                  </a:cubicBezTo>
                  <a:cubicBezTo>
                    <a:pt x="87" y="0"/>
                    <a:pt x="87" y="0"/>
                    <a:pt x="87" y="0"/>
                  </a:cubicBezTo>
                  <a:lnTo>
                    <a:pt x="68" y="0"/>
                  </a:lnTo>
                  <a:close/>
                  <a:moveTo>
                    <a:pt x="105" y="97"/>
                  </a:moveTo>
                  <a:cubicBezTo>
                    <a:pt x="140" y="124"/>
                    <a:pt x="140" y="124"/>
                    <a:pt x="140" y="124"/>
                  </a:cubicBezTo>
                  <a:cubicBezTo>
                    <a:pt x="149" y="107"/>
                    <a:pt x="149" y="107"/>
                    <a:pt x="149" y="107"/>
                  </a:cubicBezTo>
                  <a:cubicBezTo>
                    <a:pt x="109" y="90"/>
                    <a:pt x="109" y="90"/>
                    <a:pt x="109" y="90"/>
                  </a:cubicBezTo>
                  <a:cubicBezTo>
                    <a:pt x="108" y="93"/>
                    <a:pt x="106" y="95"/>
                    <a:pt x="105" y="97"/>
                  </a:cubicBezTo>
                  <a:close/>
                  <a:moveTo>
                    <a:pt x="85" y="110"/>
                  </a:moveTo>
                  <a:cubicBezTo>
                    <a:pt x="95" y="153"/>
                    <a:pt x="95" y="153"/>
                    <a:pt x="95" y="153"/>
                  </a:cubicBezTo>
                  <a:cubicBezTo>
                    <a:pt x="113" y="146"/>
                    <a:pt x="113" y="146"/>
                    <a:pt x="113" y="146"/>
                  </a:cubicBezTo>
                  <a:cubicBezTo>
                    <a:pt x="93" y="107"/>
                    <a:pt x="93" y="107"/>
                    <a:pt x="93" y="107"/>
                  </a:cubicBezTo>
                  <a:cubicBezTo>
                    <a:pt x="91" y="108"/>
                    <a:pt x="88" y="109"/>
                    <a:pt x="85" y="110"/>
                  </a:cubicBezTo>
                  <a:close/>
                  <a:moveTo>
                    <a:pt x="42" y="146"/>
                  </a:moveTo>
                  <a:cubicBezTo>
                    <a:pt x="61" y="153"/>
                    <a:pt x="61" y="153"/>
                    <a:pt x="61" y="153"/>
                  </a:cubicBezTo>
                  <a:cubicBezTo>
                    <a:pt x="70" y="110"/>
                    <a:pt x="70" y="110"/>
                    <a:pt x="70" y="110"/>
                  </a:cubicBezTo>
                  <a:cubicBezTo>
                    <a:pt x="67" y="109"/>
                    <a:pt x="65" y="108"/>
                    <a:pt x="62" y="107"/>
                  </a:cubicBezTo>
                  <a:lnTo>
                    <a:pt x="42" y="146"/>
                  </a:lnTo>
                  <a:close/>
                  <a:moveTo>
                    <a:pt x="47" y="90"/>
                  </a:moveTo>
                  <a:cubicBezTo>
                    <a:pt x="6" y="107"/>
                    <a:pt x="6" y="107"/>
                    <a:pt x="6" y="107"/>
                  </a:cubicBezTo>
                  <a:cubicBezTo>
                    <a:pt x="16" y="124"/>
                    <a:pt x="16" y="124"/>
                    <a:pt x="16" y="124"/>
                  </a:cubicBezTo>
                  <a:cubicBezTo>
                    <a:pt x="51" y="97"/>
                    <a:pt x="51" y="97"/>
                    <a:pt x="51" y="97"/>
                  </a:cubicBezTo>
                  <a:cubicBezTo>
                    <a:pt x="49" y="95"/>
                    <a:pt x="48" y="93"/>
                    <a:pt x="47" y="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grpSp>
        <p:nvGrpSpPr>
          <p:cNvPr id="60" name="Group 59"/>
          <p:cNvGrpSpPr/>
          <p:nvPr/>
        </p:nvGrpSpPr>
        <p:grpSpPr>
          <a:xfrm>
            <a:off x="547517" y="3922310"/>
            <a:ext cx="317305" cy="315358"/>
            <a:chOff x="5509710" y="5422880"/>
            <a:chExt cx="452438" cy="447673"/>
          </a:xfrm>
          <a:solidFill>
            <a:schemeClr val="accent2">
              <a:lumMod val="40000"/>
              <a:lumOff val="60000"/>
            </a:schemeClr>
          </a:solidFill>
        </p:grpSpPr>
        <p:sp>
          <p:nvSpPr>
            <p:cNvPr id="61" name="Freeform 83"/>
            <p:cNvSpPr>
              <a:spLocks noEditPoints="1"/>
            </p:cNvSpPr>
            <p:nvPr/>
          </p:nvSpPr>
          <p:spPr bwMode="auto">
            <a:xfrm>
              <a:off x="5566860" y="5480030"/>
              <a:ext cx="336550" cy="333374"/>
            </a:xfrm>
            <a:custGeom>
              <a:avLst/>
              <a:gdLst/>
              <a:ahLst/>
              <a:cxnLst>
                <a:cxn ang="0">
                  <a:pos x="66" y="0"/>
                </a:cxn>
                <a:cxn ang="0">
                  <a:pos x="69" y="13"/>
                </a:cxn>
                <a:cxn ang="0">
                  <a:pos x="63" y="13"/>
                </a:cxn>
                <a:cxn ang="0">
                  <a:pos x="70" y="59"/>
                </a:cxn>
                <a:cxn ang="0">
                  <a:pos x="114" y="24"/>
                </a:cxn>
                <a:cxn ang="0">
                  <a:pos x="73" y="61"/>
                </a:cxn>
                <a:cxn ang="0">
                  <a:pos x="65" y="73"/>
                </a:cxn>
                <a:cxn ang="0">
                  <a:pos x="67" y="58"/>
                </a:cxn>
                <a:cxn ang="0">
                  <a:pos x="128" y="62"/>
                </a:cxn>
                <a:cxn ang="0">
                  <a:pos x="128" y="68"/>
                </a:cxn>
                <a:cxn ang="0">
                  <a:pos x="115" y="65"/>
                </a:cxn>
                <a:cxn ang="0">
                  <a:pos x="128" y="62"/>
                </a:cxn>
                <a:cxn ang="0">
                  <a:pos x="17" y="65"/>
                </a:cxn>
                <a:cxn ang="0">
                  <a:pos x="4" y="68"/>
                </a:cxn>
                <a:cxn ang="0">
                  <a:pos x="4" y="62"/>
                </a:cxn>
                <a:cxn ang="0">
                  <a:pos x="63" y="117"/>
                </a:cxn>
                <a:cxn ang="0">
                  <a:pos x="69" y="117"/>
                </a:cxn>
                <a:cxn ang="0">
                  <a:pos x="66" y="130"/>
                </a:cxn>
                <a:cxn ang="0">
                  <a:pos x="63" y="117"/>
                </a:cxn>
                <a:cxn ang="0">
                  <a:pos x="10" y="33"/>
                </a:cxn>
                <a:cxn ang="0">
                  <a:pos x="16" y="34"/>
                </a:cxn>
                <a:cxn ang="0">
                  <a:pos x="14" y="38"/>
                </a:cxn>
                <a:cxn ang="0">
                  <a:pos x="116" y="96"/>
                </a:cxn>
                <a:cxn ang="0">
                  <a:pos x="118" y="92"/>
                </a:cxn>
                <a:cxn ang="0">
                  <a:pos x="122" y="97"/>
                </a:cxn>
                <a:cxn ang="0">
                  <a:pos x="116" y="96"/>
                </a:cxn>
                <a:cxn ang="0">
                  <a:pos x="122" y="33"/>
                </a:cxn>
                <a:cxn ang="0">
                  <a:pos x="118" y="38"/>
                </a:cxn>
                <a:cxn ang="0">
                  <a:pos x="116" y="34"/>
                </a:cxn>
                <a:cxn ang="0">
                  <a:pos x="14" y="92"/>
                </a:cxn>
                <a:cxn ang="0">
                  <a:pos x="16" y="96"/>
                </a:cxn>
                <a:cxn ang="0">
                  <a:pos x="10" y="97"/>
                </a:cxn>
                <a:cxn ang="0">
                  <a:pos x="14" y="92"/>
                </a:cxn>
                <a:cxn ang="0">
                  <a:pos x="34" y="10"/>
                </a:cxn>
                <a:cxn ang="0">
                  <a:pos x="38" y="13"/>
                </a:cxn>
                <a:cxn ang="0">
                  <a:pos x="35" y="15"/>
                </a:cxn>
                <a:cxn ang="0">
                  <a:pos x="94" y="117"/>
                </a:cxn>
                <a:cxn ang="0">
                  <a:pos x="97" y="115"/>
                </a:cxn>
                <a:cxn ang="0">
                  <a:pos x="98" y="120"/>
                </a:cxn>
                <a:cxn ang="0">
                  <a:pos x="94" y="117"/>
                </a:cxn>
                <a:cxn ang="0">
                  <a:pos x="98" y="10"/>
                </a:cxn>
                <a:cxn ang="0">
                  <a:pos x="97" y="15"/>
                </a:cxn>
                <a:cxn ang="0">
                  <a:pos x="94" y="13"/>
                </a:cxn>
                <a:cxn ang="0">
                  <a:pos x="35" y="115"/>
                </a:cxn>
                <a:cxn ang="0">
                  <a:pos x="38" y="117"/>
                </a:cxn>
                <a:cxn ang="0">
                  <a:pos x="34" y="120"/>
                </a:cxn>
                <a:cxn ang="0">
                  <a:pos x="35" y="115"/>
                </a:cxn>
              </a:cxnLst>
              <a:rect l="0" t="0" r="r" b="b"/>
              <a:pathLst>
                <a:path w="131" h="130">
                  <a:moveTo>
                    <a:pt x="63" y="3"/>
                  </a:moveTo>
                  <a:cubicBezTo>
                    <a:pt x="63" y="2"/>
                    <a:pt x="64" y="0"/>
                    <a:pt x="66" y="0"/>
                  </a:cubicBezTo>
                  <a:cubicBezTo>
                    <a:pt x="68" y="0"/>
                    <a:pt x="69" y="2"/>
                    <a:pt x="69" y="3"/>
                  </a:cubicBezTo>
                  <a:cubicBezTo>
                    <a:pt x="69" y="13"/>
                    <a:pt x="69" y="13"/>
                    <a:pt x="69" y="13"/>
                  </a:cubicBezTo>
                  <a:cubicBezTo>
                    <a:pt x="69" y="15"/>
                    <a:pt x="68" y="16"/>
                    <a:pt x="66" y="16"/>
                  </a:cubicBezTo>
                  <a:cubicBezTo>
                    <a:pt x="64" y="16"/>
                    <a:pt x="63" y="15"/>
                    <a:pt x="63" y="13"/>
                  </a:cubicBezTo>
                  <a:cubicBezTo>
                    <a:pt x="63" y="3"/>
                    <a:pt x="63" y="3"/>
                    <a:pt x="63" y="3"/>
                  </a:cubicBezTo>
                  <a:close/>
                  <a:moveTo>
                    <a:pt x="70" y="59"/>
                  </a:moveTo>
                  <a:cubicBezTo>
                    <a:pt x="112" y="24"/>
                    <a:pt x="112" y="24"/>
                    <a:pt x="112" y="24"/>
                  </a:cubicBezTo>
                  <a:cubicBezTo>
                    <a:pt x="112" y="23"/>
                    <a:pt x="113" y="23"/>
                    <a:pt x="114" y="24"/>
                  </a:cubicBezTo>
                  <a:cubicBezTo>
                    <a:pt x="115" y="25"/>
                    <a:pt x="114" y="26"/>
                    <a:pt x="114" y="26"/>
                  </a:cubicBezTo>
                  <a:cubicBezTo>
                    <a:pt x="73" y="61"/>
                    <a:pt x="73" y="61"/>
                    <a:pt x="73" y="61"/>
                  </a:cubicBezTo>
                  <a:cubicBezTo>
                    <a:pt x="73" y="63"/>
                    <a:pt x="74" y="64"/>
                    <a:pt x="74" y="66"/>
                  </a:cubicBezTo>
                  <a:cubicBezTo>
                    <a:pt x="73" y="70"/>
                    <a:pt x="69" y="73"/>
                    <a:pt x="65" y="73"/>
                  </a:cubicBezTo>
                  <a:cubicBezTo>
                    <a:pt x="61" y="72"/>
                    <a:pt x="58" y="68"/>
                    <a:pt x="58" y="64"/>
                  </a:cubicBezTo>
                  <a:cubicBezTo>
                    <a:pt x="59" y="60"/>
                    <a:pt x="63" y="57"/>
                    <a:pt x="67" y="58"/>
                  </a:cubicBezTo>
                  <a:cubicBezTo>
                    <a:pt x="68" y="58"/>
                    <a:pt x="69" y="58"/>
                    <a:pt x="70" y="59"/>
                  </a:cubicBezTo>
                  <a:close/>
                  <a:moveTo>
                    <a:pt x="128" y="62"/>
                  </a:moveTo>
                  <a:cubicBezTo>
                    <a:pt x="130" y="62"/>
                    <a:pt x="131" y="63"/>
                    <a:pt x="131" y="65"/>
                  </a:cubicBezTo>
                  <a:cubicBezTo>
                    <a:pt x="131" y="67"/>
                    <a:pt x="130" y="68"/>
                    <a:pt x="128" y="68"/>
                  </a:cubicBezTo>
                  <a:cubicBezTo>
                    <a:pt x="118" y="68"/>
                    <a:pt x="118" y="68"/>
                    <a:pt x="118" y="68"/>
                  </a:cubicBezTo>
                  <a:cubicBezTo>
                    <a:pt x="116" y="68"/>
                    <a:pt x="115" y="67"/>
                    <a:pt x="115" y="65"/>
                  </a:cubicBezTo>
                  <a:cubicBezTo>
                    <a:pt x="115" y="63"/>
                    <a:pt x="116" y="62"/>
                    <a:pt x="118" y="62"/>
                  </a:cubicBezTo>
                  <a:cubicBezTo>
                    <a:pt x="128" y="62"/>
                    <a:pt x="128" y="62"/>
                    <a:pt x="128" y="62"/>
                  </a:cubicBezTo>
                  <a:close/>
                  <a:moveTo>
                    <a:pt x="14" y="62"/>
                  </a:moveTo>
                  <a:cubicBezTo>
                    <a:pt x="15" y="62"/>
                    <a:pt x="17" y="63"/>
                    <a:pt x="17" y="65"/>
                  </a:cubicBezTo>
                  <a:cubicBezTo>
                    <a:pt x="17" y="67"/>
                    <a:pt x="15" y="68"/>
                    <a:pt x="14" y="68"/>
                  </a:cubicBezTo>
                  <a:cubicBezTo>
                    <a:pt x="4" y="68"/>
                    <a:pt x="4" y="68"/>
                    <a:pt x="4" y="68"/>
                  </a:cubicBezTo>
                  <a:cubicBezTo>
                    <a:pt x="2" y="68"/>
                    <a:pt x="0" y="67"/>
                    <a:pt x="0" y="65"/>
                  </a:cubicBezTo>
                  <a:cubicBezTo>
                    <a:pt x="0" y="63"/>
                    <a:pt x="2" y="62"/>
                    <a:pt x="4" y="62"/>
                  </a:cubicBezTo>
                  <a:cubicBezTo>
                    <a:pt x="14" y="62"/>
                    <a:pt x="14" y="62"/>
                    <a:pt x="14" y="62"/>
                  </a:cubicBezTo>
                  <a:close/>
                  <a:moveTo>
                    <a:pt x="63" y="117"/>
                  </a:moveTo>
                  <a:cubicBezTo>
                    <a:pt x="63" y="115"/>
                    <a:pt x="64" y="114"/>
                    <a:pt x="66" y="114"/>
                  </a:cubicBezTo>
                  <a:cubicBezTo>
                    <a:pt x="68" y="114"/>
                    <a:pt x="69" y="115"/>
                    <a:pt x="69" y="117"/>
                  </a:cubicBezTo>
                  <a:cubicBezTo>
                    <a:pt x="69" y="127"/>
                    <a:pt x="69" y="127"/>
                    <a:pt x="69" y="127"/>
                  </a:cubicBezTo>
                  <a:cubicBezTo>
                    <a:pt x="69" y="128"/>
                    <a:pt x="68" y="130"/>
                    <a:pt x="66" y="130"/>
                  </a:cubicBezTo>
                  <a:cubicBezTo>
                    <a:pt x="64" y="130"/>
                    <a:pt x="63" y="128"/>
                    <a:pt x="63" y="127"/>
                  </a:cubicBezTo>
                  <a:cubicBezTo>
                    <a:pt x="63" y="117"/>
                    <a:pt x="63" y="117"/>
                    <a:pt x="63" y="117"/>
                  </a:cubicBezTo>
                  <a:close/>
                  <a:moveTo>
                    <a:pt x="11" y="36"/>
                  </a:moveTo>
                  <a:cubicBezTo>
                    <a:pt x="10" y="35"/>
                    <a:pt x="10" y="34"/>
                    <a:pt x="10" y="33"/>
                  </a:cubicBezTo>
                  <a:cubicBezTo>
                    <a:pt x="11" y="32"/>
                    <a:pt x="12" y="32"/>
                    <a:pt x="13" y="32"/>
                  </a:cubicBezTo>
                  <a:cubicBezTo>
                    <a:pt x="16" y="34"/>
                    <a:pt x="16" y="34"/>
                    <a:pt x="16" y="34"/>
                  </a:cubicBezTo>
                  <a:cubicBezTo>
                    <a:pt x="17" y="35"/>
                    <a:pt x="17" y="36"/>
                    <a:pt x="17" y="37"/>
                  </a:cubicBezTo>
                  <a:cubicBezTo>
                    <a:pt x="16" y="38"/>
                    <a:pt x="15" y="38"/>
                    <a:pt x="14" y="38"/>
                  </a:cubicBezTo>
                  <a:cubicBezTo>
                    <a:pt x="11" y="36"/>
                    <a:pt x="11" y="36"/>
                    <a:pt x="11" y="36"/>
                  </a:cubicBezTo>
                  <a:close/>
                  <a:moveTo>
                    <a:pt x="116" y="96"/>
                  </a:moveTo>
                  <a:cubicBezTo>
                    <a:pt x="115" y="96"/>
                    <a:pt x="115" y="94"/>
                    <a:pt x="115" y="93"/>
                  </a:cubicBezTo>
                  <a:cubicBezTo>
                    <a:pt x="116" y="92"/>
                    <a:pt x="117" y="92"/>
                    <a:pt x="118" y="92"/>
                  </a:cubicBezTo>
                  <a:cubicBezTo>
                    <a:pt x="121" y="94"/>
                    <a:pt x="121" y="94"/>
                    <a:pt x="121" y="94"/>
                  </a:cubicBezTo>
                  <a:cubicBezTo>
                    <a:pt x="122" y="95"/>
                    <a:pt x="122" y="96"/>
                    <a:pt x="122" y="97"/>
                  </a:cubicBezTo>
                  <a:cubicBezTo>
                    <a:pt x="121" y="98"/>
                    <a:pt x="120" y="98"/>
                    <a:pt x="119" y="98"/>
                  </a:cubicBezTo>
                  <a:cubicBezTo>
                    <a:pt x="116" y="96"/>
                    <a:pt x="116" y="96"/>
                    <a:pt x="116" y="96"/>
                  </a:cubicBezTo>
                  <a:close/>
                  <a:moveTo>
                    <a:pt x="119" y="32"/>
                  </a:moveTo>
                  <a:cubicBezTo>
                    <a:pt x="120" y="32"/>
                    <a:pt x="121" y="32"/>
                    <a:pt x="122" y="33"/>
                  </a:cubicBezTo>
                  <a:cubicBezTo>
                    <a:pt x="122" y="34"/>
                    <a:pt x="122" y="35"/>
                    <a:pt x="121" y="36"/>
                  </a:cubicBezTo>
                  <a:cubicBezTo>
                    <a:pt x="118" y="38"/>
                    <a:pt x="118" y="38"/>
                    <a:pt x="118" y="38"/>
                  </a:cubicBezTo>
                  <a:cubicBezTo>
                    <a:pt x="117" y="38"/>
                    <a:pt x="116" y="38"/>
                    <a:pt x="115" y="37"/>
                  </a:cubicBezTo>
                  <a:cubicBezTo>
                    <a:pt x="115" y="36"/>
                    <a:pt x="115" y="35"/>
                    <a:pt x="116" y="34"/>
                  </a:cubicBezTo>
                  <a:cubicBezTo>
                    <a:pt x="119" y="32"/>
                    <a:pt x="119" y="32"/>
                    <a:pt x="119" y="32"/>
                  </a:cubicBezTo>
                  <a:close/>
                  <a:moveTo>
                    <a:pt x="14" y="92"/>
                  </a:moveTo>
                  <a:cubicBezTo>
                    <a:pt x="15" y="92"/>
                    <a:pt x="16" y="92"/>
                    <a:pt x="17" y="93"/>
                  </a:cubicBezTo>
                  <a:cubicBezTo>
                    <a:pt x="17" y="94"/>
                    <a:pt x="17" y="96"/>
                    <a:pt x="16" y="96"/>
                  </a:cubicBezTo>
                  <a:cubicBezTo>
                    <a:pt x="13" y="98"/>
                    <a:pt x="13" y="98"/>
                    <a:pt x="13" y="98"/>
                  </a:cubicBezTo>
                  <a:cubicBezTo>
                    <a:pt x="12" y="98"/>
                    <a:pt x="11" y="98"/>
                    <a:pt x="10" y="97"/>
                  </a:cubicBezTo>
                  <a:cubicBezTo>
                    <a:pt x="10" y="96"/>
                    <a:pt x="10" y="95"/>
                    <a:pt x="11" y="94"/>
                  </a:cubicBezTo>
                  <a:cubicBezTo>
                    <a:pt x="14" y="92"/>
                    <a:pt x="14" y="92"/>
                    <a:pt x="14" y="92"/>
                  </a:cubicBezTo>
                  <a:close/>
                  <a:moveTo>
                    <a:pt x="33" y="13"/>
                  </a:moveTo>
                  <a:cubicBezTo>
                    <a:pt x="32" y="12"/>
                    <a:pt x="33" y="10"/>
                    <a:pt x="34" y="10"/>
                  </a:cubicBezTo>
                  <a:cubicBezTo>
                    <a:pt x="35" y="9"/>
                    <a:pt x="36" y="10"/>
                    <a:pt x="37" y="11"/>
                  </a:cubicBezTo>
                  <a:cubicBezTo>
                    <a:pt x="38" y="13"/>
                    <a:pt x="38" y="13"/>
                    <a:pt x="38" y="13"/>
                  </a:cubicBezTo>
                  <a:cubicBezTo>
                    <a:pt x="39" y="14"/>
                    <a:pt x="38" y="16"/>
                    <a:pt x="37" y="16"/>
                  </a:cubicBezTo>
                  <a:cubicBezTo>
                    <a:pt x="36" y="17"/>
                    <a:pt x="35" y="16"/>
                    <a:pt x="35" y="15"/>
                  </a:cubicBezTo>
                  <a:cubicBezTo>
                    <a:pt x="33" y="13"/>
                    <a:pt x="33" y="13"/>
                    <a:pt x="33" y="13"/>
                  </a:cubicBezTo>
                  <a:close/>
                  <a:moveTo>
                    <a:pt x="94" y="117"/>
                  </a:moveTo>
                  <a:cubicBezTo>
                    <a:pt x="93" y="116"/>
                    <a:pt x="93" y="114"/>
                    <a:pt x="94" y="114"/>
                  </a:cubicBezTo>
                  <a:cubicBezTo>
                    <a:pt x="95" y="113"/>
                    <a:pt x="97" y="114"/>
                    <a:pt x="97" y="115"/>
                  </a:cubicBezTo>
                  <a:cubicBezTo>
                    <a:pt x="99" y="117"/>
                    <a:pt x="99" y="117"/>
                    <a:pt x="99" y="117"/>
                  </a:cubicBezTo>
                  <a:cubicBezTo>
                    <a:pt x="99" y="118"/>
                    <a:pt x="99" y="120"/>
                    <a:pt x="98" y="120"/>
                  </a:cubicBezTo>
                  <a:cubicBezTo>
                    <a:pt x="97" y="121"/>
                    <a:pt x="96" y="120"/>
                    <a:pt x="95" y="119"/>
                  </a:cubicBezTo>
                  <a:cubicBezTo>
                    <a:pt x="94" y="117"/>
                    <a:pt x="94" y="117"/>
                    <a:pt x="94" y="117"/>
                  </a:cubicBezTo>
                  <a:close/>
                  <a:moveTo>
                    <a:pt x="95" y="11"/>
                  </a:moveTo>
                  <a:cubicBezTo>
                    <a:pt x="96" y="10"/>
                    <a:pt x="97" y="9"/>
                    <a:pt x="98" y="10"/>
                  </a:cubicBezTo>
                  <a:cubicBezTo>
                    <a:pt x="99" y="10"/>
                    <a:pt x="99" y="12"/>
                    <a:pt x="99" y="13"/>
                  </a:cubicBezTo>
                  <a:cubicBezTo>
                    <a:pt x="97" y="15"/>
                    <a:pt x="97" y="15"/>
                    <a:pt x="97" y="15"/>
                  </a:cubicBezTo>
                  <a:cubicBezTo>
                    <a:pt x="97" y="16"/>
                    <a:pt x="95" y="17"/>
                    <a:pt x="94" y="16"/>
                  </a:cubicBezTo>
                  <a:cubicBezTo>
                    <a:pt x="93" y="16"/>
                    <a:pt x="93" y="14"/>
                    <a:pt x="94" y="13"/>
                  </a:cubicBezTo>
                  <a:cubicBezTo>
                    <a:pt x="95" y="11"/>
                    <a:pt x="95" y="11"/>
                    <a:pt x="95" y="11"/>
                  </a:cubicBezTo>
                  <a:close/>
                  <a:moveTo>
                    <a:pt x="35" y="115"/>
                  </a:moveTo>
                  <a:cubicBezTo>
                    <a:pt x="35" y="114"/>
                    <a:pt x="36" y="113"/>
                    <a:pt x="37" y="114"/>
                  </a:cubicBezTo>
                  <a:cubicBezTo>
                    <a:pt x="38" y="114"/>
                    <a:pt x="39" y="116"/>
                    <a:pt x="38" y="117"/>
                  </a:cubicBezTo>
                  <a:cubicBezTo>
                    <a:pt x="37" y="119"/>
                    <a:pt x="37" y="119"/>
                    <a:pt x="37" y="119"/>
                  </a:cubicBezTo>
                  <a:cubicBezTo>
                    <a:pt x="36" y="120"/>
                    <a:pt x="35" y="121"/>
                    <a:pt x="34" y="120"/>
                  </a:cubicBezTo>
                  <a:cubicBezTo>
                    <a:pt x="33" y="120"/>
                    <a:pt x="32" y="118"/>
                    <a:pt x="33" y="117"/>
                  </a:cubicBezTo>
                  <a:cubicBezTo>
                    <a:pt x="35" y="115"/>
                    <a:pt x="35" y="115"/>
                    <a:pt x="35"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62" name="Freeform 86"/>
            <p:cNvSpPr>
              <a:spLocks noEditPoints="1"/>
            </p:cNvSpPr>
            <p:nvPr/>
          </p:nvSpPr>
          <p:spPr bwMode="auto">
            <a:xfrm>
              <a:off x="5509710" y="5422880"/>
              <a:ext cx="452438" cy="447673"/>
            </a:xfrm>
            <a:custGeom>
              <a:avLst/>
              <a:gdLst/>
              <a:ahLst/>
              <a:cxnLst>
                <a:cxn ang="0">
                  <a:pos x="88" y="174"/>
                </a:cxn>
                <a:cxn ang="0">
                  <a:pos x="176" y="87"/>
                </a:cxn>
                <a:cxn ang="0">
                  <a:pos x="88" y="0"/>
                </a:cxn>
                <a:cxn ang="0">
                  <a:pos x="0" y="87"/>
                </a:cxn>
                <a:cxn ang="0">
                  <a:pos x="88" y="174"/>
                </a:cxn>
                <a:cxn ang="0">
                  <a:pos x="88" y="157"/>
                </a:cxn>
                <a:cxn ang="0">
                  <a:pos x="158" y="87"/>
                </a:cxn>
                <a:cxn ang="0">
                  <a:pos x="88" y="17"/>
                </a:cxn>
                <a:cxn ang="0">
                  <a:pos x="17" y="87"/>
                </a:cxn>
                <a:cxn ang="0">
                  <a:pos x="88" y="157"/>
                </a:cxn>
                <a:cxn ang="0">
                  <a:pos x="88" y="162"/>
                </a:cxn>
                <a:cxn ang="0">
                  <a:pos x="141" y="140"/>
                </a:cxn>
                <a:cxn ang="0">
                  <a:pos x="163" y="87"/>
                </a:cxn>
                <a:cxn ang="0">
                  <a:pos x="141" y="34"/>
                </a:cxn>
                <a:cxn ang="0">
                  <a:pos x="88" y="12"/>
                </a:cxn>
                <a:cxn ang="0">
                  <a:pos x="34" y="34"/>
                </a:cxn>
                <a:cxn ang="0">
                  <a:pos x="12" y="87"/>
                </a:cxn>
                <a:cxn ang="0">
                  <a:pos x="34" y="140"/>
                </a:cxn>
                <a:cxn ang="0">
                  <a:pos x="88" y="162"/>
                </a:cxn>
                <a:cxn ang="0">
                  <a:pos x="143" y="142"/>
                </a:cxn>
                <a:cxn ang="0">
                  <a:pos x="88" y="164"/>
                </a:cxn>
                <a:cxn ang="0">
                  <a:pos x="33" y="142"/>
                </a:cxn>
                <a:cxn ang="0">
                  <a:pos x="10" y="87"/>
                </a:cxn>
                <a:cxn ang="0">
                  <a:pos x="33" y="32"/>
                </a:cxn>
                <a:cxn ang="0">
                  <a:pos x="88" y="10"/>
                </a:cxn>
                <a:cxn ang="0">
                  <a:pos x="143" y="32"/>
                </a:cxn>
                <a:cxn ang="0">
                  <a:pos x="166" y="87"/>
                </a:cxn>
                <a:cxn ang="0">
                  <a:pos x="143" y="142"/>
                </a:cxn>
              </a:cxnLst>
              <a:rect l="0" t="0" r="r" b="b"/>
              <a:pathLst>
                <a:path w="176" h="174">
                  <a:moveTo>
                    <a:pt x="88" y="174"/>
                  </a:moveTo>
                  <a:cubicBezTo>
                    <a:pt x="136" y="174"/>
                    <a:pt x="176" y="135"/>
                    <a:pt x="176" y="87"/>
                  </a:cubicBezTo>
                  <a:cubicBezTo>
                    <a:pt x="176" y="39"/>
                    <a:pt x="136" y="0"/>
                    <a:pt x="88" y="0"/>
                  </a:cubicBezTo>
                  <a:cubicBezTo>
                    <a:pt x="39" y="0"/>
                    <a:pt x="0" y="39"/>
                    <a:pt x="0" y="87"/>
                  </a:cubicBezTo>
                  <a:cubicBezTo>
                    <a:pt x="0" y="135"/>
                    <a:pt x="39" y="174"/>
                    <a:pt x="88" y="174"/>
                  </a:cubicBezTo>
                  <a:close/>
                  <a:moveTo>
                    <a:pt x="88" y="157"/>
                  </a:moveTo>
                  <a:cubicBezTo>
                    <a:pt x="127" y="157"/>
                    <a:pt x="158" y="126"/>
                    <a:pt x="158" y="87"/>
                  </a:cubicBezTo>
                  <a:cubicBezTo>
                    <a:pt x="158" y="48"/>
                    <a:pt x="127" y="17"/>
                    <a:pt x="88" y="17"/>
                  </a:cubicBezTo>
                  <a:cubicBezTo>
                    <a:pt x="49" y="17"/>
                    <a:pt x="17" y="48"/>
                    <a:pt x="17" y="87"/>
                  </a:cubicBezTo>
                  <a:cubicBezTo>
                    <a:pt x="17" y="126"/>
                    <a:pt x="49" y="157"/>
                    <a:pt x="88" y="157"/>
                  </a:cubicBezTo>
                  <a:close/>
                  <a:moveTo>
                    <a:pt x="88" y="162"/>
                  </a:moveTo>
                  <a:cubicBezTo>
                    <a:pt x="109" y="162"/>
                    <a:pt x="128" y="153"/>
                    <a:pt x="141" y="140"/>
                  </a:cubicBezTo>
                  <a:cubicBezTo>
                    <a:pt x="155" y="126"/>
                    <a:pt x="163" y="108"/>
                    <a:pt x="163" y="87"/>
                  </a:cubicBezTo>
                  <a:cubicBezTo>
                    <a:pt x="163" y="66"/>
                    <a:pt x="155" y="48"/>
                    <a:pt x="141" y="34"/>
                  </a:cubicBezTo>
                  <a:cubicBezTo>
                    <a:pt x="128" y="21"/>
                    <a:pt x="109" y="12"/>
                    <a:pt x="88" y="12"/>
                  </a:cubicBezTo>
                  <a:cubicBezTo>
                    <a:pt x="67" y="12"/>
                    <a:pt x="48" y="21"/>
                    <a:pt x="34" y="34"/>
                  </a:cubicBezTo>
                  <a:cubicBezTo>
                    <a:pt x="21" y="48"/>
                    <a:pt x="12" y="66"/>
                    <a:pt x="12" y="87"/>
                  </a:cubicBezTo>
                  <a:cubicBezTo>
                    <a:pt x="12" y="108"/>
                    <a:pt x="21" y="126"/>
                    <a:pt x="34" y="140"/>
                  </a:cubicBezTo>
                  <a:cubicBezTo>
                    <a:pt x="48" y="153"/>
                    <a:pt x="67" y="162"/>
                    <a:pt x="88" y="162"/>
                  </a:cubicBezTo>
                  <a:close/>
                  <a:moveTo>
                    <a:pt x="143" y="142"/>
                  </a:moveTo>
                  <a:cubicBezTo>
                    <a:pt x="129" y="156"/>
                    <a:pt x="109" y="164"/>
                    <a:pt x="88" y="164"/>
                  </a:cubicBezTo>
                  <a:cubicBezTo>
                    <a:pt x="66" y="164"/>
                    <a:pt x="47" y="156"/>
                    <a:pt x="33" y="142"/>
                  </a:cubicBezTo>
                  <a:cubicBezTo>
                    <a:pt x="19" y="128"/>
                    <a:pt x="10" y="108"/>
                    <a:pt x="10" y="87"/>
                  </a:cubicBezTo>
                  <a:cubicBezTo>
                    <a:pt x="10" y="66"/>
                    <a:pt x="19" y="46"/>
                    <a:pt x="33" y="32"/>
                  </a:cubicBezTo>
                  <a:cubicBezTo>
                    <a:pt x="47" y="19"/>
                    <a:pt x="66" y="10"/>
                    <a:pt x="88" y="10"/>
                  </a:cubicBezTo>
                  <a:cubicBezTo>
                    <a:pt x="109" y="10"/>
                    <a:pt x="129" y="19"/>
                    <a:pt x="143" y="32"/>
                  </a:cubicBezTo>
                  <a:cubicBezTo>
                    <a:pt x="157" y="46"/>
                    <a:pt x="166" y="66"/>
                    <a:pt x="166" y="87"/>
                  </a:cubicBezTo>
                  <a:cubicBezTo>
                    <a:pt x="166" y="108"/>
                    <a:pt x="157" y="128"/>
                    <a:pt x="143" y="1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60134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958166" cy="826231"/>
          </a:xfrm>
        </p:spPr>
        <p:txBody>
          <a:bodyPr/>
          <a:lstStyle/>
          <a:p>
            <a:r>
              <a:rPr lang="en-CA" sz="5000" dirty="0"/>
              <a:t>Welcome</a:t>
            </a:r>
          </a:p>
        </p:txBody>
      </p:sp>
      <p:sp>
        <p:nvSpPr>
          <p:cNvPr id="5" name="Text Placeholder 4"/>
          <p:cNvSpPr>
            <a:spLocks noGrp="1"/>
          </p:cNvSpPr>
          <p:nvPr>
            <p:ph type="body" idx="17"/>
          </p:nvPr>
        </p:nvSpPr>
        <p:spPr>
          <a:xfrm>
            <a:off x="718290" y="3236924"/>
            <a:ext cx="7958166" cy="552116"/>
          </a:xfrm>
        </p:spPr>
        <p:txBody>
          <a:bodyPr/>
          <a:lstStyle/>
          <a:p>
            <a:pPr lvl="0"/>
            <a:r>
              <a:rPr lang="en-CA" sz="3300" dirty="0"/>
              <a:t>Dr. Wayne Lewchuk</a:t>
            </a:r>
          </a:p>
        </p:txBody>
      </p:sp>
      <p:sp>
        <p:nvSpPr>
          <p:cNvPr id="6" name="Text Placeholder 5"/>
          <p:cNvSpPr>
            <a:spLocks noGrp="1"/>
          </p:cNvSpPr>
          <p:nvPr>
            <p:ph type="body" idx="18"/>
          </p:nvPr>
        </p:nvSpPr>
        <p:spPr>
          <a:xfrm>
            <a:off x="683568" y="3933056"/>
            <a:ext cx="7928620" cy="648072"/>
          </a:xfrm>
        </p:spPr>
        <p:txBody>
          <a:bodyPr/>
          <a:lstStyle/>
          <a:p>
            <a:r>
              <a:rPr lang="en-CA" sz="2500" dirty="0"/>
              <a:t>Professor, School of Labour Studies and Department of Economics McMaster University </a:t>
            </a:r>
          </a:p>
        </p:txBody>
      </p:sp>
      <p:sp>
        <p:nvSpPr>
          <p:cNvPr id="7" name="Text Placeholder 6"/>
          <p:cNvSpPr>
            <a:spLocks noGrp="1"/>
          </p:cNvSpPr>
          <p:nvPr>
            <p:ph type="body" idx="19"/>
          </p:nvPr>
        </p:nvSpPr>
        <p:spPr>
          <a:xfrm>
            <a:off x="718290" y="1844824"/>
            <a:ext cx="7958166" cy="552116"/>
          </a:xfrm>
        </p:spPr>
        <p:txBody>
          <a:bodyPr/>
          <a:lstStyle/>
          <a:p>
            <a:r>
              <a:rPr lang="en-US" sz="3300" dirty="0"/>
              <a:t>Daniele Zanotti</a:t>
            </a:r>
            <a:endParaRPr lang="en-CA" sz="3300" dirty="0"/>
          </a:p>
        </p:txBody>
      </p:sp>
      <p:sp>
        <p:nvSpPr>
          <p:cNvPr id="8" name="Text Placeholder 7"/>
          <p:cNvSpPr>
            <a:spLocks noGrp="1"/>
          </p:cNvSpPr>
          <p:nvPr>
            <p:ph type="body" idx="20"/>
          </p:nvPr>
        </p:nvSpPr>
        <p:spPr>
          <a:xfrm>
            <a:off x="683568" y="2132856"/>
            <a:ext cx="7928620" cy="648072"/>
          </a:xfrm>
        </p:spPr>
        <p:txBody>
          <a:bodyPr/>
          <a:lstStyle/>
          <a:p>
            <a:r>
              <a:rPr lang="en-US" sz="2500" dirty="0"/>
              <a:t>President &amp; CEO, United Way Greater Toronto</a:t>
            </a:r>
            <a:endParaRPr lang="en-CA" sz="2500" dirty="0"/>
          </a:p>
        </p:txBody>
      </p:sp>
    </p:spTree>
    <p:extLst>
      <p:ext uri="{BB962C8B-B14F-4D97-AF65-F5344CB8AC3E}">
        <p14:creationId xmlns:p14="http://schemas.microsoft.com/office/powerpoint/2010/main" val="3340051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can be done?</a:t>
            </a:r>
          </a:p>
        </p:txBody>
      </p:sp>
      <p:sp>
        <p:nvSpPr>
          <p:cNvPr id="3" name="Content Placeholder 2"/>
          <p:cNvSpPr>
            <a:spLocks noGrp="1"/>
          </p:cNvSpPr>
          <p:nvPr>
            <p:ph idx="1"/>
          </p:nvPr>
        </p:nvSpPr>
        <p:spPr/>
        <p:txBody>
          <a:bodyPr/>
          <a:lstStyle/>
          <a:p>
            <a:r>
              <a:rPr lang="en-CA" dirty="0"/>
              <a:t>Expand decent work through employment standards and ladders to opportunity</a:t>
            </a:r>
          </a:p>
          <a:p>
            <a:r>
              <a:rPr lang="en-CA" dirty="0"/>
              <a:t>Create a floor of basic income and social supports available to precarious workers</a:t>
            </a:r>
          </a:p>
          <a:p>
            <a:r>
              <a:rPr lang="en-CA" dirty="0"/>
              <a:t>Ensure background and circumstances are not a barrier to the labour market</a:t>
            </a:r>
          </a:p>
        </p:txBody>
      </p:sp>
    </p:spTree>
    <p:extLst>
      <p:ext uri="{BB962C8B-B14F-4D97-AF65-F5344CB8AC3E}">
        <p14:creationId xmlns:p14="http://schemas.microsoft.com/office/powerpoint/2010/main" val="295521439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Potential Solutions</a:t>
            </a:r>
          </a:p>
        </p:txBody>
      </p:sp>
      <p:sp>
        <p:nvSpPr>
          <p:cNvPr id="3" name="Text Placeholder 2"/>
          <p:cNvSpPr>
            <a:spLocks noGrp="1"/>
          </p:cNvSpPr>
          <p:nvPr>
            <p:ph type="body" sz="quarter" idx="11"/>
          </p:nvPr>
        </p:nvSpPr>
        <p:spPr/>
        <p:txBody>
          <a:bodyPr/>
          <a:lstStyle/>
          <a:p>
            <a:r>
              <a:rPr lang="en-US" dirty="0"/>
              <a:t>Employers identified a number of responses that could be implemented to reduce the negative social impacts of precarious employment</a:t>
            </a:r>
          </a:p>
        </p:txBody>
      </p:sp>
      <p:sp>
        <p:nvSpPr>
          <p:cNvPr id="4" name="Rectangle 3"/>
          <p:cNvSpPr/>
          <p:nvPr/>
        </p:nvSpPr>
        <p:spPr>
          <a:xfrm>
            <a:off x="0" y="5237922"/>
            <a:ext cx="9144000" cy="755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Employers were interested in understanding the </a:t>
            </a:r>
            <a:r>
              <a:rPr kumimoji="0" lang="en-US" sz="1800" b="1" i="0" u="none" strike="noStrike" kern="0" cap="none" spc="0" normalizeH="0" baseline="0" noProof="0" dirty="0">
                <a:ln>
                  <a:noFill/>
                </a:ln>
                <a:solidFill>
                  <a:schemeClr val="bg1"/>
                </a:solidFill>
                <a:effectLst/>
                <a:uLnTx/>
                <a:uFillTx/>
              </a:rPr>
              <a:t>business case </a:t>
            </a:r>
            <a:r>
              <a:rPr kumimoji="0" lang="en-US" sz="1800" b="0" i="0" u="none" strike="noStrike" kern="0" cap="none" spc="0" normalizeH="0" baseline="0" noProof="0" dirty="0">
                <a:ln>
                  <a:noFill/>
                </a:ln>
                <a:solidFill>
                  <a:schemeClr val="bg1"/>
                </a:solidFill>
                <a:effectLst/>
                <a:uLnTx/>
                <a:uFillTx/>
              </a:rPr>
              <a:t>for increasing workforce security for the purposes of </a:t>
            </a:r>
            <a:r>
              <a:rPr kumimoji="0" lang="en-US" sz="1800" b="1" i="0" u="none" strike="noStrike" kern="0" cap="none" spc="0" normalizeH="0" baseline="0" noProof="0" dirty="0">
                <a:ln>
                  <a:noFill/>
                </a:ln>
                <a:solidFill>
                  <a:schemeClr val="bg1"/>
                </a:solidFill>
                <a:effectLst/>
                <a:uLnTx/>
                <a:uFillTx/>
              </a:rPr>
              <a:t>building awareness </a:t>
            </a:r>
            <a:r>
              <a:rPr kumimoji="0" lang="en-US" sz="1800" b="0" i="0" u="none" strike="noStrike" kern="0" cap="none" spc="0" normalizeH="0" baseline="0" noProof="0" dirty="0">
                <a:ln>
                  <a:noFill/>
                </a:ln>
                <a:solidFill>
                  <a:schemeClr val="bg1"/>
                </a:solidFill>
                <a:effectLst/>
                <a:uLnTx/>
                <a:uFillTx/>
              </a:rPr>
              <a:t>and </a:t>
            </a:r>
            <a:r>
              <a:rPr kumimoji="0" lang="en-US" sz="1800" b="1" i="0" u="none" strike="noStrike" kern="0" cap="none" spc="0" normalizeH="0" baseline="0" noProof="0" dirty="0">
                <a:ln>
                  <a:noFill/>
                </a:ln>
                <a:solidFill>
                  <a:schemeClr val="bg1"/>
                </a:solidFill>
                <a:effectLst/>
                <a:uLnTx/>
                <a:uFillTx/>
              </a:rPr>
              <a:t>developing solutions</a:t>
            </a:r>
          </a:p>
        </p:txBody>
      </p:sp>
      <p:sp>
        <p:nvSpPr>
          <p:cNvPr id="5" name="Pentagon 4"/>
          <p:cNvSpPr/>
          <p:nvPr/>
        </p:nvSpPr>
        <p:spPr>
          <a:xfrm>
            <a:off x="324000" y="2295939"/>
            <a:ext cx="4436843" cy="53196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Univers 65 Bold" panose="020B0800000000000000" pitchFamily="34" charset="0"/>
              </a:rPr>
              <a:t>Proactive Supports</a:t>
            </a:r>
          </a:p>
        </p:txBody>
      </p:sp>
      <p:sp>
        <p:nvSpPr>
          <p:cNvPr id="7" name="Pentagon 6"/>
          <p:cNvSpPr/>
          <p:nvPr/>
        </p:nvSpPr>
        <p:spPr>
          <a:xfrm>
            <a:off x="324000" y="3016454"/>
            <a:ext cx="5659357" cy="53196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Univers 65 Bold" panose="020B0800000000000000" pitchFamily="34" charset="0"/>
              </a:rPr>
              <a:t>Cultivating Cultures of Inclusion</a:t>
            </a:r>
          </a:p>
        </p:txBody>
      </p:sp>
      <p:sp>
        <p:nvSpPr>
          <p:cNvPr id="8" name="Pentagon 7"/>
          <p:cNvSpPr/>
          <p:nvPr/>
        </p:nvSpPr>
        <p:spPr>
          <a:xfrm>
            <a:off x="324000" y="3736969"/>
            <a:ext cx="7180043" cy="53196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Univers 65 Bold" panose="020B0800000000000000" pitchFamily="34" charset="0"/>
              </a:rPr>
              <a:t>Employer Planning and Communication</a:t>
            </a:r>
          </a:p>
        </p:txBody>
      </p:sp>
      <p:sp>
        <p:nvSpPr>
          <p:cNvPr id="9" name="Pentagon 8"/>
          <p:cNvSpPr/>
          <p:nvPr/>
        </p:nvSpPr>
        <p:spPr>
          <a:xfrm>
            <a:off x="324000" y="4457483"/>
            <a:ext cx="8496000" cy="53196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Univers 65 Bold" panose="020B0800000000000000" pitchFamily="34" charset="0"/>
              </a:rPr>
              <a:t>Provision of Tools and Knowledge</a:t>
            </a:r>
          </a:p>
        </p:txBody>
      </p:sp>
    </p:spTree>
    <p:extLst>
      <p:ext uri="{BB962C8B-B14F-4D97-AF65-F5344CB8AC3E}">
        <p14:creationId xmlns:p14="http://schemas.microsoft.com/office/powerpoint/2010/main" val="24982817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Framework Overview</a:t>
            </a:r>
          </a:p>
        </p:txBody>
      </p:sp>
      <p:sp>
        <p:nvSpPr>
          <p:cNvPr id="3" name="Text Placeholder 2"/>
          <p:cNvSpPr>
            <a:spLocks noGrp="1"/>
          </p:cNvSpPr>
          <p:nvPr>
            <p:ph type="body" sz="quarter" idx="11"/>
          </p:nvPr>
        </p:nvSpPr>
        <p:spPr/>
        <p:txBody>
          <a:bodyPr/>
          <a:lstStyle/>
          <a:p>
            <a:r>
              <a:rPr lang="en-US" i="1" dirty="0"/>
              <a:t>Better Business Outcomes </a:t>
            </a:r>
            <a:r>
              <a:rPr lang="en-US" dirty="0"/>
              <a:t>builds on past research to outline a Business Case Framework for organizations to increase workforce security </a:t>
            </a:r>
          </a:p>
          <a:p>
            <a:pPr marL="285750" lvl="2" indent="-285750">
              <a:spcBef>
                <a:spcPts val="900"/>
              </a:spcBef>
              <a:buFont typeface="Arial" panose="020B0604020202020204" pitchFamily="34" charset="0"/>
              <a:buChar char="•"/>
            </a:pPr>
            <a:r>
              <a:rPr lang="en-CA" sz="1600" dirty="0">
                <a:solidFill>
                  <a:schemeClr val="tx2"/>
                </a:solidFill>
                <a:latin typeface="Univers for KPMG" panose="020B0603020202020204" pitchFamily="34" charset="0"/>
              </a:rPr>
              <a:t>Provides a business performance rationale for increasing workforce security</a:t>
            </a:r>
          </a:p>
          <a:p>
            <a:pPr marL="285750" lvl="2" indent="-285750">
              <a:spcBef>
                <a:spcPts val="900"/>
              </a:spcBef>
              <a:buFont typeface="Arial" panose="020B0604020202020204" pitchFamily="34" charset="0"/>
              <a:buChar char="•"/>
            </a:pPr>
            <a:r>
              <a:rPr lang="en-CA" sz="1600" dirty="0">
                <a:solidFill>
                  <a:schemeClr val="tx2"/>
                </a:solidFill>
                <a:latin typeface="Univers for KPMG" panose="020B0603020202020204" pitchFamily="34" charset="0"/>
              </a:rPr>
              <a:t>Explores leading practices that can improve business outcomes while:</a:t>
            </a:r>
          </a:p>
          <a:p>
            <a:pPr marL="644525" lvl="3" indent="-285750">
              <a:spcBef>
                <a:spcPts val="900"/>
              </a:spcBef>
              <a:buFont typeface="Arial" panose="020B0604020202020204" pitchFamily="34" charset="0"/>
              <a:buChar char="•"/>
            </a:pPr>
            <a:r>
              <a:rPr lang="en-CA" sz="1600" dirty="0">
                <a:solidFill>
                  <a:schemeClr val="tx2"/>
                </a:solidFill>
                <a:latin typeface="Univers for KPMG" panose="020B0603020202020204" pitchFamily="34" charset="0"/>
              </a:rPr>
              <a:t>Reducing the incidence of insecure employment</a:t>
            </a:r>
          </a:p>
          <a:p>
            <a:pPr marL="644525" lvl="3" indent="-285750">
              <a:spcBef>
                <a:spcPts val="900"/>
              </a:spcBef>
              <a:buFont typeface="Arial" panose="020B0604020202020204" pitchFamily="34" charset="0"/>
              <a:buChar char="•"/>
            </a:pPr>
            <a:r>
              <a:rPr lang="en-CA" sz="1600" dirty="0">
                <a:solidFill>
                  <a:schemeClr val="tx2"/>
                </a:solidFill>
                <a:latin typeface="Univers for KPMG" panose="020B0603020202020204" pitchFamily="34" charset="0"/>
              </a:rPr>
              <a:t>Increasing the security of workers in non-standard roles</a:t>
            </a:r>
          </a:p>
          <a:p>
            <a:pPr marL="285750" lvl="2" indent="-285750">
              <a:spcBef>
                <a:spcPts val="900"/>
              </a:spcBef>
              <a:buFont typeface="Arial" panose="020B0604020202020204" pitchFamily="34" charset="0"/>
              <a:buChar char="•"/>
            </a:pPr>
            <a:r>
              <a:rPr lang="en-CA" sz="1600" dirty="0">
                <a:solidFill>
                  <a:schemeClr val="tx2"/>
                </a:solidFill>
                <a:latin typeface="Univers for KPMG" panose="020B0603020202020204" pitchFamily="34" charset="0"/>
              </a:rPr>
              <a:t>Provides employers with a first step to assess their organizations from a people-centric perspective - with insight on steps to take towards increasing worker security</a:t>
            </a:r>
          </a:p>
          <a:p>
            <a:pPr marL="285750" lvl="2" indent="-285750">
              <a:spcBef>
                <a:spcPts val="900"/>
              </a:spcBef>
              <a:buFont typeface="Arial" panose="020B0604020202020204" pitchFamily="34" charset="0"/>
              <a:buChar char="•"/>
            </a:pPr>
            <a:r>
              <a:rPr lang="en-CA" sz="1600" dirty="0">
                <a:solidFill>
                  <a:schemeClr val="tx2"/>
                </a:solidFill>
                <a:latin typeface="Univers for KPMG" panose="020B0603020202020204" pitchFamily="34" charset="0"/>
              </a:rPr>
              <a:t>Three lines of inquiry were used to build the Business Case Framework</a:t>
            </a:r>
          </a:p>
        </p:txBody>
      </p:sp>
      <p:pic>
        <p:nvPicPr>
          <p:cNvPr id="5" name="Image 4"/>
          <p:cNvPicPr/>
          <p:nvPr/>
        </p:nvPicPr>
        <p:blipFill>
          <a:blip r:embed="rId3">
            <a:duotone>
              <a:prstClr val="black"/>
              <a:schemeClr val="tx2">
                <a:tint val="45000"/>
                <a:satMod val="400000"/>
              </a:schemeClr>
            </a:duotone>
          </a:blip>
          <a:stretch>
            <a:fillRect/>
          </a:stretch>
        </p:blipFill>
        <p:spPr>
          <a:xfrm>
            <a:off x="374615" y="5029201"/>
            <a:ext cx="663690" cy="556590"/>
          </a:xfrm>
          <a:prstGeom prst="rect">
            <a:avLst/>
          </a:prstGeom>
        </p:spPr>
      </p:pic>
      <p:pic>
        <p:nvPicPr>
          <p:cNvPr id="6" name="Image 7"/>
          <p:cNvPicPr/>
          <p:nvPr/>
        </p:nvPicPr>
        <p:blipFill>
          <a:blip r:embed="rId4">
            <a:duotone>
              <a:prstClr val="black"/>
              <a:schemeClr val="accent5">
                <a:tint val="45000"/>
                <a:satMod val="400000"/>
              </a:schemeClr>
            </a:duotone>
          </a:blip>
          <a:stretch>
            <a:fillRect/>
          </a:stretch>
        </p:blipFill>
        <p:spPr>
          <a:xfrm>
            <a:off x="2940129" y="5041749"/>
            <a:ext cx="829987" cy="754017"/>
          </a:xfrm>
          <a:prstGeom prst="rect">
            <a:avLst/>
          </a:prstGeom>
        </p:spPr>
      </p:pic>
      <p:sp>
        <p:nvSpPr>
          <p:cNvPr id="7" name="Rectangle 6"/>
          <p:cNvSpPr/>
          <p:nvPr/>
        </p:nvSpPr>
        <p:spPr>
          <a:xfrm>
            <a:off x="1201205" y="4921573"/>
            <a:ext cx="1668944" cy="754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schemeClr val="accent3"/>
                </a:solidFill>
                <a:effectLst/>
                <a:uLnTx/>
                <a:uFillTx/>
              </a:rPr>
              <a:t>Literature Review</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3"/>
                </a:solidFill>
                <a:effectLst/>
                <a:uLnTx/>
                <a:uFillTx/>
              </a:rPr>
              <a:t>250+ articles</a:t>
            </a:r>
          </a:p>
        </p:txBody>
      </p:sp>
      <p:sp>
        <p:nvSpPr>
          <p:cNvPr id="8" name="Rectangle 7"/>
          <p:cNvSpPr/>
          <p:nvPr/>
        </p:nvSpPr>
        <p:spPr>
          <a:xfrm>
            <a:off x="4009958" y="5029201"/>
            <a:ext cx="1781884" cy="754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schemeClr val="accent5"/>
                </a:solidFill>
                <a:effectLst/>
                <a:uLnTx/>
                <a:uFillTx/>
              </a:rPr>
              <a:t>Case Studies</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5"/>
                </a:solidFill>
                <a:effectLst/>
                <a:uLnTx/>
                <a:uFillTx/>
              </a:rPr>
              <a:t>Based on employer interviews</a:t>
            </a:r>
          </a:p>
        </p:txBody>
      </p:sp>
      <p:grpSp>
        <p:nvGrpSpPr>
          <p:cNvPr id="9" name="Groupe 696"/>
          <p:cNvGrpSpPr>
            <a:grpSpLocks/>
          </p:cNvGrpSpPr>
          <p:nvPr/>
        </p:nvGrpSpPr>
        <p:grpSpPr bwMode="auto">
          <a:xfrm>
            <a:off x="6016838" y="5029201"/>
            <a:ext cx="738813" cy="576521"/>
            <a:chOff x="0" y="0"/>
            <a:chExt cx="5526" cy="4781"/>
          </a:xfrm>
          <a:solidFill>
            <a:schemeClr val="accent1">
              <a:lumMod val="40000"/>
              <a:lumOff val="60000"/>
            </a:schemeClr>
          </a:solidFill>
        </p:grpSpPr>
        <p:sp>
          <p:nvSpPr>
            <p:cNvPr id="10" name="Freeform 9"/>
            <p:cNvSpPr>
              <a:spLocks noEditPoints="1"/>
            </p:cNvSpPr>
            <p:nvPr/>
          </p:nvSpPr>
          <p:spPr bwMode="auto">
            <a:xfrm>
              <a:off x="0" y="762"/>
              <a:ext cx="3143" cy="4019"/>
            </a:xfrm>
            <a:custGeom>
              <a:avLst/>
              <a:gdLst>
                <a:gd name="T0" fmla="*/ 164915 w 446"/>
                <a:gd name="T1" fmla="*/ 223152 h 571"/>
                <a:gd name="T2" fmla="*/ 268515 w 446"/>
                <a:gd name="T3" fmla="*/ 111928 h 571"/>
                <a:gd name="T4" fmla="*/ 157163 w 446"/>
                <a:gd name="T5" fmla="*/ 0 h 571"/>
                <a:gd name="T6" fmla="*/ 45105 w 446"/>
                <a:gd name="T7" fmla="*/ 111928 h 571"/>
                <a:gd name="T8" fmla="*/ 149410 w 446"/>
                <a:gd name="T9" fmla="*/ 223152 h 571"/>
                <a:gd name="T10" fmla="*/ 40876 w 446"/>
                <a:gd name="T11" fmla="*/ 268205 h 571"/>
                <a:gd name="T12" fmla="*/ 705 w 446"/>
                <a:gd name="T13" fmla="*/ 380133 h 571"/>
                <a:gd name="T14" fmla="*/ 23257 w 446"/>
                <a:gd name="T15" fmla="*/ 401955 h 571"/>
                <a:gd name="T16" fmla="*/ 291068 w 446"/>
                <a:gd name="T17" fmla="*/ 401955 h 571"/>
                <a:gd name="T18" fmla="*/ 313620 w 446"/>
                <a:gd name="T19" fmla="*/ 380133 h 571"/>
                <a:gd name="T20" fmla="*/ 272744 w 446"/>
                <a:gd name="T21" fmla="*/ 268205 h 571"/>
                <a:gd name="T22" fmla="*/ 164915 w 446"/>
                <a:gd name="T23" fmla="*/ 223152 h 571"/>
                <a:gd name="T24" fmla="*/ 164915 w 446"/>
                <a:gd name="T25" fmla="*/ 223152 h 571"/>
                <a:gd name="T26" fmla="*/ 164915 w 446"/>
                <a:gd name="T27" fmla="*/ 223152 h 5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 h="571">
                  <a:moveTo>
                    <a:pt x="234" y="317"/>
                  </a:moveTo>
                  <a:cubicBezTo>
                    <a:pt x="316" y="312"/>
                    <a:pt x="381" y="243"/>
                    <a:pt x="381" y="159"/>
                  </a:cubicBezTo>
                  <a:cubicBezTo>
                    <a:pt x="381" y="72"/>
                    <a:pt x="310" y="0"/>
                    <a:pt x="223" y="0"/>
                  </a:cubicBezTo>
                  <a:cubicBezTo>
                    <a:pt x="135" y="0"/>
                    <a:pt x="64" y="72"/>
                    <a:pt x="64" y="159"/>
                  </a:cubicBezTo>
                  <a:cubicBezTo>
                    <a:pt x="64" y="243"/>
                    <a:pt x="130" y="312"/>
                    <a:pt x="212" y="317"/>
                  </a:cubicBezTo>
                  <a:cubicBezTo>
                    <a:pt x="150" y="320"/>
                    <a:pt x="96" y="342"/>
                    <a:pt x="58" y="381"/>
                  </a:cubicBezTo>
                  <a:cubicBezTo>
                    <a:pt x="19" y="420"/>
                    <a:pt x="0" y="475"/>
                    <a:pt x="1" y="540"/>
                  </a:cubicBezTo>
                  <a:cubicBezTo>
                    <a:pt x="1" y="557"/>
                    <a:pt x="16" y="571"/>
                    <a:pt x="33" y="571"/>
                  </a:cubicBezTo>
                  <a:cubicBezTo>
                    <a:pt x="413" y="571"/>
                    <a:pt x="413" y="571"/>
                    <a:pt x="413" y="571"/>
                  </a:cubicBezTo>
                  <a:cubicBezTo>
                    <a:pt x="430" y="571"/>
                    <a:pt x="444" y="557"/>
                    <a:pt x="445" y="540"/>
                  </a:cubicBezTo>
                  <a:cubicBezTo>
                    <a:pt x="446" y="475"/>
                    <a:pt x="426" y="420"/>
                    <a:pt x="387" y="381"/>
                  </a:cubicBezTo>
                  <a:cubicBezTo>
                    <a:pt x="350" y="342"/>
                    <a:pt x="295" y="320"/>
                    <a:pt x="234" y="317"/>
                  </a:cubicBezTo>
                  <a:close/>
                  <a:moveTo>
                    <a:pt x="234" y="317"/>
                  </a:moveTo>
                  <a:cubicBezTo>
                    <a:pt x="234" y="317"/>
                    <a:pt x="234" y="317"/>
                    <a:pt x="234" y="317"/>
                  </a:cubicBezTo>
                </a:path>
              </a:pathLst>
            </a:custGeom>
            <a:grpFill/>
            <a:ln w="9525">
              <a:solidFill>
                <a:schemeClr val="bg1">
                  <a:lumMod val="100000"/>
                  <a:lumOff val="0"/>
                </a:schemeClr>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11" name="Freeform 10"/>
            <p:cNvSpPr>
              <a:spLocks noEditPoints="1"/>
            </p:cNvSpPr>
            <p:nvPr/>
          </p:nvSpPr>
          <p:spPr bwMode="auto">
            <a:xfrm>
              <a:off x="2381" y="0"/>
              <a:ext cx="3145" cy="4023"/>
            </a:xfrm>
            <a:custGeom>
              <a:avLst/>
              <a:gdLst>
                <a:gd name="T0" fmla="*/ 165009 w 446"/>
                <a:gd name="T1" fmla="*/ 223360 h 571"/>
                <a:gd name="T2" fmla="*/ 268669 w 446"/>
                <a:gd name="T3" fmla="*/ 112032 h 571"/>
                <a:gd name="T4" fmla="*/ 157253 w 446"/>
                <a:gd name="T5" fmla="*/ 0 h 571"/>
                <a:gd name="T6" fmla="*/ 45131 w 446"/>
                <a:gd name="T7" fmla="*/ 112032 h 571"/>
                <a:gd name="T8" fmla="*/ 149496 w 446"/>
                <a:gd name="T9" fmla="*/ 223360 h 571"/>
                <a:gd name="T10" fmla="*/ 40900 w 446"/>
                <a:gd name="T11" fmla="*/ 268455 h 571"/>
                <a:gd name="T12" fmla="*/ 705 w 446"/>
                <a:gd name="T13" fmla="*/ 380487 h 571"/>
                <a:gd name="T14" fmla="*/ 23271 w 446"/>
                <a:gd name="T15" fmla="*/ 402330 h 571"/>
                <a:gd name="T16" fmla="*/ 291234 w 446"/>
                <a:gd name="T17" fmla="*/ 402330 h 571"/>
                <a:gd name="T18" fmla="*/ 313800 w 446"/>
                <a:gd name="T19" fmla="*/ 380487 h 571"/>
                <a:gd name="T20" fmla="*/ 272900 w 446"/>
                <a:gd name="T21" fmla="*/ 268455 h 571"/>
                <a:gd name="T22" fmla="*/ 165009 w 446"/>
                <a:gd name="T23" fmla="*/ 223360 h 571"/>
                <a:gd name="T24" fmla="*/ 165009 w 446"/>
                <a:gd name="T25" fmla="*/ 223360 h 571"/>
                <a:gd name="T26" fmla="*/ 165009 w 446"/>
                <a:gd name="T27" fmla="*/ 223360 h 5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 h="571">
                  <a:moveTo>
                    <a:pt x="234" y="317"/>
                  </a:moveTo>
                  <a:cubicBezTo>
                    <a:pt x="316" y="312"/>
                    <a:pt x="381" y="243"/>
                    <a:pt x="381" y="159"/>
                  </a:cubicBezTo>
                  <a:cubicBezTo>
                    <a:pt x="381" y="72"/>
                    <a:pt x="310" y="0"/>
                    <a:pt x="223" y="0"/>
                  </a:cubicBezTo>
                  <a:cubicBezTo>
                    <a:pt x="135" y="0"/>
                    <a:pt x="64" y="72"/>
                    <a:pt x="64" y="159"/>
                  </a:cubicBezTo>
                  <a:cubicBezTo>
                    <a:pt x="64" y="243"/>
                    <a:pt x="130" y="312"/>
                    <a:pt x="212" y="317"/>
                  </a:cubicBezTo>
                  <a:cubicBezTo>
                    <a:pt x="150" y="320"/>
                    <a:pt x="96" y="342"/>
                    <a:pt x="58" y="381"/>
                  </a:cubicBezTo>
                  <a:cubicBezTo>
                    <a:pt x="19" y="420"/>
                    <a:pt x="0" y="475"/>
                    <a:pt x="1" y="540"/>
                  </a:cubicBezTo>
                  <a:cubicBezTo>
                    <a:pt x="1" y="557"/>
                    <a:pt x="16" y="571"/>
                    <a:pt x="33" y="571"/>
                  </a:cubicBezTo>
                  <a:cubicBezTo>
                    <a:pt x="413" y="571"/>
                    <a:pt x="413" y="571"/>
                    <a:pt x="413" y="571"/>
                  </a:cubicBezTo>
                  <a:cubicBezTo>
                    <a:pt x="430" y="571"/>
                    <a:pt x="444" y="557"/>
                    <a:pt x="445" y="540"/>
                  </a:cubicBezTo>
                  <a:cubicBezTo>
                    <a:pt x="446" y="475"/>
                    <a:pt x="426" y="420"/>
                    <a:pt x="387" y="381"/>
                  </a:cubicBezTo>
                  <a:cubicBezTo>
                    <a:pt x="350" y="342"/>
                    <a:pt x="295" y="320"/>
                    <a:pt x="234" y="317"/>
                  </a:cubicBezTo>
                  <a:close/>
                  <a:moveTo>
                    <a:pt x="234" y="317"/>
                  </a:moveTo>
                  <a:cubicBezTo>
                    <a:pt x="234" y="317"/>
                    <a:pt x="234" y="317"/>
                    <a:pt x="234" y="317"/>
                  </a:cubicBezTo>
                </a:path>
              </a:pathLst>
            </a:custGeom>
            <a:grpFill/>
            <a:ln w="9525">
              <a:solidFill>
                <a:schemeClr val="bg1">
                  <a:lumMod val="100000"/>
                  <a:lumOff val="0"/>
                </a:schemeClr>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grpSp>
      <p:sp>
        <p:nvSpPr>
          <p:cNvPr id="12" name="Rectangle 11"/>
          <p:cNvSpPr/>
          <p:nvPr/>
        </p:nvSpPr>
        <p:spPr>
          <a:xfrm>
            <a:off x="6980380" y="5029200"/>
            <a:ext cx="1738241" cy="754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schemeClr val="accent3"/>
                </a:solidFill>
                <a:effectLst/>
                <a:uLnTx/>
                <a:uFillTx/>
              </a:rPr>
              <a:t>Employer Roundtables</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accent3"/>
                </a:solidFill>
                <a:effectLst/>
                <a:uLnTx/>
                <a:uFillTx/>
              </a:rPr>
              <a:t>York &amp; Toronto</a:t>
            </a:r>
          </a:p>
        </p:txBody>
      </p:sp>
    </p:spTree>
    <p:extLst>
      <p:ext uri="{BB962C8B-B14F-4D97-AF65-F5344CB8AC3E}">
        <p14:creationId xmlns:p14="http://schemas.microsoft.com/office/powerpoint/2010/main" val="11295529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Increased Workforce Security</a:t>
            </a:r>
          </a:p>
        </p:txBody>
      </p:sp>
      <p:sp>
        <p:nvSpPr>
          <p:cNvPr id="3" name="Text Placeholder 2"/>
          <p:cNvSpPr>
            <a:spLocks noGrp="1"/>
          </p:cNvSpPr>
          <p:nvPr>
            <p:ph type="body" sz="quarter" idx="11"/>
          </p:nvPr>
        </p:nvSpPr>
        <p:spPr>
          <a:xfrm>
            <a:off x="324000" y="1476000"/>
            <a:ext cx="8496000" cy="747655"/>
          </a:xfrm>
        </p:spPr>
        <p:txBody>
          <a:bodyPr/>
          <a:lstStyle/>
          <a:p>
            <a:r>
              <a:rPr lang="en-US" dirty="0"/>
              <a:t>Greater workforce security can lead to increased employee engagement and satisfaction, which is tied to improved productivity, profit, returns and customer satisfaction</a:t>
            </a:r>
          </a:p>
          <a:p>
            <a:pPr marL="285750" indent="-285750">
              <a:buFont typeface="Arial" panose="020B0604020202020204" pitchFamily="34" charset="0"/>
              <a:buChar char="•"/>
            </a:pPr>
            <a:r>
              <a:rPr lang="en-US" sz="1600" b="0" dirty="0"/>
              <a:t>Engaged and satisfied employees tend to be more aligned with an organization’s mission and purpose</a:t>
            </a:r>
          </a:p>
          <a:p>
            <a:pPr marL="285750" indent="-285750">
              <a:buFont typeface="Arial" panose="020B0604020202020204" pitchFamily="34" charset="0"/>
              <a:buChar char="•"/>
            </a:pPr>
            <a:r>
              <a:rPr lang="en-US" sz="1600" b="0" dirty="0"/>
              <a:t>This can lead to the following benefits:</a:t>
            </a:r>
          </a:p>
          <a:p>
            <a:pPr marL="644525" lvl="3" indent="-285750">
              <a:spcBef>
                <a:spcPts val="900"/>
              </a:spcBef>
              <a:buFont typeface="Arial" panose="020B0604020202020204" pitchFamily="34" charset="0"/>
              <a:buChar char="•"/>
            </a:pPr>
            <a:r>
              <a:rPr lang="en-US" sz="1600" dirty="0">
                <a:solidFill>
                  <a:schemeClr val="tx2"/>
                </a:solidFill>
                <a:latin typeface="Univers for KPMG" panose="020B0603020202020204" pitchFamily="34" charset="0"/>
              </a:rPr>
              <a:t>Increased operating income and earnings per share</a:t>
            </a:r>
          </a:p>
          <a:p>
            <a:pPr marL="644525" lvl="3" indent="-285750">
              <a:spcBef>
                <a:spcPts val="900"/>
              </a:spcBef>
              <a:buFont typeface="Arial" panose="020B0604020202020204" pitchFamily="34" charset="0"/>
              <a:buChar char="•"/>
            </a:pPr>
            <a:r>
              <a:rPr lang="en-US" sz="1600" dirty="0">
                <a:solidFill>
                  <a:schemeClr val="tx2"/>
                </a:solidFill>
                <a:latin typeface="Univers for KPMG" panose="020B0603020202020204" pitchFamily="34" charset="0"/>
              </a:rPr>
              <a:t>Reduced turnover (and associated costs)</a:t>
            </a:r>
          </a:p>
          <a:p>
            <a:pPr marL="644525" lvl="3" indent="-285750">
              <a:spcBef>
                <a:spcPts val="900"/>
              </a:spcBef>
              <a:buFont typeface="Arial" panose="020B0604020202020204" pitchFamily="34" charset="0"/>
              <a:buChar char="•"/>
            </a:pPr>
            <a:r>
              <a:rPr lang="en-US" sz="1600" dirty="0">
                <a:solidFill>
                  <a:schemeClr val="tx2"/>
                </a:solidFill>
                <a:latin typeface="Univers for KPMG" panose="020B0603020202020204" pitchFamily="34" charset="0"/>
              </a:rPr>
              <a:t>Reduced absenteeism</a:t>
            </a:r>
          </a:p>
          <a:p>
            <a:pPr marL="644525" lvl="3" indent="-285750">
              <a:spcBef>
                <a:spcPts val="900"/>
              </a:spcBef>
              <a:buFont typeface="Arial" panose="020B0604020202020204" pitchFamily="34" charset="0"/>
              <a:buChar char="•"/>
            </a:pPr>
            <a:r>
              <a:rPr lang="en-US" sz="1600" dirty="0">
                <a:solidFill>
                  <a:schemeClr val="tx2"/>
                </a:solidFill>
                <a:latin typeface="Univers for KPMG" panose="020B0603020202020204" pitchFamily="34" charset="0"/>
              </a:rPr>
              <a:t>Increased reputational benefits and awards (e.g. ‘Canada’s Top Employer’ status) </a:t>
            </a:r>
          </a:p>
          <a:p>
            <a:pPr marL="644525" lvl="3" indent="-285750">
              <a:spcBef>
                <a:spcPts val="900"/>
              </a:spcBef>
              <a:buFont typeface="Arial" panose="020B0604020202020204" pitchFamily="34" charset="0"/>
              <a:buChar char="•"/>
            </a:pPr>
            <a:endParaRPr lang="en-US" sz="1600" dirty="0">
              <a:solidFill>
                <a:schemeClr val="tx2"/>
              </a:solidFill>
              <a:latin typeface="Univers for KPMG" panose="020B0603020202020204" pitchFamily="34" charset="0"/>
            </a:endParaRPr>
          </a:p>
        </p:txBody>
      </p:sp>
      <p:sp>
        <p:nvSpPr>
          <p:cNvPr id="4" name="Rectangle 3"/>
          <p:cNvSpPr/>
          <p:nvPr/>
        </p:nvSpPr>
        <p:spPr>
          <a:xfrm>
            <a:off x="0" y="5237922"/>
            <a:ext cx="9144000" cy="755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Employers we engaged with all believe that these </a:t>
            </a:r>
            <a:r>
              <a:rPr kumimoji="0" lang="en-US" sz="1800" b="1" i="0" u="none" strike="noStrike" kern="0" cap="none" spc="0" normalizeH="0" baseline="0" noProof="0" dirty="0">
                <a:ln>
                  <a:noFill/>
                </a:ln>
                <a:solidFill>
                  <a:schemeClr val="bg1"/>
                </a:solidFill>
                <a:effectLst/>
                <a:uLnTx/>
                <a:uFillTx/>
              </a:rPr>
              <a:t>benefits outweigh the costs </a:t>
            </a:r>
            <a:r>
              <a:rPr kumimoji="0" lang="en-US" sz="1800" b="0" i="0" u="none" strike="noStrike" kern="0" cap="none" spc="0" normalizeH="0" baseline="0" noProof="0" dirty="0">
                <a:ln>
                  <a:noFill/>
                </a:ln>
                <a:solidFill>
                  <a:schemeClr val="bg1"/>
                </a:solidFill>
                <a:effectLst/>
                <a:uLnTx/>
                <a:uFillTx/>
              </a:rPr>
              <a:t>they experienced associated with increased workforce security</a:t>
            </a:r>
            <a:endParaRPr kumimoji="0" lang="en-US" sz="18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56681907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27034"/>
            <a:ext cx="8496000" cy="706347"/>
          </a:xfrm>
        </p:spPr>
        <p:txBody>
          <a:bodyPr/>
          <a:lstStyle/>
          <a:p>
            <a:r>
              <a:rPr lang="en-US" dirty="0"/>
              <a:t>Introduction to Workforce Security Maturity Model</a:t>
            </a:r>
          </a:p>
        </p:txBody>
      </p:sp>
      <p:sp>
        <p:nvSpPr>
          <p:cNvPr id="3" name="Text Placeholder 2"/>
          <p:cNvSpPr>
            <a:spLocks noGrp="1"/>
          </p:cNvSpPr>
          <p:nvPr>
            <p:ph type="body" sz="quarter" idx="11"/>
          </p:nvPr>
        </p:nvSpPr>
        <p:spPr>
          <a:xfrm>
            <a:off x="324000" y="1635027"/>
            <a:ext cx="8496000" cy="4644000"/>
          </a:xfrm>
        </p:spPr>
        <p:txBody>
          <a:bodyPr/>
          <a:lstStyle/>
          <a:p>
            <a:r>
              <a:rPr lang="en-US" dirty="0"/>
              <a:t>A maturity model was developed to enable employers to assess their own practices and policies around insecure employment</a:t>
            </a:r>
            <a:endParaRPr lang="en-US" b="0" dirty="0"/>
          </a:p>
          <a:p>
            <a:pPr marL="285750" indent="-285750">
              <a:buFont typeface="Arial" panose="020B0604020202020204" pitchFamily="34" charset="0"/>
              <a:buChar char="•"/>
            </a:pPr>
            <a:r>
              <a:rPr lang="en-US" b="0" dirty="0"/>
              <a:t>Not all organizations will find their employment practices at the fully comprehensive end of the spectrum</a:t>
            </a:r>
          </a:p>
          <a:p>
            <a:pPr marL="285750" indent="-285750">
              <a:buFont typeface="Arial" panose="020B0604020202020204" pitchFamily="34" charset="0"/>
              <a:buChar char="•"/>
            </a:pPr>
            <a:r>
              <a:rPr lang="en-US" b="0" dirty="0"/>
              <a:t>The goal of the model is not to imply what is the right answer for each organization</a:t>
            </a:r>
          </a:p>
          <a:p>
            <a:pPr marL="285750" indent="-285750">
              <a:buFont typeface="Arial" panose="020B0604020202020204" pitchFamily="34" charset="0"/>
              <a:buChar char="•"/>
            </a:pPr>
            <a:r>
              <a:rPr lang="en-US" b="0" dirty="0"/>
              <a:t>Every employer should </a:t>
            </a:r>
            <a:r>
              <a:rPr lang="en-US" dirty="0"/>
              <a:t>consider their own business objectives </a:t>
            </a:r>
            <a:r>
              <a:rPr lang="en-US" b="0" dirty="0"/>
              <a:t>and situation, while </a:t>
            </a:r>
            <a:r>
              <a:rPr lang="en-US" dirty="0"/>
              <a:t>referencing industry peers</a:t>
            </a:r>
            <a:r>
              <a:rPr lang="en-US" b="0" dirty="0"/>
              <a:t>, to make decisions on how to improve the security of their workers </a:t>
            </a:r>
          </a:p>
        </p:txBody>
      </p:sp>
      <p:sp>
        <p:nvSpPr>
          <p:cNvPr id="5" name="Rectangle 4"/>
          <p:cNvSpPr/>
          <p:nvPr/>
        </p:nvSpPr>
        <p:spPr>
          <a:xfrm>
            <a:off x="0" y="5237922"/>
            <a:ext cx="9144000" cy="755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sysClr val="windowText" lastClr="000000"/>
                </a:solidFill>
                <a:effectLst/>
                <a:uLnTx/>
                <a:uFillTx/>
              </a:rPr>
              <a:t>A maturity model is tool for assessing how ‘comprehensive’ an organization’s practices are in specific topic area, along a continuum, and provides some examples of possible practices and policies.</a:t>
            </a:r>
            <a:endParaRPr kumimoji="0" lang="en-US" sz="18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90804692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5055" y="1337703"/>
            <a:ext cx="6192982" cy="4136517"/>
          </a:xfrm>
        </p:spPr>
        <p:txBody>
          <a:bodyPr/>
          <a:lstStyle/>
          <a:p>
            <a:r>
              <a:rPr lang="en-US" dirty="0"/>
              <a:t>Workforce Security Business Case Framework Overview</a:t>
            </a:r>
          </a:p>
        </p:txBody>
      </p:sp>
      <p:pic>
        <p:nvPicPr>
          <p:cNvPr id="2" name="Picture 1"/>
          <p:cNvPicPr>
            <a:picLocks noChangeAspect="1"/>
          </p:cNvPicPr>
          <p:nvPr/>
        </p:nvPicPr>
        <p:blipFill>
          <a:blip r:embed="rId3"/>
          <a:stretch>
            <a:fillRect/>
          </a:stretch>
        </p:blipFill>
        <p:spPr>
          <a:xfrm>
            <a:off x="5511923" y="575734"/>
            <a:ext cx="1346078" cy="429409"/>
          </a:xfrm>
          <a:prstGeom prst="rect">
            <a:avLst/>
          </a:prstGeom>
        </p:spPr>
      </p:pic>
    </p:spTree>
    <p:extLst>
      <p:ext uri="{BB962C8B-B14F-4D97-AF65-F5344CB8AC3E}">
        <p14:creationId xmlns:p14="http://schemas.microsoft.com/office/powerpoint/2010/main" val="2675022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36974"/>
            <a:ext cx="8496000" cy="706347"/>
          </a:xfrm>
        </p:spPr>
        <p:txBody>
          <a:bodyPr/>
          <a:lstStyle/>
          <a:p>
            <a:r>
              <a:rPr lang="en-US" dirty="0"/>
              <a:t>Increasing the Proportion of Secure Workers</a:t>
            </a:r>
          </a:p>
        </p:txBody>
      </p:sp>
      <p:sp>
        <p:nvSpPr>
          <p:cNvPr id="3" name="Text Placeholder 2"/>
          <p:cNvSpPr>
            <a:spLocks noGrp="1"/>
          </p:cNvSpPr>
          <p:nvPr>
            <p:ph type="body" sz="quarter" idx="11"/>
          </p:nvPr>
        </p:nvSpPr>
        <p:spPr>
          <a:xfrm>
            <a:off x="324000" y="1585331"/>
            <a:ext cx="8496000" cy="4644000"/>
          </a:xfrm>
        </p:spPr>
        <p:txBody>
          <a:bodyPr/>
          <a:lstStyle/>
          <a:p>
            <a:r>
              <a:rPr lang="en-US" dirty="0"/>
              <a:t>The first component of the maturity model relates to an organizations’ proportion of secure workers. </a:t>
            </a:r>
          </a:p>
          <a:p>
            <a:pPr marL="285750" indent="-285750">
              <a:buFont typeface="Arial" panose="020B0604020202020204" pitchFamily="34" charset="0"/>
              <a:buChar char="•"/>
            </a:pPr>
            <a:r>
              <a:rPr lang="en-US" b="0" dirty="0"/>
              <a:t>Explore how to strategically reduce proportion of workforce in non-standard insecure roles to improve business performance.</a:t>
            </a:r>
            <a:endParaRPr lang="en-CA" sz="1400" b="0" dirty="0">
              <a:solidFill>
                <a:srgbClr val="FF0000"/>
              </a:solidFill>
            </a:endParaRPr>
          </a:p>
          <a:p>
            <a:pPr marL="285750" indent="-285750">
              <a:buFont typeface="Arial" panose="020B0604020202020204" pitchFamily="34" charset="0"/>
              <a:buChar char="•"/>
            </a:pPr>
            <a:r>
              <a:rPr lang="en-CA" b="0" dirty="0"/>
              <a:t>Assess how more secure employees in various roles can drive value and contribute to achieving desired organizational outcomes. </a:t>
            </a:r>
          </a:p>
          <a:p>
            <a:pPr marL="285750" indent="-285750">
              <a:buFont typeface="Arial" panose="020B0604020202020204" pitchFamily="34" charset="0"/>
              <a:buChar char="•"/>
            </a:pPr>
            <a:r>
              <a:rPr lang="en-CA" b="0" dirty="0"/>
              <a:t>Develop a people strategy that supports their organization’s overall strategy</a:t>
            </a:r>
          </a:p>
          <a:p>
            <a:pPr marL="465138" lvl="2" indent="-285750">
              <a:spcBef>
                <a:spcPts val="600"/>
              </a:spcBef>
              <a:spcAft>
                <a:spcPts val="600"/>
              </a:spcAft>
              <a:buFont typeface="Arial" panose="020B0604020202020204" pitchFamily="34" charset="0"/>
              <a:buChar char="•"/>
            </a:pPr>
            <a:r>
              <a:rPr lang="en-CA" sz="1800" b="0" dirty="0"/>
              <a:t>Should be mutually reinforced by improving operational practices to increase efficiency, empower employees in their roles, and to manage the trade-offs between investing in people and delivering low-cost offerings to customers. </a:t>
            </a:r>
            <a:endParaRPr lang="en-US" sz="1800" b="0" dirty="0"/>
          </a:p>
          <a:p>
            <a:pPr>
              <a:spcBef>
                <a:spcPts val="600"/>
              </a:spcBef>
              <a:spcAft>
                <a:spcPts val="600"/>
              </a:spcAft>
            </a:pPr>
            <a:endParaRPr lang="en-US" dirty="0"/>
          </a:p>
          <a:p>
            <a:endParaRPr lang="en-US" dirty="0"/>
          </a:p>
        </p:txBody>
      </p:sp>
    </p:spTree>
    <p:extLst>
      <p:ext uri="{BB962C8B-B14F-4D97-AF65-F5344CB8AC3E}">
        <p14:creationId xmlns:p14="http://schemas.microsoft.com/office/powerpoint/2010/main" val="16844647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42196"/>
            <a:ext cx="8496000" cy="706347"/>
          </a:xfrm>
        </p:spPr>
        <p:txBody>
          <a:bodyPr/>
          <a:lstStyle/>
          <a:p>
            <a:r>
              <a:rPr lang="en-US" dirty="0"/>
              <a:t>Practices and Policies to Increase Security</a:t>
            </a:r>
          </a:p>
        </p:txBody>
      </p:sp>
      <p:sp>
        <p:nvSpPr>
          <p:cNvPr id="3" name="Text Placeholder 2"/>
          <p:cNvSpPr>
            <a:spLocks noGrp="1"/>
          </p:cNvSpPr>
          <p:nvPr>
            <p:ph type="body" sz="quarter" idx="11"/>
          </p:nvPr>
        </p:nvSpPr>
        <p:spPr>
          <a:xfrm>
            <a:off x="324000" y="1476000"/>
            <a:ext cx="8496000" cy="758045"/>
          </a:xfrm>
        </p:spPr>
        <p:txBody>
          <a:bodyPr/>
          <a:lstStyle/>
          <a:p>
            <a:r>
              <a:rPr lang="en-US" dirty="0"/>
              <a:t>Employers can use practices in the following dimensions to enhance workforce security for non-standard workers if transitioning to permanent full-time jobs isn’t feasible. </a:t>
            </a:r>
          </a:p>
        </p:txBody>
      </p:sp>
      <p:sp>
        <p:nvSpPr>
          <p:cNvPr id="4" name="Pentagon 3"/>
          <p:cNvSpPr/>
          <p:nvPr/>
        </p:nvSpPr>
        <p:spPr>
          <a:xfrm>
            <a:off x="324001" y="2337955"/>
            <a:ext cx="5120835" cy="62345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1. Income Benefits</a:t>
            </a:r>
          </a:p>
        </p:txBody>
      </p:sp>
      <p:sp>
        <p:nvSpPr>
          <p:cNvPr id="5" name="Pentagon 4"/>
          <p:cNvSpPr/>
          <p:nvPr/>
        </p:nvSpPr>
        <p:spPr>
          <a:xfrm>
            <a:off x="1167792" y="3114675"/>
            <a:ext cx="5120835" cy="6234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2. Other Benefits</a:t>
            </a:r>
          </a:p>
        </p:txBody>
      </p:sp>
      <p:sp>
        <p:nvSpPr>
          <p:cNvPr id="6" name="Pentagon 5"/>
          <p:cNvSpPr/>
          <p:nvPr/>
        </p:nvSpPr>
        <p:spPr>
          <a:xfrm>
            <a:off x="2011583" y="3891395"/>
            <a:ext cx="5120835" cy="623454"/>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3. Predictability</a:t>
            </a:r>
          </a:p>
        </p:txBody>
      </p:sp>
      <p:sp>
        <p:nvSpPr>
          <p:cNvPr id="7" name="Pentagon 6"/>
          <p:cNvSpPr/>
          <p:nvPr/>
        </p:nvSpPr>
        <p:spPr>
          <a:xfrm>
            <a:off x="2855374" y="4668115"/>
            <a:ext cx="5120835" cy="6234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4. Training &amp; Professional Development</a:t>
            </a:r>
          </a:p>
        </p:txBody>
      </p:sp>
      <p:sp>
        <p:nvSpPr>
          <p:cNvPr id="8" name="Pentagon 7"/>
          <p:cNvSpPr/>
          <p:nvPr/>
        </p:nvSpPr>
        <p:spPr>
          <a:xfrm>
            <a:off x="3699165" y="5444835"/>
            <a:ext cx="5120835" cy="62345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5. Inclusion</a:t>
            </a:r>
          </a:p>
        </p:txBody>
      </p:sp>
    </p:spTree>
    <p:extLst>
      <p:ext uri="{BB962C8B-B14F-4D97-AF65-F5344CB8AC3E}">
        <p14:creationId xmlns:p14="http://schemas.microsoft.com/office/powerpoint/2010/main" val="34903314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0"/>
            <a:ext cx="8496000" cy="706347"/>
          </a:xfrm>
        </p:spPr>
        <p:txBody>
          <a:bodyPr/>
          <a:lstStyle/>
          <a:p>
            <a:r>
              <a:rPr lang="en-US" dirty="0"/>
              <a:t>Workforce Security Maturity Model </a:t>
            </a:r>
          </a:p>
        </p:txBody>
      </p:sp>
      <p:graphicFrame>
        <p:nvGraphicFramePr>
          <p:cNvPr id="4" name="Table 3"/>
          <p:cNvGraphicFramePr>
            <a:graphicFrameLocks noGrp="1"/>
          </p:cNvGraphicFramePr>
          <p:nvPr>
            <p:extLst/>
          </p:nvPr>
        </p:nvGraphicFramePr>
        <p:xfrm>
          <a:off x="162001" y="519677"/>
          <a:ext cx="8773278" cy="6189237"/>
        </p:xfrm>
        <a:graphic>
          <a:graphicData uri="http://schemas.openxmlformats.org/drawingml/2006/table">
            <a:tbl>
              <a:tblPr firstRow="1" firstCol="1" bandRow="1"/>
              <a:tblGrid>
                <a:gridCol w="797684">
                  <a:extLst>
                    <a:ext uri="{9D8B030D-6E8A-4147-A177-3AD203B41FA5}">
                      <a16:colId xmlns:a16="http://schemas.microsoft.com/office/drawing/2014/main" val="2177219915"/>
                    </a:ext>
                  </a:extLst>
                </a:gridCol>
                <a:gridCol w="1993586">
                  <a:extLst>
                    <a:ext uri="{9D8B030D-6E8A-4147-A177-3AD203B41FA5}">
                      <a16:colId xmlns:a16="http://schemas.microsoft.com/office/drawing/2014/main" val="2860789224"/>
                    </a:ext>
                  </a:extLst>
                </a:gridCol>
                <a:gridCol w="1994211">
                  <a:extLst>
                    <a:ext uri="{9D8B030D-6E8A-4147-A177-3AD203B41FA5}">
                      <a16:colId xmlns:a16="http://schemas.microsoft.com/office/drawing/2014/main" val="2890855985"/>
                    </a:ext>
                  </a:extLst>
                </a:gridCol>
                <a:gridCol w="1993586">
                  <a:extLst>
                    <a:ext uri="{9D8B030D-6E8A-4147-A177-3AD203B41FA5}">
                      <a16:colId xmlns:a16="http://schemas.microsoft.com/office/drawing/2014/main" val="637899102"/>
                    </a:ext>
                  </a:extLst>
                </a:gridCol>
                <a:gridCol w="1994211">
                  <a:extLst>
                    <a:ext uri="{9D8B030D-6E8A-4147-A177-3AD203B41FA5}">
                      <a16:colId xmlns:a16="http://schemas.microsoft.com/office/drawing/2014/main" val="1784212148"/>
                    </a:ext>
                  </a:extLst>
                </a:gridCol>
              </a:tblGrid>
              <a:tr h="166518">
                <a:tc>
                  <a:txBody>
                    <a:bodyPr/>
                    <a:lstStyle/>
                    <a:p>
                      <a:pPr>
                        <a:spcAft>
                          <a:spcPts val="0"/>
                        </a:spcAft>
                      </a:pPr>
                      <a:r>
                        <a:rPr lang="en-CA" sz="8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lnL>
                      <a:noFill/>
                    </a:lnL>
                    <a:lnR>
                      <a:noFill/>
                    </a:lnR>
                    <a:lnT>
                      <a:noFill/>
                    </a:lnT>
                    <a:lnB>
                      <a:noFill/>
                    </a:lnB>
                    <a:solidFill>
                      <a:srgbClr val="FFFFFF"/>
                    </a:solidFill>
                  </a:tcPr>
                </a:tc>
                <a:tc>
                  <a:txBody>
                    <a:bodyPr/>
                    <a:lstStyle/>
                    <a:p>
                      <a:pPr>
                        <a:spcAft>
                          <a:spcPts val="0"/>
                        </a:spcAft>
                      </a:pPr>
                      <a:r>
                        <a:rPr lang="en-CA" sz="1050">
                          <a:solidFill>
                            <a:srgbClr val="00338D"/>
                          </a:solidFill>
                          <a:effectLst/>
                          <a:latin typeface="Arial" panose="020B0604020202020204" pitchFamily="34" charset="0"/>
                          <a:ea typeface="Times New Roman" panose="02020603050405020304" pitchFamily="18" charset="0"/>
                          <a:cs typeface="Times New Roman" panose="02020603050405020304" pitchFamily="18" charset="0"/>
                        </a:rPr>
                        <a:t>One</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nchor="b">
                    <a:lnL>
                      <a:noFill/>
                    </a:lnL>
                    <a:lnR>
                      <a:noFill/>
                    </a:lnR>
                    <a:lnT>
                      <a:noFill/>
                    </a:lnT>
                    <a:lnB>
                      <a:noFill/>
                    </a:lnB>
                  </a:tcPr>
                </a:tc>
                <a:tc>
                  <a:txBody>
                    <a:bodyPr/>
                    <a:lstStyle/>
                    <a:p>
                      <a:pPr>
                        <a:spcAft>
                          <a:spcPts val="0"/>
                        </a:spcAft>
                      </a:pPr>
                      <a:r>
                        <a:rPr lang="en-CA" sz="1050">
                          <a:solidFill>
                            <a:srgbClr val="00338D"/>
                          </a:solidFill>
                          <a:effectLst/>
                          <a:latin typeface="Arial" panose="020B0604020202020204" pitchFamily="34" charset="0"/>
                          <a:ea typeface="Times New Roman" panose="02020603050405020304" pitchFamily="18" charset="0"/>
                          <a:cs typeface="Times New Roman" panose="02020603050405020304" pitchFamily="18" charset="0"/>
                        </a:rPr>
                        <a:t>Two</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nchor="b">
                    <a:lnL>
                      <a:noFill/>
                    </a:lnL>
                    <a:lnR>
                      <a:noFill/>
                    </a:lnR>
                    <a:lnT>
                      <a:noFill/>
                    </a:lnT>
                    <a:lnB>
                      <a:noFill/>
                    </a:lnB>
                  </a:tcPr>
                </a:tc>
                <a:tc>
                  <a:txBody>
                    <a:bodyPr/>
                    <a:lstStyle/>
                    <a:p>
                      <a:pPr>
                        <a:spcAft>
                          <a:spcPts val="0"/>
                        </a:spcAft>
                      </a:pPr>
                      <a:r>
                        <a:rPr lang="en-CA" sz="1050">
                          <a:solidFill>
                            <a:srgbClr val="00338D"/>
                          </a:solidFill>
                          <a:effectLst/>
                          <a:latin typeface="Arial" panose="020B0604020202020204" pitchFamily="34" charset="0"/>
                          <a:ea typeface="Times New Roman" panose="02020603050405020304" pitchFamily="18" charset="0"/>
                          <a:cs typeface="Times New Roman" panose="02020603050405020304" pitchFamily="18" charset="0"/>
                        </a:rPr>
                        <a:t>Three</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nchor="b">
                    <a:lnL>
                      <a:noFill/>
                    </a:lnL>
                    <a:lnR>
                      <a:noFill/>
                    </a:lnR>
                    <a:lnT>
                      <a:noFill/>
                    </a:lnT>
                    <a:lnB>
                      <a:noFill/>
                    </a:lnB>
                  </a:tcPr>
                </a:tc>
                <a:tc>
                  <a:txBody>
                    <a:bodyPr/>
                    <a:lstStyle/>
                    <a:p>
                      <a:pPr>
                        <a:spcAft>
                          <a:spcPts val="0"/>
                        </a:spcAft>
                      </a:pPr>
                      <a:r>
                        <a:rPr lang="en-CA" sz="1050">
                          <a:solidFill>
                            <a:srgbClr val="00338D"/>
                          </a:solidFill>
                          <a:effectLst/>
                          <a:latin typeface="Arial" panose="020B0604020202020204" pitchFamily="34" charset="0"/>
                          <a:ea typeface="Times New Roman" panose="02020603050405020304" pitchFamily="18" charset="0"/>
                          <a:cs typeface="Times New Roman" panose="02020603050405020304" pitchFamily="18" charset="0"/>
                        </a:rPr>
                        <a:t>Four</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nchor="b">
                    <a:lnL>
                      <a:noFill/>
                    </a:lnL>
                    <a:lnR>
                      <a:noFill/>
                    </a:lnR>
                    <a:lnT>
                      <a:noFill/>
                    </a:lnT>
                    <a:lnB>
                      <a:noFill/>
                    </a:lnB>
                  </a:tcPr>
                </a:tc>
                <a:extLst>
                  <a:ext uri="{0D108BD9-81ED-4DB2-BD59-A6C34878D82A}">
                    <a16:rowId xmlns:a16="http://schemas.microsoft.com/office/drawing/2014/main" val="1868044204"/>
                  </a:ext>
                </a:extLst>
              </a:tr>
              <a:tr h="1378991">
                <a:tc>
                  <a:txBody>
                    <a:bodyPr/>
                    <a:lstStyle/>
                    <a:p>
                      <a:pPr>
                        <a:spcBef>
                          <a:spcPts val="200"/>
                        </a:spcBef>
                        <a:spcAft>
                          <a:spcPts val="0"/>
                        </a:spcAft>
                      </a:pPr>
                      <a:r>
                        <a:rPr lang="en-CA" sz="7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Income Benefits</a:t>
                      </a:r>
                      <a:endParaRPr lang="en-CA"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lnL>
                      <a:noFill/>
                    </a:lnL>
                    <a:lnR>
                      <a:noFill/>
                    </a:lnR>
                    <a:lnT>
                      <a:noFill/>
                    </a:lnT>
                    <a:lnB w="12700" cap="flat" cmpd="sng" algn="ctr">
                      <a:solidFill>
                        <a:srgbClr val="FFFFFF"/>
                      </a:solidFill>
                      <a:prstDash val="solid"/>
                      <a:round/>
                      <a:headEnd type="none" w="med" len="med"/>
                      <a:tailEnd type="none" w="med" len="med"/>
                    </a:lnB>
                    <a:solidFill>
                      <a:srgbClr val="005EB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No benefits (medical, dental or pension)</a:t>
                      </a:r>
                    </a:p>
                    <a:p>
                      <a:pPr marL="342900" lvl="0" indent="-342900">
                        <a:lnSpc>
                          <a:spcPts val="900"/>
                        </a:lnSpc>
                        <a:spcAft>
                          <a:spcPts val="2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No financial incentives (e.g. RRSP, RPP, stock options, etc.)</a:t>
                      </a:r>
                    </a:p>
                  </a:txBody>
                  <a:tcPr marL="49564" marR="49564" marT="0" marB="0">
                    <a:lnL>
                      <a:noFill/>
                    </a:lnL>
                    <a:lnR>
                      <a:noFill/>
                    </a:lnR>
                    <a:lnT>
                      <a:noFill/>
                    </a:lnT>
                    <a:lnB w="12700" cap="flat" cmpd="sng" algn="ctr">
                      <a:solidFill>
                        <a:srgbClr val="FFFFFF"/>
                      </a:solidFill>
                      <a:prstDash val="solid"/>
                      <a:round/>
                      <a:headEnd type="none" w="med" len="med"/>
                      <a:tailEnd type="none" w="med" len="med"/>
                    </a:lnB>
                    <a:solidFill>
                      <a:srgbClr val="005EB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rPr>
                        <a:t>Partial or modified benefits and financial incentives (e.g. fixed or variable bonuses based on certain targets)</a:t>
                      </a: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rPr>
                        <a:t>Possible eligibility requirements (e.g. minimum hours worked; minimum contract duration) to qualify for partial or modified benefits and financial incentives</a:t>
                      </a: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rPr>
                        <a:t>Increased wages in lieu of benefits</a:t>
                      </a:r>
                    </a:p>
                  </a:txBody>
                  <a:tcPr marL="49564" marR="49564" marT="0" marB="0">
                    <a:lnL>
                      <a:noFill/>
                    </a:lnL>
                    <a:lnR>
                      <a:noFill/>
                    </a:lnR>
                    <a:lnT>
                      <a:noFill/>
                    </a:lnT>
                    <a:lnB w="12700" cap="flat" cmpd="sng" algn="ctr">
                      <a:solidFill>
                        <a:srgbClr val="FFFFFF"/>
                      </a:solidFill>
                      <a:prstDash val="solid"/>
                      <a:round/>
                      <a:headEnd type="none" w="med" len="med"/>
                      <a:tailEnd type="none" w="med" len="med"/>
                    </a:lnB>
                    <a:solidFill>
                      <a:srgbClr val="005EB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Identical benefits and financial incentives to standard workers provided eligibility requirements are met (e.g. minimum hours or duration of work)</a:t>
                      </a: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Benefit fund – fund provided for workers to withdraw payment for benefits coverage</a:t>
                      </a:r>
                      <a:r>
                        <a:rPr lang="en-CA" sz="700" baseline="30000">
                          <a:solidFill>
                            <a:srgbClr val="FFFFFF"/>
                          </a:solidFill>
                          <a:effectLst/>
                          <a:latin typeface="Arial" panose="020B0604020202020204" pitchFamily="34" charset="0"/>
                          <a:ea typeface="Univers 45 Light" pitchFamily="34" charset="0"/>
                          <a:cs typeface="Times New Roman" panose="02020603050405020304" pitchFamily="18" charset="0"/>
                        </a:rPr>
                        <a:t>38</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Flexible options which could be selected by workers based on individual preferences</a:t>
                      </a:r>
                    </a:p>
                  </a:txBody>
                  <a:tcPr marL="49564" marR="49564" marT="0" marB="0">
                    <a:lnL>
                      <a:noFill/>
                    </a:lnL>
                    <a:lnR>
                      <a:noFill/>
                    </a:lnR>
                    <a:lnT>
                      <a:noFill/>
                    </a:lnT>
                    <a:lnB w="12700" cap="flat" cmpd="sng" algn="ctr">
                      <a:solidFill>
                        <a:srgbClr val="FFFFFF"/>
                      </a:solidFill>
                      <a:prstDash val="solid"/>
                      <a:round/>
                      <a:headEnd type="none" w="med" len="med"/>
                      <a:tailEnd type="none" w="med" len="med"/>
                    </a:lnB>
                    <a:solidFill>
                      <a:srgbClr val="005EB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Identical benefits and financial incentives to standard workers with no eligibility requirements*</a:t>
                      </a:r>
                    </a:p>
                  </a:txBody>
                  <a:tcPr marL="49564" marR="49564" marT="0" marB="0">
                    <a:lnL>
                      <a:noFill/>
                    </a:lnL>
                    <a:lnR>
                      <a:noFill/>
                    </a:lnR>
                    <a:lnT>
                      <a:noFill/>
                    </a:lnT>
                    <a:lnB w="12700" cap="flat" cmpd="sng" algn="ctr">
                      <a:solidFill>
                        <a:srgbClr val="FFFFFF"/>
                      </a:solidFill>
                      <a:prstDash val="solid"/>
                      <a:round/>
                      <a:headEnd type="none" w="med" len="med"/>
                      <a:tailEnd type="none" w="med" len="med"/>
                    </a:lnB>
                    <a:solidFill>
                      <a:srgbClr val="005EB8"/>
                    </a:solidFill>
                  </a:tcPr>
                </a:tc>
                <a:extLst>
                  <a:ext uri="{0D108BD9-81ED-4DB2-BD59-A6C34878D82A}">
                    <a16:rowId xmlns:a16="http://schemas.microsoft.com/office/drawing/2014/main" val="1748418314"/>
                  </a:ext>
                </a:extLst>
              </a:tr>
              <a:tr h="1418638">
                <a:tc>
                  <a:txBody>
                    <a:bodyPr/>
                    <a:lstStyle/>
                    <a:p>
                      <a:pPr>
                        <a:spcBef>
                          <a:spcPts val="200"/>
                        </a:spcBef>
                        <a:spcAft>
                          <a:spcPts val="0"/>
                        </a:spcAft>
                      </a:pPr>
                      <a:r>
                        <a:rPr lang="en-CA" sz="7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Other Benefits</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1DA"/>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Arial" panose="020B0604020202020204" pitchFamily="34" charset="0"/>
                        </a:rPr>
                        <a:t>No paid sick or personal days**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Arial" panose="020B0604020202020204" pitchFamily="34" charset="0"/>
                        </a:rPr>
                        <a:t>Flexible work arrangements only provided based on legislation or regulation</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Arial" panose="020B0604020202020204" pitchFamily="34" charset="0"/>
                        </a:rPr>
                        <a:t>No time or monetary allocation for volunteering activities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1DA"/>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dirty="0">
                          <a:solidFill>
                            <a:srgbClr val="FFFFFF"/>
                          </a:solidFill>
                          <a:effectLst/>
                          <a:latin typeface="Arial" panose="020B0604020202020204" pitchFamily="34" charset="0"/>
                          <a:ea typeface="Univers 45 Light" pitchFamily="34" charset="0"/>
                          <a:cs typeface="Arial" panose="020B0604020202020204" pitchFamily="34" charset="0"/>
                        </a:rPr>
                        <a:t>Reduced paid sick days compared to standard amount</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dirty="0">
                          <a:solidFill>
                            <a:srgbClr val="FFFFFF"/>
                          </a:solidFill>
                          <a:effectLst/>
                          <a:latin typeface="Arial" panose="020B0604020202020204" pitchFamily="34" charset="0"/>
                          <a:ea typeface="Univers 45 Light" pitchFamily="34" charset="0"/>
                          <a:cs typeface="Arial" panose="020B0604020202020204" pitchFamily="34" charset="0"/>
                        </a:rPr>
                        <a:t>Reduced paid personal days compared to standard amount</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dirty="0">
                          <a:solidFill>
                            <a:srgbClr val="FFFFFF"/>
                          </a:solidFill>
                          <a:effectLst/>
                          <a:latin typeface="Arial" panose="020B0604020202020204" pitchFamily="34" charset="0"/>
                          <a:ea typeface="Univers 45 Light" pitchFamily="34" charset="0"/>
                          <a:cs typeface="Arial" panose="020B0604020202020204" pitchFamily="34" charset="0"/>
                        </a:rPr>
                        <a:t>Increased wages in lieu of leave benefits</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1DA"/>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Equivalent paid sick days to standard amount</a:t>
                      </a: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Equivalent paid personal days or premiums to standard amount</a:t>
                      </a: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Benefit fund – offer a fund for sick pay from which workers could draw</a:t>
                      </a:r>
                      <a:r>
                        <a:rPr lang="en-CA" sz="700" baseline="30000">
                          <a:solidFill>
                            <a:srgbClr val="FFFFFF"/>
                          </a:solidFill>
                          <a:effectLst/>
                          <a:latin typeface="Arial" panose="020B0604020202020204" pitchFamily="34" charset="0"/>
                          <a:ea typeface="Univers 45 Light" pitchFamily="34" charset="0"/>
                          <a:cs typeface="Times New Roman" panose="02020603050405020304" pitchFamily="18" charset="0"/>
                        </a:rPr>
                        <a:t>43</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Times New Roman" panose="02020603050405020304" pitchFamily="18" charset="0"/>
                        </a:rPr>
                        <a:t>Limited worker-led flexibility (e.g. input on work hours, start and end times, breaks, etc.)</a:t>
                      </a: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1DA"/>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Arial" panose="020B0604020202020204" pitchFamily="34" charset="0"/>
                        </a:rPr>
                        <a:t>Equivalent paid sick and personal days or premiums to standard amount</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Arial" panose="020B0604020202020204" pitchFamily="34" charset="0"/>
                        </a:rPr>
                        <a:t>Flexible arrangements</a:t>
                      </a:r>
                      <a:br>
                        <a:rPr lang="en-CA" sz="700">
                          <a:solidFill>
                            <a:srgbClr val="FFFFFF"/>
                          </a:solidFill>
                          <a:effectLst/>
                          <a:latin typeface="Arial" panose="020B0604020202020204" pitchFamily="34" charset="0"/>
                          <a:ea typeface="Univers 45 Light" pitchFamily="34" charset="0"/>
                          <a:cs typeface="Arial" panose="020B0604020202020204" pitchFamily="34" charset="0"/>
                        </a:rPr>
                      </a:br>
                      <a:r>
                        <a:rPr lang="en-CA" sz="700">
                          <a:solidFill>
                            <a:srgbClr val="FFFFFF"/>
                          </a:solidFill>
                          <a:effectLst/>
                          <a:latin typeface="Arial" panose="020B0604020202020204" pitchFamily="34" charset="0"/>
                          <a:ea typeface="Univers 45 Light" pitchFamily="34" charset="0"/>
                          <a:cs typeface="Arial" panose="020B0604020202020204" pitchFamily="34" charset="0"/>
                        </a:rPr>
                        <a:t>if desired (e.g. telecommuting, incremental leave, flextime, compressed workweeks)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Arial" panose="020B0604020202020204" pitchFamily="34" charset="0"/>
                        </a:rPr>
                        <a:t>Time or monetary allocation for volunteering activities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a:solidFill>
                            <a:srgbClr val="FFFFFF"/>
                          </a:solidFill>
                          <a:effectLst/>
                          <a:latin typeface="Arial" panose="020B0604020202020204" pitchFamily="34" charset="0"/>
                          <a:ea typeface="Univers 45 Light" pitchFamily="34" charset="0"/>
                          <a:cs typeface="Arial" panose="020B0604020202020204" pitchFamily="34" charset="0"/>
                        </a:rPr>
                        <a:t>Significant worker-led flexibility (e.g. input on work hours, start and end times, breaks, etc.)</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1DA"/>
                    </a:solidFill>
                  </a:tcPr>
                </a:tc>
                <a:extLst>
                  <a:ext uri="{0D108BD9-81ED-4DB2-BD59-A6C34878D82A}">
                    <a16:rowId xmlns:a16="http://schemas.microsoft.com/office/drawing/2014/main" val="3652363649"/>
                  </a:ext>
                </a:extLst>
              </a:tr>
              <a:tr h="982520">
                <a:tc>
                  <a:txBody>
                    <a:bodyPr/>
                    <a:lstStyle/>
                    <a:p>
                      <a:pPr>
                        <a:spcBef>
                          <a:spcPts val="200"/>
                        </a:spcBef>
                        <a:spcAft>
                          <a:spcPts val="0"/>
                        </a:spcAft>
                      </a:pPr>
                      <a:r>
                        <a:rPr lang="en-CA" sz="7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Predictability Practices</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3A1"/>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guaranteed advanced notice of scheduling </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guaranteed scheduled minimum hours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3A1"/>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Advanced notice of scheduling </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Limited scheduling stability and predictability</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Guaranteed minimum hours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3A1"/>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Scheduling and minimum hours established in contract</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Consistent work scheduling (e.g. same frequency and duration of shifts week over week)</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3A1"/>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Ongoing worker input and control over scheduling</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Consistent work scheduling with opportunities for increased work (e.g. internal or external workforce pools providing workers access to additional hours, contracts, contract extensions, etc.)</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3A1"/>
                    </a:solidFill>
                  </a:tcPr>
                </a:tc>
                <a:extLst>
                  <a:ext uri="{0D108BD9-81ED-4DB2-BD59-A6C34878D82A}">
                    <a16:rowId xmlns:a16="http://schemas.microsoft.com/office/drawing/2014/main" val="2928857117"/>
                  </a:ext>
                </a:extLst>
              </a:tr>
              <a:tr h="1339344">
                <a:tc>
                  <a:txBody>
                    <a:bodyPr/>
                    <a:lstStyle/>
                    <a:p>
                      <a:pPr>
                        <a:spcBef>
                          <a:spcPts val="200"/>
                        </a:spcBef>
                        <a:spcAft>
                          <a:spcPts val="0"/>
                        </a:spcAft>
                      </a:pPr>
                      <a:r>
                        <a:rPr lang="en-CA" sz="7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Professional Development Practices</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369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access to informal or formal training (other than mandatory/legislated training)</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access to mentorship programs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clarity around current role expectations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involvement in performance management process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advanced notice of upcoming permanent opportunities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369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Access to limited role-specific internal training</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Access to limited mentorship programs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Clearly communicated current role expectations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involvement in performance management process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Some advanced notice of upcoming permanent opportunities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369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Full access to internal training and mentorship programs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Access to cross-training to broaden skillsets and prepare workers for a range of internal or external opportunities </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Involvement in performance management process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Advanced notice of upcoming permanent opportunities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369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Clear and preferential access to permanent, full-time roles and promotions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Access to external training programs and funding</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Policies that facilitate the transition from non-permanent to permanent roles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3698"/>
                    </a:solidFill>
                  </a:tcPr>
                </a:tc>
                <a:extLst>
                  <a:ext uri="{0D108BD9-81ED-4DB2-BD59-A6C34878D82A}">
                    <a16:rowId xmlns:a16="http://schemas.microsoft.com/office/drawing/2014/main" val="2905919831"/>
                  </a:ext>
                </a:extLst>
              </a:tr>
              <a:tr h="903226">
                <a:tc>
                  <a:txBody>
                    <a:bodyPr/>
                    <a:lstStyle/>
                    <a:p>
                      <a:pPr>
                        <a:spcBef>
                          <a:spcPts val="200"/>
                        </a:spcBef>
                        <a:spcAft>
                          <a:spcPts val="0"/>
                        </a:spcAft>
                      </a:pPr>
                      <a:r>
                        <a:rPr lang="en-CA" sz="7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Inclusion Policies</a:t>
                      </a:r>
                      <a:endParaRPr lang="en-CA" sz="800">
                        <a:effectLst/>
                        <a:latin typeface="Arial" panose="020B0604020202020204" pitchFamily="34" charset="0"/>
                        <a:ea typeface="Times New Roman" panose="02020603050405020304" pitchFamily="18"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a:noFill/>
                    </a:lnB>
                    <a:solidFill>
                      <a:srgbClr val="47296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dirty="0">
                          <a:solidFill>
                            <a:srgbClr val="FFFFFF"/>
                          </a:solidFill>
                          <a:effectLst/>
                          <a:latin typeface="Arial" panose="020B0604020202020204" pitchFamily="34" charset="0"/>
                          <a:ea typeface="Univers 45 Light" pitchFamily="34" charset="0"/>
                          <a:cs typeface="Arial" panose="020B0604020202020204" pitchFamily="34" charset="0"/>
                        </a:rPr>
                        <a:t>No inclusion of non-standard workers in work-related activities and communications</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a:noFill/>
                    </a:lnB>
                    <a:solidFill>
                      <a:srgbClr val="47296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dirty="0">
                          <a:solidFill>
                            <a:srgbClr val="FFFFFF"/>
                          </a:solidFill>
                          <a:effectLst/>
                          <a:latin typeface="Arial" panose="020B0604020202020204" pitchFamily="34" charset="0"/>
                          <a:ea typeface="Univers 45 Light" pitchFamily="34" charset="0"/>
                          <a:cs typeface="Arial" panose="020B0604020202020204" pitchFamily="34" charset="0"/>
                        </a:rPr>
                        <a:t>Limited inclusion in work-related activities and communications (e.g. select or longer term workers only; limited events)</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a:noFill/>
                    </a:lnB>
                    <a:solidFill>
                      <a:srgbClr val="47296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Full inclusion in all work-related activities and communications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a:solidFill>
                            <a:srgbClr val="FFFFFF"/>
                          </a:solidFill>
                          <a:effectLst/>
                          <a:latin typeface="Arial" panose="020B0604020202020204" pitchFamily="34" charset="0"/>
                          <a:ea typeface="Univers 45 Light" pitchFamily="34" charset="0"/>
                          <a:cs typeface="Arial" panose="020B0604020202020204" pitchFamily="34" charset="0"/>
                        </a:rPr>
                        <a:t>No involvement in planning committees / activities</a:t>
                      </a:r>
                      <a:endParaRPr lang="en-CA" sz="70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a:noFill/>
                    </a:lnB>
                    <a:solidFill>
                      <a:srgbClr val="472968"/>
                    </a:solidFill>
                  </a:tcPr>
                </a:tc>
                <a:tc>
                  <a:txBody>
                    <a:bodyPr/>
                    <a:lstStyle/>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dirty="0">
                          <a:solidFill>
                            <a:srgbClr val="FFFFFF"/>
                          </a:solidFill>
                          <a:effectLst/>
                          <a:latin typeface="Arial" panose="020B0604020202020204" pitchFamily="34" charset="0"/>
                          <a:ea typeface="Univers 45 Light" pitchFamily="34" charset="0"/>
                          <a:cs typeface="Arial" panose="020B0604020202020204" pitchFamily="34" charset="0"/>
                        </a:rPr>
                        <a:t>Business culture that values input of non-standard workers </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dirty="0">
                          <a:solidFill>
                            <a:srgbClr val="FFFFFF"/>
                          </a:solidFill>
                          <a:effectLst/>
                          <a:latin typeface="Arial" panose="020B0604020202020204" pitchFamily="34" charset="0"/>
                          <a:ea typeface="Univers 45 Light" pitchFamily="34" charset="0"/>
                          <a:cs typeface="Arial" panose="020B0604020202020204" pitchFamily="34" charset="0"/>
                        </a:rPr>
                        <a:t>Full inclusion in all work-related activities, social events, and communications</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p>
                      <a:pPr marL="342900" lvl="0" indent="-342900">
                        <a:lnSpc>
                          <a:spcPts val="900"/>
                        </a:lnSpc>
                        <a:spcBef>
                          <a:spcPts val="200"/>
                        </a:spcBef>
                        <a:spcAft>
                          <a:spcPts val="100"/>
                        </a:spcAft>
                        <a:buClr>
                          <a:srgbClr val="FFFFFF"/>
                        </a:buClr>
                        <a:buSzPts val="900"/>
                        <a:buFont typeface="Arial" panose="020B0604020202020204" pitchFamily="34" charset="0"/>
                        <a:buChar char="–"/>
                      </a:pPr>
                      <a:r>
                        <a:rPr lang="en-CA" sz="700" kern="1200" dirty="0">
                          <a:solidFill>
                            <a:srgbClr val="FFFFFF"/>
                          </a:solidFill>
                          <a:effectLst/>
                          <a:latin typeface="Arial" panose="020B0604020202020204" pitchFamily="34" charset="0"/>
                          <a:ea typeface="Univers 45 Light" pitchFamily="34" charset="0"/>
                          <a:cs typeface="Arial" panose="020B0604020202020204" pitchFamily="34" charset="0"/>
                        </a:rPr>
                        <a:t>Participation in planning committees / activities</a:t>
                      </a:r>
                      <a:endParaRPr lang="en-CA" sz="700" dirty="0">
                        <a:solidFill>
                          <a:srgbClr val="FFFFFF"/>
                        </a:solidFill>
                        <a:effectLst/>
                        <a:latin typeface="Arial" panose="020B0604020202020204" pitchFamily="34" charset="0"/>
                        <a:ea typeface="Univers 45 Light" pitchFamily="34" charset="0"/>
                        <a:cs typeface="Times New Roman" panose="02020603050405020304" pitchFamily="18" charset="0"/>
                      </a:endParaRPr>
                    </a:p>
                  </a:txBody>
                  <a:tcPr marL="49564" marR="49564" marT="0" marB="0">
                    <a:lnL>
                      <a:noFill/>
                    </a:lnL>
                    <a:lnR>
                      <a:noFill/>
                    </a:lnR>
                    <a:lnT w="12700" cap="flat" cmpd="sng" algn="ctr">
                      <a:solidFill>
                        <a:srgbClr val="FFFFFF"/>
                      </a:solidFill>
                      <a:prstDash val="solid"/>
                      <a:round/>
                      <a:headEnd type="none" w="med" len="med"/>
                      <a:tailEnd type="none" w="med" len="med"/>
                    </a:lnT>
                    <a:lnB>
                      <a:noFill/>
                    </a:lnB>
                    <a:solidFill>
                      <a:srgbClr val="472968"/>
                    </a:solidFill>
                  </a:tcPr>
                </a:tc>
                <a:extLst>
                  <a:ext uri="{0D108BD9-81ED-4DB2-BD59-A6C34878D82A}">
                    <a16:rowId xmlns:a16="http://schemas.microsoft.com/office/drawing/2014/main" val="1995417011"/>
                  </a:ext>
                </a:extLst>
              </a:tr>
            </a:tbl>
          </a:graphicData>
        </a:graphic>
      </p:graphicFrame>
    </p:spTree>
    <p:extLst>
      <p:ext uri="{BB962C8B-B14F-4D97-AF65-F5344CB8AC3E}">
        <p14:creationId xmlns:p14="http://schemas.microsoft.com/office/powerpoint/2010/main" val="341981204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Text Placeholder 2"/>
          <p:cNvSpPr>
            <a:spLocks noGrp="1"/>
          </p:cNvSpPr>
          <p:nvPr>
            <p:ph type="body" sz="quarter" idx="11"/>
          </p:nvPr>
        </p:nvSpPr>
        <p:spPr>
          <a:xfrm>
            <a:off x="324000" y="1277217"/>
            <a:ext cx="8496000" cy="4644000"/>
          </a:xfrm>
        </p:spPr>
        <p:txBody>
          <a:bodyPr/>
          <a:lstStyle/>
          <a:p>
            <a:r>
              <a:rPr lang="en-US" dirty="0"/>
              <a:t>We recommend the following next steps for employers to embark on the journey to increase security of workers in insecure arrangements</a:t>
            </a:r>
          </a:p>
        </p:txBody>
      </p:sp>
      <p:pic>
        <p:nvPicPr>
          <p:cNvPr id="5" name="Image 2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234" y="2063749"/>
            <a:ext cx="6079573" cy="4217781"/>
          </a:xfrm>
          <a:prstGeom prst="rect">
            <a:avLst/>
          </a:prstGeom>
          <a:noFill/>
          <a:ln>
            <a:noFill/>
          </a:ln>
        </p:spPr>
      </p:pic>
    </p:spTree>
    <p:extLst>
      <p:ext uri="{BB962C8B-B14F-4D97-AF65-F5344CB8AC3E}">
        <p14:creationId xmlns:p14="http://schemas.microsoft.com/office/powerpoint/2010/main" val="42939486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Thank You!</a:t>
            </a:r>
          </a:p>
        </p:txBody>
      </p:sp>
      <p:sp>
        <p:nvSpPr>
          <p:cNvPr id="3" name="Title 2"/>
          <p:cNvSpPr>
            <a:spLocks noGrp="1"/>
          </p:cNvSpPr>
          <p:nvPr>
            <p:ph type="title"/>
          </p:nvPr>
        </p:nvSpPr>
        <p:spPr>
          <a:xfrm>
            <a:off x="1995055" y="1337703"/>
            <a:ext cx="6192982" cy="2179058"/>
          </a:xfrm>
        </p:spPr>
        <p:txBody>
          <a:bodyPr/>
          <a:lstStyle/>
          <a:p>
            <a:r>
              <a:rPr lang="en-US" dirty="0"/>
              <a:t>Thank You!</a:t>
            </a:r>
            <a:br>
              <a:rPr lang="en-US" dirty="0"/>
            </a:br>
            <a:endParaRPr lang="en-US" dirty="0"/>
          </a:p>
        </p:txBody>
      </p:sp>
      <p:pic>
        <p:nvPicPr>
          <p:cNvPr id="5" name="Picture 4"/>
          <p:cNvPicPr>
            <a:picLocks noChangeAspect="1"/>
          </p:cNvPicPr>
          <p:nvPr/>
        </p:nvPicPr>
        <p:blipFill>
          <a:blip r:embed="rId3"/>
          <a:stretch>
            <a:fillRect/>
          </a:stretch>
        </p:blipFill>
        <p:spPr>
          <a:xfrm>
            <a:off x="5511923" y="575734"/>
            <a:ext cx="1346078" cy="429409"/>
          </a:xfrm>
          <a:prstGeom prst="rect">
            <a:avLst/>
          </a:prstGeom>
        </p:spPr>
      </p:pic>
    </p:spTree>
    <p:extLst>
      <p:ext uri="{BB962C8B-B14F-4D97-AF65-F5344CB8AC3E}">
        <p14:creationId xmlns:p14="http://schemas.microsoft.com/office/powerpoint/2010/main" val="3433785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600" dirty="0"/>
              <a:t>Expand decent work through employment standards and ladders to opportunity</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 r="-8" b="58594"/>
          <a:stretch/>
        </p:blipFill>
        <p:spPr>
          <a:xfrm>
            <a:off x="346216" y="1772816"/>
            <a:ext cx="8656877" cy="2880320"/>
          </a:xfrm>
        </p:spPr>
      </p:pic>
    </p:spTree>
    <p:extLst>
      <p:ext uri="{BB962C8B-B14F-4D97-AF65-F5344CB8AC3E}">
        <p14:creationId xmlns:p14="http://schemas.microsoft.com/office/powerpoint/2010/main" val="186679937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The local view on next steps</a:t>
            </a:r>
            <a:endParaRPr lang="en-CA" sz="5000" dirty="0"/>
          </a:p>
        </p:txBody>
      </p:sp>
      <p:sp>
        <p:nvSpPr>
          <p:cNvPr id="3" name="Text Placeholder 2"/>
          <p:cNvSpPr>
            <a:spLocks noGrp="1"/>
          </p:cNvSpPr>
          <p:nvPr>
            <p:ph type="body" idx="1"/>
          </p:nvPr>
        </p:nvSpPr>
        <p:spPr>
          <a:xfrm>
            <a:off x="467544" y="3717032"/>
            <a:ext cx="8280920" cy="576064"/>
          </a:xfrm>
        </p:spPr>
        <p:txBody>
          <a:bodyPr/>
          <a:lstStyle/>
          <a:p>
            <a:pPr lvl="0"/>
            <a:r>
              <a:rPr lang="en-CA" dirty="0"/>
              <a:t>Social Planning and Research Council of Hamilton</a:t>
            </a:r>
          </a:p>
        </p:txBody>
      </p:sp>
      <p:sp>
        <p:nvSpPr>
          <p:cNvPr id="4" name="Text Placeholder 3"/>
          <p:cNvSpPr>
            <a:spLocks noGrp="1"/>
          </p:cNvSpPr>
          <p:nvPr>
            <p:ph type="body" idx="13"/>
          </p:nvPr>
        </p:nvSpPr>
        <p:spPr>
          <a:xfrm>
            <a:off x="467544" y="3276674"/>
            <a:ext cx="8280920" cy="648072"/>
          </a:xfrm>
        </p:spPr>
        <p:txBody>
          <a:bodyPr/>
          <a:lstStyle/>
          <a:p>
            <a:r>
              <a:rPr lang="en-CA" dirty="0"/>
              <a:t>Deirdre Pike</a:t>
            </a:r>
          </a:p>
        </p:txBody>
      </p:sp>
    </p:spTree>
    <p:extLst>
      <p:ext uri="{BB962C8B-B14F-4D97-AF65-F5344CB8AC3E}">
        <p14:creationId xmlns:p14="http://schemas.microsoft.com/office/powerpoint/2010/main" val="393387641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Question and Answer</a:t>
            </a:r>
          </a:p>
        </p:txBody>
      </p:sp>
      <p:sp>
        <p:nvSpPr>
          <p:cNvPr id="5" name="Text Placeholder 4"/>
          <p:cNvSpPr>
            <a:spLocks noGrp="1"/>
          </p:cNvSpPr>
          <p:nvPr>
            <p:ph type="body" idx="22"/>
          </p:nvPr>
        </p:nvSpPr>
        <p:spPr>
          <a:xfrm>
            <a:off x="459804" y="1268760"/>
            <a:ext cx="8280920" cy="648072"/>
          </a:xfrm>
        </p:spPr>
        <p:txBody>
          <a:bodyPr/>
          <a:lstStyle/>
          <a:p>
            <a:r>
              <a:rPr lang="en-CA" sz="3200" dirty="0"/>
              <a:t>Looking Forward: creating a labour market that serves us all </a:t>
            </a:r>
            <a:endParaRPr lang="en-CA" sz="3000" dirty="0"/>
          </a:p>
        </p:txBody>
      </p:sp>
      <p:sp>
        <p:nvSpPr>
          <p:cNvPr id="13" name="Text Placeholder 2"/>
          <p:cNvSpPr>
            <a:spLocks noGrp="1"/>
          </p:cNvSpPr>
          <p:nvPr>
            <p:ph type="body" idx="1"/>
          </p:nvPr>
        </p:nvSpPr>
        <p:spPr>
          <a:xfrm>
            <a:off x="467544" y="3073632"/>
            <a:ext cx="8280920" cy="576064"/>
          </a:xfrm>
        </p:spPr>
        <p:txBody>
          <a:bodyPr/>
          <a:lstStyle/>
          <a:p>
            <a:r>
              <a:rPr lang="en-CA" sz="2300" dirty="0"/>
              <a:t>Kofi Hope, Wellesley Institute; University of Toronto School of Urban Planning</a:t>
            </a:r>
          </a:p>
        </p:txBody>
      </p:sp>
      <p:sp>
        <p:nvSpPr>
          <p:cNvPr id="14" name="Text Placeholder 3"/>
          <p:cNvSpPr>
            <a:spLocks noGrp="1"/>
          </p:cNvSpPr>
          <p:nvPr>
            <p:ph type="body" idx="13"/>
          </p:nvPr>
        </p:nvSpPr>
        <p:spPr>
          <a:xfrm>
            <a:off x="467544" y="1916832"/>
            <a:ext cx="8280920" cy="648072"/>
          </a:xfrm>
        </p:spPr>
        <p:txBody>
          <a:bodyPr/>
          <a:lstStyle/>
          <a:p>
            <a:r>
              <a:rPr lang="en-CA" sz="3000" dirty="0"/>
              <a:t>Moderated by:</a:t>
            </a:r>
          </a:p>
        </p:txBody>
      </p:sp>
      <p:sp>
        <p:nvSpPr>
          <p:cNvPr id="15" name="Text Placeholder 5"/>
          <p:cNvSpPr>
            <a:spLocks noGrp="1"/>
          </p:cNvSpPr>
          <p:nvPr>
            <p:ph type="body" idx="23"/>
          </p:nvPr>
        </p:nvSpPr>
        <p:spPr>
          <a:xfrm>
            <a:off x="467544" y="5517232"/>
            <a:ext cx="8280920" cy="576064"/>
          </a:xfrm>
        </p:spPr>
        <p:txBody>
          <a:bodyPr/>
          <a:lstStyle/>
          <a:p>
            <a:r>
              <a:rPr lang="en-CA" sz="2300" dirty="0"/>
              <a:t>Kaylie Tiessen, UNIFOR</a:t>
            </a:r>
          </a:p>
          <a:p>
            <a:r>
              <a:rPr lang="en-CA" sz="2300" dirty="0"/>
              <a:t>Michelynn </a:t>
            </a:r>
            <a:r>
              <a:rPr lang="en-CA" sz="2300" dirty="0" err="1"/>
              <a:t>Laflèche</a:t>
            </a:r>
            <a:r>
              <a:rPr lang="en-CA" sz="2300" dirty="0"/>
              <a:t>, United Way Greater Toronto</a:t>
            </a:r>
          </a:p>
          <a:p>
            <a:r>
              <a:rPr lang="en-CA" sz="2300" dirty="0"/>
              <a:t>Deirdre Pike, Social Planning and Research Council of Hamilton</a:t>
            </a:r>
          </a:p>
        </p:txBody>
      </p:sp>
      <p:sp>
        <p:nvSpPr>
          <p:cNvPr id="16" name="Text Placeholder 6"/>
          <p:cNvSpPr>
            <a:spLocks noGrp="1"/>
          </p:cNvSpPr>
          <p:nvPr>
            <p:ph type="body" idx="24"/>
          </p:nvPr>
        </p:nvSpPr>
        <p:spPr>
          <a:xfrm>
            <a:off x="467544" y="4221088"/>
            <a:ext cx="8280920" cy="648072"/>
          </a:xfrm>
        </p:spPr>
        <p:txBody>
          <a:bodyPr/>
          <a:lstStyle/>
          <a:p>
            <a:r>
              <a:rPr lang="en-CA" sz="3000" dirty="0"/>
              <a:t>Presenters:</a:t>
            </a:r>
          </a:p>
        </p:txBody>
      </p:sp>
    </p:spTree>
    <p:extLst>
      <p:ext uri="{BB962C8B-B14F-4D97-AF65-F5344CB8AC3E}">
        <p14:creationId xmlns:p14="http://schemas.microsoft.com/office/powerpoint/2010/main" val="335215706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84784"/>
            <a:ext cx="7958166" cy="826231"/>
          </a:xfrm>
        </p:spPr>
        <p:txBody>
          <a:bodyPr/>
          <a:lstStyle/>
          <a:p>
            <a:r>
              <a:rPr lang="en-CA" dirty="0">
                <a:solidFill>
                  <a:srgbClr val="7A003B"/>
                </a:solidFill>
              </a:rPr>
              <a:t>Closing Remarks</a:t>
            </a:r>
            <a:br>
              <a:rPr lang="en-CA" dirty="0">
                <a:solidFill>
                  <a:srgbClr val="7A003B"/>
                </a:solidFill>
              </a:rPr>
            </a:br>
            <a:endParaRPr lang="en-CA" dirty="0">
              <a:solidFill>
                <a:srgbClr val="7A003B"/>
              </a:solidFill>
            </a:endParaRPr>
          </a:p>
        </p:txBody>
      </p:sp>
      <p:sp>
        <p:nvSpPr>
          <p:cNvPr id="15" name="Text Placeholder 2"/>
          <p:cNvSpPr>
            <a:spLocks noGrp="1"/>
          </p:cNvSpPr>
          <p:nvPr>
            <p:ph type="body" idx="1"/>
          </p:nvPr>
        </p:nvSpPr>
        <p:spPr>
          <a:xfrm>
            <a:off x="539552" y="3767360"/>
            <a:ext cx="8424936" cy="957784"/>
          </a:xfrm>
        </p:spPr>
        <p:txBody>
          <a:bodyPr/>
          <a:lstStyle/>
          <a:p>
            <a:r>
              <a:rPr lang="en-CA" sz="2500" dirty="0">
                <a:solidFill>
                  <a:schemeClr val="tx1"/>
                </a:solidFill>
                <a:latin typeface="Calibri"/>
                <a:cs typeface="Calibri"/>
              </a:rPr>
              <a:t>United Way Greater Toronto</a:t>
            </a:r>
            <a:endParaRPr lang="en-US" sz="2500" dirty="0">
              <a:solidFill>
                <a:schemeClr val="tx1"/>
              </a:solidFill>
              <a:latin typeface="Calibri"/>
              <a:cs typeface="Calibri"/>
            </a:endParaRPr>
          </a:p>
        </p:txBody>
      </p:sp>
      <p:sp>
        <p:nvSpPr>
          <p:cNvPr id="16" name="Text Placeholder 3"/>
          <p:cNvSpPr>
            <a:spLocks noGrp="1"/>
          </p:cNvSpPr>
          <p:nvPr>
            <p:ph type="body" idx="4294967295"/>
          </p:nvPr>
        </p:nvSpPr>
        <p:spPr>
          <a:xfrm>
            <a:off x="467544" y="3212976"/>
            <a:ext cx="6272436" cy="648072"/>
          </a:xfrm>
          <a:prstGeom prst="rect">
            <a:avLst/>
          </a:prstGeom>
        </p:spPr>
        <p:txBody>
          <a:bodyPr/>
          <a:lstStyle/>
          <a:p>
            <a:r>
              <a:rPr lang="en-US" sz="3300" dirty="0"/>
              <a:t>Michelynn Laflèche</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5517232"/>
            <a:ext cx="5544616" cy="707886"/>
          </a:xfrm>
          <a:prstGeom prst="rect">
            <a:avLst/>
          </a:prstGeom>
          <a:noFill/>
        </p:spPr>
        <p:txBody>
          <a:bodyPr wrap="square" rtlCol="0">
            <a:spAutoFit/>
          </a:bodyPr>
          <a:lstStyle/>
          <a:p>
            <a:r>
              <a:rPr lang="en-CA" sz="2000" b="1" dirty="0">
                <a:latin typeface="Calibri"/>
                <a:ea typeface="Adobe Heiti Std R" pitchFamily="34" charset="-128"/>
                <a:cs typeface="Calibri"/>
              </a:rPr>
              <a:t>Academic Conference</a:t>
            </a:r>
          </a:p>
          <a:p>
            <a:r>
              <a:rPr lang="en-CA" sz="2000" b="1" dirty="0">
                <a:latin typeface="Calibri"/>
                <a:ea typeface="Adobe Heiti Std R" pitchFamily="34" charset="-128"/>
                <a:cs typeface="Calibri"/>
              </a:rPr>
              <a:t>19 June 2018</a:t>
            </a:r>
          </a:p>
        </p:txBody>
      </p:sp>
      <p:grpSp>
        <p:nvGrpSpPr>
          <p:cNvPr id="4" name="Group 3"/>
          <p:cNvGrpSpPr/>
          <p:nvPr/>
        </p:nvGrpSpPr>
        <p:grpSpPr>
          <a:xfrm>
            <a:off x="594072" y="5878452"/>
            <a:ext cx="3401864" cy="1150948"/>
            <a:chOff x="738088" y="5707052"/>
            <a:chExt cx="3401864" cy="115094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11" y="5996597"/>
              <a:ext cx="1675441" cy="6007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88" y="5707052"/>
              <a:ext cx="1726425" cy="1150948"/>
            </a:xfrm>
            <a:prstGeom prst="rect">
              <a:avLst/>
            </a:prstGeom>
          </p:spPr>
        </p:pic>
      </p:grpSp>
    </p:spTree>
    <p:extLst>
      <p:ext uri="{BB962C8B-B14F-4D97-AF65-F5344CB8AC3E}">
        <p14:creationId xmlns:p14="http://schemas.microsoft.com/office/powerpoint/2010/main" val="1528631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600" dirty="0"/>
              <a:t>Create a floor of basic income and social supports available to precarious workers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43629" b="20621"/>
          <a:stretch/>
        </p:blipFill>
        <p:spPr>
          <a:xfrm>
            <a:off x="305640" y="1988840"/>
            <a:ext cx="8521608" cy="2880320"/>
          </a:xfrm>
        </p:spPr>
      </p:pic>
    </p:spTree>
    <p:extLst>
      <p:ext uri="{BB962C8B-B14F-4D97-AF65-F5344CB8AC3E}">
        <p14:creationId xmlns:p14="http://schemas.microsoft.com/office/powerpoint/2010/main" val="1673637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Ensure background and circumstances are not a barrier to the labour market</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79375" b="-1164"/>
          <a:stretch/>
        </p:blipFill>
        <p:spPr>
          <a:xfrm>
            <a:off x="457200" y="2636912"/>
            <a:ext cx="8522844" cy="1944216"/>
          </a:xfrm>
        </p:spPr>
      </p:pic>
    </p:spTree>
    <p:extLst>
      <p:ext uri="{BB962C8B-B14F-4D97-AF65-F5344CB8AC3E}">
        <p14:creationId xmlns:p14="http://schemas.microsoft.com/office/powerpoint/2010/main" val="4240563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Promoting decent work for racialized women</a:t>
            </a:r>
            <a:endParaRPr lang="en-CA" sz="5000" dirty="0"/>
          </a:p>
        </p:txBody>
      </p:sp>
      <p:sp>
        <p:nvSpPr>
          <p:cNvPr id="3" name="Text Placeholder 2"/>
          <p:cNvSpPr>
            <a:spLocks noGrp="1"/>
          </p:cNvSpPr>
          <p:nvPr>
            <p:ph type="body" idx="1"/>
          </p:nvPr>
        </p:nvSpPr>
        <p:spPr>
          <a:xfrm>
            <a:off x="467544" y="3717032"/>
            <a:ext cx="8280920" cy="576064"/>
          </a:xfrm>
        </p:spPr>
        <p:txBody>
          <a:bodyPr/>
          <a:lstStyle/>
          <a:p>
            <a:pPr lvl="0"/>
            <a:r>
              <a:rPr lang="en-CA" dirty="0"/>
              <a:t>Access Alliance Multicultural Health and Community Services</a:t>
            </a:r>
          </a:p>
        </p:txBody>
      </p:sp>
      <p:sp>
        <p:nvSpPr>
          <p:cNvPr id="4" name="Text Placeholder 3"/>
          <p:cNvSpPr>
            <a:spLocks noGrp="1"/>
          </p:cNvSpPr>
          <p:nvPr>
            <p:ph type="body" idx="13"/>
          </p:nvPr>
        </p:nvSpPr>
        <p:spPr>
          <a:xfrm>
            <a:off x="467544" y="3276674"/>
            <a:ext cx="8280920" cy="648072"/>
          </a:xfrm>
        </p:spPr>
        <p:txBody>
          <a:bodyPr/>
          <a:lstStyle/>
          <a:p>
            <a:r>
              <a:rPr lang="en-CA" dirty="0" err="1"/>
              <a:t>Simran</a:t>
            </a:r>
            <a:r>
              <a:rPr lang="en-CA" dirty="0"/>
              <a:t> </a:t>
            </a:r>
            <a:r>
              <a:rPr lang="en-CA" dirty="0" err="1"/>
              <a:t>Dhunna</a:t>
            </a:r>
            <a:endParaRPr lang="en-CA" dirty="0"/>
          </a:p>
        </p:txBody>
      </p:sp>
    </p:spTree>
    <p:extLst>
      <p:ext uri="{BB962C8B-B14F-4D97-AF65-F5344CB8AC3E}">
        <p14:creationId xmlns:p14="http://schemas.microsoft.com/office/powerpoint/2010/main" val="180629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6"/>
          <p:cNvSpPr txBox="1">
            <a:spLocks/>
          </p:cNvSpPr>
          <p:nvPr/>
        </p:nvSpPr>
        <p:spPr>
          <a:xfrm>
            <a:off x="0" y="4306813"/>
            <a:ext cx="9144000" cy="1525885"/>
          </a:xfrm>
          <a:prstGeom prst="rect">
            <a:avLst/>
          </a:prstGeom>
        </p:spPr>
        <p:txBody>
          <a:bodyPr vert="horz" lIns="91440" tIns="45720" rIns="91440" bIns="45720" rtlCol="0" anchor="ctr">
            <a:normAutofit/>
          </a:bodyPr>
          <a:lstStyle>
            <a:lvl1pPr marL="0" indent="0" algn="l" rtl="0" eaLnBrk="1" latinLnBrk="0" hangingPunct="1">
              <a:spcBef>
                <a:spcPts val="700"/>
              </a:spcBef>
              <a:buClr>
                <a:schemeClr val="accent2"/>
              </a:buClr>
              <a:buSzPct val="60000"/>
              <a:buFont typeface="Wingdings" charset="2"/>
              <a:buNone/>
              <a:defRPr kumimoji="0" sz="2600" b="0" i="0" kern="1200">
                <a:solidFill>
                  <a:schemeClr val="tx1"/>
                </a:solidFill>
                <a:latin typeface="Arial"/>
                <a:ea typeface="+mn-ea"/>
                <a:cs typeface="Arial"/>
              </a:defRPr>
            </a:lvl1pPr>
            <a:lvl2pPr marL="457200" indent="0" algn="ctr" rtl="0" eaLnBrk="1" latinLnBrk="0" hangingPunct="1">
              <a:spcBef>
                <a:spcPts val="550"/>
              </a:spcBef>
              <a:buClr>
                <a:schemeClr val="accent1"/>
              </a:buClr>
              <a:buSzPct val="70000"/>
              <a:buFont typeface="Wingdings" charset="2"/>
              <a:buNone/>
              <a:defRPr kumimoji="0" sz="2600" b="0" i="0" kern="1200">
                <a:solidFill>
                  <a:schemeClr val="tx1"/>
                </a:solidFill>
                <a:latin typeface="Arial"/>
                <a:ea typeface="+mn-ea"/>
                <a:cs typeface="Arial"/>
              </a:defRPr>
            </a:lvl2pPr>
            <a:lvl3pPr marL="914400" indent="0" algn="ctr" rtl="0" eaLnBrk="1" latinLnBrk="0" hangingPunct="1">
              <a:spcBef>
                <a:spcPts val="500"/>
              </a:spcBef>
              <a:buClr>
                <a:schemeClr val="accent3"/>
              </a:buClr>
              <a:buSzPct val="75000"/>
              <a:buFont typeface="Wingdings" charset="2"/>
              <a:buNone/>
              <a:defRPr kumimoji="0" sz="2300" b="0" i="0" kern="1200">
                <a:solidFill>
                  <a:schemeClr val="tx1"/>
                </a:solidFill>
                <a:latin typeface="Arial"/>
                <a:ea typeface="+mn-ea"/>
                <a:cs typeface="Arial"/>
              </a:defRPr>
            </a:lvl3pPr>
            <a:lvl4pPr marL="1371600" indent="0" algn="ctr" rtl="0" eaLnBrk="1" latinLnBrk="0" hangingPunct="1">
              <a:spcBef>
                <a:spcPts val="400"/>
              </a:spcBef>
              <a:buClr>
                <a:schemeClr val="accent4"/>
              </a:buClr>
              <a:buSzPct val="75000"/>
              <a:buFont typeface="Wingdings" charset="2"/>
              <a:buNone/>
              <a:defRPr kumimoji="0" sz="2000" b="0" i="0" kern="1200">
                <a:solidFill>
                  <a:schemeClr val="tx1"/>
                </a:solidFill>
                <a:latin typeface="Arial"/>
                <a:ea typeface="+mn-ea"/>
                <a:cs typeface="Arial"/>
              </a:defRPr>
            </a:lvl4pPr>
            <a:lvl5pPr marL="1828800" indent="0" algn="ctr" rtl="0" eaLnBrk="1" latinLnBrk="0" hangingPunct="1">
              <a:spcBef>
                <a:spcPts val="400"/>
              </a:spcBef>
              <a:buClr>
                <a:schemeClr val="accent5"/>
              </a:buClr>
              <a:buSzPct val="65000"/>
              <a:buFont typeface="Wingdings" charset="2"/>
              <a:buNone/>
              <a:defRPr kumimoji="0" sz="2000" b="0" i="0" kern="1200">
                <a:solidFill>
                  <a:schemeClr val="tx1"/>
                </a:solidFill>
                <a:latin typeface="Arial"/>
                <a:ea typeface="+mn-ea"/>
                <a:cs typeface="Arial"/>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charset="2"/>
              <a:buNone/>
              <a:tabLst/>
              <a:defRPr/>
            </a:pPr>
            <a:r>
              <a:rPr kumimoji="0" lang="en-CA" sz="1800" b="1" i="0" u="none" strike="noStrike" kern="1200" cap="none" spc="0" normalizeH="0" baseline="0" noProof="0" dirty="0">
                <a:ln>
                  <a:noFill/>
                </a:ln>
                <a:solidFill>
                  <a:schemeClr val="accent6"/>
                </a:solidFill>
                <a:effectLst/>
                <a:uLnTx/>
                <a:uFillTx/>
                <a:latin typeface="Arial"/>
                <a:ea typeface="+mn-ea"/>
                <a:cs typeface="Arial"/>
              </a:rPr>
              <a:t>Simran Dhunna, </a:t>
            </a:r>
            <a:r>
              <a:rPr kumimoji="0" lang="en-CA" sz="1600" b="0" i="1" u="none" strike="noStrike" kern="1200" cap="none" spc="0" normalizeH="0" baseline="0" noProof="0" dirty="0">
                <a:ln>
                  <a:noFill/>
                </a:ln>
                <a:solidFill>
                  <a:schemeClr val="accent6"/>
                </a:solidFill>
                <a:effectLst/>
                <a:uLnTx/>
                <a:uFillTx/>
                <a:latin typeface="Arial"/>
                <a:ea typeface="+mn-ea"/>
                <a:cs typeface="Arial"/>
              </a:rPr>
              <a:t>Young Insight Scholar</a:t>
            </a:r>
            <a:endParaRPr kumimoji="0" lang="en-CA" sz="1600" b="1" i="1" u="none" strike="noStrike" kern="1200" cap="none" spc="0" normalizeH="0" baseline="0" noProof="0" dirty="0">
              <a:ln>
                <a:noFill/>
              </a:ln>
              <a:solidFill>
                <a:schemeClr val="accent6"/>
              </a:solidFill>
              <a:effectLst/>
              <a:uLnTx/>
              <a:uFillTx/>
              <a:latin typeface="Arial"/>
              <a:ea typeface="+mn-ea"/>
              <a:cs typeface="Arial"/>
            </a:endParaRP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charset="2"/>
              <a:buNone/>
              <a:tabLst/>
              <a:defRPr/>
            </a:pPr>
            <a:r>
              <a:rPr kumimoji="0" lang="en-CA" sz="1600" b="0" i="0" u="none" strike="noStrike" kern="1200" cap="none" spc="0" normalizeH="0" baseline="0" noProof="0" dirty="0">
                <a:ln>
                  <a:noFill/>
                </a:ln>
                <a:solidFill>
                  <a:schemeClr val="accent6"/>
                </a:solidFill>
                <a:effectLst/>
                <a:uLnTx/>
                <a:uFillTx/>
                <a:latin typeface="Arial"/>
                <a:ea typeface="+mn-ea"/>
                <a:cs typeface="Arial"/>
              </a:rPr>
              <a:t>PEPSO Conference </a:t>
            </a: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charset="2"/>
              <a:buNone/>
              <a:tabLst/>
              <a:defRPr/>
            </a:pPr>
            <a:r>
              <a:rPr kumimoji="0" lang="en-CA" sz="1600" b="0" i="1" u="none" strike="noStrike" kern="1200" cap="none" spc="0" normalizeH="0" baseline="0" noProof="0" dirty="0">
                <a:ln>
                  <a:noFill/>
                </a:ln>
                <a:solidFill>
                  <a:schemeClr val="accent6"/>
                </a:solidFill>
                <a:effectLst/>
                <a:uLnTx/>
                <a:uFillTx/>
                <a:latin typeface="Arial"/>
                <a:ea typeface="+mn-ea"/>
                <a:cs typeface="Arial"/>
              </a:rPr>
              <a:t>Working Precarious: Causes and Consequences</a:t>
            </a:r>
            <a:endParaRPr kumimoji="0" lang="en-CA" sz="1600" b="0" i="0" u="none" strike="noStrike" kern="1200" cap="none" spc="0" normalizeH="0" baseline="0" noProof="0" dirty="0">
              <a:ln>
                <a:noFill/>
              </a:ln>
              <a:solidFill>
                <a:schemeClr val="accent6"/>
              </a:solidFill>
              <a:effectLst/>
              <a:uLnTx/>
              <a:uFillTx/>
              <a:latin typeface="Arial"/>
              <a:ea typeface="+mn-ea"/>
              <a:cs typeface="Arial"/>
            </a:endParaRP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charset="2"/>
              <a:buNone/>
              <a:tabLst/>
              <a:defRPr/>
            </a:pPr>
            <a:r>
              <a:rPr kumimoji="0" lang="en-CA" sz="1600" b="0" i="0" u="none" strike="noStrike" kern="1200" cap="none" spc="0" normalizeH="0" baseline="0" noProof="0" dirty="0">
                <a:ln>
                  <a:noFill/>
                </a:ln>
                <a:solidFill>
                  <a:schemeClr val="accent6"/>
                </a:solidFill>
                <a:effectLst/>
                <a:uLnTx/>
                <a:uFillTx/>
                <a:latin typeface="Arial"/>
                <a:ea typeface="+mn-ea"/>
                <a:cs typeface="Arial"/>
              </a:rPr>
              <a:t>June 19, 2018 </a:t>
            </a:r>
          </a:p>
        </p:txBody>
      </p:sp>
      <p:sp>
        <p:nvSpPr>
          <p:cNvPr id="8" name="Title 5"/>
          <p:cNvSpPr>
            <a:spLocks noGrp="1"/>
          </p:cNvSpPr>
          <p:nvPr>
            <p:ph type="ctrTitle"/>
          </p:nvPr>
        </p:nvSpPr>
        <p:spPr>
          <a:xfrm>
            <a:off x="869976" y="1484784"/>
            <a:ext cx="7416824" cy="1524000"/>
          </a:xfrm>
        </p:spPr>
        <p:txBody>
          <a:bodyPr>
            <a:normAutofit/>
          </a:bodyPr>
          <a:lstStyle/>
          <a:p>
            <a:pPr algn="ctr"/>
            <a:r>
              <a:rPr lang="en-CA" b="1" dirty="0">
                <a:solidFill>
                  <a:schemeClr val="accent2"/>
                </a:solidFill>
                <a:latin typeface="+mj-lt"/>
              </a:rPr>
              <a:t>Like Wonder Women, Goddesses, and Robots</a:t>
            </a:r>
            <a:endParaRPr lang="en-US" dirty="0">
              <a:solidFill>
                <a:schemeClr val="accent2"/>
              </a:solidFill>
              <a:latin typeface="+mj-lt"/>
            </a:endParaRPr>
          </a:p>
        </p:txBody>
      </p:sp>
      <p:sp>
        <p:nvSpPr>
          <p:cNvPr id="9" name="Subtitle 6"/>
          <p:cNvSpPr>
            <a:spLocks noGrp="1"/>
          </p:cNvSpPr>
          <p:nvPr>
            <p:ph type="subTitle" idx="1"/>
          </p:nvPr>
        </p:nvSpPr>
        <p:spPr>
          <a:xfrm>
            <a:off x="1243633" y="2695203"/>
            <a:ext cx="6705600" cy="1611610"/>
          </a:xfrm>
        </p:spPr>
        <p:txBody>
          <a:bodyPr>
            <a:normAutofit/>
          </a:bodyPr>
          <a:lstStyle/>
          <a:p>
            <a:pPr algn="ctr"/>
            <a:r>
              <a:rPr lang="en-CA" sz="2400" b="1" dirty="0">
                <a:latin typeface="+mj-lt"/>
              </a:rPr>
              <a:t>How Racialized Immigrant Women in Toronto are impacted by and respond to Employment Precarity </a:t>
            </a:r>
          </a:p>
        </p:txBody>
      </p:sp>
    </p:spTree>
    <p:extLst>
      <p:ext uri="{BB962C8B-B14F-4D97-AF65-F5344CB8AC3E}">
        <p14:creationId xmlns:p14="http://schemas.microsoft.com/office/powerpoint/2010/main" val="259633712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l="32378" t="11037" r="38118" b="21220"/>
          <a:stretch>
            <a:fillRect/>
          </a:stretch>
        </p:blipFill>
        <p:spPr bwMode="auto">
          <a:xfrm>
            <a:off x="358085" y="240002"/>
            <a:ext cx="1597336" cy="20636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a:xfrm>
            <a:off x="1981864" y="1417540"/>
            <a:ext cx="1221984" cy="11062"/>
          </a:xfrm>
          <a:prstGeom prst="straightConnector1">
            <a:avLst/>
          </a:prstGeom>
          <a:ln w="381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Picture 2" descr="Image result for access alliance wonder women robo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834" y="117886"/>
            <a:ext cx="2183839" cy="2932697"/>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cxnSp>
        <p:nvCxnSpPr>
          <p:cNvPr id="18" name="Straight Arrow Connector 17"/>
          <p:cNvCxnSpPr>
            <a:endCxn id="17" idx="1"/>
          </p:cNvCxnSpPr>
          <p:nvPr/>
        </p:nvCxnSpPr>
        <p:spPr>
          <a:xfrm>
            <a:off x="3275856" y="4996774"/>
            <a:ext cx="1424264" cy="0"/>
          </a:xfrm>
          <a:prstGeom prst="straightConnector1">
            <a:avLst/>
          </a:prstGeom>
          <a:ln w="57150">
            <a:solidFill>
              <a:srgbClr val="06A0D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700120" y="1417539"/>
            <a:ext cx="1415714" cy="1"/>
          </a:xfrm>
          <a:prstGeom prst="straightConnector1">
            <a:avLst/>
          </a:prstGeom>
          <a:ln w="381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2592856" y="2996952"/>
            <a:ext cx="8404352" cy="864096"/>
          </a:xfrm>
        </p:spPr>
        <p:txBody>
          <a:bodyPr>
            <a:normAutofit/>
          </a:bodyPr>
          <a:lstStyle/>
          <a:p>
            <a:r>
              <a:rPr lang="en-US" sz="2800" dirty="0">
                <a:solidFill>
                  <a:srgbClr val="FA8300"/>
                </a:solidFill>
                <a:latin typeface="+mj-lt"/>
              </a:rPr>
              <a:t>Research </a:t>
            </a:r>
            <a:r>
              <a:rPr lang="en-US" sz="2800" dirty="0">
                <a:latin typeface="+mj-lt"/>
              </a:rPr>
              <a:t>+ </a:t>
            </a:r>
            <a:r>
              <a:rPr lang="en-US" sz="2800" dirty="0">
                <a:solidFill>
                  <a:srgbClr val="06A0D0"/>
                </a:solidFill>
                <a:latin typeface="+mj-lt"/>
              </a:rPr>
              <a:t>Advocacy </a:t>
            </a:r>
            <a:r>
              <a:rPr lang="en-US" sz="2800" dirty="0">
                <a:latin typeface="+mj-lt"/>
              </a:rPr>
              <a:t>at Access Alliance</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050" y="3903624"/>
            <a:ext cx="2825628" cy="2119221"/>
          </a:xfrm>
          <a:prstGeom prst="rect">
            <a:avLst/>
          </a:prstGeom>
          <a:ln w="19050">
            <a:solidFill>
              <a:srgbClr val="C00000"/>
            </a:solidFill>
          </a:ln>
        </p:spPr>
      </p:pic>
      <p:pic>
        <p:nvPicPr>
          <p:cNvPr id="17" name="Picture 2" descr="L:\Research\Current Research Activities\DWRW\GEM Symposium\GEM pics\IMG_41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120" y="3957028"/>
            <a:ext cx="3605680" cy="2079492"/>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2088695" y="2420888"/>
            <a:ext cx="1221984" cy="11062"/>
          </a:xfrm>
          <a:prstGeom prst="straightConnector1">
            <a:avLst/>
          </a:prstGeom>
          <a:ln w="381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20" descr="Working Rough Living Poor cover 2011-06-13 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870" y="1806275"/>
            <a:ext cx="1524025" cy="1909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5810" y="203573"/>
            <a:ext cx="1800201" cy="284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4896011" y="2409826"/>
            <a:ext cx="1221984" cy="11062"/>
          </a:xfrm>
          <a:prstGeom prst="straightConnector1">
            <a:avLst/>
          </a:prstGeom>
          <a:ln w="381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647660"/>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47800"/>
            <a:ext cx="7935416" cy="1549152"/>
          </a:xfrm>
        </p:spPr>
        <p:txBody>
          <a:bodyPr>
            <a:normAutofit/>
          </a:bodyPr>
          <a:lstStyle/>
          <a:p>
            <a:r>
              <a:rPr lang="en-US" dirty="0">
                <a:latin typeface="+mj-lt"/>
              </a:rPr>
              <a:t>What do we know about </a:t>
            </a:r>
            <a:br>
              <a:rPr lang="en-US" dirty="0">
                <a:latin typeface="+mj-lt"/>
              </a:rPr>
            </a:br>
            <a:r>
              <a:rPr lang="en-US" dirty="0">
                <a:solidFill>
                  <a:srgbClr val="06A0D0"/>
                </a:solidFill>
                <a:latin typeface="+mj-lt"/>
              </a:rPr>
              <a:t>Precarious employment?</a:t>
            </a:r>
          </a:p>
        </p:txBody>
      </p:sp>
      <p:cxnSp>
        <p:nvCxnSpPr>
          <p:cNvPr id="4" name="Straight Connector 3"/>
          <p:cNvCxnSpPr/>
          <p:nvPr/>
        </p:nvCxnSpPr>
        <p:spPr>
          <a:xfrm>
            <a:off x="611560" y="1628800"/>
            <a:ext cx="0" cy="1296144"/>
          </a:xfrm>
          <a:prstGeom prst="line">
            <a:avLst/>
          </a:prstGeom>
          <a:ln w="114300">
            <a:solidFill>
              <a:schemeClr val="accent3">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788147"/>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351840" cy="864096"/>
          </a:xfrm>
        </p:spPr>
        <p:txBody>
          <a:bodyPr>
            <a:normAutofit/>
          </a:bodyPr>
          <a:lstStyle/>
          <a:p>
            <a:r>
              <a:rPr lang="en-US" dirty="0">
                <a:latin typeface="+mj-lt"/>
              </a:rPr>
              <a:t>Precarious Employment is </a:t>
            </a:r>
            <a:r>
              <a:rPr lang="en-US" dirty="0">
                <a:solidFill>
                  <a:srgbClr val="06A0D0"/>
                </a:solidFill>
                <a:latin typeface="+mj-lt"/>
              </a:rPr>
              <a:t>Rising</a:t>
            </a:r>
          </a:p>
        </p:txBody>
      </p:sp>
      <p:sp>
        <p:nvSpPr>
          <p:cNvPr id="3" name="Content Placeholder 2"/>
          <p:cNvSpPr>
            <a:spLocks noGrp="1"/>
          </p:cNvSpPr>
          <p:nvPr>
            <p:ph sz="quarter" idx="1"/>
          </p:nvPr>
        </p:nvSpPr>
        <p:spPr>
          <a:xfrm>
            <a:off x="612648" y="1556792"/>
            <a:ext cx="3743328" cy="2088232"/>
          </a:xfrm>
        </p:spPr>
        <p:txBody>
          <a:bodyPr>
            <a:normAutofit/>
          </a:bodyPr>
          <a:lstStyle/>
          <a:p>
            <a:r>
              <a:rPr lang="en-US" sz="2000" dirty="0">
                <a:latin typeface="+mn-lt"/>
              </a:rPr>
              <a:t>Precarious forms of employment are increasing </a:t>
            </a:r>
            <a:r>
              <a:rPr lang="en-US" sz="2000" b="1" dirty="0">
                <a:solidFill>
                  <a:srgbClr val="FA8300"/>
                </a:solidFill>
                <a:latin typeface="+mn-lt"/>
              </a:rPr>
              <a:t>3 times faster </a:t>
            </a:r>
            <a:r>
              <a:rPr lang="en-US" sz="2000" dirty="0">
                <a:latin typeface="+mn-lt"/>
              </a:rPr>
              <a:t>than permanent, full-time jobs. </a:t>
            </a:r>
          </a:p>
          <a:p>
            <a:r>
              <a:rPr lang="en-US" sz="2000" dirty="0">
                <a:latin typeface="+mn-lt"/>
              </a:rPr>
              <a:t>From 1993-2006, Canada has seen a </a:t>
            </a:r>
            <a:r>
              <a:rPr lang="en-US" sz="2000" b="1" dirty="0">
                <a:solidFill>
                  <a:srgbClr val="FA8300"/>
                </a:solidFill>
                <a:latin typeface="+mn-lt"/>
              </a:rPr>
              <a:t>425% increase</a:t>
            </a:r>
            <a:r>
              <a:rPr lang="en-US" sz="2000" dirty="0">
                <a:latin typeface="+mn-lt"/>
              </a:rPr>
              <a:t> in Temp Work Agencies</a:t>
            </a:r>
          </a:p>
          <a:p>
            <a:pPr marL="0" indent="0">
              <a:buNone/>
            </a:pPr>
            <a:endParaRPr lang="en-US" sz="2100" dirty="0">
              <a:latin typeface="+mn-lt"/>
              <a:cs typeface="Arial" panose="020B0604020202020204" pitchFamily="34" charset="0"/>
            </a:endParaRPr>
          </a:p>
          <a:p>
            <a:endParaRPr lang="en-US" sz="1600" dirty="0">
              <a:latin typeface="+mn-lt"/>
            </a:endParaRPr>
          </a:p>
        </p:txBody>
      </p:sp>
      <p:sp>
        <p:nvSpPr>
          <p:cNvPr id="4" name="Rectangle 3"/>
          <p:cNvSpPr/>
          <p:nvPr/>
        </p:nvSpPr>
        <p:spPr>
          <a:xfrm>
            <a:off x="251520" y="6150155"/>
            <a:ext cx="6408712"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Sources: 1) “Bad Jobs are Making us Sick” Infographic, Access Alliance,  2) </a:t>
            </a:r>
            <a:r>
              <a:rPr kumimoji="0" lang="en-US" altLang="en-US" sz="1100" b="0" i="0" u="none" strike="noStrike" kern="0" cap="none" spc="0" normalizeH="0" baseline="0" noProof="0" dirty="0" err="1">
                <a:ln>
                  <a:noFill/>
                </a:ln>
                <a:solidFill>
                  <a:sysClr val="windowText" lastClr="000000"/>
                </a:solidFill>
                <a:effectLst/>
                <a:uLnTx/>
                <a:uFillTx/>
                <a:ea typeface="Osaka" pitchFamily="64" charset="-128"/>
              </a:rPr>
              <a:t>Noack</a:t>
            </a: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 A.M and L.F. </a:t>
            </a:r>
            <a:r>
              <a:rPr kumimoji="0" lang="en-US" altLang="en-US" sz="1100" b="0" i="0" u="none" strike="noStrike" kern="0" cap="none" spc="0" normalizeH="0" baseline="0" noProof="0" dirty="0" err="1">
                <a:ln>
                  <a:noFill/>
                </a:ln>
                <a:solidFill>
                  <a:sysClr val="windowText" lastClr="000000"/>
                </a:solidFill>
                <a:effectLst/>
                <a:uLnTx/>
                <a:uFillTx/>
                <a:ea typeface="Osaka" pitchFamily="64" charset="-128"/>
              </a:rPr>
              <a:t>Vosko</a:t>
            </a: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 (2009). </a:t>
            </a:r>
            <a:r>
              <a:rPr kumimoji="0" lang="en-US" altLang="en-US" sz="1100" b="0" i="1" u="none" strike="noStrike" kern="0" cap="none" spc="0" normalizeH="0" baseline="0" noProof="0" dirty="0">
                <a:ln>
                  <a:noFill/>
                </a:ln>
                <a:solidFill>
                  <a:sysClr val="windowText" lastClr="000000"/>
                </a:solidFill>
                <a:effectLst/>
                <a:uLnTx/>
                <a:uFillTx/>
                <a:ea typeface="Osaka" pitchFamily="64" charset="-128"/>
              </a:rPr>
              <a:t>Precarious Jobs in Ontario. Mapping Dimensions of Labour Market Insecurity by Workers’ Social Location and Context.</a:t>
            </a: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 Toronto, Commissioned report by Law Commission of Ontario.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4586163" y="1772816"/>
            <a:ext cx="4148137" cy="1654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2"/>
          <p:cNvSpPr txBox="1">
            <a:spLocks/>
          </p:cNvSpPr>
          <p:nvPr/>
        </p:nvSpPr>
        <p:spPr>
          <a:xfrm>
            <a:off x="612648" y="3745607"/>
            <a:ext cx="8121651" cy="1699617"/>
          </a:xfrm>
          <a:prstGeom prst="rect">
            <a:avLst/>
          </a:prstGeom>
        </p:spPr>
        <p:txBody>
          <a:bodyPr vert="horz" lIns="91440" tIns="45720" rIns="91440" bIns="45720" rtlCol="0">
            <a:normAutofit lnSpcReduction="10000"/>
          </a:bodyPr>
          <a:lstStyle>
            <a:lvl1pPr marL="320040" indent="-320040" algn="l" rtl="0" eaLnBrk="1" latinLnBrk="0" hangingPunct="1">
              <a:spcBef>
                <a:spcPts val="700"/>
              </a:spcBef>
              <a:buClr>
                <a:schemeClr val="accent2"/>
              </a:buClr>
              <a:buSzPct val="60000"/>
              <a:buFont typeface="Wingdings" charset="2"/>
              <a:buChar char="§"/>
              <a:defRPr kumimoji="0" sz="2900" b="0" i="0" kern="1200">
                <a:solidFill>
                  <a:schemeClr val="tx1"/>
                </a:solidFill>
                <a:latin typeface="Arial"/>
                <a:ea typeface="+mn-ea"/>
                <a:cs typeface="Arial"/>
              </a:defRPr>
            </a:lvl1pPr>
            <a:lvl2pPr marL="640080" indent="-274320" algn="l" rtl="0" eaLnBrk="1" latinLnBrk="0" hangingPunct="1">
              <a:spcBef>
                <a:spcPts val="550"/>
              </a:spcBef>
              <a:buClr>
                <a:schemeClr val="accent1"/>
              </a:buClr>
              <a:buSzPct val="70000"/>
              <a:buFont typeface="Wingdings" charset="2"/>
              <a:buChar char="§"/>
              <a:defRPr kumimoji="0" sz="2600" b="0" i="0" kern="1200">
                <a:solidFill>
                  <a:schemeClr val="tx1"/>
                </a:solidFill>
                <a:latin typeface="Arial"/>
                <a:ea typeface="+mn-ea"/>
                <a:cs typeface="Arial"/>
              </a:defRPr>
            </a:lvl2pPr>
            <a:lvl3pPr marL="914400" indent="-228600" algn="l" rtl="0" eaLnBrk="1" latinLnBrk="0" hangingPunct="1">
              <a:spcBef>
                <a:spcPts val="500"/>
              </a:spcBef>
              <a:buClr>
                <a:schemeClr val="accent4"/>
              </a:buClr>
              <a:buSzPct val="75000"/>
              <a:buFont typeface="Wingdings" charset="2"/>
              <a:buChar char="§"/>
              <a:defRPr kumimoji="0" sz="2300" b="0" i="0" kern="1200">
                <a:solidFill>
                  <a:schemeClr val="tx1"/>
                </a:solidFill>
                <a:latin typeface="Arial"/>
                <a:ea typeface="+mn-ea"/>
                <a:cs typeface="Arial"/>
              </a:defRPr>
            </a:lvl3pPr>
            <a:lvl4pPr marL="1371600" indent="-228600" algn="l" rtl="0" eaLnBrk="1" latinLnBrk="0" hangingPunct="1">
              <a:spcBef>
                <a:spcPts val="400"/>
              </a:spcBef>
              <a:buClr>
                <a:schemeClr val="accent4"/>
              </a:buClr>
              <a:buSzPct val="75000"/>
              <a:buFont typeface="Wingdings" charset="2"/>
              <a:buChar char="§"/>
              <a:defRPr kumimoji="0" sz="2000" b="0" i="0" kern="1200">
                <a:solidFill>
                  <a:schemeClr val="tx1"/>
                </a:solidFill>
                <a:latin typeface="Arial"/>
                <a:ea typeface="+mn-ea"/>
                <a:cs typeface="Arial"/>
              </a:defRPr>
            </a:lvl4pPr>
            <a:lvl5pPr marL="1828800" indent="-228600" algn="l" rtl="0" eaLnBrk="1" latinLnBrk="0" hangingPunct="1">
              <a:spcBef>
                <a:spcPts val="400"/>
              </a:spcBef>
              <a:buClr>
                <a:schemeClr val="accent5"/>
              </a:buClr>
              <a:buSzPct val="65000"/>
              <a:buFont typeface="Wingdings" charset="2"/>
              <a:buChar char="§"/>
              <a:defRPr kumimoji="0" sz="2000" b="0" i="0" kern="1200">
                <a:solidFill>
                  <a:schemeClr val="tx1"/>
                </a:solidFill>
                <a:latin typeface="Arial"/>
                <a:ea typeface="+mn-ea"/>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charset="2"/>
              <a:buChar char="§"/>
              <a:tabLst/>
              <a:defRPr/>
            </a:pPr>
            <a:r>
              <a:rPr kumimoji="0" lang="en-CA" altLang="en-US" sz="2000" b="0" i="0" u="none" strike="noStrike" kern="1200" cap="none" spc="0" normalizeH="0" baseline="0" noProof="0" dirty="0">
                <a:ln>
                  <a:noFill/>
                </a:ln>
                <a:solidFill>
                  <a:schemeClr val="tx1"/>
                </a:solidFill>
                <a:effectLst/>
                <a:uLnTx/>
                <a:uFillTx/>
                <a:latin typeface="+mn-lt"/>
                <a:ea typeface="Osaka" pitchFamily="64" charset="-128"/>
                <a:cs typeface="Arial"/>
              </a:rPr>
              <a:t>According to Ontario Ministry of Labour (2016), </a:t>
            </a:r>
            <a:r>
              <a:rPr kumimoji="0" lang="en-CA" altLang="en-US" sz="2000" b="1" i="0" u="none" strike="noStrike" kern="1200" cap="none" spc="0" normalizeH="0" baseline="0" noProof="0" dirty="0">
                <a:ln>
                  <a:noFill/>
                </a:ln>
                <a:solidFill>
                  <a:srgbClr val="FA8300"/>
                </a:solidFill>
                <a:effectLst/>
                <a:uLnTx/>
                <a:uFillTx/>
                <a:latin typeface="+mn-lt"/>
                <a:ea typeface="Osaka" pitchFamily="64" charset="-128"/>
                <a:cs typeface="Arial"/>
              </a:rPr>
              <a:t>26.6%</a:t>
            </a:r>
            <a:r>
              <a:rPr kumimoji="0" lang="en-CA" altLang="en-US" sz="2000" b="0" i="0" u="none" strike="noStrike" kern="1200" cap="none" spc="0" normalizeH="0" baseline="0" noProof="0" dirty="0">
                <a:ln>
                  <a:noFill/>
                </a:ln>
                <a:solidFill>
                  <a:srgbClr val="FA8300"/>
                </a:solidFill>
                <a:effectLst/>
                <a:uLnTx/>
                <a:uFillTx/>
                <a:latin typeface="+mn-lt"/>
                <a:ea typeface="Osaka" pitchFamily="64" charset="-128"/>
                <a:cs typeface="Arial"/>
              </a:rPr>
              <a:t> </a:t>
            </a:r>
            <a:r>
              <a:rPr kumimoji="0" lang="en-CA" altLang="en-US" sz="2000" b="0" i="0" u="none" strike="noStrike" kern="1200" cap="none" spc="0" normalizeH="0" baseline="0" noProof="0" dirty="0">
                <a:ln>
                  <a:noFill/>
                </a:ln>
                <a:solidFill>
                  <a:schemeClr val="tx1"/>
                </a:solidFill>
                <a:effectLst/>
                <a:uLnTx/>
                <a:uFillTx/>
                <a:latin typeface="+mn-lt"/>
                <a:ea typeface="Osaka" pitchFamily="64" charset="-128"/>
                <a:cs typeface="Arial"/>
              </a:rPr>
              <a:t>of Ontario’s workforce in 2015 constituted non-standard employment</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charset="2"/>
              <a:buChar char="§"/>
              <a:tabLst/>
              <a:defRPr/>
            </a:pPr>
            <a:r>
              <a:rPr kumimoji="0" lang="en-US" altLang="en-US" sz="2000" b="0" i="0" u="none" strike="noStrike" kern="1200" cap="none" spc="0" normalizeH="0" baseline="0" noProof="0" dirty="0">
                <a:ln>
                  <a:noFill/>
                </a:ln>
                <a:solidFill>
                  <a:schemeClr val="tx1"/>
                </a:solidFill>
                <a:effectLst/>
                <a:uLnTx/>
                <a:uFillTx/>
                <a:latin typeface="+mn-lt"/>
                <a:ea typeface="Osaka" pitchFamily="64" charset="-128"/>
                <a:cs typeface="Arial"/>
              </a:rPr>
              <a:t>The PEPSO Research group found that </a:t>
            </a:r>
            <a:r>
              <a:rPr kumimoji="0" lang="en-US" altLang="en-US" sz="2000" b="0" i="0" u="none" strike="noStrike" kern="1200" cap="none" spc="0" normalizeH="0" baseline="0" noProof="0" dirty="0">
                <a:ln>
                  <a:noFill/>
                </a:ln>
                <a:solidFill>
                  <a:srgbClr val="FA8300"/>
                </a:solidFill>
                <a:effectLst/>
                <a:uLnTx/>
                <a:uFillTx/>
                <a:latin typeface="+mn-lt"/>
                <a:ea typeface="Osaka" pitchFamily="64" charset="-128"/>
                <a:cs typeface="Arial"/>
              </a:rPr>
              <a:t>less than half of workers </a:t>
            </a:r>
            <a:r>
              <a:rPr kumimoji="0" lang="en-US" altLang="en-US" sz="2000" b="1" i="0" u="none" strike="noStrike" kern="1200" cap="none" spc="0" normalizeH="0" baseline="0" noProof="0" dirty="0">
                <a:ln>
                  <a:noFill/>
                </a:ln>
                <a:solidFill>
                  <a:srgbClr val="FA8300"/>
                </a:solidFill>
                <a:effectLst/>
                <a:uLnTx/>
                <a:uFillTx/>
                <a:latin typeface="+mn-lt"/>
                <a:ea typeface="Osaka" pitchFamily="64" charset="-128"/>
                <a:cs typeface="Arial"/>
              </a:rPr>
              <a:t>(48.1%) </a:t>
            </a:r>
            <a:r>
              <a:rPr kumimoji="0" lang="en-US" altLang="en-US" sz="2000" b="0" i="0" u="none" strike="noStrike" kern="1200" cap="none" spc="0" normalizeH="0" baseline="0" noProof="0" dirty="0">
                <a:ln>
                  <a:noFill/>
                </a:ln>
                <a:solidFill>
                  <a:schemeClr val="tx1"/>
                </a:solidFill>
                <a:effectLst/>
                <a:uLnTx/>
                <a:uFillTx/>
                <a:latin typeface="+mn-lt"/>
                <a:ea typeface="Osaka" pitchFamily="64" charset="-128"/>
                <a:cs typeface="Arial"/>
              </a:rPr>
              <a:t>in the Greater Toronto-Hamilton Area had “permanent, full-time jobs with some benefits beyond a wage.”</a:t>
            </a:r>
          </a:p>
        </p:txBody>
      </p:sp>
    </p:spTree>
    <p:extLst>
      <p:ext uri="{BB962C8B-B14F-4D97-AF65-F5344CB8AC3E}">
        <p14:creationId xmlns:p14="http://schemas.microsoft.com/office/powerpoint/2010/main" val="1375229447"/>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351840" cy="864096"/>
          </a:xfrm>
        </p:spPr>
        <p:txBody>
          <a:bodyPr>
            <a:normAutofit fontScale="90000"/>
          </a:bodyPr>
          <a:lstStyle/>
          <a:p>
            <a:r>
              <a:rPr lang="en-US" dirty="0">
                <a:latin typeface="+mj-lt"/>
              </a:rPr>
              <a:t>Precarity is </a:t>
            </a:r>
            <a:r>
              <a:rPr lang="en-US" dirty="0">
                <a:solidFill>
                  <a:srgbClr val="06A0D0"/>
                </a:solidFill>
                <a:latin typeface="+mj-lt"/>
              </a:rPr>
              <a:t>racialized</a:t>
            </a:r>
            <a:r>
              <a:rPr lang="en-US" dirty="0">
                <a:latin typeface="+mj-lt"/>
              </a:rPr>
              <a:t> and </a:t>
            </a:r>
            <a:r>
              <a:rPr lang="en-US" dirty="0">
                <a:solidFill>
                  <a:srgbClr val="06A0D0"/>
                </a:solidFill>
                <a:latin typeface="+mj-lt"/>
              </a:rPr>
              <a:t>gendered</a:t>
            </a:r>
          </a:p>
        </p:txBody>
      </p:sp>
      <p:sp>
        <p:nvSpPr>
          <p:cNvPr id="3" name="Content Placeholder 2"/>
          <p:cNvSpPr>
            <a:spLocks noGrp="1"/>
          </p:cNvSpPr>
          <p:nvPr>
            <p:ph sz="quarter" idx="1"/>
          </p:nvPr>
        </p:nvSpPr>
        <p:spPr>
          <a:xfrm>
            <a:off x="602726" y="1469698"/>
            <a:ext cx="5831560" cy="1841604"/>
          </a:xfrm>
        </p:spPr>
        <p:txBody>
          <a:bodyPr>
            <a:normAutofit fontScale="62500" lnSpcReduction="20000"/>
          </a:bodyPr>
          <a:lstStyle/>
          <a:p>
            <a:pPr marL="0" indent="0">
              <a:buNone/>
            </a:pPr>
            <a:r>
              <a:rPr lang="en-US" sz="3300" b="1" dirty="0">
                <a:solidFill>
                  <a:schemeClr val="tx2"/>
                </a:solidFill>
                <a:latin typeface="+mn-lt"/>
              </a:rPr>
              <a:t>Racialized Immigrant Women </a:t>
            </a:r>
            <a:r>
              <a:rPr lang="en-US" sz="3300" dirty="0">
                <a:latin typeface="+mn-lt"/>
              </a:rPr>
              <a:t>experience disproportionately </a:t>
            </a:r>
            <a:r>
              <a:rPr lang="en-US" sz="3300" b="1" dirty="0">
                <a:solidFill>
                  <a:srgbClr val="FA8300"/>
                </a:solidFill>
                <a:latin typeface="+mn-lt"/>
              </a:rPr>
              <a:t>higher levels of precarious employment</a:t>
            </a:r>
          </a:p>
          <a:p>
            <a:pPr>
              <a:lnSpc>
                <a:spcPct val="120000"/>
              </a:lnSpc>
              <a:spcBef>
                <a:spcPts val="600"/>
              </a:spcBef>
              <a:spcAft>
                <a:spcPts val="600"/>
              </a:spcAft>
            </a:pPr>
            <a:r>
              <a:rPr lang="en-US" sz="2300" b="1" i="1" dirty="0">
                <a:latin typeface="+mn-lt"/>
              </a:rPr>
              <a:t>Rate of Precarious Employment: </a:t>
            </a:r>
            <a:r>
              <a:rPr lang="en-US" sz="2300" dirty="0">
                <a:latin typeface="+mn-lt"/>
              </a:rPr>
              <a:t>Compared to 27% of non-racialized men who experience precarious employment in Ontario, </a:t>
            </a:r>
            <a:r>
              <a:rPr lang="en-US" sz="2300" b="1" dirty="0">
                <a:solidFill>
                  <a:srgbClr val="FA8300"/>
                </a:solidFill>
                <a:latin typeface="+mn-lt"/>
              </a:rPr>
              <a:t>43%</a:t>
            </a:r>
            <a:r>
              <a:rPr lang="en-US" sz="2300" dirty="0">
                <a:solidFill>
                  <a:srgbClr val="FA8300"/>
                </a:solidFill>
                <a:latin typeface="+mn-lt"/>
              </a:rPr>
              <a:t> </a:t>
            </a:r>
            <a:r>
              <a:rPr lang="en-US" sz="2300" dirty="0">
                <a:latin typeface="+mn-lt"/>
              </a:rPr>
              <a:t>of racialized women and </a:t>
            </a:r>
            <a:r>
              <a:rPr lang="en-US" sz="2300" b="1" dirty="0">
                <a:solidFill>
                  <a:srgbClr val="FA8300"/>
                </a:solidFill>
                <a:latin typeface="+mn-lt"/>
              </a:rPr>
              <a:t>48%</a:t>
            </a:r>
            <a:r>
              <a:rPr lang="en-US" sz="2300" dirty="0">
                <a:latin typeface="+mn-lt"/>
              </a:rPr>
              <a:t> of recent immigrant women in Ontario are precariously employed.</a:t>
            </a:r>
          </a:p>
        </p:txBody>
      </p:sp>
      <p:sp>
        <p:nvSpPr>
          <p:cNvPr id="4" name="Rectangle 3"/>
          <p:cNvSpPr/>
          <p:nvPr/>
        </p:nvSpPr>
        <p:spPr>
          <a:xfrm>
            <a:off x="251520" y="6150155"/>
            <a:ext cx="6408712" cy="6001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Sources: 1) Block (2013), “Who is working for minimum wage in Ontario?”, 2) </a:t>
            </a:r>
            <a:r>
              <a:rPr kumimoji="0" lang="en-US" altLang="en-US" sz="1100" b="0" i="0" u="none" strike="noStrike" kern="0" cap="none" spc="0" normalizeH="0" baseline="0" noProof="0" dirty="0" err="1">
                <a:ln>
                  <a:noFill/>
                </a:ln>
                <a:solidFill>
                  <a:sysClr val="windowText" lastClr="000000"/>
                </a:solidFill>
                <a:effectLst/>
                <a:uLnTx/>
                <a:uFillTx/>
                <a:ea typeface="Osaka" pitchFamily="64" charset="-128"/>
              </a:rPr>
              <a:t>Noack</a:t>
            </a: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 A.M and L.F. </a:t>
            </a:r>
            <a:r>
              <a:rPr kumimoji="0" lang="en-US" altLang="en-US" sz="1100" b="0" i="0" u="none" strike="noStrike" kern="0" cap="none" spc="0" normalizeH="0" baseline="0" noProof="0" dirty="0" err="1">
                <a:ln>
                  <a:noFill/>
                </a:ln>
                <a:solidFill>
                  <a:sysClr val="windowText" lastClr="000000"/>
                </a:solidFill>
                <a:effectLst/>
                <a:uLnTx/>
                <a:uFillTx/>
                <a:ea typeface="Osaka" pitchFamily="64" charset="-128"/>
              </a:rPr>
              <a:t>Vosko</a:t>
            </a: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 (2009). </a:t>
            </a:r>
            <a:r>
              <a:rPr kumimoji="0" lang="en-US" altLang="en-US" sz="1100" b="0" i="1" u="none" strike="noStrike" kern="0" cap="none" spc="0" normalizeH="0" baseline="0" noProof="0" dirty="0">
                <a:ln>
                  <a:noFill/>
                </a:ln>
                <a:solidFill>
                  <a:sysClr val="windowText" lastClr="000000"/>
                </a:solidFill>
                <a:effectLst/>
                <a:uLnTx/>
                <a:uFillTx/>
                <a:ea typeface="Osaka" pitchFamily="64" charset="-128"/>
              </a:rPr>
              <a:t>Precarious Jobs in Ontario. Mapping Dimensions of Labour Market Insecurity by Workers’ Social Location and Context</a:t>
            </a:r>
            <a:r>
              <a:rPr kumimoji="0" lang="en-US" altLang="en-US" sz="1100" b="0" i="0" u="none" strike="noStrike" kern="0" cap="none" spc="0" normalizeH="0" baseline="0" noProof="0" dirty="0">
                <a:ln>
                  <a:noFill/>
                </a:ln>
                <a:solidFill>
                  <a:sysClr val="windowText" lastClr="000000"/>
                </a:solidFill>
                <a:effectLst/>
                <a:uLnTx/>
                <a:uFillTx/>
                <a:ea typeface="Osaka" pitchFamily="64" charset="-128"/>
              </a:rPr>
              <a:t>, and 3) various catalogues from the 2016 Census, Statistics Canada </a:t>
            </a:r>
            <a:endParaRPr kumimoji="0" lang="en-US" sz="1100" b="0" i="0" u="none" strike="noStrike" kern="0" cap="none" spc="0" normalizeH="0" baseline="0" noProof="0" dirty="0">
              <a:ln>
                <a:noFill/>
              </a:ln>
              <a:solidFill>
                <a:sysClr val="windowText" lastClr="000000"/>
              </a:solidFill>
              <a:effectLst/>
              <a:uLnTx/>
              <a:uFillTx/>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195983"/>
            <a:ext cx="2105816" cy="198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602726" y="3284984"/>
            <a:ext cx="7722440" cy="2952328"/>
          </a:xfrm>
          <a:prstGeom prst="rect">
            <a:avLst/>
          </a:prstGeom>
        </p:spPr>
        <p:txBody>
          <a:bodyPr vert="horz" lIns="91440" tIns="45720" rIns="91440" bIns="45720" rtlCol="0">
            <a:normAutofit fontScale="62500" lnSpcReduction="20000"/>
          </a:bodyPr>
          <a:lstStyle>
            <a:lvl1pPr marL="320040" indent="-320040" algn="l" rtl="0" eaLnBrk="1" latinLnBrk="0" hangingPunct="1">
              <a:spcBef>
                <a:spcPts val="700"/>
              </a:spcBef>
              <a:buClr>
                <a:schemeClr val="accent2"/>
              </a:buClr>
              <a:buSzPct val="60000"/>
              <a:buFont typeface="Wingdings" charset="2"/>
              <a:buChar char="§"/>
              <a:defRPr kumimoji="0" sz="2900" b="0" i="0" kern="1200">
                <a:solidFill>
                  <a:schemeClr val="tx1"/>
                </a:solidFill>
                <a:latin typeface="Arial"/>
                <a:ea typeface="+mn-ea"/>
                <a:cs typeface="Arial"/>
              </a:defRPr>
            </a:lvl1pPr>
            <a:lvl2pPr marL="640080" indent="-274320" algn="l" rtl="0" eaLnBrk="1" latinLnBrk="0" hangingPunct="1">
              <a:spcBef>
                <a:spcPts val="550"/>
              </a:spcBef>
              <a:buClr>
                <a:schemeClr val="accent1"/>
              </a:buClr>
              <a:buSzPct val="70000"/>
              <a:buFont typeface="Wingdings" charset="2"/>
              <a:buChar char="§"/>
              <a:defRPr kumimoji="0" sz="2600" b="0" i="0" kern="1200">
                <a:solidFill>
                  <a:schemeClr val="tx1"/>
                </a:solidFill>
                <a:latin typeface="Arial"/>
                <a:ea typeface="+mn-ea"/>
                <a:cs typeface="Arial"/>
              </a:defRPr>
            </a:lvl2pPr>
            <a:lvl3pPr marL="914400" indent="-228600" algn="l" rtl="0" eaLnBrk="1" latinLnBrk="0" hangingPunct="1">
              <a:spcBef>
                <a:spcPts val="500"/>
              </a:spcBef>
              <a:buClr>
                <a:schemeClr val="accent4"/>
              </a:buClr>
              <a:buSzPct val="75000"/>
              <a:buFont typeface="Wingdings" charset="2"/>
              <a:buChar char="§"/>
              <a:defRPr kumimoji="0" sz="2300" b="0" i="0" kern="1200">
                <a:solidFill>
                  <a:schemeClr val="tx1"/>
                </a:solidFill>
                <a:latin typeface="Arial"/>
                <a:ea typeface="+mn-ea"/>
                <a:cs typeface="Arial"/>
              </a:defRPr>
            </a:lvl3pPr>
            <a:lvl4pPr marL="1371600" indent="-228600" algn="l" rtl="0" eaLnBrk="1" latinLnBrk="0" hangingPunct="1">
              <a:spcBef>
                <a:spcPts val="400"/>
              </a:spcBef>
              <a:buClr>
                <a:schemeClr val="accent4"/>
              </a:buClr>
              <a:buSzPct val="75000"/>
              <a:buFont typeface="Wingdings" charset="2"/>
              <a:buChar char="§"/>
              <a:defRPr kumimoji="0" sz="2000" b="0" i="0" kern="1200">
                <a:solidFill>
                  <a:schemeClr val="tx1"/>
                </a:solidFill>
                <a:latin typeface="Arial"/>
                <a:ea typeface="+mn-ea"/>
                <a:cs typeface="Arial"/>
              </a:defRPr>
            </a:lvl4pPr>
            <a:lvl5pPr marL="1828800" indent="-228600" algn="l" rtl="0" eaLnBrk="1" latinLnBrk="0" hangingPunct="1">
              <a:spcBef>
                <a:spcPts val="400"/>
              </a:spcBef>
              <a:buClr>
                <a:schemeClr val="accent5"/>
              </a:buClr>
              <a:buSzPct val="65000"/>
              <a:buFont typeface="Wingdings" charset="2"/>
              <a:buChar char="§"/>
              <a:defRPr kumimoji="0" sz="2000" b="0" i="0" kern="1200">
                <a:solidFill>
                  <a:schemeClr val="tx1"/>
                </a:solidFill>
                <a:latin typeface="Arial"/>
                <a:ea typeface="+mn-ea"/>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1" fontAlgn="auto" latinLnBrk="0" hangingPunct="1">
              <a:lnSpc>
                <a:spcPct val="120000"/>
              </a:lnSpc>
              <a:spcBef>
                <a:spcPts val="600"/>
              </a:spcBef>
              <a:spcAft>
                <a:spcPts val="600"/>
              </a:spcAft>
              <a:buClr>
                <a:schemeClr val="accent2"/>
              </a:buClr>
              <a:buSzPct val="60000"/>
              <a:buFont typeface="Wingdings" charset="2"/>
              <a:buChar char="§"/>
              <a:tabLst/>
              <a:defRPr/>
            </a:pPr>
            <a:r>
              <a:rPr kumimoji="0" lang="en-US" sz="2300" b="1" i="1" u="none" strike="noStrike" kern="1200" cap="none" spc="0" normalizeH="0" baseline="0" noProof="0" dirty="0">
                <a:ln>
                  <a:noFill/>
                </a:ln>
                <a:solidFill>
                  <a:schemeClr val="tx1"/>
                </a:solidFill>
                <a:effectLst/>
                <a:uLnTx/>
                <a:uFillTx/>
                <a:latin typeface="+mn-lt"/>
                <a:ea typeface="+mn-ea"/>
                <a:cs typeface="Arial"/>
              </a:rPr>
              <a:t>Minimum Wage Workers: </a:t>
            </a:r>
            <a:r>
              <a:rPr kumimoji="0" lang="en-US" sz="2300" b="0" i="0" u="none" strike="noStrike" kern="1200" cap="none" spc="0" normalizeH="0" baseline="0" noProof="0" dirty="0">
                <a:ln>
                  <a:noFill/>
                </a:ln>
                <a:solidFill>
                  <a:schemeClr val="tx1"/>
                </a:solidFill>
                <a:effectLst/>
                <a:uLnTx/>
                <a:uFillTx/>
                <a:latin typeface="+mn-lt"/>
                <a:ea typeface="+mn-ea"/>
                <a:cs typeface="Arial"/>
              </a:rPr>
              <a:t>In 2011, the share of racialized employees working at minimum wage was </a:t>
            </a:r>
            <a:r>
              <a:rPr kumimoji="0" lang="en-US" sz="2300" b="1" i="0" u="none" strike="noStrike" kern="1200" cap="none" spc="0" normalizeH="0" baseline="0" noProof="0" dirty="0">
                <a:ln>
                  <a:noFill/>
                </a:ln>
                <a:solidFill>
                  <a:srgbClr val="FA8300"/>
                </a:solidFill>
                <a:effectLst/>
                <a:uLnTx/>
                <a:uFillTx/>
                <a:latin typeface="+mn-lt"/>
                <a:ea typeface="+mn-ea"/>
                <a:cs typeface="Arial"/>
              </a:rPr>
              <a:t>47% higher </a:t>
            </a:r>
            <a:r>
              <a:rPr kumimoji="0" lang="en-US" sz="2300" b="0" i="0" u="none" strike="noStrike" kern="1200" cap="none" spc="0" normalizeH="0" baseline="0" noProof="0" dirty="0">
                <a:ln>
                  <a:noFill/>
                </a:ln>
                <a:solidFill>
                  <a:schemeClr val="tx1"/>
                </a:solidFill>
                <a:effectLst/>
                <a:uLnTx/>
                <a:uFillTx/>
                <a:latin typeface="+mn-lt"/>
                <a:ea typeface="+mn-ea"/>
                <a:cs typeface="Arial"/>
              </a:rPr>
              <a:t>than that of the total population (13.2% compared to 9%). Recent immigrants are more than twice likely to be working minimum wage compared to all employees. </a:t>
            </a:r>
          </a:p>
          <a:p>
            <a:pPr marL="320040" marR="0" lvl="0" indent="-320040" algn="l" defTabSz="914400" rtl="0" eaLnBrk="1" fontAlgn="auto" latinLnBrk="0" hangingPunct="1">
              <a:lnSpc>
                <a:spcPct val="120000"/>
              </a:lnSpc>
              <a:spcBef>
                <a:spcPts val="600"/>
              </a:spcBef>
              <a:spcAft>
                <a:spcPts val="600"/>
              </a:spcAft>
              <a:buClr>
                <a:schemeClr val="accent2"/>
              </a:buClr>
              <a:buSzPct val="60000"/>
              <a:buFont typeface="Wingdings" charset="2"/>
              <a:buChar char="§"/>
              <a:tabLst/>
              <a:defRPr/>
            </a:pPr>
            <a:r>
              <a:rPr kumimoji="0" lang="en-US" altLang="en-US" sz="2300" b="1" i="1" u="none" strike="noStrike" kern="1200" cap="none" spc="0" normalizeH="0" baseline="0" noProof="0" dirty="0">
                <a:ln>
                  <a:noFill/>
                </a:ln>
                <a:solidFill>
                  <a:schemeClr val="tx1"/>
                </a:solidFill>
                <a:effectLst/>
                <a:uLnTx/>
                <a:uFillTx/>
                <a:latin typeface="+mn-lt"/>
                <a:ea typeface="Osaka" pitchFamily="64" charset="-128"/>
                <a:cs typeface="Arial"/>
              </a:rPr>
              <a:t>Part-time Temporary Workers: </a:t>
            </a:r>
            <a:r>
              <a:rPr kumimoji="0" lang="en-US" altLang="en-US" sz="2300" b="0" i="0" u="none" strike="noStrike" kern="1200" cap="none" spc="0" normalizeH="0" baseline="0" noProof="0" dirty="0">
                <a:ln>
                  <a:noFill/>
                </a:ln>
                <a:solidFill>
                  <a:schemeClr val="tx1"/>
                </a:solidFill>
                <a:effectLst/>
                <a:uLnTx/>
                <a:uFillTx/>
                <a:latin typeface="+mn-lt"/>
                <a:ea typeface="Osaka" pitchFamily="64" charset="-128"/>
                <a:cs typeface="Arial"/>
              </a:rPr>
              <a:t>Racialized women workers in Ontario (which account for </a:t>
            </a:r>
            <a:r>
              <a:rPr kumimoji="0" lang="en-US" altLang="en-US" sz="2300" b="1" i="0" u="none" strike="noStrike" kern="1200" cap="none" spc="0" normalizeH="0" baseline="0" noProof="0" dirty="0">
                <a:ln>
                  <a:noFill/>
                </a:ln>
                <a:solidFill>
                  <a:srgbClr val="FA8300"/>
                </a:solidFill>
                <a:effectLst/>
                <a:uLnTx/>
                <a:uFillTx/>
                <a:latin typeface="+mn-lt"/>
                <a:ea typeface="Osaka" pitchFamily="64" charset="-128"/>
                <a:cs typeface="Arial"/>
              </a:rPr>
              <a:t>11.8% </a:t>
            </a:r>
            <a:r>
              <a:rPr kumimoji="0" lang="en-US" altLang="en-US" sz="2300" b="0" i="0" u="none" strike="noStrike" kern="1200" cap="none" spc="0" normalizeH="0" baseline="0" noProof="0" dirty="0">
                <a:ln>
                  <a:noFill/>
                </a:ln>
                <a:solidFill>
                  <a:schemeClr val="tx1"/>
                </a:solidFill>
                <a:effectLst/>
                <a:uLnTx/>
                <a:uFillTx/>
                <a:latin typeface="+mn-lt"/>
                <a:ea typeface="Osaka" pitchFamily="64" charset="-128"/>
                <a:cs typeface="Arial"/>
              </a:rPr>
              <a:t>of all workers) are most likely to be over-represented in part-time temporary forms of employment </a:t>
            </a:r>
            <a:r>
              <a:rPr kumimoji="0" lang="en-US" altLang="en-US" sz="2300" b="1" i="0" u="none" strike="noStrike" kern="1200" cap="none" spc="0" normalizeH="0" baseline="0" noProof="0" dirty="0">
                <a:ln>
                  <a:noFill/>
                </a:ln>
                <a:solidFill>
                  <a:srgbClr val="FA8300"/>
                </a:solidFill>
                <a:effectLst/>
                <a:uLnTx/>
                <a:uFillTx/>
                <a:latin typeface="+mn-lt"/>
                <a:ea typeface="Osaka" pitchFamily="64" charset="-128"/>
                <a:cs typeface="Arial"/>
              </a:rPr>
              <a:t>(18.4%). </a:t>
            </a:r>
            <a:r>
              <a:rPr kumimoji="0" lang="en-US" altLang="en-US" sz="2300" b="0" i="0" u="none" strike="noStrike" kern="1200" cap="none" spc="0" normalizeH="0" baseline="0" noProof="0" dirty="0">
                <a:ln>
                  <a:noFill/>
                </a:ln>
                <a:solidFill>
                  <a:schemeClr val="tx1"/>
                </a:solidFill>
                <a:effectLst/>
                <a:uLnTx/>
                <a:uFillTx/>
                <a:latin typeface="+mn-lt"/>
                <a:ea typeface="Osaka" pitchFamily="64" charset="-128"/>
                <a:cs typeface="Arial"/>
              </a:rPr>
              <a:t>Meanwhile, </a:t>
            </a:r>
            <a:r>
              <a:rPr kumimoji="0" lang="en-US" altLang="en-US" sz="2300" b="1" i="0" u="none" strike="noStrike" kern="1200" cap="none" spc="0" normalizeH="0" baseline="0" noProof="0" dirty="0">
                <a:ln>
                  <a:noFill/>
                </a:ln>
                <a:solidFill>
                  <a:srgbClr val="FA8300"/>
                </a:solidFill>
                <a:effectLst/>
                <a:uLnTx/>
                <a:uFillTx/>
                <a:latin typeface="+mn-lt"/>
                <a:ea typeface="Osaka" pitchFamily="64" charset="-128"/>
                <a:cs typeface="Arial"/>
              </a:rPr>
              <a:t>15.9%</a:t>
            </a:r>
            <a:r>
              <a:rPr kumimoji="0" lang="en-US" altLang="en-US" sz="2300" b="0" i="0" u="none" strike="noStrike" kern="1200" cap="none" spc="0" normalizeH="0" baseline="0" noProof="0" dirty="0">
                <a:ln>
                  <a:noFill/>
                </a:ln>
                <a:solidFill>
                  <a:srgbClr val="FA8300"/>
                </a:solidFill>
                <a:effectLst/>
                <a:uLnTx/>
                <a:uFillTx/>
                <a:latin typeface="+mn-lt"/>
                <a:ea typeface="Osaka" pitchFamily="64" charset="-128"/>
                <a:cs typeface="Arial"/>
              </a:rPr>
              <a:t> </a:t>
            </a:r>
            <a:r>
              <a:rPr kumimoji="0" lang="en-US" altLang="en-US" sz="2300" b="0" i="0" u="none" strike="noStrike" kern="1200" cap="none" spc="0" normalizeH="0" baseline="0" noProof="0" dirty="0">
                <a:ln>
                  <a:noFill/>
                </a:ln>
                <a:solidFill>
                  <a:schemeClr val="tx1"/>
                </a:solidFill>
                <a:effectLst/>
                <a:uLnTx/>
                <a:uFillTx/>
                <a:latin typeface="+mn-lt"/>
                <a:ea typeface="Osaka" pitchFamily="64" charset="-128"/>
                <a:cs typeface="Arial"/>
              </a:rPr>
              <a:t>of recent immigrants in Ontario hold part-time temporary employment although this group comprises of only </a:t>
            </a:r>
            <a:r>
              <a:rPr kumimoji="0" lang="en-US" altLang="en-US" sz="2300" b="1" i="0" u="none" strike="noStrike" kern="1200" cap="none" spc="0" normalizeH="0" baseline="0" noProof="0" dirty="0">
                <a:ln>
                  <a:noFill/>
                </a:ln>
                <a:solidFill>
                  <a:srgbClr val="FA8300"/>
                </a:solidFill>
                <a:effectLst/>
                <a:uLnTx/>
                <a:uFillTx/>
                <a:latin typeface="+mn-lt"/>
                <a:ea typeface="Osaka" pitchFamily="64" charset="-128"/>
                <a:cs typeface="Arial"/>
              </a:rPr>
              <a:t>9.8%</a:t>
            </a:r>
            <a:r>
              <a:rPr kumimoji="0" lang="en-US" altLang="en-US" sz="2300" b="0" i="0" u="none" strike="noStrike" kern="1200" cap="none" spc="0" normalizeH="0" baseline="0" noProof="0" dirty="0">
                <a:ln>
                  <a:noFill/>
                </a:ln>
                <a:solidFill>
                  <a:srgbClr val="FA8300"/>
                </a:solidFill>
                <a:effectLst/>
                <a:uLnTx/>
                <a:uFillTx/>
                <a:latin typeface="+mn-lt"/>
                <a:ea typeface="Osaka" pitchFamily="64" charset="-128"/>
                <a:cs typeface="Arial"/>
              </a:rPr>
              <a:t> </a:t>
            </a:r>
            <a:r>
              <a:rPr kumimoji="0" lang="en-US" altLang="en-US" sz="2300" b="0" i="0" u="none" strike="noStrike" kern="1200" cap="none" spc="0" normalizeH="0" baseline="0" noProof="0" dirty="0">
                <a:ln>
                  <a:noFill/>
                </a:ln>
                <a:solidFill>
                  <a:schemeClr val="tx1"/>
                </a:solidFill>
                <a:effectLst/>
                <a:uLnTx/>
                <a:uFillTx/>
                <a:latin typeface="+mn-lt"/>
                <a:ea typeface="Osaka" pitchFamily="64" charset="-128"/>
                <a:cs typeface="Arial"/>
              </a:rPr>
              <a:t>of the total population</a:t>
            </a:r>
            <a:endParaRPr kumimoji="0" lang="en-US" sz="2300" b="0" i="0" u="none" strike="noStrike" kern="1200" cap="none" spc="0" normalizeH="0" baseline="0" noProof="0" dirty="0">
              <a:ln>
                <a:noFill/>
              </a:ln>
              <a:solidFill>
                <a:schemeClr val="tx1"/>
              </a:solidFill>
              <a:effectLst/>
              <a:uLnTx/>
              <a:uFillTx/>
              <a:latin typeface="+mn-lt"/>
              <a:ea typeface="+mn-ea"/>
              <a:cs typeface="Arial"/>
            </a:endParaRPr>
          </a:p>
          <a:p>
            <a:pPr marL="320040" marR="0" lvl="0" indent="-320040" algn="l" defTabSz="914400" rtl="0" eaLnBrk="1" fontAlgn="auto" latinLnBrk="0" hangingPunct="1">
              <a:lnSpc>
                <a:spcPct val="120000"/>
              </a:lnSpc>
              <a:spcBef>
                <a:spcPts val="600"/>
              </a:spcBef>
              <a:spcAft>
                <a:spcPts val="600"/>
              </a:spcAft>
              <a:buClr>
                <a:schemeClr val="accent2"/>
              </a:buClr>
              <a:buSzPct val="60000"/>
              <a:buFont typeface="Wingdings" charset="2"/>
              <a:buChar char="§"/>
              <a:tabLst/>
              <a:defRPr/>
            </a:pPr>
            <a:r>
              <a:rPr kumimoji="0" lang="en-US" sz="2300" b="1" i="1" u="none" strike="noStrike" kern="1200" cap="none" spc="0" normalizeH="0" baseline="0" noProof="0" dirty="0">
                <a:ln>
                  <a:noFill/>
                </a:ln>
                <a:solidFill>
                  <a:schemeClr val="tx1"/>
                </a:solidFill>
                <a:effectLst/>
                <a:uLnTx/>
                <a:uFillTx/>
                <a:latin typeface="+mn-lt"/>
                <a:ea typeface="+mn-ea"/>
                <a:cs typeface="Arial" panose="020B0604020202020204" pitchFamily="34" charset="0"/>
              </a:rPr>
              <a:t>Wage Disparity: </a:t>
            </a:r>
            <a:r>
              <a:rPr kumimoji="0" lang="en-US" sz="23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Racialized women earn </a:t>
            </a:r>
            <a:r>
              <a:rPr kumimoji="0" lang="en-US" sz="2300" b="1" i="0" u="none" strike="noStrike" kern="1200" cap="none" spc="0" normalizeH="0" baseline="0" noProof="0" dirty="0">
                <a:ln>
                  <a:noFill/>
                </a:ln>
                <a:solidFill>
                  <a:srgbClr val="FA8300"/>
                </a:solidFill>
                <a:effectLst/>
                <a:uLnTx/>
                <a:uFillTx/>
                <a:latin typeface="+mn-lt"/>
                <a:ea typeface="+mn-ea"/>
                <a:cs typeface="Arial" panose="020B0604020202020204" pitchFamily="34" charset="0"/>
              </a:rPr>
              <a:t>55.3 cents </a:t>
            </a:r>
            <a:r>
              <a:rPr kumimoji="0" lang="en-US" sz="23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for every dollar earned by non-racialized men</a:t>
            </a:r>
            <a:r>
              <a:rPr kumimoji="0" lang="en-US" sz="23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23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and </a:t>
            </a:r>
            <a:r>
              <a:rPr kumimoji="0" lang="en-US" sz="2300" b="1" i="0" u="none" strike="noStrike" kern="1200" cap="none" spc="0" normalizeH="0" baseline="0" noProof="0" dirty="0">
                <a:ln>
                  <a:noFill/>
                </a:ln>
                <a:solidFill>
                  <a:srgbClr val="FA8300"/>
                </a:solidFill>
                <a:effectLst/>
                <a:uLnTx/>
                <a:uFillTx/>
                <a:latin typeface="+mn-lt"/>
                <a:ea typeface="+mn-ea"/>
                <a:cs typeface="Arial" panose="020B0604020202020204" pitchFamily="34" charset="0"/>
              </a:rPr>
              <a:t>79.1 cents </a:t>
            </a:r>
            <a:r>
              <a:rPr kumimoji="0" lang="en-US" sz="23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for every dollar that non-racialized women earn (2016 Census). Precarious work is one of the reasons why. </a:t>
            </a:r>
          </a:p>
        </p:txBody>
      </p:sp>
    </p:spTree>
    <p:extLst>
      <p:ext uri="{BB962C8B-B14F-4D97-AF65-F5344CB8AC3E}">
        <p14:creationId xmlns:p14="http://schemas.microsoft.com/office/powerpoint/2010/main" val="384755773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2016224"/>
          </a:xfrm>
        </p:spPr>
        <p:txBody>
          <a:bodyPr/>
          <a:lstStyle/>
          <a:p>
            <a:r>
              <a:rPr lang="en-CA" sz="4300" dirty="0"/>
              <a:t>Rising Tides Only Lift Some Boats: the differential impacts of precarious employment</a:t>
            </a:r>
            <a:r>
              <a:rPr lang="en-CA" sz="4500" dirty="0"/>
              <a:t/>
            </a:r>
            <a:br>
              <a:rPr lang="en-CA" sz="4500" dirty="0"/>
            </a:br>
            <a:endParaRPr lang="en-CA" sz="4500" dirty="0"/>
          </a:p>
        </p:txBody>
      </p:sp>
      <p:sp>
        <p:nvSpPr>
          <p:cNvPr id="3" name="Text Placeholder 2"/>
          <p:cNvSpPr>
            <a:spLocks noGrp="1"/>
          </p:cNvSpPr>
          <p:nvPr>
            <p:ph type="body" idx="1"/>
          </p:nvPr>
        </p:nvSpPr>
        <p:spPr>
          <a:xfrm>
            <a:off x="467544" y="2924944"/>
            <a:ext cx="8280920" cy="576064"/>
          </a:xfrm>
        </p:spPr>
        <p:txBody>
          <a:bodyPr/>
          <a:lstStyle/>
          <a:p>
            <a:r>
              <a:rPr lang="en-CA" sz="2300" dirty="0"/>
              <a:t>Tasleem Thawar, United Way Greater Toronto</a:t>
            </a:r>
          </a:p>
        </p:txBody>
      </p:sp>
      <p:sp>
        <p:nvSpPr>
          <p:cNvPr id="4" name="Text Placeholder 3"/>
          <p:cNvSpPr>
            <a:spLocks noGrp="1"/>
          </p:cNvSpPr>
          <p:nvPr>
            <p:ph type="body" idx="13"/>
          </p:nvPr>
        </p:nvSpPr>
        <p:spPr>
          <a:xfrm>
            <a:off x="467544" y="2484586"/>
            <a:ext cx="8280920" cy="648072"/>
          </a:xfrm>
        </p:spPr>
        <p:txBody>
          <a:bodyPr/>
          <a:lstStyle/>
          <a:p>
            <a:r>
              <a:rPr lang="en-CA" sz="3000" dirty="0"/>
              <a:t>Moderated by:</a:t>
            </a:r>
          </a:p>
        </p:txBody>
      </p:sp>
      <p:sp>
        <p:nvSpPr>
          <p:cNvPr id="6" name="Text Placeholder 5"/>
          <p:cNvSpPr>
            <a:spLocks noGrp="1"/>
          </p:cNvSpPr>
          <p:nvPr>
            <p:ph type="body" idx="23"/>
          </p:nvPr>
        </p:nvSpPr>
        <p:spPr>
          <a:xfrm>
            <a:off x="467544" y="5517232"/>
            <a:ext cx="8280920" cy="576064"/>
          </a:xfrm>
        </p:spPr>
        <p:txBody>
          <a:bodyPr/>
          <a:lstStyle/>
          <a:p>
            <a:r>
              <a:rPr lang="en-CA" sz="2300" dirty="0"/>
              <a:t>Dr. Wayne Lewchuk, McMaster University</a:t>
            </a:r>
          </a:p>
          <a:p>
            <a:r>
              <a:rPr lang="en-CA" sz="2300" dirty="0"/>
              <a:t>Stephanie Procyk, United Way Greater Toronto</a:t>
            </a:r>
          </a:p>
          <a:p>
            <a:r>
              <a:rPr lang="en-CA" sz="2300" dirty="0" err="1"/>
              <a:t>Simran</a:t>
            </a:r>
            <a:r>
              <a:rPr lang="en-CA" sz="2300" dirty="0"/>
              <a:t> </a:t>
            </a:r>
            <a:r>
              <a:rPr lang="en-CA" sz="2300" dirty="0" err="1"/>
              <a:t>Dhunna</a:t>
            </a:r>
            <a:r>
              <a:rPr lang="en-CA" sz="2300" dirty="0"/>
              <a:t>, Access Alliance Multicultural Health and Community Services</a:t>
            </a:r>
          </a:p>
          <a:p>
            <a:r>
              <a:rPr lang="en-CA" sz="2300" dirty="0"/>
              <a:t>Ricardo Tranjan, Canadian Centre for Policy Alternatives Ontario</a:t>
            </a:r>
          </a:p>
        </p:txBody>
      </p:sp>
      <p:sp>
        <p:nvSpPr>
          <p:cNvPr id="7" name="Text Placeholder 6"/>
          <p:cNvSpPr>
            <a:spLocks noGrp="1"/>
          </p:cNvSpPr>
          <p:nvPr>
            <p:ph type="body" idx="24"/>
          </p:nvPr>
        </p:nvSpPr>
        <p:spPr>
          <a:xfrm>
            <a:off x="467544" y="3501008"/>
            <a:ext cx="8280920" cy="648072"/>
          </a:xfrm>
        </p:spPr>
        <p:txBody>
          <a:bodyPr/>
          <a:lstStyle/>
          <a:p>
            <a:r>
              <a:rPr lang="en-CA" sz="3000" dirty="0"/>
              <a:t>Presenters:</a:t>
            </a:r>
          </a:p>
        </p:txBody>
      </p:sp>
    </p:spTree>
    <p:extLst>
      <p:ext uri="{BB962C8B-B14F-4D97-AF65-F5344CB8AC3E}">
        <p14:creationId xmlns:p14="http://schemas.microsoft.com/office/powerpoint/2010/main" val="2304554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latin typeface="+mj-lt"/>
              </a:rPr>
              <a:t>Precarity is deadly</a:t>
            </a:r>
          </a:p>
        </p:txBody>
      </p:sp>
      <p:sp>
        <p:nvSpPr>
          <p:cNvPr id="3" name="Content Placeholder 2"/>
          <p:cNvSpPr>
            <a:spLocks noGrp="1"/>
          </p:cNvSpPr>
          <p:nvPr>
            <p:ph sz="quarter" idx="1"/>
          </p:nvPr>
        </p:nvSpPr>
        <p:spPr>
          <a:xfrm>
            <a:off x="612648" y="1268760"/>
            <a:ext cx="5471520" cy="2448272"/>
          </a:xfrm>
        </p:spPr>
        <p:txBody>
          <a:bodyPr>
            <a:noAutofit/>
          </a:bodyPr>
          <a:lstStyle/>
          <a:p>
            <a:r>
              <a:rPr lang="en-US" sz="1600" b="1" dirty="0">
                <a:solidFill>
                  <a:srgbClr val="FA8300"/>
                </a:solidFill>
                <a:latin typeface="+mn-lt"/>
              </a:rPr>
              <a:t>The story of Amina </a:t>
            </a:r>
            <a:r>
              <a:rPr lang="en-US" sz="1600" b="1" dirty="0" err="1">
                <a:solidFill>
                  <a:srgbClr val="FA8300"/>
                </a:solidFill>
                <a:latin typeface="+mn-lt"/>
              </a:rPr>
              <a:t>Diaby</a:t>
            </a:r>
            <a:endParaRPr lang="en-US" sz="1600" b="1" dirty="0">
              <a:solidFill>
                <a:srgbClr val="FA8300"/>
              </a:solidFill>
              <a:latin typeface="+mn-lt"/>
            </a:endParaRPr>
          </a:p>
          <a:p>
            <a:pPr lvl="1">
              <a:spcBef>
                <a:spcPts val="0"/>
              </a:spcBef>
              <a:defRPr/>
            </a:pPr>
            <a:r>
              <a:rPr lang="en-US" sz="1400" dirty="0">
                <a:latin typeface="+mn-lt"/>
                <a:ea typeface="ＭＳ Ｐゴシック" charset="0"/>
              </a:rPr>
              <a:t>Amina was 23 years old. She was a refugee trying to save for nursing school. </a:t>
            </a:r>
          </a:p>
          <a:p>
            <a:pPr lvl="1">
              <a:spcBef>
                <a:spcPts val="0"/>
              </a:spcBef>
              <a:defRPr/>
            </a:pPr>
            <a:r>
              <a:rPr lang="en-US" sz="1400" dirty="0">
                <a:latin typeface="+mn-lt"/>
                <a:ea typeface="ＭＳ Ｐゴシック" charset="0"/>
              </a:rPr>
              <a:t>She got a job at </a:t>
            </a:r>
            <a:r>
              <a:rPr lang="en-US" sz="1400" dirty="0" err="1">
                <a:latin typeface="+mn-lt"/>
                <a:ea typeface="ＭＳ Ｐゴシック" charset="0"/>
              </a:rPr>
              <a:t>Fierra</a:t>
            </a:r>
            <a:r>
              <a:rPr lang="en-US" sz="1400" dirty="0">
                <a:latin typeface="+mn-lt"/>
                <a:ea typeface="ＭＳ Ｐゴシック" charset="0"/>
              </a:rPr>
              <a:t> Foods through a temp agency. </a:t>
            </a:r>
          </a:p>
          <a:p>
            <a:pPr lvl="1">
              <a:spcBef>
                <a:spcPts val="0"/>
              </a:spcBef>
              <a:defRPr/>
            </a:pPr>
            <a:r>
              <a:rPr lang="en-US" sz="1400" dirty="0">
                <a:latin typeface="+mn-lt"/>
                <a:ea typeface="ＭＳ Ｐゴシック" charset="0"/>
              </a:rPr>
              <a:t>On September 2, 2016 , Amina’s hijab was caught in a machine, strangling her to death. She had been on the job two weeks.</a:t>
            </a:r>
          </a:p>
          <a:p>
            <a:r>
              <a:rPr lang="en-US" sz="1350" dirty="0" err="1">
                <a:latin typeface="+mn-lt"/>
                <a:ea typeface="ＭＳ Ｐゴシック" charset="0"/>
              </a:rPr>
              <a:t>Fierra</a:t>
            </a:r>
            <a:r>
              <a:rPr lang="en-US" sz="1350" dirty="0">
                <a:latin typeface="+mn-lt"/>
                <a:ea typeface="ＭＳ Ｐゴシック" charset="0"/>
              </a:rPr>
              <a:t> Foods is one of GTA’s largest industrial bakeries. It supplies Dunkin’ Donuts, Costco, Tim Hortons, Metro, Walmart, and Loblaw. </a:t>
            </a:r>
            <a:r>
              <a:rPr lang="en-US" sz="1350" dirty="0">
                <a:latin typeface="+mn-lt"/>
              </a:rPr>
              <a:t>Fiera Foods mostly hires temp agency workers: it employs 400 workers, </a:t>
            </a:r>
            <a:r>
              <a:rPr lang="en-US" sz="1350" b="1" dirty="0">
                <a:latin typeface="+mn-lt"/>
              </a:rPr>
              <a:t>70% of which are temporary workers.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620688"/>
            <a:ext cx="2334692" cy="2879601"/>
          </a:xfrm>
          <a:prstGeom prst="rect">
            <a:avLst/>
          </a:prstGeom>
        </p:spPr>
      </p:pic>
      <p:sp>
        <p:nvSpPr>
          <p:cNvPr id="6" name="Content Placeholder 2"/>
          <p:cNvSpPr txBox="1">
            <a:spLocks/>
          </p:cNvSpPr>
          <p:nvPr/>
        </p:nvSpPr>
        <p:spPr>
          <a:xfrm>
            <a:off x="612648" y="3573016"/>
            <a:ext cx="7950228" cy="2304257"/>
          </a:xfrm>
          <a:prstGeom prst="rect">
            <a:avLst/>
          </a:prstGeom>
        </p:spPr>
        <p:txBody>
          <a:bodyPr vert="horz" lIns="91440" tIns="45720" rIns="91440" bIns="45720" rtlCol="0">
            <a:noAutofit/>
          </a:bodyPr>
          <a:lstStyle>
            <a:lvl1pPr marL="320040" indent="-320040" algn="l" rtl="0" eaLnBrk="1" latinLnBrk="0" hangingPunct="1">
              <a:spcBef>
                <a:spcPts val="700"/>
              </a:spcBef>
              <a:buClr>
                <a:schemeClr val="accent2"/>
              </a:buClr>
              <a:buSzPct val="60000"/>
              <a:buFont typeface="Wingdings" charset="2"/>
              <a:buChar char="§"/>
              <a:defRPr kumimoji="0" sz="2900" b="0" i="0" kern="1200">
                <a:solidFill>
                  <a:schemeClr val="tx1"/>
                </a:solidFill>
                <a:latin typeface="Arial"/>
                <a:ea typeface="+mn-ea"/>
                <a:cs typeface="Arial"/>
              </a:defRPr>
            </a:lvl1pPr>
            <a:lvl2pPr marL="640080" indent="-274320" algn="l" rtl="0" eaLnBrk="1" latinLnBrk="0" hangingPunct="1">
              <a:spcBef>
                <a:spcPts val="550"/>
              </a:spcBef>
              <a:buClr>
                <a:schemeClr val="accent1"/>
              </a:buClr>
              <a:buSzPct val="70000"/>
              <a:buFont typeface="Wingdings" charset="2"/>
              <a:buChar char="§"/>
              <a:defRPr kumimoji="0" sz="2600" b="0" i="0" kern="1200">
                <a:solidFill>
                  <a:schemeClr val="tx1"/>
                </a:solidFill>
                <a:latin typeface="Arial"/>
                <a:ea typeface="+mn-ea"/>
                <a:cs typeface="Arial"/>
              </a:defRPr>
            </a:lvl2pPr>
            <a:lvl3pPr marL="914400" indent="-228600" algn="l" rtl="0" eaLnBrk="1" latinLnBrk="0" hangingPunct="1">
              <a:spcBef>
                <a:spcPts val="500"/>
              </a:spcBef>
              <a:buClr>
                <a:schemeClr val="accent4"/>
              </a:buClr>
              <a:buSzPct val="75000"/>
              <a:buFont typeface="Wingdings" charset="2"/>
              <a:buChar char="§"/>
              <a:defRPr kumimoji="0" sz="2300" b="0" i="0" kern="1200">
                <a:solidFill>
                  <a:schemeClr val="tx1"/>
                </a:solidFill>
                <a:latin typeface="Arial"/>
                <a:ea typeface="+mn-ea"/>
                <a:cs typeface="Arial"/>
              </a:defRPr>
            </a:lvl3pPr>
            <a:lvl4pPr marL="1371600" indent="-228600" algn="l" rtl="0" eaLnBrk="1" latinLnBrk="0" hangingPunct="1">
              <a:spcBef>
                <a:spcPts val="400"/>
              </a:spcBef>
              <a:buClr>
                <a:schemeClr val="accent4"/>
              </a:buClr>
              <a:buSzPct val="75000"/>
              <a:buFont typeface="Wingdings" charset="2"/>
              <a:buChar char="§"/>
              <a:defRPr kumimoji="0" sz="2000" b="0" i="0" kern="1200">
                <a:solidFill>
                  <a:schemeClr val="tx1"/>
                </a:solidFill>
                <a:latin typeface="Arial"/>
                <a:ea typeface="+mn-ea"/>
                <a:cs typeface="Arial"/>
              </a:defRPr>
            </a:lvl4pPr>
            <a:lvl5pPr marL="1828800" indent="-228600" algn="l" rtl="0" eaLnBrk="1" latinLnBrk="0" hangingPunct="1">
              <a:spcBef>
                <a:spcPts val="400"/>
              </a:spcBef>
              <a:buClr>
                <a:schemeClr val="accent5"/>
              </a:buClr>
              <a:buSzPct val="65000"/>
              <a:buFont typeface="Wingdings" charset="2"/>
              <a:buChar char="§"/>
              <a:defRPr kumimoji="0" sz="2000" b="0" i="0" kern="1200">
                <a:solidFill>
                  <a:schemeClr val="tx1"/>
                </a:solidFill>
                <a:latin typeface="Arial"/>
                <a:ea typeface="+mn-ea"/>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charset="2"/>
              <a:buChar char="§"/>
              <a:tabLst/>
              <a:defRPr/>
            </a:pPr>
            <a:r>
              <a:rPr kumimoji="0" lang="en-US" sz="1350" b="0" i="0" u="none" strike="noStrike" kern="1200" cap="none" spc="0" normalizeH="0" baseline="0" noProof="0" dirty="0" err="1">
                <a:ln>
                  <a:noFill/>
                </a:ln>
                <a:solidFill>
                  <a:schemeClr val="tx1"/>
                </a:solidFill>
                <a:effectLst/>
                <a:uLnTx/>
                <a:uFillTx/>
                <a:latin typeface="+mn-lt"/>
                <a:ea typeface="ＭＳ Ｐゴシック" charset="0"/>
                <a:cs typeface="Arial"/>
              </a:rPr>
              <a:t>Diaby</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 was the </a:t>
            </a:r>
            <a:r>
              <a:rPr kumimoji="0" lang="en-US" sz="1350" b="1" i="0" u="none" strike="noStrike" kern="1200" cap="none" spc="0" normalizeH="0" baseline="0" noProof="0" dirty="0">
                <a:ln>
                  <a:noFill/>
                </a:ln>
                <a:solidFill>
                  <a:schemeClr val="tx1"/>
                </a:solidFill>
                <a:effectLst/>
                <a:uLnTx/>
                <a:uFillTx/>
                <a:latin typeface="+mn-lt"/>
                <a:ea typeface="ＭＳ Ｐゴシック" charset="0"/>
                <a:cs typeface="Arial"/>
              </a:rPr>
              <a:t>third temp agency worker to die </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while working at Fiera Foods or one of its affiliated companies since 1999. Fiera has been slapped with </a:t>
            </a:r>
            <a:r>
              <a:rPr kumimoji="0" lang="en-US" sz="1350" b="1" i="0" u="none" strike="noStrike" kern="1200" cap="none" spc="0" normalizeH="0" baseline="0" noProof="0" dirty="0">
                <a:ln>
                  <a:noFill/>
                </a:ln>
                <a:solidFill>
                  <a:schemeClr val="tx1"/>
                </a:solidFill>
                <a:effectLst/>
                <a:uLnTx/>
                <a:uFillTx/>
                <a:latin typeface="+mn-lt"/>
                <a:ea typeface="ＭＳ Ｐゴシック" charset="0"/>
                <a:cs typeface="Arial"/>
              </a:rPr>
              <a:t>191 orders for health and safety violations </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over the past two decades, for everything from lack of proper guarding on machines to unsafely stored gas cylinders. </a:t>
            </a:r>
            <a:r>
              <a:rPr kumimoji="0" lang="en-US" sz="1350" b="0" i="0" u="none" strike="noStrike" kern="1200" cap="none" spc="0" normalizeH="0" baseline="0" noProof="0" dirty="0">
                <a:ln>
                  <a:noFill/>
                </a:ln>
                <a:solidFill>
                  <a:schemeClr val="tx1"/>
                </a:solidFill>
                <a:effectLst/>
                <a:uLnTx/>
                <a:uFillTx/>
                <a:latin typeface="+mn-lt"/>
                <a:ea typeface="+mn-ea"/>
                <a:cs typeface="Arial"/>
              </a:rPr>
              <a:t>Amina’s co-worker had not been trained about how to safely shut off the machine using the emergency stop button.</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charset="2"/>
              <a:buChar char="§"/>
              <a:tabLst/>
              <a:defRPr/>
            </a:pP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In 2017, </a:t>
            </a:r>
            <a:r>
              <a:rPr kumimoji="0" lang="en-US" sz="1350" b="1" i="0" u="none" strike="noStrike" kern="1200" cap="none" spc="0" normalizeH="0" baseline="0" noProof="0" dirty="0">
                <a:ln>
                  <a:noFill/>
                </a:ln>
                <a:solidFill>
                  <a:schemeClr val="tx1"/>
                </a:solidFill>
                <a:effectLst/>
                <a:uLnTx/>
                <a:uFillTx/>
                <a:latin typeface="+mn-lt"/>
                <a:ea typeface="ＭＳ Ｐゴシック" charset="0"/>
                <a:cs typeface="Arial"/>
                <a:hlinkClick r:id="rId4"/>
              </a:rPr>
              <a:t>Sara </a:t>
            </a:r>
            <a:r>
              <a:rPr kumimoji="0" lang="en-US" sz="1350" b="1" i="0" u="none" strike="noStrike" kern="1200" cap="none" spc="0" normalizeH="0" baseline="0" noProof="0" dirty="0" err="1">
                <a:ln>
                  <a:noFill/>
                </a:ln>
                <a:solidFill>
                  <a:schemeClr val="tx1"/>
                </a:solidFill>
                <a:effectLst/>
                <a:uLnTx/>
                <a:uFillTx/>
                <a:latin typeface="+mn-lt"/>
                <a:ea typeface="ＭＳ Ｐゴシック" charset="0"/>
                <a:cs typeface="Arial"/>
                <a:hlinkClick r:id="rId4"/>
              </a:rPr>
              <a:t>Mojtehedzadeh</a:t>
            </a:r>
            <a:r>
              <a:rPr kumimoji="0" lang="en-US" sz="1350" b="1" i="0" u="none" strike="noStrike" kern="1200" cap="none" spc="0" normalizeH="0" baseline="0" noProof="0" dirty="0">
                <a:ln>
                  <a:noFill/>
                </a:ln>
                <a:solidFill>
                  <a:schemeClr val="tx1"/>
                </a:solidFill>
                <a:effectLst/>
                <a:uLnTx/>
                <a:uFillTx/>
                <a:latin typeface="+mn-lt"/>
                <a:ea typeface="ＭＳ Ｐゴシック" charset="0"/>
                <a:cs typeface="Arial"/>
              </a:rPr>
              <a:t> </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(Toronto Star Work and Wealth reporter) went undercover for a month as a worker in </a:t>
            </a:r>
            <a:r>
              <a:rPr kumimoji="0" lang="en-US" sz="1350" b="0" i="0" u="none" strike="noStrike" kern="1200" cap="none" spc="0" normalizeH="0" baseline="0" noProof="0" dirty="0" err="1">
                <a:ln>
                  <a:noFill/>
                </a:ln>
                <a:solidFill>
                  <a:schemeClr val="tx1"/>
                </a:solidFill>
                <a:effectLst/>
                <a:uLnTx/>
                <a:uFillTx/>
                <a:latin typeface="+mn-lt"/>
                <a:ea typeface="ＭＳ Ｐゴシック" charset="0"/>
                <a:cs typeface="Arial"/>
              </a:rPr>
              <a:t>Fierra</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 Foods. She got the job through a temp agency (Magnus Services). She was given a </a:t>
            </a:r>
            <a:r>
              <a:rPr kumimoji="0" lang="en-US" sz="1350" b="1" i="0" u="none" strike="noStrike" kern="1200" cap="none" spc="0" normalizeH="0" baseline="0" noProof="0" dirty="0">
                <a:ln>
                  <a:noFill/>
                </a:ln>
                <a:solidFill>
                  <a:schemeClr val="tx1"/>
                </a:solidFill>
                <a:effectLst/>
                <a:uLnTx/>
                <a:uFillTx/>
                <a:latin typeface="+mn-lt"/>
                <a:ea typeface="ＭＳ Ｐゴシック" charset="0"/>
                <a:cs typeface="Arial"/>
              </a:rPr>
              <a:t>5 minute workplace safety orientation </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and sent off to work. </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hlinkClick r:id="rId5"/>
              </a:rPr>
              <a:t>http://projects.thestar.com/temp-employment-agencies/</a:t>
            </a:r>
            <a:r>
              <a:rPr kumimoji="0" lang="en-US" sz="1350" b="0" i="0" u="none" strike="noStrike" kern="1200" cap="none" spc="0" normalizeH="0" baseline="0" noProof="0" dirty="0">
                <a:ln>
                  <a:noFill/>
                </a:ln>
                <a:solidFill>
                  <a:schemeClr val="tx1"/>
                </a:solidFill>
                <a:effectLst/>
                <a:uLnTx/>
                <a:uFillTx/>
                <a:latin typeface="+mn-lt"/>
                <a:ea typeface="ＭＳ Ｐゴシック" charset="0"/>
                <a:cs typeface="Arial"/>
              </a:rPr>
              <a:t> </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charset="2"/>
              <a:buChar char="§"/>
              <a:tabLst/>
              <a:defRPr/>
            </a:pPr>
            <a:r>
              <a:rPr kumimoji="0" lang="en-US" sz="1350" b="0" i="0" u="none" strike="noStrike" kern="1200" cap="none" spc="0" normalizeH="0" baseline="0" noProof="0" dirty="0">
                <a:ln>
                  <a:noFill/>
                </a:ln>
                <a:solidFill>
                  <a:schemeClr val="tx1"/>
                </a:solidFill>
                <a:effectLst/>
                <a:uLnTx/>
                <a:uFillTx/>
                <a:latin typeface="+mn-lt"/>
                <a:ea typeface="+mn-ea"/>
                <a:cs typeface="Arial"/>
              </a:rPr>
              <a:t>A recent legislative change now makes employers, in addition to temp agencies, responsible for temp worker injuries.</a:t>
            </a:r>
          </a:p>
        </p:txBody>
      </p:sp>
    </p:spTree>
    <p:extLst>
      <p:ext uri="{BB962C8B-B14F-4D97-AF65-F5344CB8AC3E}">
        <p14:creationId xmlns:p14="http://schemas.microsoft.com/office/powerpoint/2010/main" val="3165619531"/>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47800"/>
            <a:ext cx="7935416" cy="1549152"/>
          </a:xfrm>
        </p:spPr>
        <p:txBody>
          <a:bodyPr>
            <a:normAutofit/>
          </a:bodyPr>
          <a:lstStyle/>
          <a:p>
            <a:r>
              <a:rPr lang="en-US" dirty="0">
                <a:latin typeface="+mj-lt"/>
              </a:rPr>
              <a:t>Research </a:t>
            </a:r>
            <a:r>
              <a:rPr lang="en-US" dirty="0">
                <a:solidFill>
                  <a:schemeClr val="accent3"/>
                </a:solidFill>
                <a:latin typeface="+mj-lt"/>
              </a:rPr>
              <a:t>Questions</a:t>
            </a:r>
            <a:r>
              <a:rPr lang="en-US" dirty="0">
                <a:latin typeface="+mj-lt"/>
              </a:rPr>
              <a:t> and </a:t>
            </a:r>
            <a:r>
              <a:rPr lang="en-US" dirty="0">
                <a:solidFill>
                  <a:schemeClr val="accent3"/>
                </a:solidFill>
                <a:latin typeface="+mj-lt"/>
              </a:rPr>
              <a:t>Methodology</a:t>
            </a:r>
          </a:p>
        </p:txBody>
      </p:sp>
      <p:cxnSp>
        <p:nvCxnSpPr>
          <p:cNvPr id="4" name="Straight Connector 3"/>
          <p:cNvCxnSpPr/>
          <p:nvPr/>
        </p:nvCxnSpPr>
        <p:spPr>
          <a:xfrm>
            <a:off x="611560" y="1628800"/>
            <a:ext cx="0" cy="1296144"/>
          </a:xfrm>
          <a:prstGeom prst="line">
            <a:avLst/>
          </a:prstGeom>
          <a:ln w="114300">
            <a:solidFill>
              <a:schemeClr val="accent3">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4071955"/>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476672"/>
            <a:ext cx="7775776" cy="5472608"/>
          </a:xfrm>
        </p:spPr>
        <p:txBody>
          <a:bodyPr>
            <a:normAutofit/>
          </a:bodyPr>
          <a:lstStyle/>
          <a:p>
            <a:pPr marL="0" lvl="0" indent="0">
              <a:buNone/>
            </a:pPr>
            <a:r>
              <a:rPr lang="en-US" sz="4000" b="1" dirty="0">
                <a:solidFill>
                  <a:srgbClr val="FA8300"/>
                </a:solidFill>
                <a:latin typeface="+mn-lt"/>
              </a:rPr>
              <a:t>Research Questions</a:t>
            </a:r>
          </a:p>
          <a:p>
            <a:pPr marL="0" lvl="0" indent="0">
              <a:buNone/>
            </a:pPr>
            <a:endParaRPr lang="en-US" sz="2400" dirty="0">
              <a:latin typeface="+mn-lt"/>
            </a:endParaRPr>
          </a:p>
          <a:p>
            <a:pPr marL="0" lvl="0" indent="0">
              <a:buNone/>
            </a:pPr>
            <a:r>
              <a:rPr lang="en-US" sz="2400" dirty="0">
                <a:latin typeface="+mn-lt"/>
              </a:rPr>
              <a:t>Why and how are racialized immigrant women being pushed into precarious employment? </a:t>
            </a:r>
          </a:p>
          <a:p>
            <a:pPr marL="0" lvl="0" indent="0">
              <a:buNone/>
            </a:pPr>
            <a:endParaRPr lang="en-US" sz="2400" dirty="0">
              <a:latin typeface="+mn-lt"/>
            </a:endParaRPr>
          </a:p>
          <a:p>
            <a:pPr marL="0" lvl="0" indent="0">
              <a:buNone/>
            </a:pPr>
            <a:r>
              <a:rPr lang="en-US" sz="2400" dirty="0">
                <a:latin typeface="+mn-lt"/>
              </a:rPr>
              <a:t>What are the economic, social, and health impacts of being stuck in precarious jobs for immigrant women and their families?</a:t>
            </a:r>
          </a:p>
          <a:p>
            <a:pPr marL="0" lvl="0" indent="0">
              <a:buNone/>
            </a:pPr>
            <a:endParaRPr lang="en-US" sz="2400" dirty="0">
              <a:latin typeface="+mn-lt"/>
            </a:endParaRPr>
          </a:p>
          <a:p>
            <a:pPr marL="0" lvl="0" indent="0">
              <a:buNone/>
            </a:pPr>
            <a:r>
              <a:rPr lang="en-US" sz="2400" dirty="0">
                <a:latin typeface="+mn-lt"/>
              </a:rPr>
              <a:t>How do racialized immigrant women view and respond (manage, subvert, and resist) conditions and impacts of employment precarity?</a:t>
            </a:r>
          </a:p>
          <a:p>
            <a:pPr marL="0" lvl="0" indent="0">
              <a:buNone/>
            </a:pPr>
            <a:endParaRPr lang="en-US" sz="2400" dirty="0">
              <a:latin typeface="+mn-lt"/>
            </a:endParaRPr>
          </a:p>
          <a:p>
            <a:pPr marL="0" lvl="0" indent="0">
              <a:buNone/>
            </a:pPr>
            <a:endParaRPr lang="en-US" sz="2400" dirty="0">
              <a:latin typeface="+mn-lt"/>
            </a:endParaRPr>
          </a:p>
          <a:p>
            <a:pPr marL="0" lvl="0" indent="0">
              <a:buNone/>
            </a:pPr>
            <a:endParaRPr lang="en-US" sz="2400" dirty="0">
              <a:latin typeface="+mn-lt"/>
            </a:endParaRPr>
          </a:p>
          <a:p>
            <a:pPr marL="0" lvl="0" indent="0">
              <a:buNone/>
            </a:pPr>
            <a:endParaRPr lang="en-US" sz="2400" dirty="0">
              <a:latin typeface="+mn-lt"/>
            </a:endParaRPr>
          </a:p>
          <a:p>
            <a:pPr marL="0" lvl="0" indent="0">
              <a:buNone/>
            </a:pPr>
            <a:endParaRPr lang="en-US" sz="2000" i="1" dirty="0">
              <a:latin typeface="+mn-lt"/>
            </a:endParaRPr>
          </a:p>
          <a:p>
            <a:pPr lvl="0"/>
            <a:endParaRPr lang="en-US" sz="2000" i="1" dirty="0">
              <a:latin typeface="+mn-lt"/>
            </a:endParaRPr>
          </a:p>
          <a:p>
            <a:endParaRPr lang="en-US" sz="2000" dirty="0">
              <a:latin typeface="+mn-lt"/>
            </a:endParaRPr>
          </a:p>
        </p:txBody>
      </p:sp>
    </p:spTree>
    <p:extLst>
      <p:ext uri="{BB962C8B-B14F-4D97-AF65-F5344CB8AC3E}">
        <p14:creationId xmlns:p14="http://schemas.microsoft.com/office/powerpoint/2010/main" val="1159053202"/>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476672"/>
            <a:ext cx="3599312" cy="5472608"/>
          </a:xfrm>
        </p:spPr>
        <p:txBody>
          <a:bodyPr>
            <a:normAutofit/>
          </a:bodyPr>
          <a:lstStyle/>
          <a:p>
            <a:pPr marL="0" lvl="0" indent="0">
              <a:buNone/>
            </a:pPr>
            <a:r>
              <a:rPr lang="en-US" sz="4000" b="1" dirty="0">
                <a:solidFill>
                  <a:srgbClr val="FA8300"/>
                </a:solidFill>
                <a:latin typeface="+mn-lt"/>
              </a:rPr>
              <a:t>Methodology</a:t>
            </a:r>
            <a:endParaRPr lang="en-US" sz="3200" b="1" dirty="0">
              <a:solidFill>
                <a:srgbClr val="FA8300"/>
              </a:solidFill>
              <a:latin typeface="+mn-lt"/>
            </a:endParaRPr>
          </a:p>
          <a:p>
            <a:pPr marL="0" indent="0">
              <a:buNone/>
            </a:pPr>
            <a:endParaRPr lang="en-US" sz="2000" dirty="0">
              <a:latin typeface="+mn-lt"/>
            </a:endParaRPr>
          </a:p>
          <a:p>
            <a:r>
              <a:rPr lang="en-US" sz="2000" dirty="0">
                <a:latin typeface="+mn-lt"/>
              </a:rPr>
              <a:t>Community-based Research (CBR):</a:t>
            </a:r>
          </a:p>
          <a:p>
            <a:pPr lvl="1"/>
            <a:r>
              <a:rPr lang="en-US" sz="1700" dirty="0">
                <a:latin typeface="+mn-lt"/>
              </a:rPr>
              <a:t>7 racialized immigrant women trained as peer researchers</a:t>
            </a:r>
          </a:p>
          <a:p>
            <a:r>
              <a:rPr lang="en-US" sz="2000" dirty="0">
                <a:latin typeface="+mn-lt"/>
              </a:rPr>
              <a:t>In-depth, semi-structured interviews with </a:t>
            </a:r>
            <a:r>
              <a:rPr lang="en-US" sz="2000" b="1" dirty="0">
                <a:latin typeface="+mn-lt"/>
              </a:rPr>
              <a:t>30</a:t>
            </a:r>
            <a:r>
              <a:rPr lang="en-US" sz="2000" dirty="0">
                <a:latin typeface="+mn-lt"/>
              </a:rPr>
              <a:t> immigrant women aged 25-54, </a:t>
            </a:r>
            <a:r>
              <a:rPr lang="en-US" sz="2000" b="1" dirty="0">
                <a:latin typeface="+mn-lt"/>
              </a:rPr>
              <a:t>actively</a:t>
            </a:r>
            <a:r>
              <a:rPr lang="en-US" sz="2000" dirty="0">
                <a:latin typeface="+mn-lt"/>
              </a:rPr>
              <a:t> participating in the labour market (currently working or looking for work) and have been in Canada for at least 2 years</a:t>
            </a:r>
          </a:p>
          <a:p>
            <a:pPr lvl="0"/>
            <a:endParaRPr lang="en-US" sz="2000" i="1" dirty="0">
              <a:latin typeface="+mn-lt"/>
            </a:endParaRPr>
          </a:p>
          <a:p>
            <a:endParaRPr lang="en-US" sz="2000" dirty="0">
              <a:latin typeface="+mn-lt"/>
            </a:endParaRPr>
          </a:p>
        </p:txBody>
      </p:sp>
      <p:graphicFrame>
        <p:nvGraphicFramePr>
          <p:cNvPr id="4" name="Table 3"/>
          <p:cNvGraphicFramePr>
            <a:graphicFrameLocks noGrp="1"/>
          </p:cNvGraphicFramePr>
          <p:nvPr>
            <p:extLst/>
          </p:nvPr>
        </p:nvGraphicFramePr>
        <p:xfrm>
          <a:off x="4215258" y="476674"/>
          <a:ext cx="4389190" cy="5434526"/>
        </p:xfrm>
        <a:graphic>
          <a:graphicData uri="http://schemas.openxmlformats.org/drawingml/2006/table">
            <a:tbl>
              <a:tblPr firstRow="1" firstCol="1" bandRow="1">
                <a:tableStyleId>{5C22544A-7EE6-4342-B048-85BDC9FD1C3A}</a:tableStyleId>
              </a:tblPr>
              <a:tblGrid>
                <a:gridCol w="3616446">
                  <a:extLst>
                    <a:ext uri="{9D8B030D-6E8A-4147-A177-3AD203B41FA5}">
                      <a16:colId xmlns:a16="http://schemas.microsoft.com/office/drawing/2014/main" val="20000"/>
                    </a:ext>
                  </a:extLst>
                </a:gridCol>
                <a:gridCol w="772744">
                  <a:extLst>
                    <a:ext uri="{9D8B030D-6E8A-4147-A177-3AD203B41FA5}">
                      <a16:colId xmlns:a16="http://schemas.microsoft.com/office/drawing/2014/main" val="20001"/>
                    </a:ext>
                  </a:extLst>
                </a:gridCol>
              </a:tblGrid>
              <a:tr h="497795">
                <a:tc>
                  <a:txBody>
                    <a:bodyPr/>
                    <a:lstStyle/>
                    <a:p>
                      <a:pPr>
                        <a:lnSpc>
                          <a:spcPct val="115000"/>
                        </a:lnSpc>
                        <a:spcAft>
                          <a:spcPts val="0"/>
                        </a:spcAft>
                      </a:pPr>
                      <a:r>
                        <a:rPr lang="en-US" sz="1200" dirty="0">
                          <a:solidFill>
                            <a:schemeClr val="tx1"/>
                          </a:solidFill>
                          <a:effectLst/>
                        </a:rPr>
                        <a:t> Table 1. Demographic Profile of Study Participants</a:t>
                      </a:r>
                      <a:endParaRPr lang="en-CA" sz="1200" dirty="0">
                        <a:solidFill>
                          <a:schemeClr val="tx1"/>
                        </a:solidFill>
                        <a:effectLst/>
                      </a:endParaRPr>
                    </a:p>
                    <a:p>
                      <a:pPr>
                        <a:lnSpc>
                          <a:spcPct val="115000"/>
                        </a:lnSpc>
                        <a:spcAft>
                          <a:spcPts val="0"/>
                        </a:spcAft>
                      </a:pPr>
                      <a:r>
                        <a:rPr lang="en-US" sz="1000" dirty="0">
                          <a:effectLst/>
                        </a:rPr>
                        <a:t>Variable </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 </a:t>
                      </a:r>
                      <a:endParaRPr lang="en-CA" sz="1000">
                        <a:effectLst/>
                      </a:endParaRPr>
                    </a:p>
                    <a:p>
                      <a:pPr>
                        <a:lnSpc>
                          <a:spcPct val="115000"/>
                        </a:lnSpc>
                        <a:spcAft>
                          <a:spcPts val="0"/>
                        </a:spcAft>
                      </a:pPr>
                      <a:r>
                        <a:rPr lang="en-US" sz="1000">
                          <a:effectLst/>
                        </a:rPr>
                        <a:t>Percent</a:t>
                      </a:r>
                      <a:endParaRPr lang="en-CA" sz="1000">
                        <a:effectLst/>
                      </a:endParaRPr>
                    </a:p>
                    <a:p>
                      <a:pPr>
                        <a:lnSpc>
                          <a:spcPct val="115000"/>
                        </a:lnSpc>
                        <a:spcAft>
                          <a:spcPts val="0"/>
                        </a:spcAft>
                      </a:pPr>
                      <a:r>
                        <a:rPr lang="en-US" sz="1000">
                          <a:effectLst/>
                        </a:rPr>
                        <a:t>(N=30)</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0"/>
                  </a:ext>
                </a:extLst>
              </a:tr>
              <a:tr h="165931">
                <a:tc>
                  <a:txBody>
                    <a:bodyPr/>
                    <a:lstStyle/>
                    <a:p>
                      <a:pPr>
                        <a:lnSpc>
                          <a:spcPct val="115000"/>
                        </a:lnSpc>
                        <a:spcAft>
                          <a:spcPts val="0"/>
                        </a:spcAft>
                      </a:pPr>
                      <a:r>
                        <a:rPr lang="en-US" sz="1000" dirty="0">
                          <a:solidFill>
                            <a:schemeClr val="tx1"/>
                          </a:solidFill>
                          <a:effectLst/>
                        </a:rPr>
                        <a:t>AGE</a:t>
                      </a:r>
                      <a:endParaRPr lang="en-CA" sz="1000" dirty="0">
                        <a:solidFill>
                          <a:schemeClr val="tx1"/>
                        </a:solidFill>
                        <a:effectLst/>
                        <a:latin typeface="Calibri"/>
                        <a:ea typeface="Calibri"/>
                        <a:cs typeface="Times New Roman"/>
                      </a:endParaRPr>
                    </a:p>
                  </a:txBody>
                  <a:tcPr marL="46918" marR="46918" marT="0" marB="0"/>
                </a:tc>
                <a:tc>
                  <a:txBody>
                    <a:bodyPr/>
                    <a:lstStyle/>
                    <a:p>
                      <a:endParaRPr lang="en-CA" sz="1000">
                        <a:solidFill>
                          <a:srgbClr val="000000"/>
                        </a:solidFill>
                        <a:effectLst/>
                        <a:latin typeface="Calibri"/>
                        <a:cs typeface="Times New Roman"/>
                      </a:endParaRPr>
                    </a:p>
                  </a:txBody>
                  <a:tcPr marL="46918" marR="46918" marT="0" marB="0"/>
                </a:tc>
                <a:extLst>
                  <a:ext uri="{0D108BD9-81ED-4DB2-BD59-A6C34878D82A}">
                    <a16:rowId xmlns:a16="http://schemas.microsoft.com/office/drawing/2014/main" val="10001"/>
                  </a:ext>
                </a:extLst>
              </a:tr>
              <a:tr h="165931">
                <a:tc>
                  <a:txBody>
                    <a:bodyPr/>
                    <a:lstStyle/>
                    <a:p>
                      <a:pPr>
                        <a:lnSpc>
                          <a:spcPct val="115000"/>
                        </a:lnSpc>
                        <a:spcAft>
                          <a:spcPts val="0"/>
                        </a:spcAft>
                      </a:pPr>
                      <a:r>
                        <a:rPr lang="en-US" sz="1000" dirty="0">
                          <a:effectLst/>
                        </a:rPr>
                        <a:t>30-39 years</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33</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2"/>
                  </a:ext>
                </a:extLst>
              </a:tr>
              <a:tr h="165931">
                <a:tc>
                  <a:txBody>
                    <a:bodyPr/>
                    <a:lstStyle/>
                    <a:p>
                      <a:pPr>
                        <a:lnSpc>
                          <a:spcPct val="115000"/>
                        </a:lnSpc>
                        <a:spcAft>
                          <a:spcPts val="0"/>
                        </a:spcAft>
                      </a:pPr>
                      <a:r>
                        <a:rPr lang="en-US" sz="1000">
                          <a:effectLst/>
                        </a:rPr>
                        <a:t>40-49 years</a:t>
                      </a:r>
                      <a:endParaRPr lang="en-CA" sz="100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47</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3"/>
                  </a:ext>
                </a:extLst>
              </a:tr>
              <a:tr h="497795">
                <a:tc>
                  <a:txBody>
                    <a:bodyPr/>
                    <a:lstStyle/>
                    <a:p>
                      <a:pPr>
                        <a:lnSpc>
                          <a:spcPct val="115000"/>
                        </a:lnSpc>
                        <a:spcAft>
                          <a:spcPts val="0"/>
                        </a:spcAft>
                      </a:pPr>
                      <a:r>
                        <a:rPr lang="en-US" sz="1000" dirty="0">
                          <a:effectLst/>
                        </a:rPr>
                        <a:t>50-59</a:t>
                      </a:r>
                      <a:endParaRPr lang="en-CA" sz="1000" dirty="0">
                        <a:effectLst/>
                      </a:endParaRPr>
                    </a:p>
                    <a:p>
                      <a:pPr>
                        <a:lnSpc>
                          <a:spcPct val="115000"/>
                        </a:lnSpc>
                        <a:spcAft>
                          <a:spcPts val="0"/>
                        </a:spcAft>
                      </a:pPr>
                      <a:r>
                        <a:rPr lang="en-US" sz="1000" dirty="0">
                          <a:effectLst/>
                        </a:rPr>
                        <a:t> </a:t>
                      </a:r>
                      <a:endParaRPr lang="en-CA" sz="1000" dirty="0">
                        <a:effectLst/>
                      </a:endParaRPr>
                    </a:p>
                    <a:p>
                      <a:pPr>
                        <a:lnSpc>
                          <a:spcPct val="115000"/>
                        </a:lnSpc>
                        <a:spcAft>
                          <a:spcPts val="0"/>
                        </a:spcAft>
                      </a:pPr>
                      <a:r>
                        <a:rPr lang="en-US" sz="1000" dirty="0">
                          <a:effectLst/>
                        </a:rPr>
                        <a:t>% Married or in a relationship</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 20</a:t>
                      </a:r>
                      <a:endParaRPr lang="en-CA" sz="1000">
                        <a:effectLst/>
                      </a:endParaRPr>
                    </a:p>
                    <a:p>
                      <a:pPr>
                        <a:lnSpc>
                          <a:spcPct val="115000"/>
                        </a:lnSpc>
                        <a:spcAft>
                          <a:spcPts val="0"/>
                        </a:spcAft>
                      </a:pPr>
                      <a:r>
                        <a:rPr lang="en-US" sz="1000">
                          <a:effectLst/>
                        </a:rPr>
                        <a:t> </a:t>
                      </a:r>
                      <a:endParaRPr lang="en-CA" sz="1000">
                        <a:effectLst/>
                      </a:endParaRPr>
                    </a:p>
                    <a:p>
                      <a:pPr>
                        <a:lnSpc>
                          <a:spcPct val="115000"/>
                        </a:lnSpc>
                        <a:spcAft>
                          <a:spcPts val="0"/>
                        </a:spcAft>
                      </a:pPr>
                      <a:r>
                        <a:rPr lang="en-US" sz="1000">
                          <a:effectLst/>
                        </a:rPr>
                        <a:t>80</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4"/>
                  </a:ext>
                </a:extLst>
              </a:tr>
              <a:tr h="663726">
                <a:tc>
                  <a:txBody>
                    <a:bodyPr/>
                    <a:lstStyle/>
                    <a:p>
                      <a:pPr>
                        <a:lnSpc>
                          <a:spcPct val="115000"/>
                        </a:lnSpc>
                        <a:spcAft>
                          <a:spcPts val="0"/>
                        </a:spcAft>
                      </a:pPr>
                      <a:r>
                        <a:rPr lang="en-US" sz="1000" dirty="0">
                          <a:effectLst/>
                        </a:rPr>
                        <a:t> </a:t>
                      </a:r>
                      <a:endParaRPr lang="en-CA" sz="1000" dirty="0">
                        <a:effectLst/>
                      </a:endParaRPr>
                    </a:p>
                    <a:p>
                      <a:pPr>
                        <a:lnSpc>
                          <a:spcPct val="115000"/>
                        </a:lnSpc>
                        <a:spcAft>
                          <a:spcPts val="0"/>
                        </a:spcAft>
                      </a:pPr>
                      <a:r>
                        <a:rPr lang="en-US" sz="1000" dirty="0">
                          <a:effectLst/>
                        </a:rPr>
                        <a:t>% with university degree</a:t>
                      </a:r>
                      <a:endParaRPr lang="en-CA" sz="1000" dirty="0">
                        <a:effectLst/>
                      </a:endParaRPr>
                    </a:p>
                    <a:p>
                      <a:pPr>
                        <a:lnSpc>
                          <a:spcPct val="115000"/>
                        </a:lnSpc>
                        <a:spcAft>
                          <a:spcPts val="0"/>
                        </a:spcAft>
                      </a:pPr>
                      <a:r>
                        <a:rPr lang="en-US" sz="1000" dirty="0">
                          <a:effectLst/>
                        </a:rPr>
                        <a:t> </a:t>
                      </a:r>
                      <a:endParaRPr lang="en-CA" sz="1000" dirty="0">
                        <a:effectLst/>
                      </a:endParaRPr>
                    </a:p>
                    <a:p>
                      <a:pPr>
                        <a:lnSpc>
                          <a:spcPct val="115000"/>
                        </a:lnSpc>
                        <a:spcAft>
                          <a:spcPts val="0"/>
                        </a:spcAft>
                      </a:pPr>
                      <a:r>
                        <a:rPr lang="en-US" sz="1000" dirty="0">
                          <a:solidFill>
                            <a:schemeClr val="tx1"/>
                          </a:solidFill>
                          <a:effectLst/>
                        </a:rPr>
                        <a:t>REGION/COUNTRY OF ORIGIN</a:t>
                      </a:r>
                      <a:endParaRPr lang="en-CA" sz="1000" dirty="0">
                        <a:solidFill>
                          <a:schemeClr val="tx1"/>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 </a:t>
                      </a:r>
                      <a:endParaRPr lang="en-CA" sz="1000">
                        <a:effectLst/>
                      </a:endParaRPr>
                    </a:p>
                    <a:p>
                      <a:pPr>
                        <a:lnSpc>
                          <a:spcPct val="115000"/>
                        </a:lnSpc>
                        <a:spcAft>
                          <a:spcPts val="0"/>
                        </a:spcAft>
                      </a:pPr>
                      <a:r>
                        <a:rPr lang="en-US" sz="1000">
                          <a:effectLst/>
                        </a:rPr>
                        <a:t>71</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5"/>
                  </a:ext>
                </a:extLst>
              </a:tr>
              <a:tr h="165931">
                <a:tc>
                  <a:txBody>
                    <a:bodyPr/>
                    <a:lstStyle/>
                    <a:p>
                      <a:pPr>
                        <a:lnSpc>
                          <a:spcPct val="115000"/>
                        </a:lnSpc>
                        <a:spcAft>
                          <a:spcPts val="0"/>
                        </a:spcAft>
                      </a:pPr>
                      <a:r>
                        <a:rPr lang="en-CA" sz="1000">
                          <a:effectLst/>
                        </a:rPr>
                        <a:t>West Central Asia/Middle East (Afghanistan, Iran)</a:t>
                      </a:r>
                      <a:endParaRPr lang="en-CA" sz="100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13</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6"/>
                  </a:ext>
                </a:extLst>
              </a:tr>
              <a:tr h="165931">
                <a:tc>
                  <a:txBody>
                    <a:bodyPr/>
                    <a:lstStyle/>
                    <a:p>
                      <a:pPr>
                        <a:lnSpc>
                          <a:spcPct val="115000"/>
                        </a:lnSpc>
                        <a:spcAft>
                          <a:spcPts val="0"/>
                        </a:spcAft>
                      </a:pPr>
                      <a:r>
                        <a:rPr lang="en-US" sz="1000">
                          <a:effectLst/>
                        </a:rPr>
                        <a:t>China and South East Asia (Burma, Philippines)</a:t>
                      </a:r>
                      <a:endParaRPr lang="en-CA" sz="100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24</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7"/>
                  </a:ext>
                </a:extLst>
              </a:tr>
              <a:tr h="497795">
                <a:tc>
                  <a:txBody>
                    <a:bodyPr/>
                    <a:lstStyle/>
                    <a:p>
                      <a:pPr>
                        <a:lnSpc>
                          <a:spcPct val="115000"/>
                        </a:lnSpc>
                        <a:spcAft>
                          <a:spcPts val="0"/>
                        </a:spcAft>
                      </a:pPr>
                      <a:r>
                        <a:rPr lang="en-US" sz="1000" dirty="0">
                          <a:effectLst/>
                        </a:rPr>
                        <a:t>South Asia (Bangladesh, Nepal, Pakistan)</a:t>
                      </a:r>
                      <a:endParaRPr lang="en-CA" sz="1000" dirty="0">
                        <a:effectLst/>
                      </a:endParaRPr>
                    </a:p>
                    <a:p>
                      <a:pPr>
                        <a:lnSpc>
                          <a:spcPct val="115000"/>
                        </a:lnSpc>
                        <a:spcAft>
                          <a:spcPts val="0"/>
                        </a:spcAft>
                      </a:pPr>
                      <a:r>
                        <a:rPr lang="en-US" sz="1000" dirty="0">
                          <a:effectLst/>
                        </a:rPr>
                        <a:t>Africa (Somalia, Sudan, Sierra Leone)</a:t>
                      </a:r>
                      <a:endParaRPr lang="en-CA" sz="1000" dirty="0">
                        <a:effectLst/>
                      </a:endParaRPr>
                    </a:p>
                    <a:p>
                      <a:pPr>
                        <a:lnSpc>
                          <a:spcPct val="115000"/>
                        </a:lnSpc>
                        <a:spcAft>
                          <a:spcPts val="0"/>
                        </a:spcAft>
                      </a:pPr>
                      <a:r>
                        <a:rPr lang="en-US" sz="1000" dirty="0">
                          <a:effectLst/>
                        </a:rPr>
                        <a:t>Central and South America</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37</a:t>
                      </a:r>
                      <a:endParaRPr lang="en-CA" sz="1000">
                        <a:effectLst/>
                      </a:endParaRPr>
                    </a:p>
                    <a:p>
                      <a:pPr>
                        <a:lnSpc>
                          <a:spcPct val="115000"/>
                        </a:lnSpc>
                        <a:spcAft>
                          <a:spcPts val="0"/>
                        </a:spcAft>
                      </a:pPr>
                      <a:r>
                        <a:rPr lang="en-US" sz="1000">
                          <a:effectLst/>
                        </a:rPr>
                        <a:t>10</a:t>
                      </a:r>
                      <a:endParaRPr lang="en-CA" sz="1000">
                        <a:effectLst/>
                      </a:endParaRPr>
                    </a:p>
                    <a:p>
                      <a:pPr>
                        <a:lnSpc>
                          <a:spcPct val="115000"/>
                        </a:lnSpc>
                        <a:spcAft>
                          <a:spcPts val="0"/>
                        </a:spcAft>
                      </a:pPr>
                      <a:r>
                        <a:rPr lang="en-US" sz="1000">
                          <a:effectLst/>
                        </a:rPr>
                        <a:t>6</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08"/>
                  </a:ext>
                </a:extLst>
              </a:tr>
              <a:tr h="331863">
                <a:tc>
                  <a:txBody>
                    <a:bodyPr/>
                    <a:lstStyle/>
                    <a:p>
                      <a:pPr>
                        <a:lnSpc>
                          <a:spcPct val="115000"/>
                        </a:lnSpc>
                        <a:spcAft>
                          <a:spcPts val="0"/>
                        </a:spcAft>
                      </a:pPr>
                      <a:r>
                        <a:rPr lang="en-US" sz="1000" dirty="0">
                          <a:effectLst/>
                        </a:rPr>
                        <a:t> </a:t>
                      </a:r>
                      <a:endParaRPr lang="en-CA" sz="1000" dirty="0">
                        <a:effectLst/>
                      </a:endParaRPr>
                    </a:p>
                    <a:p>
                      <a:pPr>
                        <a:lnSpc>
                          <a:spcPct val="115000"/>
                        </a:lnSpc>
                        <a:spcAft>
                          <a:spcPts val="0"/>
                        </a:spcAft>
                      </a:pPr>
                      <a:r>
                        <a:rPr lang="en-US" sz="1000" dirty="0">
                          <a:solidFill>
                            <a:schemeClr val="tx1"/>
                          </a:solidFill>
                          <a:effectLst/>
                        </a:rPr>
                        <a:t>LENGTH OF STAY IN CANADA (2011 as reference)</a:t>
                      </a:r>
                      <a:endParaRPr lang="en-CA" sz="1000" dirty="0">
                        <a:solidFill>
                          <a:schemeClr val="tx1"/>
                        </a:solidFill>
                        <a:effectLst/>
                        <a:latin typeface="Calibri"/>
                        <a:ea typeface="Calibri"/>
                        <a:cs typeface="Times New Roman"/>
                      </a:endParaRPr>
                    </a:p>
                  </a:txBody>
                  <a:tcPr marL="46918" marR="46918" marT="0" marB="0"/>
                </a:tc>
                <a:tc>
                  <a:txBody>
                    <a:bodyPr/>
                    <a:lstStyle/>
                    <a:p>
                      <a:endParaRPr lang="en-CA" sz="1000">
                        <a:solidFill>
                          <a:srgbClr val="000000"/>
                        </a:solidFill>
                        <a:effectLst/>
                        <a:latin typeface="Calibri"/>
                        <a:cs typeface="Times New Roman"/>
                      </a:endParaRPr>
                    </a:p>
                  </a:txBody>
                  <a:tcPr marL="46918" marR="46918" marT="0" marB="0"/>
                </a:tc>
                <a:extLst>
                  <a:ext uri="{0D108BD9-81ED-4DB2-BD59-A6C34878D82A}">
                    <a16:rowId xmlns:a16="http://schemas.microsoft.com/office/drawing/2014/main" val="10009"/>
                  </a:ext>
                </a:extLst>
              </a:tr>
              <a:tr h="331863">
                <a:tc>
                  <a:txBody>
                    <a:bodyPr/>
                    <a:lstStyle/>
                    <a:p>
                      <a:pPr>
                        <a:lnSpc>
                          <a:spcPct val="115000"/>
                        </a:lnSpc>
                        <a:spcAft>
                          <a:spcPts val="0"/>
                        </a:spcAft>
                      </a:pPr>
                      <a:r>
                        <a:rPr lang="en-US" sz="1000" dirty="0">
                          <a:effectLst/>
                        </a:rPr>
                        <a:t>2-5 years</a:t>
                      </a:r>
                      <a:endParaRPr lang="en-CA" sz="1000" dirty="0">
                        <a:effectLst/>
                      </a:endParaRPr>
                    </a:p>
                    <a:p>
                      <a:pPr>
                        <a:lnSpc>
                          <a:spcPct val="115000"/>
                        </a:lnSpc>
                        <a:spcAft>
                          <a:spcPts val="0"/>
                        </a:spcAft>
                      </a:pPr>
                      <a:r>
                        <a:rPr lang="en-US" sz="1000" dirty="0">
                          <a:effectLst/>
                        </a:rPr>
                        <a:t>6-10 years</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a:effectLst/>
                        </a:rPr>
                        <a:t>37</a:t>
                      </a:r>
                      <a:endParaRPr lang="en-CA" sz="1000">
                        <a:effectLst/>
                      </a:endParaRPr>
                    </a:p>
                    <a:p>
                      <a:pPr>
                        <a:lnSpc>
                          <a:spcPct val="115000"/>
                        </a:lnSpc>
                        <a:spcAft>
                          <a:spcPts val="0"/>
                        </a:spcAft>
                      </a:pPr>
                      <a:r>
                        <a:rPr lang="en-US" sz="1000">
                          <a:effectLst/>
                        </a:rPr>
                        <a:t>30</a:t>
                      </a:r>
                      <a:endParaRPr lang="en-CA" sz="100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10"/>
                  </a:ext>
                </a:extLst>
              </a:tr>
              <a:tr h="176726">
                <a:tc>
                  <a:txBody>
                    <a:bodyPr/>
                    <a:lstStyle/>
                    <a:p>
                      <a:pPr>
                        <a:lnSpc>
                          <a:spcPct val="115000"/>
                        </a:lnSpc>
                        <a:spcAft>
                          <a:spcPts val="0"/>
                        </a:spcAft>
                      </a:pPr>
                      <a:r>
                        <a:rPr lang="en-US" sz="1000" dirty="0">
                          <a:effectLst/>
                        </a:rPr>
                        <a:t>10+ years</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US" sz="1000" dirty="0">
                          <a:effectLst/>
                        </a:rPr>
                        <a:t>33</a:t>
                      </a:r>
                      <a:endParaRPr lang="en-CA" sz="1000" dirty="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11"/>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solidFill>
                            <a:schemeClr val="tx1"/>
                          </a:solidFill>
                          <a:effectLst/>
                        </a:rPr>
                        <a:t>ARRIVAL IMMIGRATION STATUS</a:t>
                      </a:r>
                      <a:endParaRPr lang="en-CA" sz="1000" dirty="0">
                        <a:solidFill>
                          <a:schemeClr val="tx1"/>
                        </a:solidFill>
                        <a:effectLst/>
                        <a:latin typeface="Calibri"/>
                        <a:ea typeface="Calibri"/>
                        <a:cs typeface="Times New Roman"/>
                      </a:endParaRPr>
                    </a:p>
                  </a:txBody>
                  <a:tcPr marL="46918" marR="46918" marT="0" marB="0"/>
                </a:tc>
                <a:tc>
                  <a:txBody>
                    <a:bodyPr/>
                    <a:lstStyle/>
                    <a:p>
                      <a:pPr>
                        <a:lnSpc>
                          <a:spcPct val="115000"/>
                        </a:lnSpc>
                        <a:spcAft>
                          <a:spcPts val="0"/>
                        </a:spcAft>
                      </a:pPr>
                      <a:endParaRPr lang="en-CA" sz="1000" dirty="0">
                        <a:solidFill>
                          <a:srgbClr val="000000"/>
                        </a:solidFill>
                        <a:effectLst/>
                        <a:latin typeface="Calibri"/>
                        <a:ea typeface="Calibri"/>
                        <a:cs typeface="Times New Roman"/>
                      </a:endParaRPr>
                    </a:p>
                  </a:txBody>
                  <a:tcPr marL="46918" marR="46918" marT="0" marB="0"/>
                </a:tc>
                <a:extLst>
                  <a:ext uri="{0D108BD9-81ED-4DB2-BD59-A6C34878D82A}">
                    <a16:rowId xmlns:a16="http://schemas.microsoft.com/office/drawing/2014/main" val="10012"/>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effectLst/>
                        </a:rPr>
                        <a:t>Skilled Worker/Economic class (Dependent)</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CA" sz="1000" dirty="0">
                          <a:solidFill>
                            <a:srgbClr val="000000"/>
                          </a:solidFill>
                          <a:effectLst/>
                          <a:latin typeface="Calibri"/>
                          <a:ea typeface="Calibri"/>
                          <a:cs typeface="Times New Roman"/>
                        </a:rPr>
                        <a:t>26</a:t>
                      </a:r>
                    </a:p>
                  </a:txBody>
                  <a:tcPr marL="46918" marR="46918" marT="0" marB="0"/>
                </a:tc>
                <a:extLst>
                  <a:ext uri="{0D108BD9-81ED-4DB2-BD59-A6C34878D82A}">
                    <a16:rowId xmlns:a16="http://schemas.microsoft.com/office/drawing/2014/main" val="10013"/>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effectLst/>
                        </a:rPr>
                        <a:t>Skilled Worker/Economic class (Primary</a:t>
                      </a:r>
                      <a:r>
                        <a:rPr lang="en-US" sz="1000" baseline="0" dirty="0">
                          <a:effectLst/>
                        </a:rPr>
                        <a:t> Applicant</a:t>
                      </a:r>
                      <a:r>
                        <a:rPr lang="en-US" sz="1000" dirty="0">
                          <a:effectLst/>
                        </a:rPr>
                        <a:t>)</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CA" sz="1000" dirty="0">
                          <a:solidFill>
                            <a:srgbClr val="000000"/>
                          </a:solidFill>
                          <a:effectLst/>
                          <a:latin typeface="Calibri"/>
                          <a:ea typeface="Calibri"/>
                          <a:cs typeface="Times New Roman"/>
                        </a:rPr>
                        <a:t>17</a:t>
                      </a:r>
                    </a:p>
                  </a:txBody>
                  <a:tcPr marL="46918" marR="46918" marT="0" marB="0"/>
                </a:tc>
                <a:extLst>
                  <a:ext uri="{0D108BD9-81ED-4DB2-BD59-A6C34878D82A}">
                    <a16:rowId xmlns:a16="http://schemas.microsoft.com/office/drawing/2014/main" val="10014"/>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effectLst/>
                        </a:rPr>
                        <a:t>Government Assisted Refugees</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CA" sz="1000" dirty="0">
                          <a:solidFill>
                            <a:srgbClr val="000000"/>
                          </a:solidFill>
                          <a:effectLst/>
                          <a:latin typeface="Calibri"/>
                          <a:ea typeface="Calibri"/>
                          <a:cs typeface="Times New Roman"/>
                        </a:rPr>
                        <a:t>17</a:t>
                      </a:r>
                    </a:p>
                  </a:txBody>
                  <a:tcPr marL="46918" marR="46918" marT="0" marB="0"/>
                </a:tc>
                <a:extLst>
                  <a:ext uri="{0D108BD9-81ED-4DB2-BD59-A6C34878D82A}">
                    <a16:rowId xmlns:a16="http://schemas.microsoft.com/office/drawing/2014/main" val="10015"/>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effectLst/>
                        </a:rPr>
                        <a:t>Refugee Claimant</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CA" sz="1000" dirty="0">
                          <a:solidFill>
                            <a:srgbClr val="000000"/>
                          </a:solidFill>
                          <a:effectLst/>
                          <a:latin typeface="Calibri"/>
                          <a:ea typeface="Calibri"/>
                          <a:cs typeface="Times New Roman"/>
                        </a:rPr>
                        <a:t>13</a:t>
                      </a:r>
                    </a:p>
                  </a:txBody>
                  <a:tcPr marL="46918" marR="46918" marT="0" marB="0"/>
                </a:tc>
                <a:extLst>
                  <a:ext uri="{0D108BD9-81ED-4DB2-BD59-A6C34878D82A}">
                    <a16:rowId xmlns:a16="http://schemas.microsoft.com/office/drawing/2014/main" val="10016"/>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effectLst/>
                        </a:rPr>
                        <a:t>Family</a:t>
                      </a:r>
                      <a:r>
                        <a:rPr lang="en-US" sz="1000" baseline="0" dirty="0">
                          <a:effectLst/>
                        </a:rPr>
                        <a:t> Sponsored</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CA" sz="1000" dirty="0">
                          <a:solidFill>
                            <a:srgbClr val="000000"/>
                          </a:solidFill>
                          <a:effectLst/>
                          <a:latin typeface="Calibri"/>
                          <a:ea typeface="Calibri"/>
                          <a:cs typeface="Times New Roman"/>
                        </a:rPr>
                        <a:t>13</a:t>
                      </a:r>
                    </a:p>
                  </a:txBody>
                  <a:tcPr marL="46918" marR="46918" marT="0" marB="0"/>
                </a:tc>
                <a:extLst>
                  <a:ext uri="{0D108BD9-81ED-4DB2-BD59-A6C34878D82A}">
                    <a16:rowId xmlns:a16="http://schemas.microsoft.com/office/drawing/2014/main" val="10017"/>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effectLst/>
                        </a:rPr>
                        <a:t>Live-in Caregiver</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CA" sz="1000" dirty="0">
                          <a:solidFill>
                            <a:srgbClr val="000000"/>
                          </a:solidFill>
                          <a:effectLst/>
                          <a:latin typeface="Calibri"/>
                          <a:ea typeface="Calibri"/>
                          <a:cs typeface="Times New Roman"/>
                        </a:rPr>
                        <a:t>7</a:t>
                      </a:r>
                    </a:p>
                  </a:txBody>
                  <a:tcPr marL="46918" marR="46918" marT="0" marB="0"/>
                </a:tc>
                <a:extLst>
                  <a:ext uri="{0D108BD9-81ED-4DB2-BD59-A6C34878D82A}">
                    <a16:rowId xmlns:a16="http://schemas.microsoft.com/office/drawing/2014/main" val="10018"/>
                  </a:ext>
                </a:extLst>
              </a:tr>
              <a:tr h="16593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a:effectLst/>
                        </a:rPr>
                        <a:t>Other</a:t>
                      </a:r>
                      <a:endParaRPr lang="en-CA" sz="1000" dirty="0">
                        <a:solidFill>
                          <a:srgbClr val="000000"/>
                        </a:solidFill>
                        <a:effectLst/>
                        <a:latin typeface="Calibri"/>
                        <a:ea typeface="Calibri"/>
                        <a:cs typeface="Times New Roman"/>
                      </a:endParaRPr>
                    </a:p>
                  </a:txBody>
                  <a:tcPr marL="46918" marR="46918" marT="0" marB="0"/>
                </a:tc>
                <a:tc>
                  <a:txBody>
                    <a:bodyPr/>
                    <a:lstStyle/>
                    <a:p>
                      <a:pPr>
                        <a:lnSpc>
                          <a:spcPct val="115000"/>
                        </a:lnSpc>
                        <a:spcAft>
                          <a:spcPts val="0"/>
                        </a:spcAft>
                      </a:pPr>
                      <a:r>
                        <a:rPr lang="en-CA" sz="1000" dirty="0">
                          <a:solidFill>
                            <a:srgbClr val="000000"/>
                          </a:solidFill>
                          <a:effectLst/>
                          <a:latin typeface="Calibri"/>
                          <a:ea typeface="Calibri"/>
                          <a:cs typeface="Times New Roman"/>
                        </a:rPr>
                        <a:t>7</a:t>
                      </a:r>
                    </a:p>
                  </a:txBody>
                  <a:tcPr marL="46918" marR="46918" marT="0" marB="0"/>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055967570"/>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47800"/>
            <a:ext cx="7935416" cy="1549152"/>
          </a:xfrm>
        </p:spPr>
        <p:txBody>
          <a:bodyPr>
            <a:normAutofit/>
          </a:bodyPr>
          <a:lstStyle/>
          <a:p>
            <a:r>
              <a:rPr lang="en-US" dirty="0">
                <a:solidFill>
                  <a:schemeClr val="accent3"/>
                </a:solidFill>
                <a:latin typeface="+mj-lt"/>
              </a:rPr>
              <a:t>Key Findings</a:t>
            </a:r>
          </a:p>
        </p:txBody>
      </p:sp>
      <p:cxnSp>
        <p:nvCxnSpPr>
          <p:cNvPr id="4" name="Straight Connector 3"/>
          <p:cNvCxnSpPr/>
          <p:nvPr/>
        </p:nvCxnSpPr>
        <p:spPr>
          <a:xfrm>
            <a:off x="611560" y="1628800"/>
            <a:ext cx="0" cy="1296144"/>
          </a:xfrm>
          <a:prstGeom prst="line">
            <a:avLst/>
          </a:prstGeom>
          <a:ln w="114300">
            <a:solidFill>
              <a:schemeClr val="accent3">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711038"/>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solidFill>
                  <a:schemeClr val="accent3"/>
                </a:solidFill>
                <a:latin typeface="+mj-lt"/>
              </a:rPr>
              <a:t>Key Finding 1 </a:t>
            </a:r>
          </a:p>
        </p:txBody>
      </p:sp>
      <p:sp>
        <p:nvSpPr>
          <p:cNvPr id="3" name="Content Placeholder 2"/>
          <p:cNvSpPr>
            <a:spLocks noGrp="1"/>
          </p:cNvSpPr>
          <p:nvPr>
            <p:ph sz="quarter" idx="1"/>
          </p:nvPr>
        </p:nvSpPr>
        <p:spPr>
          <a:xfrm>
            <a:off x="612648" y="1340768"/>
            <a:ext cx="8153400" cy="4298032"/>
          </a:xfrm>
        </p:spPr>
        <p:txBody>
          <a:bodyPr>
            <a:noAutofit/>
          </a:bodyPr>
          <a:lstStyle/>
          <a:p>
            <a:r>
              <a:rPr lang="en-CA" sz="2800" dirty="0">
                <a:latin typeface="+mn-lt"/>
              </a:rPr>
              <a:t>Racialized immigrant women face many of the same </a:t>
            </a:r>
            <a:r>
              <a:rPr lang="en-CA" sz="2800" b="1" dirty="0">
                <a:solidFill>
                  <a:srgbClr val="FA8300"/>
                </a:solidFill>
                <a:latin typeface="+mn-lt"/>
              </a:rPr>
              <a:t>economic structural barriers </a:t>
            </a:r>
            <a:r>
              <a:rPr lang="en-CA" sz="2800" dirty="0">
                <a:latin typeface="+mn-lt"/>
              </a:rPr>
              <a:t>as their male counterparts, such as: </a:t>
            </a:r>
          </a:p>
          <a:p>
            <a:pPr lvl="1"/>
            <a:r>
              <a:rPr lang="en-CA" sz="2000" dirty="0">
                <a:latin typeface="+mn-lt"/>
              </a:rPr>
              <a:t>Non-recognition of international credentials</a:t>
            </a:r>
          </a:p>
          <a:p>
            <a:pPr lvl="1"/>
            <a:r>
              <a:rPr lang="en-CA" sz="2000" dirty="0">
                <a:latin typeface="+mn-lt"/>
              </a:rPr>
              <a:t>Lack of employment equity</a:t>
            </a:r>
          </a:p>
          <a:p>
            <a:pPr lvl="1"/>
            <a:r>
              <a:rPr lang="en-CA" sz="2000" dirty="0">
                <a:latin typeface="+mn-lt"/>
              </a:rPr>
              <a:t>Job-skills mismatch</a:t>
            </a:r>
          </a:p>
          <a:p>
            <a:pPr lvl="1"/>
            <a:r>
              <a:rPr lang="en-CA" sz="2000" dirty="0">
                <a:latin typeface="+mn-lt"/>
              </a:rPr>
              <a:t>Race-based systemic discrimination</a:t>
            </a:r>
          </a:p>
          <a:p>
            <a:pPr lvl="1"/>
            <a:r>
              <a:rPr lang="en-CA" sz="2000" dirty="0">
                <a:latin typeface="+mn-lt"/>
              </a:rPr>
              <a:t>Language barriers</a:t>
            </a:r>
          </a:p>
          <a:p>
            <a:pPr lvl="1"/>
            <a:r>
              <a:rPr lang="en-CA" sz="2000" dirty="0">
                <a:latin typeface="+mn-lt"/>
              </a:rPr>
              <a:t>Information and access barriers to services</a:t>
            </a:r>
          </a:p>
          <a:p>
            <a:pPr lvl="1"/>
            <a:r>
              <a:rPr lang="en-CA" sz="2000" dirty="0">
                <a:latin typeface="+mn-lt"/>
              </a:rPr>
              <a:t>Limited professional network</a:t>
            </a:r>
          </a:p>
          <a:p>
            <a:endParaRPr lang="en-CA" sz="2800" dirty="0">
              <a:latin typeface="+mn-lt"/>
            </a:endParaRPr>
          </a:p>
        </p:txBody>
      </p:sp>
    </p:spTree>
    <p:extLst>
      <p:ext uri="{BB962C8B-B14F-4D97-AF65-F5344CB8AC3E}">
        <p14:creationId xmlns:p14="http://schemas.microsoft.com/office/powerpoint/2010/main" val="2523800643"/>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normAutofit/>
          </a:bodyPr>
          <a:lstStyle/>
          <a:p>
            <a:r>
              <a:rPr lang="en-US" i="1" dirty="0">
                <a:solidFill>
                  <a:schemeClr val="accent3"/>
                </a:solidFill>
                <a:latin typeface="+mj-lt"/>
              </a:rPr>
              <a:t>What happens to RIW after arrival?</a:t>
            </a:r>
          </a:p>
        </p:txBody>
      </p:sp>
      <p:sp>
        <p:nvSpPr>
          <p:cNvPr id="3" name="Content Placeholder 2"/>
          <p:cNvSpPr>
            <a:spLocks noGrp="1"/>
          </p:cNvSpPr>
          <p:nvPr>
            <p:ph sz="quarter" idx="1"/>
          </p:nvPr>
        </p:nvSpPr>
        <p:spPr>
          <a:xfrm>
            <a:off x="612648" y="1196752"/>
            <a:ext cx="8153400" cy="4298032"/>
          </a:xfrm>
        </p:spPr>
        <p:txBody>
          <a:bodyPr>
            <a:noAutofit/>
          </a:bodyPr>
          <a:lstStyle/>
          <a:p>
            <a:r>
              <a:rPr lang="en-CA" sz="1520" b="1" dirty="0" err="1">
                <a:latin typeface="+mn-lt"/>
              </a:rPr>
              <a:t>Srijana</a:t>
            </a:r>
            <a:r>
              <a:rPr lang="en-CA" sz="1520" dirty="0">
                <a:latin typeface="+mn-lt"/>
              </a:rPr>
              <a:t> and her husband, Kamal, are both </a:t>
            </a:r>
            <a:r>
              <a:rPr lang="en-CA" sz="1520" b="1" i="1" dirty="0">
                <a:latin typeface="+mn-lt"/>
              </a:rPr>
              <a:t>forestry experts from Nepal</a:t>
            </a:r>
            <a:r>
              <a:rPr lang="en-CA" sz="1520" i="1" dirty="0">
                <a:latin typeface="+mn-lt"/>
              </a:rPr>
              <a:t>. </a:t>
            </a:r>
            <a:r>
              <a:rPr lang="en-CA" sz="1520" dirty="0">
                <a:latin typeface="+mn-lt"/>
              </a:rPr>
              <a:t>They migrated to Canada in 2002. A mother of three children, </a:t>
            </a:r>
            <a:r>
              <a:rPr lang="en-CA" sz="1520" dirty="0" err="1">
                <a:latin typeface="+mn-lt"/>
              </a:rPr>
              <a:t>Srijana</a:t>
            </a:r>
            <a:r>
              <a:rPr lang="en-CA" sz="1520" dirty="0">
                <a:latin typeface="+mn-lt"/>
              </a:rPr>
              <a:t> juggled a series of survival jobs at Canadian Tire, housekeeping jobs in hotels, and as interpreter before finally getting a full-time job with the Ministry of Natural Resources because she was able to convince her family to move to a remote town in northern Ontario for a job. She got </a:t>
            </a:r>
            <a:r>
              <a:rPr lang="en-CA" sz="1520" b="1" dirty="0">
                <a:latin typeface="+mn-lt"/>
              </a:rPr>
              <a:t>laid off </a:t>
            </a:r>
            <a:r>
              <a:rPr lang="en-CA" sz="1520" dirty="0">
                <a:latin typeface="+mn-lt"/>
              </a:rPr>
              <a:t>after two and a half years and is back in Toronto working on a commission basis with an insurance company, while her husband toils long hours as a taxi driver.</a:t>
            </a:r>
          </a:p>
          <a:p>
            <a:r>
              <a:rPr lang="en-CA" sz="1520" b="1" dirty="0" err="1">
                <a:latin typeface="+mn-lt"/>
              </a:rPr>
              <a:t>Naznin</a:t>
            </a:r>
            <a:r>
              <a:rPr lang="en-CA" sz="1520" dirty="0">
                <a:latin typeface="+mn-lt"/>
              </a:rPr>
              <a:t>, a highly accomplished </a:t>
            </a:r>
            <a:r>
              <a:rPr lang="en-CA" sz="1520" b="1" i="1" dirty="0">
                <a:latin typeface="+mn-lt"/>
              </a:rPr>
              <a:t>female doctor and anaesthesiologist from Iran</a:t>
            </a:r>
            <a:r>
              <a:rPr lang="en-CA" sz="1520" dirty="0">
                <a:latin typeface="+mn-lt"/>
              </a:rPr>
              <a:t> immigrated to Canada in 2008 fearing for her and her three children’s lives after her husband was killed in Iran. She has been barely etching a living here, going from one unrelated and precarious job to another (Subway franchise, on-call cooking, and cleaning). At the same time, she is hopelessly trying to get her medical license in Canada while putting in hundreds of volunteer hours in hospitals as a ‘patient escort’. </a:t>
            </a:r>
          </a:p>
          <a:p>
            <a:r>
              <a:rPr lang="en-CA" sz="1520" b="1" dirty="0" err="1">
                <a:latin typeface="+mn-lt"/>
              </a:rPr>
              <a:t>Fruzan</a:t>
            </a:r>
            <a:r>
              <a:rPr lang="en-CA" sz="1520" b="1" dirty="0">
                <a:latin typeface="+mn-lt"/>
              </a:rPr>
              <a:t> </a:t>
            </a:r>
            <a:r>
              <a:rPr lang="en-CA" sz="1520" dirty="0">
                <a:latin typeface="+mn-lt"/>
              </a:rPr>
              <a:t>is an </a:t>
            </a:r>
            <a:r>
              <a:rPr lang="en-CA" sz="1520" b="1" i="1" dirty="0">
                <a:latin typeface="+mn-lt"/>
              </a:rPr>
              <a:t>OB/GYN from Afghanistan</a:t>
            </a:r>
            <a:r>
              <a:rPr lang="en-CA" sz="1520" i="1" dirty="0">
                <a:latin typeface="+mn-lt"/>
              </a:rPr>
              <a:t> </a:t>
            </a:r>
            <a:r>
              <a:rPr lang="en-CA" sz="1520" dirty="0">
                <a:latin typeface="+mn-lt"/>
              </a:rPr>
              <a:t>with years of experience working in the UN sponsored clinics for immigrants in Russia. She got tricked into an abusive spousal sponsorship scam by a Canadian. She came to Canada only to find that her sponsor was already married and just wanted to use her strong professional background to extort thousands of dollars from her during the sponsorship process and after arriving. Traumatized and unable to get her recertification license here, she has been spending the last 2 years doing hundreds of hours of volunteer work in hospitals. </a:t>
            </a:r>
            <a:endParaRPr lang="en-CA" sz="1520" b="1" dirty="0">
              <a:latin typeface="+mn-lt"/>
            </a:endParaRPr>
          </a:p>
        </p:txBody>
      </p:sp>
    </p:spTree>
    <p:extLst>
      <p:ext uri="{BB962C8B-B14F-4D97-AF65-F5344CB8AC3E}">
        <p14:creationId xmlns:p14="http://schemas.microsoft.com/office/powerpoint/2010/main" val="2316852708"/>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solidFill>
                  <a:schemeClr val="accent3"/>
                </a:solidFill>
                <a:latin typeface="+mj-lt"/>
              </a:rPr>
              <a:t>Key Finding 2 </a:t>
            </a:r>
          </a:p>
        </p:txBody>
      </p:sp>
      <p:sp>
        <p:nvSpPr>
          <p:cNvPr id="3" name="Content Placeholder 2"/>
          <p:cNvSpPr>
            <a:spLocks noGrp="1"/>
          </p:cNvSpPr>
          <p:nvPr>
            <p:ph sz="quarter" idx="1"/>
          </p:nvPr>
        </p:nvSpPr>
        <p:spPr>
          <a:xfrm>
            <a:off x="612648" y="1556792"/>
            <a:ext cx="8153400" cy="4082008"/>
          </a:xfrm>
        </p:spPr>
        <p:txBody>
          <a:bodyPr>
            <a:noAutofit/>
          </a:bodyPr>
          <a:lstStyle/>
          <a:p>
            <a:r>
              <a:rPr lang="en-US" sz="2400" b="1" dirty="0">
                <a:solidFill>
                  <a:srgbClr val="FA8300"/>
                </a:solidFill>
                <a:latin typeface="+mn-lt"/>
              </a:rPr>
              <a:t>Migration</a:t>
            </a:r>
            <a:r>
              <a:rPr lang="en-US" sz="2400" dirty="0">
                <a:latin typeface="+mn-lt"/>
              </a:rPr>
              <a:t> </a:t>
            </a:r>
            <a:r>
              <a:rPr lang="en-US" sz="2400" b="1" dirty="0">
                <a:solidFill>
                  <a:srgbClr val="FA8300"/>
                </a:solidFill>
                <a:latin typeface="+mn-lt"/>
              </a:rPr>
              <a:t>pathways</a:t>
            </a:r>
            <a:r>
              <a:rPr lang="en-US" sz="2400" dirty="0">
                <a:solidFill>
                  <a:srgbClr val="FA8300"/>
                </a:solidFill>
                <a:latin typeface="+mn-lt"/>
              </a:rPr>
              <a:t> </a:t>
            </a:r>
            <a:r>
              <a:rPr lang="en-US" sz="2400" dirty="0">
                <a:latin typeface="+mn-lt"/>
              </a:rPr>
              <a:t>and policies are </a:t>
            </a:r>
            <a:r>
              <a:rPr lang="en-US" sz="2400" dirty="0">
                <a:solidFill>
                  <a:srgbClr val="FA8300"/>
                </a:solidFill>
                <a:latin typeface="+mn-lt"/>
              </a:rPr>
              <a:t>highly gendered </a:t>
            </a:r>
            <a:r>
              <a:rPr lang="en-US" sz="2400" dirty="0">
                <a:latin typeface="+mn-lt"/>
              </a:rPr>
              <a:t>in ways that can negatively affect immigrant womens’ employment outcomes, thus structurally streaming them into </a:t>
            </a:r>
            <a:r>
              <a:rPr lang="en-CA" sz="2400" dirty="0">
                <a:latin typeface="+mn-lt"/>
              </a:rPr>
              <a:t>highly gendered forms of </a:t>
            </a:r>
            <a:r>
              <a:rPr lang="en-CA" sz="2400" dirty="0">
                <a:solidFill>
                  <a:srgbClr val="FA8300"/>
                </a:solidFill>
                <a:latin typeface="+mn-lt"/>
              </a:rPr>
              <a:t>low-paying and undervalued</a:t>
            </a:r>
            <a:r>
              <a:rPr lang="en-CA" sz="2400" dirty="0">
                <a:latin typeface="+mn-lt"/>
              </a:rPr>
              <a:t> precarious jobs. </a:t>
            </a:r>
          </a:p>
          <a:p>
            <a:pPr lvl="1"/>
            <a:r>
              <a:rPr lang="en-CA" sz="2000" dirty="0">
                <a:latin typeface="+mn-lt"/>
              </a:rPr>
              <a:t>[Live-in] Caregiver Program</a:t>
            </a:r>
          </a:p>
          <a:p>
            <a:pPr lvl="1"/>
            <a:r>
              <a:rPr lang="en-CA" sz="2000" dirty="0">
                <a:latin typeface="+mn-lt"/>
              </a:rPr>
              <a:t>Spousal Sponsorship programs</a:t>
            </a:r>
          </a:p>
          <a:p>
            <a:pPr lvl="2"/>
            <a:r>
              <a:rPr lang="en-CA" sz="1800" dirty="0">
                <a:latin typeface="+mn-lt"/>
              </a:rPr>
              <a:t>Conditional Permanent Residency – in place at the time of this study</a:t>
            </a:r>
          </a:p>
          <a:p>
            <a:pPr lvl="1"/>
            <a:r>
              <a:rPr lang="en-CA" sz="2000" dirty="0">
                <a:latin typeface="+mn-lt"/>
              </a:rPr>
              <a:t>Proportion of female primary applicants is growing but our gender-insensitive immigration policies undervalue immigrant women </a:t>
            </a:r>
          </a:p>
          <a:p>
            <a:endParaRPr lang="en-CA" sz="2800" dirty="0">
              <a:latin typeface="+mn-lt"/>
            </a:endParaRPr>
          </a:p>
        </p:txBody>
      </p:sp>
    </p:spTree>
    <p:extLst>
      <p:ext uri="{BB962C8B-B14F-4D97-AF65-F5344CB8AC3E}">
        <p14:creationId xmlns:p14="http://schemas.microsoft.com/office/powerpoint/2010/main" val="3183286064"/>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solidFill>
                  <a:schemeClr val="accent3"/>
                </a:solidFill>
                <a:latin typeface="+mj-lt"/>
              </a:rPr>
              <a:t>Key Finding 3 </a:t>
            </a:r>
          </a:p>
        </p:txBody>
      </p:sp>
      <p:sp>
        <p:nvSpPr>
          <p:cNvPr id="3" name="Content Placeholder 2"/>
          <p:cNvSpPr>
            <a:spLocks noGrp="1"/>
          </p:cNvSpPr>
          <p:nvPr>
            <p:ph sz="quarter" idx="1"/>
          </p:nvPr>
        </p:nvSpPr>
        <p:spPr>
          <a:xfrm>
            <a:off x="612648" y="1340768"/>
            <a:ext cx="8153400" cy="4298032"/>
          </a:xfrm>
        </p:spPr>
        <p:txBody>
          <a:bodyPr>
            <a:noAutofit/>
          </a:bodyPr>
          <a:lstStyle/>
          <a:p>
            <a:r>
              <a:rPr lang="en-CA" sz="2800" b="1" dirty="0">
                <a:solidFill>
                  <a:srgbClr val="FA8300"/>
                </a:solidFill>
                <a:latin typeface="+mn-lt"/>
              </a:rPr>
              <a:t>Gendered social barriers </a:t>
            </a:r>
            <a:r>
              <a:rPr lang="en-CA" sz="2800" dirty="0">
                <a:latin typeface="+mn-lt"/>
              </a:rPr>
              <a:t>further impede Racialized Immigrant Womens’ access to decent work</a:t>
            </a:r>
          </a:p>
          <a:p>
            <a:pPr lvl="1"/>
            <a:r>
              <a:rPr lang="en-CA" sz="2000" dirty="0">
                <a:latin typeface="+mn-lt"/>
              </a:rPr>
              <a:t>Lack of affordable childcare</a:t>
            </a:r>
          </a:p>
          <a:p>
            <a:pPr lvl="1"/>
            <a:r>
              <a:rPr lang="en-CA" sz="2000" dirty="0">
                <a:latin typeface="+mn-lt"/>
              </a:rPr>
              <a:t>High load of unpaid gendered labour such as caregiving and household work</a:t>
            </a:r>
          </a:p>
          <a:p>
            <a:pPr lvl="1"/>
            <a:r>
              <a:rPr lang="en-CA" sz="2000" dirty="0">
                <a:latin typeface="+mn-lt"/>
              </a:rPr>
              <a:t>Social Isolation and limited social support system</a:t>
            </a:r>
          </a:p>
          <a:p>
            <a:pPr lvl="1"/>
            <a:r>
              <a:rPr lang="en-CA" sz="2000" dirty="0">
                <a:latin typeface="+mn-lt"/>
              </a:rPr>
              <a:t>Lack of supportive male partners</a:t>
            </a:r>
          </a:p>
          <a:p>
            <a:pPr lvl="1"/>
            <a:r>
              <a:rPr lang="en-CA" sz="2000" dirty="0">
                <a:latin typeface="+mn-lt"/>
              </a:rPr>
              <a:t>Limited social mobility (eg. not being able to travel far for work, or do work that involves traveling when it is dark)</a:t>
            </a:r>
          </a:p>
          <a:p>
            <a:endParaRPr lang="en-CA" sz="2800" dirty="0">
              <a:latin typeface="+mn-lt"/>
            </a:endParaRPr>
          </a:p>
        </p:txBody>
      </p:sp>
    </p:spTree>
    <p:extLst>
      <p:ext uri="{BB962C8B-B14F-4D97-AF65-F5344CB8AC3E}">
        <p14:creationId xmlns:p14="http://schemas.microsoft.com/office/powerpoint/2010/main" val="2599490241"/>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normAutofit/>
          </a:bodyPr>
          <a:lstStyle/>
          <a:p>
            <a:r>
              <a:rPr lang="en-US" sz="3600" i="1" dirty="0">
                <a:solidFill>
                  <a:schemeClr val="accent3"/>
                </a:solidFill>
                <a:latin typeface="+mj-lt"/>
              </a:rPr>
              <a:t>Like Wonder Women, Goddesses, and Robots</a:t>
            </a:r>
          </a:p>
        </p:txBody>
      </p:sp>
      <p:sp>
        <p:nvSpPr>
          <p:cNvPr id="3" name="Content Placeholder 2"/>
          <p:cNvSpPr>
            <a:spLocks noGrp="1"/>
          </p:cNvSpPr>
          <p:nvPr>
            <p:ph sz="quarter" idx="1"/>
          </p:nvPr>
        </p:nvSpPr>
        <p:spPr>
          <a:xfrm>
            <a:off x="612648" y="1196752"/>
            <a:ext cx="8153400" cy="4298032"/>
          </a:xfrm>
        </p:spPr>
        <p:txBody>
          <a:bodyPr>
            <a:noAutofit/>
          </a:bodyPr>
          <a:lstStyle/>
          <a:p>
            <a:r>
              <a:rPr lang="en-US" sz="1600" dirty="0">
                <a:latin typeface="+mn-lt"/>
              </a:rPr>
              <a:t>“After my first daughter was born, [my husband] opened the company so I was home taking care of the family, taking care of the business. </a:t>
            </a:r>
            <a:r>
              <a:rPr lang="en-US" sz="1600" b="1" dirty="0">
                <a:latin typeface="+mn-lt"/>
              </a:rPr>
              <a:t>Doing like Wonder Woman, everything, everything, everything.</a:t>
            </a:r>
            <a:r>
              <a:rPr lang="en-US" sz="1600" dirty="0">
                <a:latin typeface="+mn-lt"/>
              </a:rPr>
              <a:t> No help and not getting a single help in cleaning and nothing in the house.” (P25)</a:t>
            </a:r>
            <a:endParaRPr lang="en-CA" sz="1600" dirty="0">
              <a:latin typeface="+mn-lt"/>
            </a:endParaRPr>
          </a:p>
          <a:p>
            <a:endParaRPr lang="en-CA" sz="1600" dirty="0">
              <a:latin typeface="+mn-lt"/>
            </a:endParaRPr>
          </a:p>
          <a:p>
            <a:r>
              <a:rPr lang="en-CA" sz="1600" dirty="0">
                <a:latin typeface="+mn-lt"/>
              </a:rPr>
              <a:t>“I’m used to that from back home because I did non-profit organization there. It’s tough, hard but somehow I manage. Like I go to bed later and I wake up first, and I feel that I have ten hands</a:t>
            </a:r>
            <a:r>
              <a:rPr lang="en-CA" sz="1600" b="1" dirty="0">
                <a:latin typeface="+mn-lt"/>
              </a:rPr>
              <a:t>. Like maybe you heard that one Hindu goddess, she has ten hands. Imagine because she did so many work. So I do, like in advance I just do lots of work….</a:t>
            </a:r>
            <a:r>
              <a:rPr lang="en-CA" sz="1600" dirty="0">
                <a:latin typeface="+mn-lt"/>
              </a:rPr>
              <a:t>it’s extremely pressured for me but I manage it, I can do that.” (P22)</a:t>
            </a:r>
          </a:p>
          <a:p>
            <a:endParaRPr lang="en-CA" sz="1600" dirty="0">
              <a:latin typeface="+mn-lt"/>
            </a:endParaRPr>
          </a:p>
          <a:p>
            <a:r>
              <a:rPr lang="en-US" sz="1600" dirty="0">
                <a:latin typeface="+mn-lt"/>
              </a:rPr>
              <a:t>“</a:t>
            </a:r>
            <a:r>
              <a:rPr lang="en-US" sz="1600" b="1" dirty="0">
                <a:latin typeface="+mn-lt"/>
              </a:rPr>
              <a:t>I was doing everything</a:t>
            </a:r>
            <a:r>
              <a:rPr lang="en-US" sz="1600" dirty="0">
                <a:latin typeface="+mn-lt"/>
              </a:rPr>
              <a:t>. I was cleaning, I was cooking everything. Because as I said my husband he went to work at 5:00 in the morning until 5:00 or 6:00 in the evening. And as soon as I got home I starting to do the things for cooking, cleaning doing everything….from 8:00 a.m. until sometimes 7:00 or 8:00 in the evening. As soon as I got home, thank God my apartment was close to work, I didn’t lose time to come and go, but…until 1:00 a.m. I was taking care of the other things. </a:t>
            </a:r>
            <a:r>
              <a:rPr lang="en-US" sz="1600" b="1" dirty="0">
                <a:latin typeface="+mn-lt"/>
              </a:rPr>
              <a:t>Like a robot.”</a:t>
            </a:r>
            <a:r>
              <a:rPr lang="en-US" sz="1600" dirty="0">
                <a:latin typeface="+mn-lt"/>
              </a:rPr>
              <a:t> (P28)</a:t>
            </a:r>
            <a:endParaRPr lang="en-CA" sz="1600" dirty="0">
              <a:latin typeface="+mn-lt"/>
            </a:endParaRPr>
          </a:p>
          <a:p>
            <a:endParaRPr lang="en-CA" sz="1600" b="1" dirty="0">
              <a:latin typeface="+mn-lt"/>
            </a:endParaRPr>
          </a:p>
        </p:txBody>
      </p:sp>
    </p:spTree>
    <p:extLst>
      <p:ext uri="{BB962C8B-B14F-4D97-AF65-F5344CB8AC3E}">
        <p14:creationId xmlns:p14="http://schemas.microsoft.com/office/powerpoint/2010/main" val="283219267"/>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3568" y="5517232"/>
            <a:ext cx="554461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a:ln>
                  <a:noFill/>
                </a:ln>
                <a:solidFill>
                  <a:sysClr val="windowText" lastClr="000000"/>
                </a:solidFill>
                <a:effectLst/>
                <a:uLnTx/>
                <a:uFillTx/>
                <a:latin typeface="Calibri"/>
                <a:ea typeface="Adobe Heiti Std R" pitchFamily="34" charset="-128"/>
                <a:cs typeface="Calibri"/>
              </a:rPr>
              <a:t>Academic Conference</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a:ln>
                  <a:noFill/>
                </a:ln>
                <a:solidFill>
                  <a:sysClr val="windowText" lastClr="000000"/>
                </a:solidFill>
                <a:effectLst/>
                <a:uLnTx/>
                <a:uFillTx/>
                <a:latin typeface="Calibri"/>
                <a:ea typeface="Adobe Heiti Std R" pitchFamily="34" charset="-128"/>
                <a:cs typeface="Calibri"/>
              </a:rPr>
              <a:t>19 June 2018</a:t>
            </a:r>
          </a:p>
        </p:txBody>
      </p:sp>
      <p:grpSp>
        <p:nvGrpSpPr>
          <p:cNvPr id="3" name="Group 2"/>
          <p:cNvGrpSpPr/>
          <p:nvPr/>
        </p:nvGrpSpPr>
        <p:grpSpPr>
          <a:xfrm>
            <a:off x="594072" y="5878452"/>
            <a:ext cx="3401864" cy="1150948"/>
            <a:chOff x="738088" y="5707052"/>
            <a:chExt cx="3401864" cy="115094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11" y="5996597"/>
              <a:ext cx="1675441" cy="6007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88" y="5707052"/>
              <a:ext cx="1726425" cy="1150948"/>
            </a:xfrm>
            <a:prstGeom prst="rect">
              <a:avLst/>
            </a:prstGeom>
          </p:spPr>
        </p:pic>
      </p:grpSp>
    </p:spTree>
    <p:extLst>
      <p:ext uri="{BB962C8B-B14F-4D97-AF65-F5344CB8AC3E}">
        <p14:creationId xmlns:p14="http://schemas.microsoft.com/office/powerpoint/2010/main" val="15858494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solidFill>
                  <a:schemeClr val="accent3"/>
                </a:solidFill>
                <a:latin typeface="+mj-lt"/>
              </a:rPr>
              <a:t>Key Finding 4 </a:t>
            </a:r>
          </a:p>
        </p:txBody>
      </p:sp>
      <p:sp>
        <p:nvSpPr>
          <p:cNvPr id="6" name="Content Placeholder 2"/>
          <p:cNvSpPr>
            <a:spLocks noGrp="1"/>
          </p:cNvSpPr>
          <p:nvPr>
            <p:ph sz="quarter" idx="1"/>
          </p:nvPr>
        </p:nvSpPr>
        <p:spPr>
          <a:xfrm>
            <a:off x="612648" y="1556792"/>
            <a:ext cx="8153400" cy="4082008"/>
          </a:xfrm>
        </p:spPr>
        <p:txBody>
          <a:bodyPr>
            <a:noAutofit/>
          </a:bodyPr>
          <a:lstStyle/>
          <a:p>
            <a:r>
              <a:rPr lang="en-CA" sz="2800" dirty="0">
                <a:latin typeface="+mn-lt"/>
              </a:rPr>
              <a:t>Precarious employment is having </a:t>
            </a:r>
            <a:r>
              <a:rPr lang="en-CA" sz="2800" b="1" dirty="0">
                <a:solidFill>
                  <a:srgbClr val="FA8300"/>
                </a:solidFill>
                <a:latin typeface="+mn-lt"/>
              </a:rPr>
              <a:t>damaging impacts </a:t>
            </a:r>
            <a:r>
              <a:rPr lang="en-CA" sz="2800" dirty="0">
                <a:latin typeface="+mn-lt"/>
              </a:rPr>
              <a:t>on the </a:t>
            </a:r>
            <a:r>
              <a:rPr lang="en-CA" sz="2800" b="1" dirty="0">
                <a:solidFill>
                  <a:srgbClr val="FA8300"/>
                </a:solidFill>
                <a:latin typeface="+mn-lt"/>
              </a:rPr>
              <a:t>health</a:t>
            </a:r>
            <a:r>
              <a:rPr lang="en-CA" sz="2800" dirty="0">
                <a:latin typeface="+mn-lt"/>
              </a:rPr>
              <a:t> of immigrant women workers and their families. </a:t>
            </a:r>
          </a:p>
          <a:p>
            <a:pPr lvl="1"/>
            <a:r>
              <a:rPr lang="en-CA" sz="2500" i="1" dirty="0">
                <a:latin typeface="+mn-lt"/>
              </a:rPr>
              <a:t>Health impact</a:t>
            </a:r>
            <a:r>
              <a:rPr lang="en-CA" sz="2500" dirty="0">
                <a:latin typeface="+mn-lt"/>
              </a:rPr>
              <a:t>: depression, digestive problems, cardio-vascular illnesses, chronic muscular-skeletal pain, and life threating illnesses like diabetes.</a:t>
            </a:r>
          </a:p>
          <a:p>
            <a:pPr lvl="1"/>
            <a:r>
              <a:rPr lang="en-CA" sz="2500" i="1" dirty="0">
                <a:latin typeface="+mn-lt"/>
              </a:rPr>
              <a:t>Social and family impact</a:t>
            </a:r>
            <a:r>
              <a:rPr lang="en-CA" sz="2500" dirty="0">
                <a:latin typeface="+mn-lt"/>
              </a:rPr>
              <a:t>: household relationship tension, decreased quality time with family, decreased work-life balance, intergenerational impact on children </a:t>
            </a:r>
          </a:p>
          <a:p>
            <a:endParaRPr lang="en-CA" sz="2800" dirty="0">
              <a:latin typeface="+mn-lt"/>
            </a:endParaRPr>
          </a:p>
          <a:p>
            <a:endParaRPr lang="en-CA" sz="2800" dirty="0">
              <a:latin typeface="+mn-lt"/>
            </a:endParaRPr>
          </a:p>
        </p:txBody>
      </p:sp>
    </p:spTree>
    <p:extLst>
      <p:ext uri="{BB962C8B-B14F-4D97-AF65-F5344CB8AC3E}">
        <p14:creationId xmlns:p14="http://schemas.microsoft.com/office/powerpoint/2010/main" val="150614131"/>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i="1" dirty="0">
                <a:solidFill>
                  <a:schemeClr val="accent3"/>
                </a:solidFill>
                <a:latin typeface="+mj-lt"/>
              </a:rPr>
              <a:t>Health and Family Breakdown</a:t>
            </a:r>
          </a:p>
        </p:txBody>
      </p:sp>
      <p:sp>
        <p:nvSpPr>
          <p:cNvPr id="3" name="Content Placeholder 2"/>
          <p:cNvSpPr>
            <a:spLocks noGrp="1"/>
          </p:cNvSpPr>
          <p:nvPr>
            <p:ph sz="quarter" idx="1"/>
          </p:nvPr>
        </p:nvSpPr>
        <p:spPr>
          <a:xfrm>
            <a:off x="612648" y="1412776"/>
            <a:ext cx="8153400" cy="4392488"/>
          </a:xfrm>
        </p:spPr>
        <p:txBody>
          <a:bodyPr>
            <a:noAutofit/>
          </a:bodyPr>
          <a:lstStyle/>
          <a:p>
            <a:r>
              <a:rPr lang="en-US" sz="1600" dirty="0">
                <a:latin typeface="+mn-lt"/>
              </a:rPr>
              <a:t>“…I began to find </a:t>
            </a:r>
            <a:r>
              <a:rPr lang="en-US" sz="1600" b="1" dirty="0">
                <a:latin typeface="+mn-lt"/>
              </a:rPr>
              <a:t>work stress</a:t>
            </a:r>
            <a:r>
              <a:rPr lang="en-US" sz="1600" dirty="0">
                <a:latin typeface="+mn-lt"/>
              </a:rPr>
              <a:t>, problems at work, problems in the house already with family problems. I got sick, I really got sick, I had a </a:t>
            </a:r>
            <a:r>
              <a:rPr lang="en-US" sz="1600" b="1" dirty="0">
                <a:latin typeface="+mn-lt"/>
              </a:rPr>
              <a:t>panic attack </a:t>
            </a:r>
            <a:r>
              <a:rPr lang="en-US" sz="1600" dirty="0">
                <a:latin typeface="+mn-lt"/>
              </a:rPr>
              <a:t>at the [job] and I guess it’s due to the stress that I was going through. And then the doctor suggest to me that it was too much for me, all this work and the hours and the shift and nights and that stress because of my family, the problems. I could not get the hours that I wanted to. At work I find myself with lots of work, lots of issues, lots of issues that I have to deal with. I deal successfully but</a:t>
            </a:r>
            <a:r>
              <a:rPr lang="en-US" sz="1600" b="1" dirty="0">
                <a:latin typeface="+mn-lt"/>
              </a:rPr>
              <a:t> [at the] expense of my health</a:t>
            </a:r>
            <a:r>
              <a:rPr lang="en-US" sz="1600" dirty="0">
                <a:latin typeface="+mn-lt"/>
              </a:rPr>
              <a:t>.” (Lucia)</a:t>
            </a:r>
          </a:p>
          <a:p>
            <a:endParaRPr lang="en-CA" sz="1600" dirty="0">
              <a:latin typeface="+mn-lt"/>
            </a:endParaRPr>
          </a:p>
          <a:p>
            <a:r>
              <a:rPr lang="en-US" sz="1600" dirty="0">
                <a:latin typeface="+mn-lt"/>
              </a:rPr>
              <a:t>“No he’s [son] better now but my only problem with him is, especially when I went back to school is he’s constantly asking for attention... one time I was yelling at him last weekend and I asked him, I’m so tired and I’m also sick and I told him ‘what do you want from me? Tell me, I know you can speak now, </a:t>
            </a:r>
            <a:r>
              <a:rPr lang="en-US" sz="1600" b="1" dirty="0">
                <a:latin typeface="+mn-lt"/>
              </a:rPr>
              <a:t>tell me what do you want to say to mommy?’ </a:t>
            </a:r>
            <a:r>
              <a:rPr lang="en-US" sz="1600" dirty="0">
                <a:latin typeface="+mn-lt"/>
              </a:rPr>
              <a:t>And he was saying that </a:t>
            </a:r>
            <a:r>
              <a:rPr lang="en-US" sz="1600" b="1" dirty="0">
                <a:latin typeface="+mn-lt"/>
              </a:rPr>
              <a:t>‘I just want you to hug me.’ </a:t>
            </a:r>
            <a:r>
              <a:rPr lang="en-US" sz="1600" dirty="0">
                <a:latin typeface="+mn-lt"/>
              </a:rPr>
              <a:t>Because he was saying that it seems that, since I was always busy I don’t really look as often as we did before, I don’t play with him anymore, and he said; ‘</a:t>
            </a:r>
            <a:r>
              <a:rPr lang="en-US" sz="1600" b="1" dirty="0">
                <a:latin typeface="+mn-lt"/>
              </a:rPr>
              <a:t>you don’t hug me as much as you did before</a:t>
            </a:r>
            <a:r>
              <a:rPr lang="en-US" sz="1600" dirty="0">
                <a:latin typeface="+mn-lt"/>
              </a:rPr>
              <a:t>.’ So at 3 years old ‘oh my goodness’, it’s like ‘</a:t>
            </a:r>
            <a:r>
              <a:rPr lang="en-US" sz="1600" b="1" dirty="0">
                <a:latin typeface="+mn-lt"/>
              </a:rPr>
              <a:t>wow’... I feel so guilty.” </a:t>
            </a:r>
            <a:r>
              <a:rPr lang="en-US" sz="1600" dirty="0">
                <a:latin typeface="+mn-lt"/>
              </a:rPr>
              <a:t>(Gemma)</a:t>
            </a:r>
          </a:p>
          <a:p>
            <a:endParaRPr lang="en-CA" sz="1600" b="1" dirty="0">
              <a:latin typeface="+mn-lt"/>
            </a:endParaRPr>
          </a:p>
        </p:txBody>
      </p:sp>
    </p:spTree>
    <p:extLst>
      <p:ext uri="{BB962C8B-B14F-4D97-AF65-F5344CB8AC3E}">
        <p14:creationId xmlns:p14="http://schemas.microsoft.com/office/powerpoint/2010/main" val="541989936"/>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solidFill>
                  <a:schemeClr val="accent3"/>
                </a:solidFill>
                <a:latin typeface="+mj-lt"/>
              </a:rPr>
              <a:t>Additional Key Findings</a:t>
            </a:r>
          </a:p>
        </p:txBody>
      </p:sp>
      <p:sp>
        <p:nvSpPr>
          <p:cNvPr id="6" name="Content Placeholder 2"/>
          <p:cNvSpPr>
            <a:spLocks noGrp="1"/>
          </p:cNvSpPr>
          <p:nvPr>
            <p:ph sz="quarter" idx="1"/>
          </p:nvPr>
        </p:nvSpPr>
        <p:spPr>
          <a:xfrm>
            <a:off x="612648" y="1556792"/>
            <a:ext cx="8153400" cy="4082008"/>
          </a:xfrm>
        </p:spPr>
        <p:txBody>
          <a:bodyPr>
            <a:noAutofit/>
          </a:bodyPr>
          <a:lstStyle/>
          <a:p>
            <a:r>
              <a:rPr lang="en-CA" sz="2400" dirty="0">
                <a:latin typeface="+mn-lt"/>
              </a:rPr>
              <a:t>Many immigrant women do </a:t>
            </a:r>
            <a:r>
              <a:rPr lang="en-CA" sz="2400" b="1" dirty="0">
                <a:latin typeface="+mn-lt"/>
              </a:rPr>
              <a:t>extensive volunteer work </a:t>
            </a:r>
            <a:r>
              <a:rPr lang="en-CA" sz="2400" dirty="0">
                <a:latin typeface="+mn-lt"/>
              </a:rPr>
              <a:t>and </a:t>
            </a:r>
            <a:r>
              <a:rPr lang="en-CA" sz="2400" b="1" dirty="0">
                <a:latin typeface="+mn-lt"/>
              </a:rPr>
              <a:t>informal income generating work </a:t>
            </a:r>
            <a:r>
              <a:rPr lang="en-CA" sz="2400" dirty="0">
                <a:latin typeface="+mn-lt"/>
              </a:rPr>
              <a:t>in response to employment precarity (including </a:t>
            </a:r>
            <a:r>
              <a:rPr lang="en-CA" sz="2400" b="1" dirty="0">
                <a:latin typeface="+mn-lt"/>
              </a:rPr>
              <a:t>lengthy periods of unemployment </a:t>
            </a:r>
            <a:r>
              <a:rPr lang="en-CA" sz="2400" dirty="0">
                <a:latin typeface="+mn-lt"/>
              </a:rPr>
              <a:t>in between jobs) and as an active labour market strategy</a:t>
            </a:r>
          </a:p>
          <a:p>
            <a:r>
              <a:rPr lang="en-CA" sz="2400" dirty="0">
                <a:latin typeface="+mn-lt"/>
              </a:rPr>
              <a:t>Precarious employment conditions result in a </a:t>
            </a:r>
            <a:r>
              <a:rPr lang="en-CA" sz="2400" b="1" dirty="0">
                <a:latin typeface="+mn-lt"/>
              </a:rPr>
              <a:t>heavily gendered social burden</a:t>
            </a:r>
            <a:r>
              <a:rPr lang="en-CA" sz="2400" dirty="0">
                <a:latin typeface="+mn-lt"/>
              </a:rPr>
              <a:t> on immigrant women in ways that worsen their post-migration household gender relations and social status</a:t>
            </a:r>
          </a:p>
          <a:p>
            <a:r>
              <a:rPr lang="en-CA" sz="2400" dirty="0">
                <a:latin typeface="+mn-lt"/>
              </a:rPr>
              <a:t>Immigrant Women play an </a:t>
            </a:r>
            <a:r>
              <a:rPr lang="en-CA" sz="2400" b="1" dirty="0">
                <a:latin typeface="+mn-lt"/>
              </a:rPr>
              <a:t>active role </a:t>
            </a:r>
            <a:r>
              <a:rPr lang="en-CA" sz="2400" dirty="0">
                <a:latin typeface="+mn-lt"/>
              </a:rPr>
              <a:t>in maintaining and </a:t>
            </a:r>
            <a:r>
              <a:rPr lang="en-CA" sz="2400" b="1" dirty="0">
                <a:latin typeface="+mn-lt"/>
              </a:rPr>
              <a:t>promoting the health </a:t>
            </a:r>
            <a:r>
              <a:rPr lang="en-CA" sz="2400" dirty="0">
                <a:latin typeface="+mn-lt"/>
              </a:rPr>
              <a:t>of their family even when facing severe economic difficulties.</a:t>
            </a:r>
          </a:p>
          <a:p>
            <a:endParaRPr lang="en-CA" sz="2400" dirty="0">
              <a:latin typeface="+mn-lt"/>
            </a:endParaRPr>
          </a:p>
          <a:p>
            <a:endParaRPr lang="en-CA" sz="2400" dirty="0">
              <a:latin typeface="+mn-lt"/>
            </a:endParaRPr>
          </a:p>
        </p:txBody>
      </p:sp>
    </p:spTree>
    <p:extLst>
      <p:ext uri="{BB962C8B-B14F-4D97-AF65-F5344CB8AC3E}">
        <p14:creationId xmlns:p14="http://schemas.microsoft.com/office/powerpoint/2010/main" val="93116563"/>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47800"/>
            <a:ext cx="7935416" cy="1549152"/>
          </a:xfrm>
        </p:spPr>
        <p:txBody>
          <a:bodyPr>
            <a:normAutofit/>
          </a:bodyPr>
          <a:lstStyle/>
          <a:p>
            <a:r>
              <a:rPr lang="en-US" dirty="0">
                <a:solidFill>
                  <a:schemeClr val="accent3"/>
                </a:solidFill>
                <a:latin typeface="+mj-lt"/>
              </a:rPr>
              <a:t>Case Studies: </a:t>
            </a:r>
            <a:r>
              <a:rPr lang="en-US" dirty="0">
                <a:latin typeface="+mj-lt"/>
              </a:rPr>
              <a:t/>
            </a:r>
            <a:br>
              <a:rPr lang="en-US" dirty="0">
                <a:latin typeface="+mj-lt"/>
              </a:rPr>
            </a:br>
            <a:r>
              <a:rPr lang="en-US" dirty="0">
                <a:latin typeface="+mj-lt"/>
              </a:rPr>
              <a:t>Hasina, </a:t>
            </a:r>
            <a:r>
              <a:rPr lang="en-US" dirty="0" err="1">
                <a:latin typeface="+mj-lt"/>
              </a:rPr>
              <a:t>Diwa</a:t>
            </a:r>
            <a:r>
              <a:rPr lang="en-US" dirty="0">
                <a:latin typeface="+mj-lt"/>
              </a:rPr>
              <a:t>, and Natasha</a:t>
            </a:r>
            <a:endParaRPr lang="en-US" dirty="0">
              <a:solidFill>
                <a:schemeClr val="accent3"/>
              </a:solidFill>
              <a:latin typeface="+mj-lt"/>
            </a:endParaRPr>
          </a:p>
        </p:txBody>
      </p:sp>
      <p:cxnSp>
        <p:nvCxnSpPr>
          <p:cNvPr id="4" name="Straight Connector 3"/>
          <p:cNvCxnSpPr/>
          <p:nvPr/>
        </p:nvCxnSpPr>
        <p:spPr>
          <a:xfrm>
            <a:off x="611560" y="1628800"/>
            <a:ext cx="0" cy="1296144"/>
          </a:xfrm>
          <a:prstGeom prst="line">
            <a:avLst/>
          </a:prstGeom>
          <a:ln w="114300">
            <a:solidFill>
              <a:schemeClr val="accent3">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970795"/>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latin typeface="+mj-lt"/>
              </a:rPr>
              <a:t>Hasina: </a:t>
            </a:r>
          </a:p>
        </p:txBody>
      </p:sp>
      <p:sp>
        <p:nvSpPr>
          <p:cNvPr id="3" name="Content Placeholder 2"/>
          <p:cNvSpPr>
            <a:spLocks noGrp="1"/>
          </p:cNvSpPr>
          <p:nvPr>
            <p:ph sz="quarter" idx="1"/>
          </p:nvPr>
        </p:nvSpPr>
        <p:spPr>
          <a:xfrm>
            <a:off x="612648" y="1556792"/>
            <a:ext cx="8153400" cy="4082008"/>
          </a:xfrm>
        </p:spPr>
        <p:txBody>
          <a:bodyPr>
            <a:noAutofit/>
          </a:bodyPr>
          <a:lstStyle/>
          <a:p>
            <a:r>
              <a:rPr lang="en-CA" sz="2200" dirty="0">
                <a:latin typeface="+mn-lt"/>
              </a:rPr>
              <a:t>Hasina has an </a:t>
            </a:r>
            <a:r>
              <a:rPr lang="en-CA" sz="2200" b="1" dirty="0">
                <a:latin typeface="+mn-lt"/>
              </a:rPr>
              <a:t>MA degree and used to work as a manager in a reputed international development</a:t>
            </a:r>
            <a:r>
              <a:rPr lang="en-CA" sz="2200" dirty="0">
                <a:latin typeface="+mn-lt"/>
              </a:rPr>
              <a:t> organization in Bangladesh. She came to Canada in 2000 with her husband and son as “economic immigrants” through the </a:t>
            </a:r>
            <a:r>
              <a:rPr lang="en-CA" sz="2200" b="1" dirty="0">
                <a:latin typeface="+mn-lt"/>
              </a:rPr>
              <a:t>Federal Skilled Worker program</a:t>
            </a:r>
            <a:r>
              <a:rPr lang="en-CA" sz="2200" dirty="0">
                <a:latin typeface="+mn-lt"/>
              </a:rPr>
              <a:t>. Her husband was comfortable working as a banker in Bangladesh and did not really want to move to Canada. But Hasina wanted a better future and security for herself and her son (who was 13 years old at that time) and so she decided to apply to immigrate to Canada. She was the “</a:t>
            </a:r>
            <a:r>
              <a:rPr lang="en-CA" sz="2200" b="1" dirty="0">
                <a:latin typeface="+mn-lt"/>
              </a:rPr>
              <a:t>primary applicant</a:t>
            </a:r>
            <a:r>
              <a:rPr lang="en-CA" sz="2200" dirty="0">
                <a:latin typeface="+mn-lt"/>
              </a:rPr>
              <a:t>” for her family in the </a:t>
            </a:r>
            <a:r>
              <a:rPr lang="en-CA" sz="2200" b="1" dirty="0">
                <a:latin typeface="+mn-lt"/>
              </a:rPr>
              <a:t>Federal Skilled Worker </a:t>
            </a:r>
            <a:r>
              <a:rPr lang="en-CA" sz="2200" dirty="0">
                <a:latin typeface="+mn-lt"/>
              </a:rPr>
              <a:t>application to Canada. </a:t>
            </a:r>
          </a:p>
          <a:p>
            <a:pPr marL="0" indent="0">
              <a:buNone/>
            </a:pPr>
            <a:endParaRPr lang="en-US" sz="2200" dirty="0">
              <a:latin typeface="+mn-lt"/>
            </a:endParaRPr>
          </a:p>
          <a:p>
            <a:endParaRPr lang="en-US" sz="2200" dirty="0">
              <a:latin typeface="+mn-lt"/>
            </a:endParaRPr>
          </a:p>
        </p:txBody>
      </p:sp>
    </p:spTree>
    <p:extLst>
      <p:ext uri="{BB962C8B-B14F-4D97-AF65-F5344CB8AC3E}">
        <p14:creationId xmlns:p14="http://schemas.microsoft.com/office/powerpoint/2010/main" val="4168669560"/>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latin typeface="+mj-lt"/>
              </a:rPr>
              <a:t>Hasina: </a:t>
            </a:r>
          </a:p>
        </p:txBody>
      </p:sp>
      <p:sp>
        <p:nvSpPr>
          <p:cNvPr id="3" name="Content Placeholder 2"/>
          <p:cNvSpPr>
            <a:spLocks noGrp="1"/>
          </p:cNvSpPr>
          <p:nvPr>
            <p:ph sz="quarter" idx="1"/>
          </p:nvPr>
        </p:nvSpPr>
        <p:spPr>
          <a:xfrm>
            <a:off x="612648" y="1052736"/>
            <a:ext cx="8153400" cy="4442048"/>
          </a:xfrm>
        </p:spPr>
        <p:txBody>
          <a:bodyPr>
            <a:noAutofit/>
          </a:bodyPr>
          <a:lstStyle/>
          <a:p>
            <a:r>
              <a:rPr lang="en-CA" sz="2000" dirty="0">
                <a:latin typeface="+mn-lt"/>
              </a:rPr>
              <a:t>She sent out hundreds of job applications in the non-profit, community development sector, but did not get anything for a whole year. She was particularly disheartened when she was rejected for a job opportunity at a community agency focused on at-risk children (her exact area of work in Bangladesh) because of her lack of local experience. She finally managed to get a </a:t>
            </a:r>
            <a:r>
              <a:rPr lang="en-CA" sz="2000" b="1" dirty="0">
                <a:latin typeface="+mn-lt"/>
              </a:rPr>
              <a:t>series of part-time contract jobs (e.g., as a school settlement counsellor) </a:t>
            </a:r>
            <a:r>
              <a:rPr lang="en-CA" sz="2000" dirty="0">
                <a:latin typeface="+mn-lt"/>
              </a:rPr>
              <a:t>only to be laid off each time. </a:t>
            </a:r>
            <a:r>
              <a:rPr lang="en-US" sz="2000" dirty="0">
                <a:latin typeface="+mn-lt"/>
              </a:rPr>
              <a:t>Most of her job contracts lasted 2-3 years, after which she was back to lengthy periods of unemployment.</a:t>
            </a:r>
          </a:p>
          <a:p>
            <a:r>
              <a:rPr lang="en-CA" sz="2000" dirty="0">
                <a:latin typeface="+mn-lt"/>
              </a:rPr>
              <a:t>In between juggling these insecure jobs, Hasina went back to school to get a </a:t>
            </a:r>
            <a:r>
              <a:rPr lang="en-CA" sz="2000" b="1" dirty="0">
                <a:latin typeface="+mn-lt"/>
              </a:rPr>
              <a:t>Personal Support Worker diploma</a:t>
            </a:r>
            <a:r>
              <a:rPr lang="en-CA" sz="2000" dirty="0">
                <a:latin typeface="+mn-lt"/>
              </a:rPr>
              <a:t> from York University as well as a post-graduate diploma in advanced counselling. </a:t>
            </a:r>
            <a:endParaRPr lang="en-US" sz="2000" dirty="0">
              <a:latin typeface="+mn-lt"/>
            </a:endParaRPr>
          </a:p>
          <a:p>
            <a:r>
              <a:rPr lang="en-CA" sz="2000" b="1" dirty="0">
                <a:latin typeface="+mn-lt"/>
              </a:rPr>
              <a:t>Her husband got a job in a factory only to be injured</a:t>
            </a:r>
            <a:r>
              <a:rPr lang="en-CA" sz="2000" dirty="0">
                <a:latin typeface="+mn-lt"/>
              </a:rPr>
              <a:t>; later, he was also diagnosed with a mental health condition. He decided to return to Bangladesh and only comes to Canada occasionally. Since then, Hasina has been responsible for raising their son with “minimal” help from her husband. </a:t>
            </a:r>
            <a:endParaRPr lang="en-US" sz="2000" dirty="0">
              <a:latin typeface="+mn-lt"/>
            </a:endParaRPr>
          </a:p>
        </p:txBody>
      </p:sp>
    </p:spTree>
    <p:extLst>
      <p:ext uri="{BB962C8B-B14F-4D97-AF65-F5344CB8AC3E}">
        <p14:creationId xmlns:p14="http://schemas.microsoft.com/office/powerpoint/2010/main" val="1185498789"/>
      </p:ext>
    </p:extLst>
  </p:cSld>
  <p:clrMapOvr>
    <a:masterClrMapping/>
  </p:clrMapOvr>
  <p:transition spd="slow">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err="1">
                <a:latin typeface="+mj-lt"/>
              </a:rPr>
              <a:t>Diwa</a:t>
            </a:r>
            <a:r>
              <a:rPr lang="en-US" dirty="0">
                <a:latin typeface="+mj-lt"/>
              </a:rPr>
              <a:t>: </a:t>
            </a:r>
          </a:p>
        </p:txBody>
      </p:sp>
      <p:sp>
        <p:nvSpPr>
          <p:cNvPr id="3" name="Content Placeholder 2"/>
          <p:cNvSpPr>
            <a:spLocks noGrp="1"/>
          </p:cNvSpPr>
          <p:nvPr>
            <p:ph sz="quarter" idx="1"/>
          </p:nvPr>
        </p:nvSpPr>
        <p:spPr>
          <a:xfrm>
            <a:off x="612648" y="1199828"/>
            <a:ext cx="8153400" cy="4226024"/>
          </a:xfrm>
        </p:spPr>
        <p:txBody>
          <a:bodyPr>
            <a:noAutofit/>
          </a:bodyPr>
          <a:lstStyle/>
          <a:p>
            <a:r>
              <a:rPr lang="en-US" sz="2000" dirty="0" err="1">
                <a:latin typeface="+mn-lt"/>
              </a:rPr>
              <a:t>Diwa</a:t>
            </a:r>
            <a:r>
              <a:rPr lang="en-US" sz="2000" dirty="0">
                <a:latin typeface="+mn-lt"/>
              </a:rPr>
              <a:t> has an undergraduate degree in physical therapy from the Philippines. However, she could not find a job there in this field and so she worked as an HR assistant in an e-commerce company. Through her aunt who was in Canada, </a:t>
            </a:r>
            <a:r>
              <a:rPr lang="en-US" sz="2000" dirty="0" err="1">
                <a:latin typeface="+mn-lt"/>
              </a:rPr>
              <a:t>Diwa</a:t>
            </a:r>
            <a:r>
              <a:rPr lang="en-US" sz="2000" dirty="0">
                <a:latin typeface="+mn-lt"/>
              </a:rPr>
              <a:t> learned about the </a:t>
            </a:r>
            <a:r>
              <a:rPr lang="en-US" sz="2000" b="1" dirty="0">
                <a:latin typeface="+mn-lt"/>
              </a:rPr>
              <a:t>Live-In Caregiver Program</a:t>
            </a:r>
            <a:r>
              <a:rPr lang="en-US" sz="2000" dirty="0">
                <a:latin typeface="+mn-lt"/>
              </a:rPr>
              <a:t>. She took a leap of faith when she left her husband in the Philippines and came to Canada in 2004. </a:t>
            </a:r>
          </a:p>
          <a:p>
            <a:r>
              <a:rPr lang="en-US" sz="2000" dirty="0">
                <a:latin typeface="+mn-lt"/>
              </a:rPr>
              <a:t>However, </a:t>
            </a:r>
            <a:r>
              <a:rPr lang="en-US" sz="2000" dirty="0" err="1">
                <a:latin typeface="+mn-lt"/>
              </a:rPr>
              <a:t>Diwa’s</a:t>
            </a:r>
            <a:r>
              <a:rPr lang="en-US" sz="2000" dirty="0">
                <a:latin typeface="+mn-lt"/>
              </a:rPr>
              <a:t> troubles started as soon as she arrived. The family who sponsored her changed their mind about hiring her, and made </a:t>
            </a:r>
            <a:r>
              <a:rPr lang="en-US" sz="2000" dirty="0" err="1">
                <a:latin typeface="+mn-lt"/>
              </a:rPr>
              <a:t>Diwa</a:t>
            </a:r>
            <a:r>
              <a:rPr lang="en-US" sz="2000" dirty="0">
                <a:latin typeface="+mn-lt"/>
              </a:rPr>
              <a:t> pay them back $3,000 in sponsorship-related expenses. The six months where she had to find another family to sponsor her and re-apply for a work permit ended up being one of the worst periods of her life. She had to work under the table in a </a:t>
            </a:r>
            <a:r>
              <a:rPr lang="en-US" sz="2000" b="1" dirty="0">
                <a:latin typeface="+mn-lt"/>
              </a:rPr>
              <a:t>series of very precarious jobs such as dishwashing and cleaning, and was very vulnerable to exploitation (extremely low wage, excessive workload, unpaid overtime hours, etc.). </a:t>
            </a:r>
            <a:endParaRPr lang="en-US" sz="2000" dirty="0">
              <a:latin typeface="+mn-lt"/>
            </a:endParaRPr>
          </a:p>
        </p:txBody>
      </p:sp>
    </p:spTree>
    <p:extLst>
      <p:ext uri="{BB962C8B-B14F-4D97-AF65-F5344CB8AC3E}">
        <p14:creationId xmlns:p14="http://schemas.microsoft.com/office/powerpoint/2010/main" val="1438993872"/>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err="1">
                <a:latin typeface="+mj-lt"/>
              </a:rPr>
              <a:t>Diwa</a:t>
            </a:r>
            <a:r>
              <a:rPr lang="en-US" dirty="0">
                <a:latin typeface="+mj-lt"/>
              </a:rPr>
              <a:t>: </a:t>
            </a:r>
          </a:p>
        </p:txBody>
      </p:sp>
      <p:sp>
        <p:nvSpPr>
          <p:cNvPr id="3" name="Content Placeholder 2"/>
          <p:cNvSpPr>
            <a:spLocks noGrp="1"/>
          </p:cNvSpPr>
          <p:nvPr>
            <p:ph sz="quarter" idx="1"/>
          </p:nvPr>
        </p:nvSpPr>
        <p:spPr>
          <a:xfrm>
            <a:off x="612648" y="1199828"/>
            <a:ext cx="8153400" cy="4226024"/>
          </a:xfrm>
        </p:spPr>
        <p:txBody>
          <a:bodyPr>
            <a:noAutofit/>
          </a:bodyPr>
          <a:lstStyle/>
          <a:p>
            <a:r>
              <a:rPr lang="en-US" sz="2000" dirty="0">
                <a:latin typeface="+mn-lt"/>
              </a:rPr>
              <a:t>In some jobs, she was told not to talk to any other staff and was often required to work double shifts and overtime. She was paid as little as </a:t>
            </a:r>
            <a:r>
              <a:rPr lang="en-US" sz="2000" b="1" dirty="0">
                <a:latin typeface="+mn-lt"/>
              </a:rPr>
              <a:t>$5 per hour</a:t>
            </a:r>
            <a:r>
              <a:rPr lang="en-US" sz="2000" dirty="0">
                <a:latin typeface="+mn-lt"/>
              </a:rPr>
              <a:t> (60 percent below the minimum wage at that time). Once she received her work permit, </a:t>
            </a:r>
            <a:r>
              <a:rPr lang="en-US" sz="2000" dirty="0" err="1">
                <a:latin typeface="+mn-lt"/>
              </a:rPr>
              <a:t>Diwa</a:t>
            </a:r>
            <a:r>
              <a:rPr lang="en-US" sz="2000" dirty="0">
                <a:latin typeface="+mn-lt"/>
              </a:rPr>
              <a:t> started to work as a live-in caregiver. However, things did not get better for her. Her employers treated her as a servant, calling her “nanny” and never by her name, and making her work overtime without pay, including asking her to give massages at 2:00 in the morning. They </a:t>
            </a:r>
            <a:r>
              <a:rPr lang="en-US" sz="2000" b="1" dirty="0">
                <a:latin typeface="+mn-lt"/>
              </a:rPr>
              <a:t>reduced her pay to $10 per hour from $13 per hour</a:t>
            </a:r>
            <a:r>
              <a:rPr lang="en-US" sz="2000" dirty="0">
                <a:latin typeface="+mn-lt"/>
              </a:rPr>
              <a:t> when they heard that other nannies were getting paid $5 per hour. </a:t>
            </a:r>
          </a:p>
          <a:p>
            <a:r>
              <a:rPr lang="en-US" sz="2000" dirty="0">
                <a:latin typeface="+mn-lt"/>
              </a:rPr>
              <a:t>Eventually, </a:t>
            </a:r>
            <a:r>
              <a:rPr lang="en-US" sz="2000" dirty="0" err="1">
                <a:latin typeface="+mn-lt"/>
              </a:rPr>
              <a:t>Diwa</a:t>
            </a:r>
            <a:r>
              <a:rPr lang="en-US" sz="2000" dirty="0">
                <a:latin typeface="+mn-lt"/>
              </a:rPr>
              <a:t> fell in love with a man and got pregnant. When the employer found out she was pregnant, they laid her off. With the help of a local Filipina agency, </a:t>
            </a:r>
            <a:r>
              <a:rPr lang="en-US" sz="2000" dirty="0" err="1">
                <a:latin typeface="+mn-lt"/>
              </a:rPr>
              <a:t>Diwa</a:t>
            </a:r>
            <a:r>
              <a:rPr lang="en-US" sz="2000" dirty="0">
                <a:latin typeface="+mn-lt"/>
              </a:rPr>
              <a:t> filed an employment standards violation claim against her employer and has been waiting for a decision on her claim for more than two years. </a:t>
            </a:r>
          </a:p>
        </p:txBody>
      </p:sp>
    </p:spTree>
    <p:extLst>
      <p:ext uri="{BB962C8B-B14F-4D97-AF65-F5344CB8AC3E}">
        <p14:creationId xmlns:p14="http://schemas.microsoft.com/office/powerpoint/2010/main" val="4222179460"/>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latin typeface="+mj-lt"/>
              </a:rPr>
              <a:t>Natasha: </a:t>
            </a:r>
          </a:p>
        </p:txBody>
      </p:sp>
      <p:sp>
        <p:nvSpPr>
          <p:cNvPr id="3" name="Content Placeholder 2"/>
          <p:cNvSpPr>
            <a:spLocks noGrp="1"/>
          </p:cNvSpPr>
          <p:nvPr>
            <p:ph sz="quarter" idx="1"/>
          </p:nvPr>
        </p:nvSpPr>
        <p:spPr>
          <a:xfrm>
            <a:off x="612648" y="1556792"/>
            <a:ext cx="8153400" cy="4082008"/>
          </a:xfrm>
        </p:spPr>
        <p:txBody>
          <a:bodyPr>
            <a:noAutofit/>
          </a:bodyPr>
          <a:lstStyle/>
          <a:p>
            <a:pPr lvl="0"/>
            <a:r>
              <a:rPr lang="en-CA" sz="2300" dirty="0">
                <a:latin typeface="+mn-lt"/>
              </a:rPr>
              <a:t>Natasha, a Karen mother of two, came with her family to Canada in 2007 through the Government Assisted Refugee program. She was a </a:t>
            </a:r>
            <a:r>
              <a:rPr lang="en-CA" sz="2300" b="1" i="1" dirty="0">
                <a:latin typeface="+mn-lt"/>
              </a:rPr>
              <a:t>farmer and history teacher</a:t>
            </a:r>
            <a:r>
              <a:rPr lang="en-CA" sz="2300" dirty="0">
                <a:latin typeface="+mn-lt"/>
              </a:rPr>
              <a:t> in the refugee camps in northern Thailand. Following the job pathway of many of her Karen female friends in Canada, she worked in a used clothing factory for two and half years until it closed and moved to Mississauga. In absence of empowering employment programs, her main concern at the time of interview was that she could not work a night shift job in a golf ball production factory  because her husband was also working a night shift factory job in a car parts company; she is hoping to get a dishwashing job. </a:t>
            </a:r>
          </a:p>
          <a:p>
            <a:endParaRPr lang="en-US" sz="2300" dirty="0">
              <a:latin typeface="+mn-lt"/>
            </a:endParaRPr>
          </a:p>
        </p:txBody>
      </p:sp>
    </p:spTree>
    <p:extLst>
      <p:ext uri="{BB962C8B-B14F-4D97-AF65-F5344CB8AC3E}">
        <p14:creationId xmlns:p14="http://schemas.microsoft.com/office/powerpoint/2010/main" val="3637580363"/>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latin typeface="+mj-lt"/>
              </a:rPr>
              <a:t>Natasha: </a:t>
            </a:r>
          </a:p>
        </p:txBody>
      </p:sp>
      <p:sp>
        <p:nvSpPr>
          <p:cNvPr id="3" name="Content Placeholder 2"/>
          <p:cNvSpPr>
            <a:spLocks noGrp="1"/>
          </p:cNvSpPr>
          <p:nvPr>
            <p:ph sz="quarter" idx="1"/>
          </p:nvPr>
        </p:nvSpPr>
        <p:spPr>
          <a:xfrm>
            <a:off x="612648" y="1124744"/>
            <a:ext cx="8153400" cy="4442048"/>
          </a:xfrm>
        </p:spPr>
        <p:txBody>
          <a:bodyPr>
            <a:noAutofit/>
          </a:bodyPr>
          <a:lstStyle/>
          <a:p>
            <a:r>
              <a:rPr lang="en-CA" sz="2000" dirty="0">
                <a:latin typeface="+mn-lt"/>
              </a:rPr>
              <a:t>In Toronto, she settled in the Jane and Finch area so she could be close to other Karen families living in that neighbourhood. </a:t>
            </a:r>
            <a:r>
              <a:rPr lang="en-US" sz="2000" dirty="0">
                <a:latin typeface="+mn-lt"/>
              </a:rPr>
              <a:t>Natasha and her family became permanent residents from the first day of arrival. Thus, she did not face work restrictions or other vulnerabilities associated with having a temporary and conditional immigration status.  Natasha and her family received income support as part of the Resettlement Assistance Program (RAP) to help cover housing, food and other basic expenses. </a:t>
            </a:r>
          </a:p>
          <a:p>
            <a:r>
              <a:rPr lang="en-US" sz="2000" dirty="0">
                <a:latin typeface="+mn-lt"/>
              </a:rPr>
              <a:t>However, due to her low education level and her limited English language fluency, she got </a:t>
            </a:r>
            <a:r>
              <a:rPr lang="en-US" sz="2000" b="1" dirty="0">
                <a:latin typeface="+mn-lt"/>
              </a:rPr>
              <a:t>streamed into low-skill manual labour factory jobs with little opportunities for skill diversification or upward economic mobility. </a:t>
            </a:r>
            <a:r>
              <a:rPr lang="en-CA" sz="2000" dirty="0">
                <a:latin typeface="+mn-lt"/>
              </a:rPr>
              <a:t>She found </a:t>
            </a:r>
            <a:r>
              <a:rPr lang="en-CA" sz="2000" b="1" dirty="0">
                <a:latin typeface="+mn-lt"/>
              </a:rPr>
              <a:t>a job in a used clothing processing factory</a:t>
            </a:r>
            <a:r>
              <a:rPr lang="en-CA" sz="2000" dirty="0">
                <a:latin typeface="+mn-lt"/>
              </a:rPr>
              <a:t> through other Karen friends that used to work at that factory. The work involved </a:t>
            </a:r>
            <a:r>
              <a:rPr lang="en-US" sz="2000" dirty="0">
                <a:latin typeface="+mn-lt"/>
              </a:rPr>
              <a:t>standing up all day to sort clothing in an assembly line and lifting heavy loads for long hours each day. </a:t>
            </a:r>
            <a:r>
              <a:rPr lang="en-CA" sz="2000" dirty="0">
                <a:latin typeface="+mn-lt"/>
              </a:rPr>
              <a:t>Natasha worked in that factory for two and a half years until it closed and moved to Mississauga. </a:t>
            </a:r>
            <a:endParaRPr lang="en-US" sz="2000" dirty="0">
              <a:latin typeface="+mn-lt"/>
            </a:endParaRPr>
          </a:p>
          <a:p>
            <a:endParaRPr lang="en-US" sz="2000" dirty="0">
              <a:latin typeface="+mn-lt"/>
            </a:endParaRPr>
          </a:p>
        </p:txBody>
      </p:sp>
    </p:spTree>
    <p:extLst>
      <p:ext uri="{BB962C8B-B14F-4D97-AF65-F5344CB8AC3E}">
        <p14:creationId xmlns:p14="http://schemas.microsoft.com/office/powerpoint/2010/main" val="1685734950"/>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Getting Left Behind – Findings &amp; Recommendations from the Third PEPSO survey report</a:t>
            </a:r>
            <a:endParaRPr lang="en-CA" sz="5000" dirty="0"/>
          </a:p>
        </p:txBody>
      </p:sp>
      <p:sp>
        <p:nvSpPr>
          <p:cNvPr id="3" name="Text Placeholder 2"/>
          <p:cNvSpPr>
            <a:spLocks noGrp="1"/>
          </p:cNvSpPr>
          <p:nvPr>
            <p:ph type="body" idx="1"/>
          </p:nvPr>
        </p:nvSpPr>
        <p:spPr>
          <a:xfrm>
            <a:off x="467544" y="4149080"/>
            <a:ext cx="8280920" cy="576064"/>
          </a:xfrm>
        </p:spPr>
        <p:txBody>
          <a:bodyPr/>
          <a:lstStyle/>
          <a:p>
            <a:pPr lvl="0"/>
            <a:r>
              <a:rPr lang="en-CA" dirty="0"/>
              <a:t>McMaster University</a:t>
            </a:r>
          </a:p>
        </p:txBody>
      </p:sp>
      <p:sp>
        <p:nvSpPr>
          <p:cNvPr id="4" name="Text Placeholder 3"/>
          <p:cNvSpPr>
            <a:spLocks noGrp="1"/>
          </p:cNvSpPr>
          <p:nvPr>
            <p:ph type="body" idx="13"/>
          </p:nvPr>
        </p:nvSpPr>
        <p:spPr>
          <a:xfrm>
            <a:off x="467544" y="3708722"/>
            <a:ext cx="8280920" cy="648072"/>
          </a:xfrm>
        </p:spPr>
        <p:txBody>
          <a:bodyPr/>
          <a:lstStyle/>
          <a:p>
            <a:r>
              <a:rPr lang="en-CA" dirty="0"/>
              <a:t>Dr. Wayne Lewchuk</a:t>
            </a:r>
          </a:p>
        </p:txBody>
      </p:sp>
      <p:sp>
        <p:nvSpPr>
          <p:cNvPr id="6" name="Text Placeholder 2"/>
          <p:cNvSpPr txBox="1">
            <a:spLocks/>
          </p:cNvSpPr>
          <p:nvPr/>
        </p:nvSpPr>
        <p:spPr>
          <a:xfrm>
            <a:off x="467544" y="5301208"/>
            <a:ext cx="8280920" cy="576064"/>
          </a:xfrm>
          <a:prstGeom prst="rect">
            <a:avLst/>
          </a:prstGeom>
        </p:spPr>
        <p:txBody>
          <a:bodyPr anchor="b"/>
          <a:lstStyle>
            <a:lvl1pPr marL="0" indent="0" algn="l" defTabSz="457200" rtl="0" eaLnBrk="1" latinLnBrk="0" hangingPunct="1">
              <a:spcBef>
                <a:spcPct val="20000"/>
              </a:spcBef>
              <a:buFontTx/>
              <a:buNone/>
              <a:defRPr lang="en-US" sz="2500" b="0" kern="1200">
                <a:solidFill>
                  <a:schemeClr val="tx1"/>
                </a:solidFill>
                <a:latin typeface="Calibri"/>
                <a:ea typeface="+mn-ea"/>
                <a:cs typeface="Calibri"/>
              </a:defRPr>
            </a:lvl1pPr>
            <a:lvl2pPr marL="457200" indent="0" algn="l" defTabSz="457200" rtl="0" eaLnBrk="1" latinLnBrk="0" hangingPunct="1">
              <a:lnSpc>
                <a:spcPct val="80000"/>
              </a:lnSpc>
              <a:spcBef>
                <a:spcPts val="1200"/>
              </a:spcBef>
              <a:buFontTx/>
              <a:buNone/>
              <a:defRPr sz="2000" b="1" kern="600" spc="0">
                <a:solidFill>
                  <a:schemeClr val="tx1"/>
                </a:solidFill>
                <a:latin typeface="Calibri"/>
                <a:ea typeface="+mn-ea"/>
                <a:cs typeface="+mn-cs"/>
              </a:defRPr>
            </a:lvl2pPr>
            <a:lvl3pPr marL="914400" indent="0" algn="l" defTabSz="457200" rtl="0" eaLnBrk="1" latinLnBrk="0" hangingPunct="1">
              <a:spcBef>
                <a:spcPct val="20000"/>
              </a:spcBef>
              <a:buFontTx/>
              <a:buNone/>
              <a:defRPr sz="1800" b="1" kern="1200">
                <a:solidFill>
                  <a:schemeClr val="tx1"/>
                </a:solidFill>
                <a:latin typeface="+mn-lt"/>
                <a:ea typeface="+mn-ea"/>
                <a:cs typeface="+mn-cs"/>
              </a:defRPr>
            </a:lvl3pPr>
            <a:lvl4pPr marL="1371600" indent="0" algn="l" defTabSz="457200" rtl="0" eaLnBrk="1" latinLnBrk="0" hangingPunct="1">
              <a:spcBef>
                <a:spcPct val="20000"/>
              </a:spcBef>
              <a:buFontTx/>
              <a:buNone/>
              <a:defRPr sz="1600" b="1" kern="1200">
                <a:solidFill>
                  <a:schemeClr val="tx1"/>
                </a:solidFill>
                <a:latin typeface="+mn-lt"/>
                <a:ea typeface="+mn-ea"/>
                <a:cs typeface="+mn-cs"/>
              </a:defRPr>
            </a:lvl4pPr>
            <a:lvl5pPr marL="1828800" indent="0" algn="l" defTabSz="457200" rtl="0" eaLnBrk="1" latinLnBrk="0" hangingPunct="1">
              <a:spcBef>
                <a:spcPct val="20000"/>
              </a:spcBef>
              <a:buFontTx/>
              <a:buNone/>
              <a:defRPr lang="en-US" sz="1600" b="1" kern="1200">
                <a:solidFill>
                  <a:srgbClr val="7A003B"/>
                </a:solidFill>
                <a:latin typeface="Calibri" pitchFamily="34" charset="0"/>
                <a:ea typeface="+mn-ea"/>
                <a:cs typeface="Calibri"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CA" sz="2500" b="0" i="0" u="none" strike="noStrike" kern="1200" cap="none" spc="0" normalizeH="0" baseline="0" noProof="0" dirty="0">
                <a:ln>
                  <a:noFill/>
                </a:ln>
                <a:solidFill>
                  <a:schemeClr val="tx1"/>
                </a:solidFill>
                <a:effectLst/>
                <a:uLnTx/>
                <a:uFillTx/>
                <a:latin typeface="Calibri"/>
                <a:ea typeface="+mn-ea"/>
                <a:cs typeface="Calibri"/>
              </a:rPr>
              <a:t>United Way Greater Toronto</a:t>
            </a:r>
          </a:p>
        </p:txBody>
      </p:sp>
      <p:sp>
        <p:nvSpPr>
          <p:cNvPr id="7" name="Text Placeholder 3"/>
          <p:cNvSpPr txBox="1">
            <a:spLocks/>
          </p:cNvSpPr>
          <p:nvPr/>
        </p:nvSpPr>
        <p:spPr>
          <a:xfrm>
            <a:off x="467544" y="4860850"/>
            <a:ext cx="8280920" cy="648072"/>
          </a:xfrm>
          <a:prstGeom prst="rect">
            <a:avLst/>
          </a:prstGeom>
        </p:spPr>
        <p:txBody>
          <a:bodyPr anchor="b"/>
          <a:lstStyle>
            <a:lvl1pPr marL="0" indent="0" algn="l" defTabSz="457200" rtl="0" eaLnBrk="1" latinLnBrk="0" hangingPunct="1">
              <a:spcBef>
                <a:spcPct val="20000"/>
              </a:spcBef>
              <a:buFontTx/>
              <a:buNone/>
              <a:defRPr lang="en-US" sz="3300" b="0" i="0" kern="1200">
                <a:solidFill>
                  <a:srgbClr val="7A003B"/>
                </a:solidFill>
                <a:latin typeface="Calibri" pitchFamily="34" charset="0"/>
                <a:ea typeface="+mn-ea"/>
                <a:cs typeface="Calibri" pitchFamily="34" charset="0"/>
              </a:defRPr>
            </a:lvl1pPr>
            <a:lvl2pPr marL="457200" indent="0" algn="l" defTabSz="457200" rtl="0" eaLnBrk="1" latinLnBrk="0" hangingPunct="1">
              <a:lnSpc>
                <a:spcPct val="80000"/>
              </a:lnSpc>
              <a:spcBef>
                <a:spcPts val="1200"/>
              </a:spcBef>
              <a:buFontTx/>
              <a:buNone/>
              <a:defRPr sz="2000" b="1" kern="600" spc="0">
                <a:solidFill>
                  <a:schemeClr val="tx1"/>
                </a:solidFill>
                <a:latin typeface="Calibri"/>
                <a:ea typeface="+mn-ea"/>
                <a:cs typeface="+mn-cs"/>
              </a:defRPr>
            </a:lvl2pPr>
            <a:lvl3pPr marL="914400" indent="0" algn="l" defTabSz="457200" rtl="0" eaLnBrk="1" latinLnBrk="0" hangingPunct="1">
              <a:spcBef>
                <a:spcPct val="20000"/>
              </a:spcBef>
              <a:buFontTx/>
              <a:buNone/>
              <a:defRPr sz="1800" b="1" kern="1200">
                <a:solidFill>
                  <a:schemeClr val="tx1"/>
                </a:solidFill>
                <a:latin typeface="+mn-lt"/>
                <a:ea typeface="+mn-ea"/>
                <a:cs typeface="+mn-cs"/>
              </a:defRPr>
            </a:lvl3pPr>
            <a:lvl4pPr marL="1371600" indent="0" algn="l" defTabSz="457200" rtl="0" eaLnBrk="1" latinLnBrk="0" hangingPunct="1">
              <a:spcBef>
                <a:spcPct val="20000"/>
              </a:spcBef>
              <a:buFontTx/>
              <a:buNone/>
              <a:defRPr sz="1600" b="1" kern="1200">
                <a:solidFill>
                  <a:schemeClr val="tx1"/>
                </a:solidFill>
                <a:latin typeface="+mn-lt"/>
                <a:ea typeface="+mn-ea"/>
                <a:cs typeface="+mn-cs"/>
              </a:defRPr>
            </a:lvl4pPr>
            <a:lvl5pPr marL="1828800" indent="0" algn="l" defTabSz="457200" rtl="0" eaLnBrk="1" latinLnBrk="0" hangingPunct="1">
              <a:spcBef>
                <a:spcPct val="20000"/>
              </a:spcBef>
              <a:buFontTx/>
              <a:buNone/>
              <a:defRPr lang="en-US" sz="1600" b="1" kern="1200">
                <a:solidFill>
                  <a:srgbClr val="7A003B"/>
                </a:solidFill>
                <a:latin typeface="Calibri" pitchFamily="34" charset="0"/>
                <a:ea typeface="+mn-ea"/>
                <a:cs typeface="Calibri"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CA" sz="3300" b="0" i="0" u="none" strike="noStrike" kern="1200" cap="none" spc="0" normalizeH="0" baseline="0" noProof="0" dirty="0">
                <a:ln>
                  <a:noFill/>
                </a:ln>
                <a:solidFill>
                  <a:srgbClr val="7A003B"/>
                </a:solidFill>
                <a:effectLst/>
                <a:uLnTx/>
                <a:uFillTx/>
                <a:latin typeface="Calibri" pitchFamily="34" charset="0"/>
                <a:ea typeface="+mn-ea"/>
                <a:cs typeface="Calibri" pitchFamily="34" charset="0"/>
              </a:rPr>
              <a:t>Stephanie Procyk</a:t>
            </a:r>
          </a:p>
        </p:txBody>
      </p:sp>
    </p:spTree>
    <p:extLst>
      <p:ext uri="{BB962C8B-B14F-4D97-AF65-F5344CB8AC3E}">
        <p14:creationId xmlns:p14="http://schemas.microsoft.com/office/powerpoint/2010/main" val="3845889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47800"/>
            <a:ext cx="7935416" cy="1549152"/>
          </a:xfrm>
        </p:spPr>
        <p:txBody>
          <a:bodyPr>
            <a:normAutofit/>
          </a:bodyPr>
          <a:lstStyle/>
          <a:p>
            <a:r>
              <a:rPr lang="en-US" dirty="0">
                <a:solidFill>
                  <a:schemeClr val="accent3"/>
                </a:solidFill>
                <a:latin typeface="+mj-lt"/>
              </a:rPr>
              <a:t>Policy Recommendations</a:t>
            </a:r>
          </a:p>
        </p:txBody>
      </p:sp>
      <p:cxnSp>
        <p:nvCxnSpPr>
          <p:cNvPr id="4" name="Straight Connector 3"/>
          <p:cNvCxnSpPr/>
          <p:nvPr/>
        </p:nvCxnSpPr>
        <p:spPr>
          <a:xfrm>
            <a:off x="611560" y="1628800"/>
            <a:ext cx="0" cy="1296144"/>
          </a:xfrm>
          <a:prstGeom prst="line">
            <a:avLst/>
          </a:prstGeom>
          <a:ln w="114300">
            <a:solidFill>
              <a:schemeClr val="accent3">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3465209"/>
      </p:ext>
    </p:extLst>
  </p:cSld>
  <p:clrMapOvr>
    <a:masterClrMapping/>
  </p:clrMapOvr>
  <p:transition spd="slow">
    <p:pu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88640"/>
            <a:ext cx="8153400" cy="864096"/>
          </a:xfrm>
        </p:spPr>
        <p:txBody>
          <a:bodyPr>
            <a:normAutofit/>
          </a:bodyPr>
          <a:lstStyle/>
          <a:p>
            <a:r>
              <a:rPr lang="en-US" dirty="0">
                <a:solidFill>
                  <a:srgbClr val="FA8300"/>
                </a:solidFill>
                <a:latin typeface="+mj-lt"/>
              </a:rPr>
              <a:t>Labour Market and Employment</a:t>
            </a:r>
          </a:p>
        </p:txBody>
      </p:sp>
      <p:sp>
        <p:nvSpPr>
          <p:cNvPr id="3" name="Content Placeholder 2"/>
          <p:cNvSpPr>
            <a:spLocks noGrp="1"/>
          </p:cNvSpPr>
          <p:nvPr>
            <p:ph sz="quarter" idx="1"/>
          </p:nvPr>
        </p:nvSpPr>
        <p:spPr>
          <a:xfrm>
            <a:off x="612648" y="1196752"/>
            <a:ext cx="8153400" cy="4608512"/>
          </a:xfrm>
        </p:spPr>
        <p:txBody>
          <a:bodyPr>
            <a:noAutofit/>
          </a:bodyPr>
          <a:lstStyle/>
          <a:p>
            <a:pPr marL="0" indent="0">
              <a:buNone/>
            </a:pPr>
            <a:r>
              <a:rPr lang="en-US" sz="2000" dirty="0">
                <a:latin typeface="+mn-lt"/>
              </a:rPr>
              <a:t>Solutions that address labour market barriers to stable and secure employment can include:</a:t>
            </a:r>
          </a:p>
          <a:p>
            <a:r>
              <a:rPr lang="en-US" sz="1600" dirty="0">
                <a:latin typeface="+mn-lt"/>
              </a:rPr>
              <a:t>Decent Work policies: </a:t>
            </a:r>
            <a:r>
              <a:rPr lang="en-US" sz="1600" b="1" dirty="0">
                <a:latin typeface="+mn-lt"/>
              </a:rPr>
              <a:t>Increase minimum wage to $15</a:t>
            </a:r>
            <a:r>
              <a:rPr lang="en-US" sz="1600" dirty="0">
                <a:latin typeface="+mn-lt"/>
              </a:rPr>
              <a:t>, and ensure strong enforcement of and no exemptions under </a:t>
            </a:r>
            <a:r>
              <a:rPr lang="en-US" sz="1600" b="1" dirty="0">
                <a:latin typeface="+mn-lt"/>
              </a:rPr>
              <a:t>Bill 148</a:t>
            </a:r>
            <a:endParaRPr lang="en-US" sz="1600" dirty="0">
              <a:latin typeface="+mn-lt"/>
            </a:endParaRPr>
          </a:p>
          <a:p>
            <a:r>
              <a:rPr lang="en-US" sz="1600" dirty="0">
                <a:latin typeface="+mn-lt"/>
              </a:rPr>
              <a:t>Re-introduce </a:t>
            </a:r>
            <a:r>
              <a:rPr lang="en-US" sz="1600" b="1" dirty="0">
                <a:latin typeface="+mn-lt"/>
              </a:rPr>
              <a:t>employment equity</a:t>
            </a:r>
            <a:r>
              <a:rPr lang="en-US" sz="1600" dirty="0">
                <a:latin typeface="+mn-lt"/>
              </a:rPr>
              <a:t> in Ontario and strengthen it federally </a:t>
            </a:r>
          </a:p>
          <a:p>
            <a:r>
              <a:rPr lang="en-US" sz="1600" dirty="0">
                <a:latin typeface="+mn-lt"/>
              </a:rPr>
              <a:t>Make employment programs more </a:t>
            </a:r>
            <a:r>
              <a:rPr lang="en-US" sz="1600" b="1" dirty="0">
                <a:latin typeface="+mn-lt"/>
              </a:rPr>
              <a:t>gender-sensitive</a:t>
            </a:r>
            <a:r>
              <a:rPr lang="en-US" sz="1600" dirty="0">
                <a:latin typeface="+mn-lt"/>
              </a:rPr>
              <a:t> and </a:t>
            </a:r>
            <a:r>
              <a:rPr lang="en-US" sz="1600" b="1" dirty="0">
                <a:latin typeface="+mn-lt"/>
              </a:rPr>
              <a:t>newcomer/racialized women-friendly </a:t>
            </a:r>
          </a:p>
          <a:p>
            <a:pPr lvl="1"/>
            <a:r>
              <a:rPr lang="en-US" sz="1600" dirty="0">
                <a:latin typeface="+mn-lt"/>
              </a:rPr>
              <a:t>Eg. Introduce accessible and affordable training programs that support the professional development and training of low-skilled women</a:t>
            </a:r>
          </a:p>
          <a:p>
            <a:r>
              <a:rPr lang="en-US" sz="1600" dirty="0">
                <a:latin typeface="+mn-lt"/>
              </a:rPr>
              <a:t>Expedite and make fair the </a:t>
            </a:r>
            <a:r>
              <a:rPr lang="en-US" sz="1600" b="1" dirty="0">
                <a:latin typeface="+mn-lt"/>
              </a:rPr>
              <a:t>recognition of international credentials</a:t>
            </a:r>
          </a:p>
          <a:p>
            <a:r>
              <a:rPr lang="en-US" sz="1600" b="1" dirty="0">
                <a:latin typeface="+mn-lt"/>
              </a:rPr>
              <a:t>Expand demand-side employment strategies:</a:t>
            </a:r>
          </a:p>
          <a:p>
            <a:pPr lvl="1"/>
            <a:r>
              <a:rPr lang="en-US" sz="1600" b="1" dirty="0">
                <a:latin typeface="+mn-lt"/>
              </a:rPr>
              <a:t>Strengthen</a:t>
            </a:r>
            <a:r>
              <a:rPr lang="en-US" sz="1600" dirty="0">
                <a:latin typeface="+mn-lt"/>
              </a:rPr>
              <a:t> </a:t>
            </a:r>
            <a:r>
              <a:rPr lang="en-US" sz="1600" b="1" dirty="0">
                <a:latin typeface="+mn-lt"/>
              </a:rPr>
              <a:t>bridging programs </a:t>
            </a:r>
            <a:r>
              <a:rPr lang="en-US" sz="1600" dirty="0">
                <a:latin typeface="+mn-lt"/>
              </a:rPr>
              <a:t>(eg. Ryerson Internationally Educated Engineers Qualification Bridging) so they are easily accessible to racialized immigrant women</a:t>
            </a:r>
          </a:p>
          <a:p>
            <a:pPr lvl="1"/>
            <a:r>
              <a:rPr lang="en-US" sz="1600" dirty="0">
                <a:latin typeface="+mn-lt"/>
              </a:rPr>
              <a:t>Introduce </a:t>
            </a:r>
            <a:r>
              <a:rPr lang="en-US" sz="1600" b="1" dirty="0">
                <a:latin typeface="+mn-lt"/>
              </a:rPr>
              <a:t>paid internships, </a:t>
            </a:r>
            <a:r>
              <a:rPr lang="en-US" sz="1600" dirty="0">
                <a:latin typeface="+mn-lt"/>
              </a:rPr>
              <a:t>and</a:t>
            </a:r>
            <a:r>
              <a:rPr lang="en-US" sz="1600" b="1" dirty="0">
                <a:latin typeface="+mn-lt"/>
              </a:rPr>
              <a:t> professional networking/mentorship programs</a:t>
            </a:r>
          </a:p>
          <a:p>
            <a:pPr lvl="1"/>
            <a:r>
              <a:rPr lang="en-US" sz="1600" b="1" dirty="0">
                <a:latin typeface="+mn-lt"/>
              </a:rPr>
              <a:t>Link job-seekers</a:t>
            </a:r>
            <a:r>
              <a:rPr lang="en-US" sz="1600" dirty="0">
                <a:latin typeface="+mn-lt"/>
              </a:rPr>
              <a:t> to </a:t>
            </a:r>
            <a:r>
              <a:rPr lang="en-US" sz="1600" b="1" dirty="0">
                <a:latin typeface="+mn-lt"/>
              </a:rPr>
              <a:t>employers</a:t>
            </a:r>
            <a:r>
              <a:rPr lang="en-US" sz="1600" dirty="0">
                <a:latin typeface="+mn-lt"/>
              </a:rPr>
              <a:t> more actively</a:t>
            </a:r>
          </a:p>
          <a:p>
            <a:endParaRPr lang="en-US" sz="2200" dirty="0">
              <a:latin typeface="+mn-lt"/>
            </a:endParaRPr>
          </a:p>
          <a:p>
            <a:endParaRPr lang="en-CA" sz="2200" dirty="0">
              <a:latin typeface="+mn-lt"/>
            </a:endParaRPr>
          </a:p>
        </p:txBody>
      </p:sp>
    </p:spTree>
    <p:extLst>
      <p:ext uri="{BB962C8B-B14F-4D97-AF65-F5344CB8AC3E}">
        <p14:creationId xmlns:p14="http://schemas.microsoft.com/office/powerpoint/2010/main" val="2961434700"/>
      </p:ext>
    </p:extLst>
  </p:cSld>
  <p:clrMapOvr>
    <a:masterClrMapping/>
  </p:clrMapOvr>
  <p:transition spd="slow">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88640"/>
            <a:ext cx="8153400" cy="864096"/>
          </a:xfrm>
        </p:spPr>
        <p:txBody>
          <a:bodyPr>
            <a:normAutofit/>
          </a:bodyPr>
          <a:lstStyle/>
          <a:p>
            <a:r>
              <a:rPr lang="en-US" dirty="0">
                <a:solidFill>
                  <a:srgbClr val="FA8300"/>
                </a:solidFill>
                <a:latin typeface="+mj-lt"/>
              </a:rPr>
              <a:t>Gendered Social Barriers</a:t>
            </a:r>
          </a:p>
        </p:txBody>
      </p:sp>
      <p:sp>
        <p:nvSpPr>
          <p:cNvPr id="3" name="Content Placeholder 2"/>
          <p:cNvSpPr>
            <a:spLocks noGrp="1"/>
          </p:cNvSpPr>
          <p:nvPr>
            <p:ph sz="quarter" idx="1"/>
          </p:nvPr>
        </p:nvSpPr>
        <p:spPr>
          <a:xfrm>
            <a:off x="612648" y="1196752"/>
            <a:ext cx="8153400" cy="4752528"/>
          </a:xfrm>
        </p:spPr>
        <p:txBody>
          <a:bodyPr>
            <a:noAutofit/>
          </a:bodyPr>
          <a:lstStyle/>
          <a:p>
            <a:pPr marL="0" indent="0">
              <a:buNone/>
            </a:pPr>
            <a:r>
              <a:rPr lang="en-US" sz="2400" dirty="0">
                <a:latin typeface="+mn-lt"/>
              </a:rPr>
              <a:t>Overcome gendered social barriers such as high caregiving and household responsibilities, through the following policy changes:</a:t>
            </a:r>
          </a:p>
          <a:p>
            <a:r>
              <a:rPr lang="en-US" sz="2200" dirty="0">
                <a:latin typeface="+mn-lt"/>
              </a:rPr>
              <a:t>Fund and implement a </a:t>
            </a:r>
            <a:r>
              <a:rPr lang="en-US" sz="2200" b="1" dirty="0">
                <a:latin typeface="+mn-lt"/>
              </a:rPr>
              <a:t>national universal childcare program </a:t>
            </a:r>
            <a:r>
              <a:rPr lang="en-US" sz="2200" dirty="0">
                <a:latin typeface="+mn-lt"/>
              </a:rPr>
              <a:t>that is affordable and accessible to racialized women, while recognizing the connection between childcare and the Caregivers’ Program</a:t>
            </a:r>
          </a:p>
          <a:p>
            <a:r>
              <a:rPr lang="en-US" sz="2200" dirty="0">
                <a:latin typeface="+mn-lt"/>
              </a:rPr>
              <a:t>Offer </a:t>
            </a:r>
            <a:r>
              <a:rPr lang="en-US" sz="2200" b="1" dirty="0">
                <a:latin typeface="+mn-lt"/>
              </a:rPr>
              <a:t>stronger community and social supports </a:t>
            </a:r>
            <a:r>
              <a:rPr lang="en-US" sz="2200" dirty="0">
                <a:latin typeface="+mn-lt"/>
              </a:rPr>
              <a:t>to racialized women, especially recent immigrant women who may experience isolation (eg. social peer support groups)</a:t>
            </a:r>
          </a:p>
          <a:p>
            <a:pPr marL="388620" indent="-342900"/>
            <a:r>
              <a:rPr lang="en-US" sz="2200" dirty="0">
                <a:latin typeface="+mn-lt"/>
              </a:rPr>
              <a:t>Reform </a:t>
            </a:r>
            <a:r>
              <a:rPr lang="en-US" sz="2200" b="1" dirty="0">
                <a:latin typeface="+mn-lt"/>
              </a:rPr>
              <a:t>Employment Insurance </a:t>
            </a:r>
            <a:r>
              <a:rPr lang="en-US" sz="2200" dirty="0">
                <a:latin typeface="+mn-lt"/>
              </a:rPr>
              <a:t>to make it flexible for parents to qualify for parental benefits, extend benefits period, raise EI benefit level for parental leave, and improve access to a Second Career grant for laid-off workers in Ontario</a:t>
            </a:r>
          </a:p>
          <a:p>
            <a:pPr marL="0" indent="0">
              <a:buNone/>
            </a:pPr>
            <a:endParaRPr lang="en-US" sz="2200" dirty="0">
              <a:latin typeface="+mn-lt"/>
            </a:endParaRPr>
          </a:p>
          <a:p>
            <a:endParaRPr lang="en-US" sz="2200" dirty="0">
              <a:latin typeface="+mn-lt"/>
            </a:endParaRPr>
          </a:p>
          <a:p>
            <a:endParaRPr lang="en-CA" sz="2200" dirty="0">
              <a:latin typeface="+mn-lt"/>
            </a:endParaRPr>
          </a:p>
        </p:txBody>
      </p:sp>
    </p:spTree>
    <p:extLst>
      <p:ext uri="{BB962C8B-B14F-4D97-AF65-F5344CB8AC3E}">
        <p14:creationId xmlns:p14="http://schemas.microsoft.com/office/powerpoint/2010/main" val="1989876907"/>
      </p:ext>
    </p:extLst>
  </p:cSld>
  <p:clrMapOvr>
    <a:masterClrMapping/>
  </p:clrMapOvr>
  <p:transition spd="slow">
    <p:pu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88640"/>
            <a:ext cx="8153400" cy="864096"/>
          </a:xfrm>
        </p:spPr>
        <p:txBody>
          <a:bodyPr/>
          <a:lstStyle/>
          <a:p>
            <a:r>
              <a:rPr lang="en-US" dirty="0">
                <a:solidFill>
                  <a:srgbClr val="FA8300"/>
                </a:solidFill>
                <a:latin typeface="+mj-lt"/>
              </a:rPr>
              <a:t>Immigration Reform</a:t>
            </a:r>
          </a:p>
        </p:txBody>
      </p:sp>
      <p:sp>
        <p:nvSpPr>
          <p:cNvPr id="3" name="Content Placeholder 2"/>
          <p:cNvSpPr>
            <a:spLocks noGrp="1"/>
          </p:cNvSpPr>
          <p:nvPr>
            <p:ph sz="quarter" idx="1"/>
          </p:nvPr>
        </p:nvSpPr>
        <p:spPr>
          <a:xfrm>
            <a:off x="612648" y="1196752"/>
            <a:ext cx="8153400" cy="4442048"/>
          </a:xfrm>
        </p:spPr>
        <p:txBody>
          <a:bodyPr>
            <a:noAutofit/>
          </a:bodyPr>
          <a:lstStyle/>
          <a:p>
            <a:pPr marL="0" indent="0">
              <a:buNone/>
            </a:pPr>
            <a:r>
              <a:rPr lang="en-US" sz="2400" dirty="0">
                <a:latin typeface="+mn-lt"/>
              </a:rPr>
              <a:t>Immigration reform is needed to eliminate gender-insensitive migration policies and work towards a just immigration system:</a:t>
            </a:r>
          </a:p>
          <a:p>
            <a:r>
              <a:rPr lang="en-US" sz="2100" b="1" dirty="0">
                <a:latin typeface="+mn-lt"/>
              </a:rPr>
              <a:t>Grant permanent residence status to caregivers upon arrival</a:t>
            </a:r>
            <a:r>
              <a:rPr lang="en-US" sz="2100" dirty="0">
                <a:latin typeface="+mn-lt"/>
              </a:rPr>
              <a:t>, as advocated for by  Caregiver-led groups and other organizations like OCASI. Regularize immigration status for those currently here.</a:t>
            </a:r>
          </a:p>
          <a:p>
            <a:pPr lvl="1"/>
            <a:r>
              <a:rPr lang="en-US" sz="1800" i="1" dirty="0">
                <a:latin typeface="+mn-lt"/>
              </a:rPr>
              <a:t>“Good enough to work, good enough to stay!”</a:t>
            </a:r>
          </a:p>
          <a:p>
            <a:r>
              <a:rPr lang="en-US" sz="2100" b="1" dirty="0">
                <a:latin typeface="+mn-lt"/>
              </a:rPr>
              <a:t>Ensure open work permits </a:t>
            </a:r>
            <a:r>
              <a:rPr lang="en-US" sz="2100" dirty="0">
                <a:latin typeface="+mn-lt"/>
              </a:rPr>
              <a:t>or at least sector- or province-specific permits</a:t>
            </a:r>
          </a:p>
          <a:p>
            <a:r>
              <a:rPr lang="en-US" sz="2100" dirty="0">
                <a:latin typeface="+mn-lt"/>
              </a:rPr>
              <a:t>Expedite the </a:t>
            </a:r>
            <a:r>
              <a:rPr lang="en-US" sz="2100" b="1" dirty="0">
                <a:latin typeface="+mn-lt"/>
              </a:rPr>
              <a:t>family sponsorship process </a:t>
            </a:r>
            <a:r>
              <a:rPr lang="en-US" sz="2100" dirty="0">
                <a:latin typeface="+mn-lt"/>
              </a:rPr>
              <a:t>and make it accessible to low-income immigrant families</a:t>
            </a:r>
          </a:p>
          <a:p>
            <a:r>
              <a:rPr lang="en-US" sz="2100" dirty="0">
                <a:latin typeface="+mn-lt"/>
              </a:rPr>
              <a:t>Address challenges around </a:t>
            </a:r>
            <a:r>
              <a:rPr lang="en-US" sz="2100" b="1" dirty="0">
                <a:latin typeface="+mn-lt"/>
              </a:rPr>
              <a:t>Conditional Permanent Residency</a:t>
            </a:r>
            <a:r>
              <a:rPr lang="en-US" sz="2100" dirty="0">
                <a:latin typeface="+mn-lt"/>
              </a:rPr>
              <a:t>, which has been eliminated but there are still concerns around womens’ safety</a:t>
            </a:r>
          </a:p>
          <a:p>
            <a:pPr marL="0" indent="0">
              <a:buNone/>
            </a:pPr>
            <a:endParaRPr lang="en-US" sz="2200" dirty="0">
              <a:latin typeface="+mn-lt"/>
            </a:endParaRPr>
          </a:p>
          <a:p>
            <a:pPr marL="0" indent="0">
              <a:buNone/>
            </a:pPr>
            <a:endParaRPr lang="en-US" sz="2200" dirty="0">
              <a:latin typeface="+mn-lt"/>
            </a:endParaRPr>
          </a:p>
          <a:p>
            <a:endParaRPr lang="en-US" sz="2200" dirty="0">
              <a:latin typeface="+mn-lt"/>
            </a:endParaRPr>
          </a:p>
          <a:p>
            <a:endParaRPr lang="en-CA" sz="2200" dirty="0">
              <a:latin typeface="+mn-lt"/>
            </a:endParaRPr>
          </a:p>
        </p:txBody>
      </p:sp>
    </p:spTree>
    <p:extLst>
      <p:ext uri="{BB962C8B-B14F-4D97-AF65-F5344CB8AC3E}">
        <p14:creationId xmlns:p14="http://schemas.microsoft.com/office/powerpoint/2010/main" val="891758311"/>
      </p:ext>
    </p:extLst>
  </p:cSld>
  <p:clrMapOvr>
    <a:masterClrMapping/>
  </p:clrMapOvr>
  <p:transition spd="slow">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r>
              <a:rPr lang="en-US" dirty="0">
                <a:latin typeface="+mj-lt"/>
              </a:rPr>
              <a:t>Authors and Contributors</a:t>
            </a:r>
          </a:p>
        </p:txBody>
      </p:sp>
      <p:sp>
        <p:nvSpPr>
          <p:cNvPr id="3" name="Content Placeholder 2"/>
          <p:cNvSpPr>
            <a:spLocks noGrp="1"/>
          </p:cNvSpPr>
          <p:nvPr>
            <p:ph sz="quarter" idx="1"/>
          </p:nvPr>
        </p:nvSpPr>
        <p:spPr>
          <a:xfrm>
            <a:off x="612648" y="1556792"/>
            <a:ext cx="8153400" cy="4082008"/>
          </a:xfrm>
        </p:spPr>
        <p:txBody>
          <a:bodyPr>
            <a:noAutofit/>
          </a:bodyPr>
          <a:lstStyle/>
          <a:p>
            <a:r>
              <a:rPr lang="en-US" sz="2400" b="1" dirty="0">
                <a:latin typeface="+mn-lt"/>
              </a:rPr>
              <a:t>Primary Investigators</a:t>
            </a:r>
            <a:r>
              <a:rPr lang="en-US" sz="2400" dirty="0">
                <a:latin typeface="+mn-lt"/>
              </a:rPr>
              <a:t>: Stephanie </a:t>
            </a:r>
            <a:r>
              <a:rPr lang="en-US" sz="2400" dirty="0" err="1">
                <a:latin typeface="+mn-lt"/>
              </a:rPr>
              <a:t>Premji</a:t>
            </a:r>
            <a:r>
              <a:rPr lang="en-US" sz="2400" dirty="0">
                <a:latin typeface="+mn-lt"/>
              </a:rPr>
              <a:t>, Yogendra B. Shakya</a:t>
            </a:r>
          </a:p>
          <a:p>
            <a:r>
              <a:rPr lang="en-US" sz="2400" b="1" dirty="0">
                <a:latin typeface="+mn-lt"/>
              </a:rPr>
              <a:t>Peer Researchers</a:t>
            </a:r>
            <a:r>
              <a:rPr lang="en-US" sz="2400" dirty="0">
                <a:latin typeface="+mn-lt"/>
              </a:rPr>
              <a:t>: </a:t>
            </a:r>
            <a:r>
              <a:rPr lang="en-US" sz="2400" dirty="0" err="1">
                <a:latin typeface="+mn-lt"/>
              </a:rPr>
              <a:t>Wisal</a:t>
            </a:r>
            <a:r>
              <a:rPr lang="en-US" sz="2400" dirty="0">
                <a:latin typeface="+mn-lt"/>
              </a:rPr>
              <a:t> </a:t>
            </a:r>
            <a:r>
              <a:rPr lang="en-US" sz="2400" dirty="0" err="1">
                <a:latin typeface="+mn-lt"/>
              </a:rPr>
              <a:t>Abugala</a:t>
            </a:r>
            <a:r>
              <a:rPr lang="en-US" sz="2400" dirty="0">
                <a:latin typeface="+mn-lt"/>
              </a:rPr>
              <a:t>, </a:t>
            </a:r>
            <a:r>
              <a:rPr lang="en-US" sz="2400" dirty="0" err="1">
                <a:latin typeface="+mn-lt"/>
              </a:rPr>
              <a:t>Sehr</a:t>
            </a:r>
            <a:r>
              <a:rPr lang="en-US" sz="2400" dirty="0">
                <a:latin typeface="+mn-lt"/>
              </a:rPr>
              <a:t> Athar, </a:t>
            </a:r>
            <a:r>
              <a:rPr lang="en-US" sz="2400" dirty="0" err="1">
                <a:latin typeface="+mn-lt"/>
              </a:rPr>
              <a:t>Hareda</a:t>
            </a:r>
            <a:r>
              <a:rPr lang="en-US" sz="2400" dirty="0">
                <a:latin typeface="+mn-lt"/>
              </a:rPr>
              <a:t> </a:t>
            </a:r>
            <a:r>
              <a:rPr lang="en-US" sz="2400" dirty="0" err="1">
                <a:latin typeface="+mn-lt"/>
              </a:rPr>
              <a:t>Mohamud</a:t>
            </a:r>
            <a:r>
              <a:rPr lang="en-US" sz="2400" dirty="0">
                <a:latin typeface="+mn-lt"/>
              </a:rPr>
              <a:t>, Moo Law </a:t>
            </a:r>
            <a:r>
              <a:rPr lang="en-US" sz="2400" dirty="0" err="1">
                <a:latin typeface="+mn-lt"/>
              </a:rPr>
              <a:t>Naw</a:t>
            </a:r>
            <a:r>
              <a:rPr lang="en-US" sz="2400" dirty="0">
                <a:latin typeface="+mn-lt"/>
              </a:rPr>
              <a:t>, </a:t>
            </a:r>
            <a:r>
              <a:rPr lang="en-US" sz="2400" dirty="0" err="1">
                <a:latin typeface="+mn-lt"/>
              </a:rPr>
              <a:t>Almaz</a:t>
            </a:r>
            <a:r>
              <a:rPr lang="en-US" sz="2400" dirty="0">
                <a:latin typeface="+mn-lt"/>
              </a:rPr>
              <a:t> Reda, Moo </a:t>
            </a:r>
            <a:r>
              <a:rPr lang="en-US" sz="2400" dirty="0" err="1">
                <a:latin typeface="+mn-lt"/>
              </a:rPr>
              <a:t>Moo</a:t>
            </a:r>
            <a:r>
              <a:rPr lang="en-US" sz="2400" dirty="0">
                <a:latin typeface="+mn-lt"/>
              </a:rPr>
              <a:t> Say, </a:t>
            </a:r>
            <a:r>
              <a:rPr lang="en-US" sz="2400" dirty="0" err="1">
                <a:latin typeface="+mn-lt"/>
              </a:rPr>
              <a:t>Hamida</a:t>
            </a:r>
            <a:r>
              <a:rPr lang="en-US" sz="2400" dirty="0">
                <a:latin typeface="+mn-lt"/>
              </a:rPr>
              <a:t> Zia</a:t>
            </a:r>
          </a:p>
          <a:p>
            <a:r>
              <a:rPr lang="en-US" sz="2400" b="1" dirty="0">
                <a:latin typeface="+mn-lt"/>
              </a:rPr>
              <a:t>Access Alliance Staff</a:t>
            </a:r>
            <a:r>
              <a:rPr lang="en-US" sz="2400" dirty="0">
                <a:latin typeface="+mn-lt"/>
              </a:rPr>
              <a:t>: Megan </a:t>
            </a:r>
            <a:r>
              <a:rPr lang="en-US" sz="2400" dirty="0" err="1">
                <a:latin typeface="+mn-lt"/>
              </a:rPr>
              <a:t>Spasevski</a:t>
            </a:r>
            <a:r>
              <a:rPr lang="en-US" sz="2400" dirty="0">
                <a:latin typeface="+mn-lt"/>
              </a:rPr>
              <a:t>, Thuy Tran</a:t>
            </a:r>
          </a:p>
          <a:p>
            <a:r>
              <a:rPr lang="en-US" sz="2400" b="1" dirty="0">
                <a:latin typeface="+mn-lt"/>
              </a:rPr>
              <a:t>Students</a:t>
            </a:r>
            <a:r>
              <a:rPr lang="en-US" sz="2400" dirty="0">
                <a:latin typeface="+mn-lt"/>
              </a:rPr>
              <a:t>: Jessica </a:t>
            </a:r>
            <a:r>
              <a:rPr lang="en-US" sz="2400" dirty="0" err="1">
                <a:latin typeface="+mn-lt"/>
              </a:rPr>
              <a:t>Merolli</a:t>
            </a:r>
            <a:r>
              <a:rPr lang="en-US" sz="2400" dirty="0">
                <a:latin typeface="+mn-lt"/>
              </a:rPr>
              <a:t>, </a:t>
            </a:r>
            <a:r>
              <a:rPr lang="en-US" sz="2400" dirty="0" err="1">
                <a:latin typeface="+mn-lt"/>
              </a:rPr>
              <a:t>Muriam</a:t>
            </a:r>
            <a:r>
              <a:rPr lang="en-US" sz="2400" dirty="0">
                <a:latin typeface="+mn-lt"/>
              </a:rPr>
              <a:t> Salman</a:t>
            </a:r>
          </a:p>
          <a:p>
            <a:pPr marL="0" indent="0">
              <a:buNone/>
            </a:pPr>
            <a:endParaRPr lang="en-US" sz="2400" dirty="0">
              <a:latin typeface="+mn-lt"/>
            </a:endParaRPr>
          </a:p>
          <a:p>
            <a:pPr marL="0" indent="0" algn="ctr">
              <a:buNone/>
            </a:pPr>
            <a:r>
              <a:rPr lang="en-US" sz="2400" i="1" dirty="0">
                <a:latin typeface="+mn-lt"/>
              </a:rPr>
              <a:t>Thank you!</a:t>
            </a:r>
          </a:p>
          <a:p>
            <a:endParaRPr lang="en-CA" sz="2400" dirty="0">
              <a:latin typeface="+mn-lt"/>
            </a:endParaRPr>
          </a:p>
        </p:txBody>
      </p:sp>
    </p:spTree>
    <p:extLst>
      <p:ext uri="{BB962C8B-B14F-4D97-AF65-F5344CB8AC3E}">
        <p14:creationId xmlns:p14="http://schemas.microsoft.com/office/powerpoint/2010/main" val="3271641237"/>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32656"/>
            <a:ext cx="8153400" cy="864096"/>
          </a:xfrm>
        </p:spPr>
        <p:txBody>
          <a:bodyPr/>
          <a:lstStyle/>
          <a:p>
            <a:pPr algn="ctr"/>
            <a:r>
              <a:rPr lang="en-US" dirty="0">
                <a:latin typeface="+mj-lt"/>
              </a:rPr>
              <a:t>Questions?</a:t>
            </a:r>
          </a:p>
        </p:txBody>
      </p:sp>
      <p:sp>
        <p:nvSpPr>
          <p:cNvPr id="3" name="Content Placeholder 2"/>
          <p:cNvSpPr>
            <a:spLocks noGrp="1"/>
          </p:cNvSpPr>
          <p:nvPr>
            <p:ph sz="quarter" idx="1"/>
          </p:nvPr>
        </p:nvSpPr>
        <p:spPr>
          <a:xfrm>
            <a:off x="612648" y="1556792"/>
            <a:ext cx="8153400" cy="4082008"/>
          </a:xfrm>
        </p:spPr>
        <p:txBody>
          <a:bodyPr>
            <a:noAutofit/>
          </a:bodyPr>
          <a:lstStyle/>
          <a:p>
            <a:pPr marL="0" indent="0">
              <a:buNone/>
            </a:pPr>
            <a:r>
              <a:rPr lang="en-US" sz="2800" b="1" dirty="0">
                <a:latin typeface="+mn-lt"/>
              </a:rPr>
              <a:t>Contact Information:</a:t>
            </a:r>
          </a:p>
          <a:p>
            <a:pPr marL="320040" lvl="1" indent="0">
              <a:buNone/>
            </a:pPr>
            <a:endParaRPr lang="en-US" sz="2400" dirty="0">
              <a:latin typeface="+mn-lt"/>
            </a:endParaRPr>
          </a:p>
          <a:p>
            <a:pPr marL="320040" lvl="1" indent="0">
              <a:buNone/>
            </a:pPr>
            <a:r>
              <a:rPr lang="en-US" sz="2400" dirty="0">
                <a:latin typeface="+mn-lt"/>
              </a:rPr>
              <a:t>Simran Dhunna</a:t>
            </a:r>
          </a:p>
          <a:p>
            <a:pPr marL="320040" lvl="1" indent="0">
              <a:buNone/>
            </a:pPr>
            <a:r>
              <a:rPr lang="en-US" sz="2400" dirty="0">
                <a:latin typeface="+mn-lt"/>
              </a:rPr>
              <a:t>Email: </a:t>
            </a:r>
            <a:r>
              <a:rPr lang="en-US" sz="2400" i="1" dirty="0">
                <a:latin typeface="+mn-lt"/>
                <a:hlinkClick r:id="rId3"/>
              </a:rPr>
              <a:t>sdhunna@accessalliance.ca</a:t>
            </a:r>
            <a:endParaRPr lang="en-US" sz="2400" i="1" dirty="0">
              <a:latin typeface="+mn-lt"/>
            </a:endParaRPr>
          </a:p>
          <a:p>
            <a:pPr marL="320040" lvl="1" indent="0">
              <a:buNone/>
            </a:pPr>
            <a:r>
              <a:rPr lang="en-US" sz="2400" dirty="0">
                <a:latin typeface="+mn-lt"/>
              </a:rPr>
              <a:t>Twitter</a:t>
            </a:r>
            <a:r>
              <a:rPr lang="en-US" sz="2400" i="1" dirty="0">
                <a:latin typeface="+mn-lt"/>
              </a:rPr>
              <a:t>: @</a:t>
            </a:r>
            <a:r>
              <a:rPr lang="en-US" sz="2400" i="1" dirty="0" err="1">
                <a:latin typeface="+mn-lt"/>
              </a:rPr>
              <a:t>dhunnasim</a:t>
            </a:r>
            <a:endParaRPr lang="en-US" sz="2400" dirty="0">
              <a:latin typeface="+mn-lt"/>
            </a:endParaRPr>
          </a:p>
          <a:p>
            <a:pPr marL="320040" lvl="1" indent="0">
              <a:buNone/>
            </a:pPr>
            <a:endParaRPr lang="en-US" sz="2400" dirty="0">
              <a:latin typeface="+mn-lt"/>
            </a:endParaRPr>
          </a:p>
          <a:p>
            <a:pPr marL="320040" lvl="1" indent="0">
              <a:buNone/>
            </a:pPr>
            <a:endParaRPr lang="en-US" sz="2400" dirty="0">
              <a:latin typeface="+mn-lt"/>
            </a:endParaRPr>
          </a:p>
          <a:p>
            <a:pPr marL="0" indent="0">
              <a:buNone/>
            </a:pPr>
            <a:endParaRPr lang="en-US" sz="2800" dirty="0">
              <a:latin typeface="+mn-lt"/>
            </a:endParaRPr>
          </a:p>
          <a:p>
            <a:endParaRPr lang="en-CA" sz="2800" dirty="0">
              <a:latin typeface="+mn-lt"/>
            </a:endParaRPr>
          </a:p>
        </p:txBody>
      </p:sp>
    </p:spTree>
    <p:extLst>
      <p:ext uri="{BB962C8B-B14F-4D97-AF65-F5344CB8AC3E}">
        <p14:creationId xmlns:p14="http://schemas.microsoft.com/office/powerpoint/2010/main" val="187350249"/>
      </p:ext>
    </p:extLst>
  </p:cSld>
  <p:clrMapOvr>
    <a:masterClrMapping/>
  </p:clrMapOvr>
  <p:transition spd="slow">
    <p:pu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The New Precarious – Professional Work in Canada</a:t>
            </a:r>
            <a:endParaRPr lang="en-CA" sz="5000" dirty="0"/>
          </a:p>
        </p:txBody>
      </p:sp>
      <p:sp>
        <p:nvSpPr>
          <p:cNvPr id="3" name="Text Placeholder 2"/>
          <p:cNvSpPr>
            <a:spLocks noGrp="1"/>
          </p:cNvSpPr>
          <p:nvPr>
            <p:ph type="body" idx="1"/>
          </p:nvPr>
        </p:nvSpPr>
        <p:spPr>
          <a:xfrm>
            <a:off x="467544" y="3717032"/>
            <a:ext cx="8280920" cy="576064"/>
          </a:xfrm>
        </p:spPr>
        <p:txBody>
          <a:bodyPr/>
          <a:lstStyle/>
          <a:p>
            <a:pPr lvl="0"/>
            <a:r>
              <a:rPr lang="en-CA" dirty="0"/>
              <a:t>Canadian Centre for Policy Alternatives</a:t>
            </a:r>
          </a:p>
        </p:txBody>
      </p:sp>
      <p:sp>
        <p:nvSpPr>
          <p:cNvPr id="4" name="Text Placeholder 3"/>
          <p:cNvSpPr>
            <a:spLocks noGrp="1"/>
          </p:cNvSpPr>
          <p:nvPr>
            <p:ph type="body" idx="13"/>
          </p:nvPr>
        </p:nvSpPr>
        <p:spPr>
          <a:xfrm>
            <a:off x="467544" y="3276674"/>
            <a:ext cx="8280920" cy="648072"/>
          </a:xfrm>
        </p:spPr>
        <p:txBody>
          <a:bodyPr/>
          <a:lstStyle/>
          <a:p>
            <a:r>
              <a:rPr lang="en-CA" dirty="0"/>
              <a:t>Ricardo Tranjan</a:t>
            </a:r>
          </a:p>
        </p:txBody>
      </p:sp>
    </p:spTree>
    <p:extLst>
      <p:ext uri="{BB962C8B-B14F-4D97-AF65-F5344CB8AC3E}">
        <p14:creationId xmlns:p14="http://schemas.microsoft.com/office/powerpoint/2010/main" val="4294122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B87F32E-77D9-4148-AFF0-36CE8F0C6507}"/>
              </a:ext>
            </a:extLst>
          </p:cNvPr>
          <p:cNvSpPr txBox="1">
            <a:spLocks/>
          </p:cNvSpPr>
          <p:nvPr/>
        </p:nvSpPr>
        <p:spPr>
          <a:xfrm>
            <a:off x="785939" y="1489286"/>
            <a:ext cx="6764315" cy="1459775"/>
          </a:xfrm>
          <a:prstGeom prst="rect">
            <a:avLst/>
          </a:prstGeom>
          <a:noFill/>
        </p:spPr>
        <p:txBody>
          <a:bodyPr vert="horz" lIns="68580" tIns="34290" rIns="68580" bIns="3429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500" b="0" i="0" u="none" strike="noStrike" kern="1200" cap="none" spc="0" normalizeH="0" baseline="0" noProof="0" dirty="0">
                <a:ln>
                  <a:noFill/>
                </a:ln>
                <a:solidFill>
                  <a:schemeClr val="tx1"/>
                </a:solidFill>
                <a:effectLst/>
                <a:uLnTx/>
                <a:uFillTx/>
                <a:latin typeface="+mj-lt"/>
                <a:ea typeface="+mj-ea"/>
                <a:cs typeface="+mj-cs"/>
              </a:rPr>
              <a:t/>
            </a:r>
            <a:br>
              <a:rPr kumimoji="0" lang="en-CA" sz="4500" b="0" i="0" u="none" strike="noStrike" kern="1200" cap="none" spc="0" normalizeH="0" baseline="0" noProof="0" dirty="0">
                <a:ln>
                  <a:noFill/>
                </a:ln>
                <a:solidFill>
                  <a:schemeClr val="tx1"/>
                </a:solidFill>
                <a:effectLst/>
                <a:uLnTx/>
                <a:uFillTx/>
                <a:latin typeface="+mj-lt"/>
                <a:ea typeface="+mj-ea"/>
                <a:cs typeface="+mj-cs"/>
              </a:rPr>
            </a:br>
            <a:r>
              <a:rPr kumimoji="0" lang="en-CA" sz="4500" b="1" i="0" u="none" strike="noStrike" kern="1200" cap="none" spc="0" normalizeH="0" baseline="0" noProof="0" dirty="0">
                <a:ln>
                  <a:noFill/>
                </a:ln>
                <a:solidFill>
                  <a:schemeClr val="tx1"/>
                </a:solidFill>
                <a:effectLst/>
                <a:uLnTx/>
                <a:uFillTx/>
                <a:latin typeface="+mj-lt"/>
                <a:ea typeface="+mj-ea"/>
                <a:cs typeface="+mj-cs"/>
              </a:rPr>
              <a:t>The New Precarious : Professional Work in Canada </a:t>
            </a:r>
          </a:p>
        </p:txBody>
      </p:sp>
      <p:sp>
        <p:nvSpPr>
          <p:cNvPr id="5" name="Body">
            <a:extLst>
              <a:ext uri="{FF2B5EF4-FFF2-40B4-BE49-F238E27FC236}">
                <a16:creationId xmlns:a16="http://schemas.microsoft.com/office/drawing/2014/main" id="{A326C16B-8296-554A-9422-3AC29D43BA24}"/>
              </a:ext>
            </a:extLst>
          </p:cNvPr>
          <p:cNvSpPr txBox="1">
            <a:spLocks/>
          </p:cNvSpPr>
          <p:nvPr/>
        </p:nvSpPr>
        <p:spPr>
          <a:xfrm>
            <a:off x="3263539" y="3609773"/>
            <a:ext cx="7358063" cy="1869799"/>
          </a:xfrm>
          <a:prstGeom prst="rect">
            <a:avLst/>
          </a:prstGeom>
        </p:spPr>
        <p:txBody>
          <a:bodyPr vert="horz" lIns="68580" tIns="34290" rIns="68580" bIns="3429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25"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25"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25"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25"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6000" b="1" i="0" u="none" strike="noStrike" kern="1200" cap="none" spc="0" normalizeH="0" baseline="0" noProof="0" dirty="0">
                <a:ln>
                  <a:noFill/>
                </a:ln>
                <a:solidFill>
                  <a:schemeClr val="tx1"/>
                </a:solidFill>
                <a:effectLst/>
                <a:uLnTx/>
                <a:uFillTx/>
                <a:latin typeface="+mn-lt"/>
                <a:ea typeface="+mn-ea"/>
                <a:cs typeface="+mn-cs"/>
              </a:rPr>
              <a:t>@Ricardo_Tranjan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6000" b="1" i="0" u="none" strike="noStrike" kern="1200" cap="none" spc="0" normalizeH="0" baseline="0" noProof="0" dirty="0">
                <a:ln>
                  <a:noFill/>
                </a:ln>
                <a:solidFill>
                  <a:schemeClr val="tx1"/>
                </a:solidFill>
                <a:effectLst/>
                <a:uLnTx/>
                <a:uFillTx/>
                <a:latin typeface="+mn-lt"/>
                <a:ea typeface="+mn-ea"/>
                <a:cs typeface="+mn-cs"/>
              </a:rPr>
              <a:t>Senior Researcher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6000" b="1" i="0" u="none" strike="noStrike" kern="1200" cap="none" spc="0" normalizeH="0" baseline="0" noProof="0" dirty="0">
                <a:ln>
                  <a:noFill/>
                </a:ln>
                <a:solidFill>
                  <a:schemeClr val="tx1"/>
                </a:solidFill>
                <a:effectLst/>
                <a:uLnTx/>
                <a:uFillTx/>
                <a:latin typeface="+mn-lt"/>
                <a:ea typeface="+mn-ea"/>
                <a:cs typeface="+mn-cs"/>
              </a:rPr>
              <a:t>Canadian Centre for Policy Alternatives </a:t>
            </a:r>
          </a:p>
        </p:txBody>
      </p:sp>
    </p:spTree>
    <p:extLst>
      <p:ext uri="{BB962C8B-B14F-4D97-AF65-F5344CB8AC3E}">
        <p14:creationId xmlns:p14="http://schemas.microsoft.com/office/powerpoint/2010/main" val="3655240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3C318-B104-BF42-8B60-8AC65FA9B590}"/>
              </a:ext>
            </a:extLst>
          </p:cNvPr>
          <p:cNvSpPr txBox="1"/>
          <p:nvPr/>
        </p:nvSpPr>
        <p:spPr>
          <a:xfrm>
            <a:off x="372834" y="1291422"/>
            <a:ext cx="960969"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The Survey</a:t>
            </a:r>
            <a:endParaRPr kumimoji="0" lang="en-US" sz="1350" b="0" i="0" u="none" strike="noStrike" kern="0" cap="none" spc="0" normalizeH="0" baseline="0" noProof="0" dirty="0">
              <a:ln>
                <a:noFill/>
              </a:ln>
              <a:solidFill>
                <a:sysClr val="windowText" lastClr="000000"/>
              </a:solidFill>
              <a:effectLst/>
              <a:uLnTx/>
              <a:uFillTx/>
            </a:endParaRPr>
          </a:p>
        </p:txBody>
      </p:sp>
      <p:sp>
        <p:nvSpPr>
          <p:cNvPr id="4" name="Rectangle 3">
            <a:extLst>
              <a:ext uri="{FF2B5EF4-FFF2-40B4-BE49-F238E27FC236}">
                <a16:creationId xmlns:a16="http://schemas.microsoft.com/office/drawing/2014/main" id="{FB9A00F4-46A4-864B-AFC0-5F52CADAF81F}"/>
              </a:ext>
            </a:extLst>
          </p:cNvPr>
          <p:cNvSpPr/>
          <p:nvPr/>
        </p:nvSpPr>
        <p:spPr>
          <a:xfrm>
            <a:off x="621393" y="2116501"/>
            <a:ext cx="8106973" cy="2146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500" b="0" i="0" u="none" strike="noStrike" kern="0" cap="none" spc="0" normalizeH="0" baseline="0" noProof="0" dirty="0">
                <a:ln>
                  <a:noFill/>
                </a:ln>
                <a:solidFill>
                  <a:schemeClr val="tx2">
                    <a:lumMod val="10000"/>
                  </a:schemeClr>
                </a:solidFill>
                <a:effectLst/>
                <a:uLnTx/>
                <a:uFillTx/>
              </a:rPr>
              <a:t>1000 </a:t>
            </a:r>
            <a:r>
              <a:rPr kumimoji="0" lang="en-CA" sz="1500" b="0" i="0" u="sng" strike="noStrike" kern="0" cap="none" spc="0" normalizeH="0" baseline="0" noProof="0" dirty="0">
                <a:ln>
                  <a:noFill/>
                </a:ln>
                <a:solidFill>
                  <a:schemeClr val="tx2">
                    <a:lumMod val="10000"/>
                  </a:schemeClr>
                </a:solidFill>
                <a:effectLst/>
                <a:uLnTx/>
                <a:uFillTx/>
              </a:rPr>
              <a:t>professionals</a:t>
            </a:r>
            <a:r>
              <a:rPr kumimoji="0" lang="en-CA" sz="1500" b="0" i="0" u="none" strike="noStrike" kern="0" cap="none" spc="0" normalizeH="0" baseline="0" noProof="0" dirty="0">
                <a:ln>
                  <a:noFill/>
                </a:ln>
                <a:solidFill>
                  <a:schemeClr val="tx2">
                    <a:lumMod val="10000"/>
                  </a:schemeClr>
                </a:solidFill>
                <a:effectLst/>
                <a:uLnTx/>
                <a:uFillTx/>
              </a:rPr>
              <a:t> from across Canada interviewed in January of 2018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500" b="1" i="0" u="none" strike="noStrike" kern="0" cap="none" spc="0" normalizeH="0" baseline="0" noProof="0" dirty="0">
              <a:ln>
                <a:noFill/>
              </a:ln>
              <a:solidFill>
                <a:schemeClr val="tx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500" b="0" i="0" u="none" strike="noStrike" kern="0" cap="none" spc="0" normalizeH="0" baseline="0" noProof="0" dirty="0">
                <a:ln>
                  <a:noFill/>
                </a:ln>
                <a:solidFill>
                  <a:schemeClr val="tx2">
                    <a:lumMod val="10000"/>
                  </a:schemeClr>
                </a:solidFill>
                <a:effectLst/>
                <a:uLnTx/>
                <a:uFillTx/>
              </a:rPr>
              <a:t>		</a:t>
            </a:r>
          </a:p>
          <a:p>
            <a:pPr marL="900091" marR="0" lvl="2" indent="-214308" defTabSz="914400" eaLnBrk="1" fontAlgn="auto" latinLnBrk="0" hangingPunct="1">
              <a:lnSpc>
                <a:spcPct val="100000"/>
              </a:lnSpc>
              <a:spcBef>
                <a:spcPts val="0"/>
              </a:spcBef>
              <a:spcAft>
                <a:spcPts val="0"/>
              </a:spcAft>
              <a:buClrTx/>
              <a:buSzTx/>
              <a:buFontTx/>
              <a:buChar char="-"/>
              <a:tabLst/>
              <a:defRPr/>
            </a:pPr>
            <a:r>
              <a:rPr kumimoji="0" lang="en-CA" sz="1500" b="0" i="0" u="none" strike="noStrike" kern="0" cap="none" spc="0" normalizeH="0" baseline="0" noProof="0" dirty="0">
                <a:ln>
                  <a:noFill/>
                </a:ln>
                <a:solidFill>
                  <a:schemeClr val="tx2">
                    <a:lumMod val="10000"/>
                  </a:schemeClr>
                </a:solidFill>
                <a:effectLst/>
                <a:uLnTx/>
                <a:uFillTx/>
              </a:rPr>
              <a:t>college, university, or graduate degree</a:t>
            </a:r>
          </a:p>
          <a:p>
            <a:pPr marL="900091" marR="0" lvl="2" indent="-214308" defTabSz="914400" eaLnBrk="1" fontAlgn="auto" latinLnBrk="0" hangingPunct="1">
              <a:lnSpc>
                <a:spcPct val="100000"/>
              </a:lnSpc>
              <a:spcBef>
                <a:spcPts val="0"/>
              </a:spcBef>
              <a:spcAft>
                <a:spcPts val="0"/>
              </a:spcAft>
              <a:buClrTx/>
              <a:buSzTx/>
              <a:buFontTx/>
              <a:buChar char="-"/>
              <a:tabLst/>
              <a:defRPr/>
            </a:pPr>
            <a:endParaRPr kumimoji="0" lang="en-CA" sz="1500" b="0" i="0" u="none" strike="noStrike" kern="0" cap="none" spc="0" normalizeH="0" baseline="0" noProof="0" dirty="0">
              <a:ln>
                <a:noFill/>
              </a:ln>
              <a:solidFill>
                <a:schemeClr val="tx2">
                  <a:lumMod val="10000"/>
                </a:schemeClr>
              </a:solidFill>
              <a:effectLst/>
              <a:uLnTx/>
              <a:uFillTx/>
            </a:endParaRPr>
          </a:p>
          <a:p>
            <a:pPr marL="900091" marR="0" lvl="2" indent="-214308" defTabSz="914400" eaLnBrk="1" fontAlgn="auto" latinLnBrk="0" hangingPunct="1">
              <a:lnSpc>
                <a:spcPct val="100000"/>
              </a:lnSpc>
              <a:spcBef>
                <a:spcPts val="0"/>
              </a:spcBef>
              <a:spcAft>
                <a:spcPts val="0"/>
              </a:spcAft>
              <a:buClrTx/>
              <a:buSzTx/>
              <a:buFontTx/>
              <a:buChar char="-"/>
              <a:tabLst/>
              <a:defRPr/>
            </a:pPr>
            <a:r>
              <a:rPr kumimoji="0" lang="en-CA" sz="1500" b="0" i="0" u="none" strike="noStrike" kern="0" cap="none" spc="0" normalizeH="0" baseline="0" noProof="0" dirty="0">
                <a:ln>
                  <a:noFill/>
                </a:ln>
                <a:solidFill>
                  <a:schemeClr val="tx2">
                    <a:lumMod val="10000"/>
                  </a:schemeClr>
                </a:solidFill>
                <a:effectLst/>
                <a:uLnTx/>
                <a:uFillTx/>
              </a:rPr>
              <a:t>“I have a k</a:t>
            </a:r>
            <a:r>
              <a:rPr kumimoji="0" lang="en-CA" sz="1500" b="0" i="0" u="none" strike="noStrike" kern="0" cap="none" spc="0" normalizeH="0" baseline="0" noProof="0" dirty="0">
                <a:ln>
                  <a:noFill/>
                </a:ln>
                <a:solidFill>
                  <a:sysClr val="windowText" lastClr="000000"/>
                </a:solidFill>
                <a:effectLst/>
                <a:uLnTx/>
                <a:uFillTx/>
              </a:rPr>
              <a:t>nowledge-based job or trade that requires advanced or specialized credentials”</a:t>
            </a:r>
          </a:p>
          <a:p>
            <a:pPr marL="900091" marR="0" lvl="2" indent="-214308" defTabSz="914400" eaLnBrk="1" fontAlgn="auto" latinLnBrk="0" hangingPunct="1">
              <a:lnSpc>
                <a:spcPct val="100000"/>
              </a:lnSpc>
              <a:spcBef>
                <a:spcPts val="0"/>
              </a:spcBef>
              <a:spcAft>
                <a:spcPts val="0"/>
              </a:spcAft>
              <a:buClrTx/>
              <a:buSzTx/>
              <a:buFontTx/>
              <a:buChar char="-"/>
              <a:tabLst/>
              <a:defRPr/>
            </a:pPr>
            <a:endParaRPr kumimoji="0" lang="en-CA" sz="1500" b="0" i="0" u="none" strike="noStrike" kern="0" cap="none" spc="0" normalizeH="0" baseline="0" noProof="0" dirty="0">
              <a:ln>
                <a:noFill/>
              </a:ln>
              <a:solidFill>
                <a:sysClr val="windowText" lastClr="000000"/>
              </a:solidFill>
              <a:effectLst/>
              <a:uLnTx/>
              <a:uFillTx/>
            </a:endParaRPr>
          </a:p>
          <a:p>
            <a:pPr marL="900091" marR="0" lvl="2" indent="-214308" defTabSz="914400" eaLnBrk="1" fontAlgn="auto" latinLnBrk="0" hangingPunct="1">
              <a:lnSpc>
                <a:spcPct val="100000"/>
              </a:lnSpc>
              <a:spcBef>
                <a:spcPts val="0"/>
              </a:spcBef>
              <a:spcAft>
                <a:spcPts val="0"/>
              </a:spcAft>
              <a:buClrTx/>
              <a:buSzTx/>
              <a:buFontTx/>
              <a:buChar char="-"/>
              <a:tabLst/>
              <a:defRPr/>
            </a:pPr>
            <a:r>
              <a:rPr kumimoji="0" lang="en-CA" sz="1500" b="0" i="0" u="none" strike="noStrike" kern="0" cap="none" spc="0" normalizeH="0" baseline="0" noProof="0" dirty="0">
                <a:ln>
                  <a:noFill/>
                </a:ln>
                <a:solidFill>
                  <a:sysClr val="windowText" lastClr="000000"/>
                </a:solidFill>
                <a:effectLst/>
                <a:uLnTx/>
                <a:uFillTx/>
              </a:rPr>
              <a:t>Selected their occupation from a list of NOC professional occupations </a:t>
            </a:r>
          </a:p>
          <a:p>
            <a:pPr marL="900091" marR="0" lvl="2" indent="-214308" defTabSz="914400" eaLnBrk="1" fontAlgn="auto" latinLnBrk="0" hangingPunct="1">
              <a:lnSpc>
                <a:spcPct val="100000"/>
              </a:lnSpc>
              <a:spcBef>
                <a:spcPts val="0"/>
              </a:spcBef>
              <a:spcAft>
                <a:spcPts val="0"/>
              </a:spcAft>
              <a:buClrTx/>
              <a:buSzTx/>
              <a:buFontTx/>
              <a:buChar char="-"/>
              <a:tabLst/>
              <a:defRPr/>
            </a:pPr>
            <a:endParaRPr kumimoji="0" lang="en-CA" sz="1350" b="0" i="0" u="none" strike="noStrike" kern="0" cap="none" spc="0" normalizeH="0" baseline="0" noProof="0" dirty="0">
              <a:ln>
                <a:noFill/>
              </a:ln>
              <a:solidFill>
                <a:schemeClr val="tx2">
                  <a:lumMod val="10000"/>
                </a:schemeClr>
              </a:solidFill>
              <a:effectLst/>
              <a:uLnTx/>
              <a:uFillTx/>
            </a:endParaRPr>
          </a:p>
        </p:txBody>
      </p:sp>
    </p:spTree>
    <p:extLst>
      <p:ext uri="{BB962C8B-B14F-4D97-AF65-F5344CB8AC3E}">
        <p14:creationId xmlns:p14="http://schemas.microsoft.com/office/powerpoint/2010/main" val="10608550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3C318-B104-BF42-8B60-8AC65FA9B590}"/>
              </a:ext>
            </a:extLst>
          </p:cNvPr>
          <p:cNvSpPr txBox="1"/>
          <p:nvPr/>
        </p:nvSpPr>
        <p:spPr>
          <a:xfrm>
            <a:off x="372834" y="1291422"/>
            <a:ext cx="960969"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The Survey</a:t>
            </a:r>
            <a:endParaRPr kumimoji="0" lang="en-US" sz="1350" b="0" i="0" u="none" strike="noStrike" kern="0" cap="none" spc="0" normalizeH="0" baseline="0" noProof="0" dirty="0">
              <a:ln>
                <a:noFill/>
              </a:ln>
              <a:solidFill>
                <a:sysClr val="windowText" lastClr="000000"/>
              </a:solidFill>
              <a:effectLst/>
              <a:uLnTx/>
              <a:uFillTx/>
            </a:endParaRPr>
          </a:p>
        </p:txBody>
      </p:sp>
      <p:sp>
        <p:nvSpPr>
          <p:cNvPr id="2" name="Rectangle 1">
            <a:extLst>
              <a:ext uri="{FF2B5EF4-FFF2-40B4-BE49-F238E27FC236}">
                <a16:creationId xmlns:a16="http://schemas.microsoft.com/office/drawing/2014/main" id="{E2A1BB16-E53A-E44F-B391-94DCBF7F5169}"/>
              </a:ext>
            </a:extLst>
          </p:cNvPr>
          <p:cNvSpPr/>
          <p:nvPr/>
        </p:nvSpPr>
        <p:spPr>
          <a:xfrm>
            <a:off x="1131372" y="2031314"/>
            <a:ext cx="7129403" cy="2816156"/>
          </a:xfrm>
          <a:prstGeom prst="rect">
            <a:avLst/>
          </a:prstGeom>
        </p:spPr>
        <p:txBody>
          <a:bodyPr wrap="square">
            <a:spAutoFit/>
          </a:bodyPr>
          <a:lstStyle/>
          <a:p>
            <a:pPr marL="0" marR="0" lvl="0" indent="0" defTabSz="914400" eaLnBrk="1" fontAlgn="auto" latinLnBrk="0" hangingPunct="1">
              <a:lnSpc>
                <a:spcPct val="100000"/>
              </a:lnSpc>
              <a:spcBef>
                <a:spcPts val="900"/>
              </a:spcBef>
              <a:spcAft>
                <a:spcPts val="0"/>
              </a:spcAft>
              <a:buClrTx/>
              <a:buSzTx/>
              <a:buFontTx/>
              <a:buNone/>
              <a:tabLst/>
              <a:defRPr/>
            </a:pPr>
            <a:r>
              <a:rPr kumimoji="0" lang="en-CA" sz="1500" b="1" i="0" u="none" strike="noStrike" kern="0" cap="none" spc="0" normalizeH="0" baseline="0" noProof="0" dirty="0">
                <a:ln>
                  <a:noFill/>
                </a:ln>
                <a:solidFill>
                  <a:schemeClr val="tx2">
                    <a:lumMod val="10000"/>
                  </a:schemeClr>
                </a:solidFill>
                <a:effectLst/>
                <a:uLnTx/>
                <a:uFillTx/>
              </a:rPr>
              <a:t>78%  (secure professionals) </a:t>
            </a:r>
          </a:p>
          <a:p>
            <a:pPr marL="0" marR="0" lvl="0" indent="0" defTabSz="914400" eaLnBrk="1" fontAlgn="auto" latinLnBrk="0" hangingPunct="1">
              <a:lnSpc>
                <a:spcPct val="100000"/>
              </a:lnSpc>
              <a:spcBef>
                <a:spcPts val="900"/>
              </a:spcBef>
              <a:spcAft>
                <a:spcPts val="0"/>
              </a:spcAft>
              <a:buClrTx/>
              <a:buSzTx/>
              <a:buFontTx/>
              <a:buNone/>
              <a:tabLst/>
              <a:defRPr/>
            </a:pPr>
            <a:r>
              <a:rPr kumimoji="0" lang="en-CA" sz="1500" b="0" i="0" u="none" strike="noStrike" kern="0" cap="none" spc="0" normalizeH="0" baseline="0" noProof="0" dirty="0">
                <a:ln>
                  <a:noFill/>
                </a:ln>
                <a:solidFill>
                  <a:schemeClr val="tx2">
                    <a:lumMod val="10000"/>
                  </a:schemeClr>
                </a:solidFill>
                <a:effectLst/>
                <a:uLnTx/>
                <a:uFillTx/>
              </a:rPr>
              <a:t>	YES: “I have one employer, who I expect to be working for a year from now, who 	provides at least 30 hours of work a week, and who pays benefits.” </a:t>
            </a:r>
            <a:endParaRPr kumimoji="0" lang="en-CA" sz="1500" b="0" i="1" u="none" strike="noStrike" kern="0" cap="none" spc="0" normalizeH="0" baseline="0" noProof="0" dirty="0">
              <a:ln>
                <a:noFill/>
              </a:ln>
              <a:solidFill>
                <a:schemeClr val="tx2">
                  <a:lumMod val="10000"/>
                </a:schemeClr>
              </a:solidFill>
              <a:effectLst/>
              <a:uLnTx/>
              <a:uFillTx/>
            </a:endParaRPr>
          </a:p>
          <a:p>
            <a:pPr marL="0" marR="0" lvl="0" indent="0" defTabSz="914400" eaLnBrk="1" fontAlgn="auto" latinLnBrk="0" hangingPunct="1">
              <a:lnSpc>
                <a:spcPct val="100000"/>
              </a:lnSpc>
              <a:spcBef>
                <a:spcPts val="900"/>
              </a:spcBef>
              <a:spcAft>
                <a:spcPts val="0"/>
              </a:spcAft>
              <a:buClrTx/>
              <a:buSzTx/>
              <a:buFontTx/>
              <a:buNone/>
              <a:tabLst/>
              <a:defRPr/>
            </a:pPr>
            <a:r>
              <a:rPr kumimoji="0" lang="en-CA" sz="1500" b="0" i="1" u="none" strike="noStrike" kern="0" cap="none" spc="0" normalizeH="0" baseline="0" noProof="0" dirty="0">
                <a:ln>
                  <a:noFill/>
                </a:ln>
                <a:solidFill>
                  <a:schemeClr val="tx2">
                    <a:lumMod val="10000"/>
                  </a:schemeClr>
                </a:solidFill>
                <a:effectLst/>
                <a:uLnTx/>
                <a:uFillTx/>
              </a:rPr>
              <a:t>	</a:t>
            </a:r>
            <a:r>
              <a:rPr kumimoji="0" lang="en-CA" sz="1500" b="0" i="0" u="none" strike="noStrike" kern="0" cap="none" spc="0" normalizeH="0" baseline="0" noProof="0" dirty="0">
                <a:ln>
                  <a:noFill/>
                </a:ln>
                <a:solidFill>
                  <a:schemeClr val="tx2">
                    <a:lumMod val="10000"/>
                  </a:schemeClr>
                </a:solidFill>
                <a:effectLst/>
                <a:uLnTx/>
                <a:uFillTx/>
              </a:rPr>
              <a:t>YES:</a:t>
            </a:r>
            <a:r>
              <a:rPr kumimoji="0" lang="en-CA" sz="1500" b="0" i="1" u="none" strike="noStrike" kern="0" cap="none" spc="0" normalizeH="0" baseline="0" noProof="0" dirty="0">
                <a:ln>
                  <a:noFill/>
                </a:ln>
                <a:solidFill>
                  <a:schemeClr val="tx2">
                    <a:lumMod val="10000"/>
                  </a:schemeClr>
                </a:solidFill>
                <a:effectLst/>
                <a:uLnTx/>
                <a:uFillTx/>
              </a:rPr>
              <a:t> </a:t>
            </a:r>
            <a:r>
              <a:rPr kumimoji="0" lang="en-CA" sz="1500" b="0" i="0" u="none" strike="noStrike" kern="0" cap="none" spc="0" normalizeH="0" baseline="0" noProof="0" dirty="0">
                <a:ln>
                  <a:noFill/>
                </a:ln>
                <a:solidFill>
                  <a:schemeClr val="tx2">
                    <a:lumMod val="10000"/>
                  </a:schemeClr>
                </a:solidFill>
                <a:effectLst/>
                <a:uLnTx/>
                <a:uFillTx/>
              </a:rPr>
              <a:t>“My job is a full-time, permanent position.”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500" b="0" i="0" u="none" strike="noStrike" kern="0" cap="none" spc="0" normalizeH="0" baseline="0" noProof="0" dirty="0">
              <a:ln>
                <a:noFill/>
              </a:ln>
              <a:solidFill>
                <a:schemeClr val="tx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500" b="0" i="0" u="none" strike="noStrike" kern="0" cap="none" spc="0" normalizeH="0" baseline="0" noProof="0" dirty="0">
              <a:ln>
                <a:noFill/>
              </a:ln>
              <a:solidFill>
                <a:schemeClr val="tx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500" b="1" i="0" u="none" strike="noStrike" kern="0" cap="none" spc="0" normalizeH="0" baseline="0" noProof="0" dirty="0">
                <a:ln>
                  <a:noFill/>
                </a:ln>
                <a:solidFill>
                  <a:schemeClr val="tx2">
                    <a:lumMod val="10000"/>
                  </a:schemeClr>
                </a:solidFill>
                <a:effectLst/>
                <a:uLnTx/>
                <a:uFillTx/>
              </a:rPr>
              <a:t>22% (precarious professionals)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500" b="0" i="0" u="none" strike="noStrike" kern="0" cap="none" spc="0" normalizeH="0" baseline="0" noProof="0" dirty="0">
              <a:ln>
                <a:noFill/>
              </a:ln>
              <a:solidFill>
                <a:schemeClr val="tx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500" b="0" i="0" u="none" strike="noStrike" kern="0" cap="none" spc="0" normalizeH="0" baseline="0" noProof="0" dirty="0">
                <a:ln>
                  <a:noFill/>
                </a:ln>
                <a:solidFill>
                  <a:schemeClr val="tx2">
                    <a:lumMod val="10000"/>
                  </a:schemeClr>
                </a:solidFill>
                <a:effectLst/>
                <a:uLnTx/>
                <a:uFillTx/>
              </a:rPr>
              <a:t>	NO to one of the two questions </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chemeClr val="tx2">
                    <a:lumMod val="10000"/>
                  </a:scheme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350" b="0" i="0" u="none" strike="noStrike" kern="0" cap="none" spc="0" normalizeH="0" baseline="0" noProof="0" dirty="0">
              <a:ln>
                <a:noFill/>
              </a:ln>
              <a:solidFill>
                <a:schemeClr val="tx2">
                  <a:lumMod val="10000"/>
                </a:schemeClr>
              </a:solidFill>
              <a:effectLst/>
              <a:uLnTx/>
              <a:uFillTx/>
            </a:endParaRPr>
          </a:p>
        </p:txBody>
      </p:sp>
    </p:spTree>
    <p:extLst>
      <p:ext uri="{BB962C8B-B14F-4D97-AF65-F5344CB8AC3E}">
        <p14:creationId xmlns:p14="http://schemas.microsoft.com/office/powerpoint/2010/main" val="2613921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5517232"/>
            <a:ext cx="2664296" cy="10801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endParaRPr>
          </a:p>
        </p:txBody>
      </p:sp>
      <p:sp>
        <p:nvSpPr>
          <p:cNvPr id="3" name="TextBox 2"/>
          <p:cNvSpPr txBox="1"/>
          <p:nvPr/>
        </p:nvSpPr>
        <p:spPr>
          <a:xfrm>
            <a:off x="6804248" y="476672"/>
            <a:ext cx="2232248" cy="24622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ysClr val="windowText" lastClr="000000"/>
                </a:solidFill>
                <a:effectLst/>
                <a:uLnTx/>
                <a:uFillTx/>
              </a:rPr>
              <a:t>Wayne Lewchuk</a:t>
            </a:r>
            <a:r>
              <a:rPr kumimoji="0" lang="en-CA" sz="1400" b="0" i="0" u="none" strike="noStrike" kern="0" cap="none" spc="0" normalizeH="0" baseline="0" noProof="0" dirty="0">
                <a:ln>
                  <a:noFill/>
                </a:ln>
                <a:solidFill>
                  <a:sysClr val="windowText" lastClr="000000"/>
                </a:solidFill>
                <a:effectLst/>
                <a:uLnTx/>
                <a:uFillTx/>
              </a:rPr>
              <a:t>, Professor, School of Labour Studies and Department of Economics, McMaster University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ysClr val="windowText" lastClr="000000"/>
                </a:solidFill>
                <a:effectLst/>
                <a:uLnTx/>
                <a:uFillTx/>
              </a:rPr>
              <a:t>Stephanie Procyk</a:t>
            </a:r>
            <a:r>
              <a:rPr kumimoji="0" lang="en-CA" sz="1400" b="0" i="0" u="none" strike="noStrike" kern="0" cap="none" spc="0" normalizeH="0" baseline="0" noProof="0" dirty="0">
                <a:ln>
                  <a:noFill/>
                </a:ln>
                <a:solidFill>
                  <a:sysClr val="windowText" lastClr="000000"/>
                </a:solidFill>
                <a:effectLst/>
                <a:uLnTx/>
                <a:uFillTx/>
              </a:rPr>
              <a:t>, Manager, Research, Public Policy &amp; Evaluation, United Way Greater Toronto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598670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EE15CF97-A778-7D4F-A428-BD62D224A51B}"/>
              </a:ext>
            </a:extLst>
          </p:cNvPr>
          <p:cNvGraphicFramePr/>
          <p:nvPr>
            <p:extLst/>
          </p:nvPr>
        </p:nvGraphicFramePr>
        <p:xfrm>
          <a:off x="372834" y="1568421"/>
          <a:ext cx="7785760" cy="355949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1A5E986-2649-9047-8417-9EC6D758DCEC}"/>
              </a:ext>
            </a:extLst>
          </p:cNvPr>
          <p:cNvSpPr txBox="1"/>
          <p:nvPr/>
        </p:nvSpPr>
        <p:spPr>
          <a:xfrm>
            <a:off x="372836" y="1291422"/>
            <a:ext cx="2561407"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The hallmarks of precarious work </a:t>
            </a:r>
            <a:endParaRPr kumimoji="0" lang="en-US" sz="13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53862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9381928-36B7-E244-8437-6A03BBE116CC}"/>
              </a:ext>
            </a:extLst>
          </p:cNvPr>
          <p:cNvGraphicFramePr/>
          <p:nvPr>
            <p:extLst/>
          </p:nvPr>
        </p:nvGraphicFramePr>
        <p:xfrm>
          <a:off x="372836" y="1816184"/>
          <a:ext cx="8080595" cy="376744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3C69890-1D14-3949-B600-2414AB0B0C91}"/>
              </a:ext>
            </a:extLst>
          </p:cNvPr>
          <p:cNvSpPr txBox="1"/>
          <p:nvPr/>
        </p:nvSpPr>
        <p:spPr>
          <a:xfrm>
            <a:off x="372834" y="1291422"/>
            <a:ext cx="249812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Not younger or less experienced </a:t>
            </a:r>
          </a:p>
        </p:txBody>
      </p:sp>
    </p:spTree>
    <p:extLst>
      <p:ext uri="{BB962C8B-B14F-4D97-AF65-F5344CB8AC3E}">
        <p14:creationId xmlns:p14="http://schemas.microsoft.com/office/powerpoint/2010/main" val="19341470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B643339B-900C-2B4D-B11E-F05F4D383F0A}"/>
              </a:ext>
            </a:extLst>
          </p:cNvPr>
          <p:cNvGraphicFramePr/>
          <p:nvPr>
            <p:extLst/>
          </p:nvPr>
        </p:nvGraphicFramePr>
        <p:xfrm>
          <a:off x="1681102" y="2211450"/>
          <a:ext cx="6027290" cy="339382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47AEE6E-1E11-E843-811D-84342B73678C}"/>
              </a:ext>
            </a:extLst>
          </p:cNvPr>
          <p:cNvSpPr txBox="1"/>
          <p:nvPr/>
        </p:nvSpPr>
        <p:spPr>
          <a:xfrm>
            <a:off x="372834" y="1291422"/>
            <a:ext cx="249812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Not younger or less experienced </a:t>
            </a:r>
          </a:p>
        </p:txBody>
      </p:sp>
    </p:spTree>
    <p:extLst>
      <p:ext uri="{BB962C8B-B14F-4D97-AF65-F5344CB8AC3E}">
        <p14:creationId xmlns:p14="http://schemas.microsoft.com/office/powerpoint/2010/main" val="19464614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120961-727A-3E47-B630-209FAED4E003}"/>
              </a:ext>
            </a:extLst>
          </p:cNvPr>
          <p:cNvPicPr>
            <a:picLocks noChangeAspect="1"/>
          </p:cNvPicPr>
          <p:nvPr/>
        </p:nvPicPr>
        <p:blipFill>
          <a:blip r:embed="rId3"/>
          <a:stretch>
            <a:fillRect/>
          </a:stretch>
        </p:blipFill>
        <p:spPr>
          <a:xfrm>
            <a:off x="2564587" y="5207749"/>
            <a:ext cx="4016828" cy="281592"/>
          </a:xfrm>
          <a:prstGeom prst="rect">
            <a:avLst/>
          </a:prstGeom>
        </p:spPr>
      </p:pic>
      <p:graphicFrame>
        <p:nvGraphicFramePr>
          <p:cNvPr id="10" name="Chart 9">
            <a:extLst>
              <a:ext uri="{FF2B5EF4-FFF2-40B4-BE49-F238E27FC236}">
                <a16:creationId xmlns:a16="http://schemas.microsoft.com/office/drawing/2014/main" id="{691F5F8E-8FE2-804F-8549-B77D743D0404}"/>
              </a:ext>
            </a:extLst>
          </p:cNvPr>
          <p:cNvGraphicFramePr/>
          <p:nvPr>
            <p:extLst/>
          </p:nvPr>
        </p:nvGraphicFramePr>
        <p:xfrm>
          <a:off x="1150274" y="1723246"/>
          <a:ext cx="6845451" cy="30721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D89F352B-FF37-7F47-ABE6-E45693C30982}"/>
              </a:ext>
            </a:extLst>
          </p:cNvPr>
          <p:cNvSpPr txBox="1"/>
          <p:nvPr/>
        </p:nvSpPr>
        <p:spPr>
          <a:xfrm>
            <a:off x="372835" y="1291422"/>
            <a:ext cx="218079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In every sector and industry </a:t>
            </a:r>
          </a:p>
        </p:txBody>
      </p:sp>
    </p:spTree>
    <p:extLst>
      <p:ext uri="{BB962C8B-B14F-4D97-AF65-F5344CB8AC3E}">
        <p14:creationId xmlns:p14="http://schemas.microsoft.com/office/powerpoint/2010/main" val="12040367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AF05A6B-1D02-9F48-8790-993A1624BE63}"/>
              </a:ext>
            </a:extLst>
          </p:cNvPr>
          <p:cNvGraphicFramePr>
            <a:graphicFrameLocks noGrp="1"/>
          </p:cNvGraphicFramePr>
          <p:nvPr>
            <p:extLst/>
          </p:nvPr>
        </p:nvGraphicFramePr>
        <p:xfrm>
          <a:off x="1453246" y="2062597"/>
          <a:ext cx="6033407" cy="3307080"/>
        </p:xfrm>
        <a:graphic>
          <a:graphicData uri="http://schemas.openxmlformats.org/drawingml/2006/table">
            <a:tbl>
              <a:tblPr firstRow="1" firstCol="1" bandRow="1">
                <a:tableStyleId>{E8B1032C-EA38-4F05-BA0D-38AFFFC7BED3}</a:tableStyleId>
              </a:tblPr>
              <a:tblGrid>
                <a:gridCol w="3496368">
                  <a:extLst>
                    <a:ext uri="{9D8B030D-6E8A-4147-A177-3AD203B41FA5}">
                      <a16:colId xmlns:a16="http://schemas.microsoft.com/office/drawing/2014/main" val="3347510268"/>
                    </a:ext>
                  </a:extLst>
                </a:gridCol>
                <a:gridCol w="2537039">
                  <a:extLst>
                    <a:ext uri="{9D8B030D-6E8A-4147-A177-3AD203B41FA5}">
                      <a16:colId xmlns:a16="http://schemas.microsoft.com/office/drawing/2014/main" val="1520405133"/>
                    </a:ext>
                  </a:extLst>
                </a:gridCol>
              </a:tblGrid>
              <a:tr h="426720">
                <a:tc>
                  <a:txBody>
                    <a:bodyPr/>
                    <a:lstStyle/>
                    <a:p>
                      <a:pPr algn="l">
                        <a:lnSpc>
                          <a:spcPct val="200000"/>
                        </a:lnSpc>
                        <a:spcBef>
                          <a:spcPts val="600"/>
                        </a:spcBef>
                        <a:spcAft>
                          <a:spcPts val="600"/>
                        </a:spcAft>
                      </a:pPr>
                      <a:r>
                        <a:rPr lang="en-US" sz="1400" dirty="0">
                          <a:effectLst/>
                        </a:rPr>
                        <a:t> </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200000"/>
                        </a:lnSpc>
                        <a:spcBef>
                          <a:spcPts val="600"/>
                        </a:spcBef>
                        <a:spcAft>
                          <a:spcPts val="600"/>
                        </a:spcAft>
                      </a:pPr>
                      <a:r>
                        <a:rPr lang="en-US" sz="1400" dirty="0">
                          <a:effectLst/>
                        </a:rPr>
                        <a:t>Precarious professionals </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extLst>
                  <a:ext uri="{0D108BD9-81ED-4DB2-BD59-A6C34878D82A}">
                    <a16:rowId xmlns:a16="http://schemas.microsoft.com/office/drawing/2014/main" val="501760270"/>
                  </a:ext>
                </a:extLst>
              </a:tr>
              <a:tr h="320040">
                <a:tc>
                  <a:txBody>
                    <a:bodyPr/>
                    <a:lstStyle/>
                    <a:p>
                      <a:pPr>
                        <a:lnSpc>
                          <a:spcPct val="150000"/>
                        </a:lnSpc>
                        <a:spcBef>
                          <a:spcPts val="600"/>
                        </a:spcBef>
                        <a:spcAft>
                          <a:spcPts val="600"/>
                        </a:spcAft>
                      </a:pPr>
                      <a:r>
                        <a:rPr lang="en-US" sz="1400" dirty="0">
                          <a:effectLst/>
                        </a:rPr>
                        <a:t>Business, finance and administration</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19%</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1196664044"/>
                  </a:ext>
                </a:extLst>
              </a:tr>
              <a:tr h="320040">
                <a:tc>
                  <a:txBody>
                    <a:bodyPr/>
                    <a:lstStyle/>
                    <a:p>
                      <a:pPr>
                        <a:lnSpc>
                          <a:spcPct val="150000"/>
                        </a:lnSpc>
                        <a:spcBef>
                          <a:spcPts val="600"/>
                        </a:spcBef>
                        <a:spcAft>
                          <a:spcPts val="600"/>
                        </a:spcAft>
                      </a:pPr>
                      <a:r>
                        <a:rPr lang="en-US" sz="1400" dirty="0">
                          <a:effectLst/>
                        </a:rPr>
                        <a:t>Natural and applied science</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6%</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2989087929"/>
                  </a:ext>
                </a:extLst>
              </a:tr>
              <a:tr h="320040">
                <a:tc>
                  <a:txBody>
                    <a:bodyPr/>
                    <a:lstStyle/>
                    <a:p>
                      <a:pPr>
                        <a:lnSpc>
                          <a:spcPct val="150000"/>
                        </a:lnSpc>
                        <a:spcBef>
                          <a:spcPts val="600"/>
                        </a:spcBef>
                        <a:spcAft>
                          <a:spcPts val="600"/>
                        </a:spcAft>
                      </a:pPr>
                      <a:r>
                        <a:rPr lang="en-US" sz="1400" dirty="0">
                          <a:effectLst/>
                        </a:rPr>
                        <a:t>Health</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18%</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919032495"/>
                  </a:ext>
                </a:extLst>
              </a:tr>
              <a:tr h="320040">
                <a:tc>
                  <a:txBody>
                    <a:bodyPr/>
                    <a:lstStyle/>
                    <a:p>
                      <a:pPr>
                        <a:lnSpc>
                          <a:spcPct val="150000"/>
                        </a:lnSpc>
                        <a:spcBef>
                          <a:spcPts val="600"/>
                        </a:spcBef>
                        <a:spcAft>
                          <a:spcPts val="600"/>
                        </a:spcAft>
                      </a:pPr>
                      <a:r>
                        <a:rPr lang="en-US" sz="1400" dirty="0">
                          <a:effectLst/>
                        </a:rPr>
                        <a:t>Education</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28%</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417570416"/>
                  </a:ext>
                </a:extLst>
              </a:tr>
              <a:tr h="320040">
                <a:tc>
                  <a:txBody>
                    <a:bodyPr/>
                    <a:lstStyle/>
                    <a:p>
                      <a:pPr>
                        <a:lnSpc>
                          <a:spcPct val="150000"/>
                        </a:lnSpc>
                        <a:spcBef>
                          <a:spcPts val="600"/>
                        </a:spcBef>
                        <a:spcAft>
                          <a:spcPts val="600"/>
                        </a:spcAft>
                      </a:pPr>
                      <a:r>
                        <a:rPr lang="en-US" sz="1400" dirty="0">
                          <a:effectLst/>
                        </a:rPr>
                        <a:t>Law, social, community or gov. services</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7%</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275770672"/>
                  </a:ext>
                </a:extLst>
              </a:tr>
              <a:tr h="320040">
                <a:tc>
                  <a:txBody>
                    <a:bodyPr/>
                    <a:lstStyle/>
                    <a:p>
                      <a:pPr>
                        <a:lnSpc>
                          <a:spcPct val="150000"/>
                        </a:lnSpc>
                        <a:spcBef>
                          <a:spcPts val="600"/>
                        </a:spcBef>
                        <a:spcAft>
                          <a:spcPts val="600"/>
                        </a:spcAft>
                      </a:pPr>
                      <a:r>
                        <a:rPr lang="en-US" sz="1400" dirty="0">
                          <a:effectLst/>
                        </a:rPr>
                        <a:t>Art and culture</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5%</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4189316994"/>
                  </a:ext>
                </a:extLst>
              </a:tr>
              <a:tr h="320040">
                <a:tc>
                  <a:txBody>
                    <a:bodyPr/>
                    <a:lstStyle/>
                    <a:p>
                      <a:pPr>
                        <a:lnSpc>
                          <a:spcPct val="150000"/>
                        </a:lnSpc>
                        <a:spcBef>
                          <a:spcPts val="600"/>
                        </a:spcBef>
                        <a:spcAft>
                          <a:spcPts val="600"/>
                        </a:spcAft>
                      </a:pPr>
                      <a:r>
                        <a:rPr lang="en-US" sz="1400" dirty="0">
                          <a:effectLst/>
                        </a:rPr>
                        <a:t>Building trades</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2%</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3516342590"/>
                  </a:ext>
                </a:extLst>
              </a:tr>
              <a:tr h="320040">
                <a:tc>
                  <a:txBody>
                    <a:bodyPr/>
                    <a:lstStyle/>
                    <a:p>
                      <a:pPr>
                        <a:lnSpc>
                          <a:spcPct val="150000"/>
                        </a:lnSpc>
                        <a:spcBef>
                          <a:spcPts val="600"/>
                        </a:spcBef>
                        <a:spcAft>
                          <a:spcPts val="600"/>
                        </a:spcAft>
                      </a:pPr>
                      <a:r>
                        <a:rPr lang="en-US" sz="1400" dirty="0">
                          <a:effectLst/>
                        </a:rPr>
                        <a:t>Other profession </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16%</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55856000"/>
                  </a:ext>
                </a:extLst>
              </a:tr>
              <a:tr h="320040">
                <a:tc>
                  <a:txBody>
                    <a:bodyPr/>
                    <a:lstStyle/>
                    <a:p>
                      <a:pPr>
                        <a:lnSpc>
                          <a:spcPct val="150000"/>
                        </a:lnSpc>
                        <a:spcBef>
                          <a:spcPts val="600"/>
                        </a:spcBef>
                        <a:spcAft>
                          <a:spcPts val="600"/>
                        </a:spcAft>
                      </a:pPr>
                      <a:r>
                        <a:rPr lang="en-US" sz="1400" dirty="0">
                          <a:effectLst/>
                        </a:rPr>
                        <a:t> </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tc>
                  <a:txBody>
                    <a:bodyPr/>
                    <a:lstStyle/>
                    <a:p>
                      <a:pPr algn="ctr">
                        <a:lnSpc>
                          <a:spcPct val="150000"/>
                        </a:lnSpc>
                        <a:spcBef>
                          <a:spcPts val="600"/>
                        </a:spcBef>
                        <a:spcAft>
                          <a:spcPts val="600"/>
                        </a:spcAft>
                      </a:pPr>
                      <a:r>
                        <a:rPr lang="en-US" sz="1400" dirty="0">
                          <a:effectLst/>
                        </a:rPr>
                        <a:t>100%</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tc>
                <a:extLst>
                  <a:ext uri="{0D108BD9-81ED-4DB2-BD59-A6C34878D82A}">
                    <a16:rowId xmlns:a16="http://schemas.microsoft.com/office/drawing/2014/main" val="684685292"/>
                  </a:ext>
                </a:extLst>
              </a:tr>
            </a:tbl>
          </a:graphicData>
        </a:graphic>
      </p:graphicFrame>
      <p:sp>
        <p:nvSpPr>
          <p:cNvPr id="5" name="TextBox 4">
            <a:extLst>
              <a:ext uri="{FF2B5EF4-FFF2-40B4-BE49-F238E27FC236}">
                <a16:creationId xmlns:a16="http://schemas.microsoft.com/office/drawing/2014/main" id="{5DA2A44E-0FD0-DA4C-B5E7-2C525AA28DA4}"/>
              </a:ext>
            </a:extLst>
          </p:cNvPr>
          <p:cNvSpPr txBox="1"/>
          <p:nvPr/>
        </p:nvSpPr>
        <p:spPr>
          <a:xfrm>
            <a:off x="372835" y="1291422"/>
            <a:ext cx="2180790"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In every sector and industry </a:t>
            </a:r>
          </a:p>
        </p:txBody>
      </p:sp>
    </p:spTree>
    <p:extLst>
      <p:ext uri="{BB962C8B-B14F-4D97-AF65-F5344CB8AC3E}">
        <p14:creationId xmlns:p14="http://schemas.microsoft.com/office/powerpoint/2010/main" val="35170226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7F5605-6828-A44A-A834-2EFAEF96B200}"/>
              </a:ext>
            </a:extLst>
          </p:cNvPr>
          <p:cNvGraphicFramePr>
            <a:graphicFrameLocks noGrp="1"/>
          </p:cNvGraphicFramePr>
          <p:nvPr>
            <p:extLst/>
          </p:nvPr>
        </p:nvGraphicFramePr>
        <p:xfrm>
          <a:off x="489858" y="1793701"/>
          <a:ext cx="7894865" cy="3596853"/>
        </p:xfrm>
        <a:graphic>
          <a:graphicData uri="http://schemas.openxmlformats.org/drawingml/2006/table">
            <a:tbl>
              <a:tblPr firstRow="1" firstCol="1" bandRow="1">
                <a:tableStyleId>{68D230F3-CF80-4859-8CE7-A43EE81993B5}</a:tableStyleId>
              </a:tblPr>
              <a:tblGrid>
                <a:gridCol w="4512347">
                  <a:extLst>
                    <a:ext uri="{9D8B030D-6E8A-4147-A177-3AD203B41FA5}">
                      <a16:colId xmlns:a16="http://schemas.microsoft.com/office/drawing/2014/main" val="3893670165"/>
                    </a:ext>
                  </a:extLst>
                </a:gridCol>
                <a:gridCol w="2052980">
                  <a:extLst>
                    <a:ext uri="{9D8B030D-6E8A-4147-A177-3AD203B41FA5}">
                      <a16:colId xmlns:a16="http://schemas.microsoft.com/office/drawing/2014/main" val="4189688663"/>
                    </a:ext>
                  </a:extLst>
                </a:gridCol>
                <a:gridCol w="1329538">
                  <a:extLst>
                    <a:ext uri="{9D8B030D-6E8A-4147-A177-3AD203B41FA5}">
                      <a16:colId xmlns:a16="http://schemas.microsoft.com/office/drawing/2014/main" val="3010534958"/>
                    </a:ext>
                  </a:extLst>
                </a:gridCol>
              </a:tblGrid>
              <a:tr h="434340">
                <a:tc>
                  <a:txBody>
                    <a:bodyPr/>
                    <a:lstStyle/>
                    <a:p>
                      <a:pPr>
                        <a:lnSpc>
                          <a:spcPct val="200000"/>
                        </a:lnSpc>
                        <a:spcAft>
                          <a:spcPts val="0"/>
                        </a:spcAft>
                      </a:pPr>
                      <a:r>
                        <a:rPr lang="en-US" sz="1400" dirty="0">
                          <a:effectLst/>
                        </a:rPr>
                        <a:t> </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100000"/>
                        </a:lnSpc>
                        <a:spcAft>
                          <a:spcPts val="0"/>
                        </a:spcAft>
                      </a:pPr>
                      <a:r>
                        <a:rPr lang="en-US" sz="1400" dirty="0">
                          <a:effectLst/>
                        </a:rPr>
                        <a:t>Precarious</a:t>
                      </a:r>
                    </a:p>
                    <a:p>
                      <a:pPr algn="ctr">
                        <a:lnSpc>
                          <a:spcPct val="100000"/>
                        </a:lnSpc>
                        <a:spcAft>
                          <a:spcPts val="0"/>
                        </a:spcAft>
                      </a:pPr>
                      <a:r>
                        <a:rPr lang="en-US" sz="1400" dirty="0">
                          <a:effectLst/>
                        </a:rPr>
                        <a:t>professionals </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100000"/>
                        </a:lnSpc>
                        <a:spcAft>
                          <a:spcPts val="0"/>
                        </a:spcAft>
                      </a:pPr>
                      <a:r>
                        <a:rPr lang="en-US" sz="1400" dirty="0">
                          <a:effectLst/>
                        </a:rPr>
                        <a:t>Secure professionals </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extLst>
                  <a:ext uri="{0D108BD9-81ED-4DB2-BD59-A6C34878D82A}">
                    <a16:rowId xmlns:a16="http://schemas.microsoft.com/office/drawing/2014/main" val="2444819142"/>
                  </a:ext>
                </a:extLst>
              </a:tr>
              <a:tr h="736211">
                <a:tc>
                  <a:txBody>
                    <a:bodyPr/>
                    <a:lstStyle/>
                    <a:p>
                      <a:pPr>
                        <a:lnSpc>
                          <a:spcPct val="100000"/>
                        </a:lnSpc>
                        <a:spcAft>
                          <a:spcPts val="0"/>
                        </a:spcAft>
                      </a:pPr>
                      <a:r>
                        <a:rPr lang="en-US" sz="1300" b="0" dirty="0">
                          <a:effectLst/>
                        </a:rPr>
                        <a:t>I would prefer better job stability but it’s hard to find these days</a:t>
                      </a:r>
                    </a:p>
                  </a:txBody>
                  <a:tcPr marL="51435" marR="51435" marT="0" marB="0" anchor="ctr"/>
                </a:tc>
                <a:tc>
                  <a:txBody>
                    <a:bodyPr/>
                    <a:lstStyle/>
                    <a:p>
                      <a:pPr algn="ctr">
                        <a:lnSpc>
                          <a:spcPct val="200000"/>
                        </a:lnSpc>
                        <a:spcAft>
                          <a:spcPts val="0"/>
                        </a:spcAft>
                      </a:pPr>
                      <a:r>
                        <a:rPr lang="en-US" sz="1400" dirty="0">
                          <a:effectLst/>
                        </a:rPr>
                        <a:t>55%</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200000"/>
                        </a:lnSpc>
                        <a:spcAft>
                          <a:spcPts val="0"/>
                        </a:spcAft>
                      </a:pPr>
                      <a:r>
                        <a:rPr lang="en-US" sz="1400" dirty="0">
                          <a:effectLst/>
                        </a:rPr>
                        <a:t>50%</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extLst>
                  <a:ext uri="{0D108BD9-81ED-4DB2-BD59-A6C34878D82A}">
                    <a16:rowId xmlns:a16="http://schemas.microsoft.com/office/drawing/2014/main" val="1189695728"/>
                  </a:ext>
                </a:extLst>
              </a:tr>
              <a:tr h="730327">
                <a:tc>
                  <a:txBody>
                    <a:bodyPr/>
                    <a:lstStyle/>
                    <a:p>
                      <a:pPr>
                        <a:lnSpc>
                          <a:spcPct val="100000"/>
                        </a:lnSpc>
                        <a:spcAft>
                          <a:spcPts val="0"/>
                        </a:spcAft>
                      </a:pPr>
                      <a:r>
                        <a:rPr lang="en-US" sz="1300" b="0" dirty="0">
                          <a:effectLst/>
                        </a:rPr>
                        <a:t>Jobs in professions like mine used to be more secure</a:t>
                      </a:r>
                      <a:endParaRPr lang="en-CA" sz="13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200000"/>
                        </a:lnSpc>
                        <a:spcAft>
                          <a:spcPts val="0"/>
                        </a:spcAft>
                      </a:pPr>
                      <a:r>
                        <a:rPr lang="en-US" sz="1400" dirty="0">
                          <a:effectLst/>
                        </a:rPr>
                        <a:t>61%</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200000"/>
                        </a:lnSpc>
                        <a:spcAft>
                          <a:spcPts val="0"/>
                        </a:spcAft>
                      </a:pPr>
                      <a:r>
                        <a:rPr lang="en-US" sz="1400" dirty="0">
                          <a:effectLst/>
                        </a:rPr>
                        <a:t>57%</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extLst>
                  <a:ext uri="{0D108BD9-81ED-4DB2-BD59-A6C34878D82A}">
                    <a16:rowId xmlns:a16="http://schemas.microsoft.com/office/drawing/2014/main" val="3739744351"/>
                  </a:ext>
                </a:extLst>
              </a:tr>
              <a:tr h="1060762">
                <a:tc>
                  <a:txBody>
                    <a:bodyPr/>
                    <a:lstStyle/>
                    <a:p>
                      <a:pPr>
                        <a:lnSpc>
                          <a:spcPct val="100000"/>
                        </a:lnSpc>
                        <a:spcAft>
                          <a:spcPts val="0"/>
                        </a:spcAft>
                      </a:pPr>
                      <a:r>
                        <a:rPr lang="en-US" sz="1300" b="0" dirty="0">
                          <a:effectLst/>
                        </a:rPr>
                        <a:t>Jobs in my profession are increasingly unstable because government contracted out jobs that used to be permanent public sector jobs</a:t>
                      </a:r>
                    </a:p>
                  </a:txBody>
                  <a:tcPr marL="51435" marR="51435" marT="0" marB="0" anchor="ctr"/>
                </a:tc>
                <a:tc>
                  <a:txBody>
                    <a:bodyPr/>
                    <a:lstStyle/>
                    <a:p>
                      <a:pPr algn="ctr">
                        <a:lnSpc>
                          <a:spcPct val="200000"/>
                        </a:lnSpc>
                        <a:spcAft>
                          <a:spcPts val="0"/>
                        </a:spcAft>
                      </a:pPr>
                      <a:r>
                        <a:rPr lang="en-US" sz="1400" dirty="0">
                          <a:effectLst/>
                        </a:rPr>
                        <a:t>49%</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200000"/>
                        </a:lnSpc>
                        <a:spcAft>
                          <a:spcPts val="0"/>
                        </a:spcAft>
                      </a:pPr>
                      <a:r>
                        <a:rPr lang="en-US" sz="1400" dirty="0">
                          <a:effectLst/>
                        </a:rPr>
                        <a:t>39%</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extLst>
                  <a:ext uri="{0D108BD9-81ED-4DB2-BD59-A6C34878D82A}">
                    <a16:rowId xmlns:a16="http://schemas.microsoft.com/office/drawing/2014/main" val="3594377177"/>
                  </a:ext>
                </a:extLst>
              </a:tr>
              <a:tr h="635213">
                <a:tc>
                  <a:txBody>
                    <a:bodyPr/>
                    <a:lstStyle/>
                    <a:p>
                      <a:pPr>
                        <a:lnSpc>
                          <a:spcPct val="100000"/>
                        </a:lnSpc>
                        <a:spcAft>
                          <a:spcPts val="0"/>
                        </a:spcAft>
                      </a:pPr>
                      <a:r>
                        <a:rPr lang="en-US" sz="1300" b="0" dirty="0">
                          <a:effectLst/>
                        </a:rPr>
                        <a:t>A full-time permanent job in my field is almost non-existent for anyone entering the profession</a:t>
                      </a:r>
                    </a:p>
                  </a:txBody>
                  <a:tcPr marL="51435" marR="51435" marT="0" marB="0" anchor="ctr"/>
                </a:tc>
                <a:tc>
                  <a:txBody>
                    <a:bodyPr/>
                    <a:lstStyle/>
                    <a:p>
                      <a:pPr algn="ctr">
                        <a:lnSpc>
                          <a:spcPct val="200000"/>
                        </a:lnSpc>
                        <a:spcAft>
                          <a:spcPts val="0"/>
                        </a:spcAft>
                      </a:pPr>
                      <a:r>
                        <a:rPr lang="en-US" sz="1400" dirty="0">
                          <a:effectLst/>
                        </a:rPr>
                        <a:t>44%</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tc>
                  <a:txBody>
                    <a:bodyPr/>
                    <a:lstStyle/>
                    <a:p>
                      <a:pPr algn="ctr">
                        <a:lnSpc>
                          <a:spcPct val="200000"/>
                        </a:lnSpc>
                        <a:spcAft>
                          <a:spcPts val="0"/>
                        </a:spcAft>
                      </a:pPr>
                      <a:r>
                        <a:rPr lang="en-US" sz="1400" dirty="0">
                          <a:effectLst/>
                        </a:rPr>
                        <a:t>34%</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tc>
                <a:extLst>
                  <a:ext uri="{0D108BD9-81ED-4DB2-BD59-A6C34878D82A}">
                    <a16:rowId xmlns:a16="http://schemas.microsoft.com/office/drawing/2014/main" val="2485415188"/>
                  </a:ext>
                </a:extLst>
              </a:tr>
            </a:tbl>
          </a:graphicData>
        </a:graphic>
      </p:graphicFrame>
      <p:sp>
        <p:nvSpPr>
          <p:cNvPr id="5" name="TextBox 4">
            <a:extLst>
              <a:ext uri="{FF2B5EF4-FFF2-40B4-BE49-F238E27FC236}">
                <a16:creationId xmlns:a16="http://schemas.microsoft.com/office/drawing/2014/main" id="{FDCDE54D-3FB6-7F45-B3E1-0BF41CDBC5C0}"/>
              </a:ext>
            </a:extLst>
          </p:cNvPr>
          <p:cNvSpPr txBox="1"/>
          <p:nvPr/>
        </p:nvSpPr>
        <p:spPr>
          <a:xfrm>
            <a:off x="372835" y="1291422"/>
            <a:ext cx="1619354"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It is not their choice </a:t>
            </a:r>
          </a:p>
        </p:txBody>
      </p:sp>
    </p:spTree>
    <p:extLst>
      <p:ext uri="{BB962C8B-B14F-4D97-AF65-F5344CB8AC3E}">
        <p14:creationId xmlns:p14="http://schemas.microsoft.com/office/powerpoint/2010/main" val="18732748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DA48F-1EA9-0845-BC70-92239DEA0C2D}"/>
              </a:ext>
            </a:extLst>
          </p:cNvPr>
          <p:cNvSpPr/>
          <p:nvPr/>
        </p:nvSpPr>
        <p:spPr>
          <a:xfrm>
            <a:off x="832013" y="2336667"/>
            <a:ext cx="5641523" cy="110799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1" i="1" u="none" strike="noStrike" kern="0" cap="none" spc="0" normalizeH="0" baseline="0" noProof="0" dirty="0">
                <a:ln>
                  <a:noFill/>
                </a:ln>
                <a:solidFill>
                  <a:srgbClr val="00B050"/>
                </a:solidFill>
                <a:effectLst/>
                <a:uLnTx/>
                <a:uFillTx/>
              </a:rPr>
              <a:t>26% of respondents consider their job at least somewhat precarious</a:t>
            </a:r>
            <a:r>
              <a:rPr kumimoji="0" lang="en-CA" sz="1350" b="1" i="0" u="none" strike="noStrike" kern="0" cap="none" spc="0" normalizeH="0" baseline="0" noProof="0" dirty="0">
                <a:ln>
                  <a:noFill/>
                </a:ln>
                <a:solidFill>
                  <a:srgbClr val="00B050"/>
                </a:solidFill>
                <a:effectLst/>
                <a:uLnTx/>
                <a:uFillTx/>
              </a:rPr>
              <a:t> </a:t>
            </a:r>
            <a:endParaRPr kumimoji="0" lang="en-CA" sz="1350" b="1" i="0" u="none" strike="noStrike" kern="0" cap="none" spc="0" normalizeH="0" baseline="0" noProof="0" dirty="0">
              <a:ln>
                <a:noFill/>
              </a:ln>
              <a:solidFill>
                <a:sysClr val="windowText" lastClr="000000"/>
              </a:solidFill>
              <a:effectLst/>
              <a:uLnTx/>
              <a:uFillTx/>
              <a:ea typeface="MS Mincho" panose="02020609040205080304" pitchFamily="49" charset="-128"/>
              <a:cs typeface="Times New Roman" panose="02020603050405020304" pitchFamily="18" charset="0"/>
            </a:endParaRPr>
          </a:p>
          <a:p>
            <a:pPr marL="0" marR="0" lvl="0" indent="0" defTabSz="914400" eaLnBrk="1" fontAlgn="auto" latinLnBrk="0" hangingPunct="1">
              <a:lnSpc>
                <a:spcPct val="100000"/>
              </a:lnSpc>
              <a:spcBef>
                <a:spcPts val="900"/>
              </a:spcBef>
              <a:spcAft>
                <a:spcPts val="0"/>
              </a:spcAft>
              <a:buClrTx/>
              <a:buSzTx/>
              <a:buFontTx/>
              <a:buNone/>
              <a:tabLst/>
              <a:defRPr/>
            </a:pPr>
            <a:r>
              <a:rPr kumimoji="0" lang="en-CA" sz="1500" b="0" i="0" u="none" strike="noStrike" kern="0" cap="none" spc="0" normalizeH="0" baseline="0" noProof="0" dirty="0">
                <a:ln>
                  <a:noFill/>
                </a:ln>
                <a:solidFill>
                  <a:sysClr val="windowText" lastClr="000000"/>
                </a:solidFill>
                <a:effectLst/>
                <a:uLnTx/>
                <a:uFillTx/>
                <a:ea typeface="MS Mincho" panose="02020609040205080304" pitchFamily="49" charset="-128"/>
                <a:cs typeface="Times New Roman" panose="02020603050405020304" pitchFamily="18" charset="0"/>
              </a:rPr>
              <a:t>  8 % </a:t>
            </a:r>
            <a:r>
              <a:rPr kumimoji="0" lang="en-CA" sz="1500" b="0" i="1" u="none" strike="noStrike" kern="0" cap="none" spc="0" normalizeH="0" baseline="0" noProof="0" dirty="0">
                <a:ln>
                  <a:noFill/>
                </a:ln>
                <a:solidFill>
                  <a:sysClr val="windowText" lastClr="000000"/>
                </a:solidFill>
                <a:effectLst/>
                <a:uLnTx/>
                <a:uFillTx/>
                <a:ea typeface="MS Mincho" panose="02020609040205080304" pitchFamily="49" charset="-128"/>
                <a:cs typeface="Times New Roman" panose="02020603050405020304" pitchFamily="18" charset="0"/>
              </a:rPr>
              <a:t>totally precarious</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500" b="0" i="0" u="none" strike="noStrike" kern="0" cap="none" spc="0" normalizeH="0" baseline="0" noProof="0" dirty="0">
                <a:ln>
                  <a:noFill/>
                </a:ln>
                <a:solidFill>
                  <a:sysClr val="windowText" lastClr="000000"/>
                </a:solidFill>
                <a:effectLst/>
                <a:uLnTx/>
                <a:uFillTx/>
                <a:ea typeface="MS Mincho" panose="02020609040205080304" pitchFamily="49" charset="-128"/>
                <a:cs typeface="Times New Roman" panose="02020603050405020304" pitchFamily="18" charset="0"/>
              </a:rPr>
              <a:t>18 </a:t>
            </a:r>
            <a:r>
              <a:rPr kumimoji="0" lang="en-CA" sz="1500" b="0" i="1" u="none" strike="noStrike" kern="0" cap="none" spc="0" normalizeH="0" baseline="0" noProof="0" dirty="0">
                <a:ln>
                  <a:noFill/>
                </a:ln>
                <a:solidFill>
                  <a:sysClr val="windowText" lastClr="000000"/>
                </a:solidFill>
                <a:effectLst/>
                <a:uLnTx/>
                <a:uFillTx/>
                <a:ea typeface="MS Mincho" panose="02020609040205080304" pitchFamily="49" charset="-128"/>
                <a:cs typeface="Times New Roman" panose="02020603050405020304" pitchFamily="18" charset="0"/>
              </a:rPr>
              <a:t>somewhat precarious</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500" b="0" i="0" u="none" strike="noStrike" kern="0" cap="none" spc="0" normalizeH="0" baseline="0" noProof="0" dirty="0">
                <a:ln>
                  <a:noFill/>
                </a:ln>
                <a:solidFill>
                  <a:sysClr val="windowText" lastClr="000000"/>
                </a:solidFill>
                <a:effectLst/>
                <a:uLnTx/>
                <a:uFillTx/>
                <a:ea typeface="MS Mincho" panose="02020609040205080304" pitchFamily="49" charset="-128"/>
                <a:cs typeface="Times New Roman" panose="02020603050405020304" pitchFamily="18" charset="0"/>
              </a:rPr>
              <a:t>74 % </a:t>
            </a:r>
            <a:r>
              <a:rPr kumimoji="0" lang="en-CA" sz="1500" b="0" i="1" u="none" strike="noStrike" kern="0" cap="none" spc="0" normalizeH="0" baseline="0" noProof="0" dirty="0">
                <a:ln>
                  <a:noFill/>
                </a:ln>
                <a:solidFill>
                  <a:sysClr val="windowText" lastClr="000000"/>
                </a:solidFill>
                <a:effectLst/>
                <a:uLnTx/>
                <a:uFillTx/>
                <a:ea typeface="MS Mincho" panose="02020609040205080304" pitchFamily="49" charset="-128"/>
                <a:cs typeface="Times New Roman" panose="02020603050405020304" pitchFamily="18" charset="0"/>
              </a:rPr>
              <a:t>not precarious</a:t>
            </a:r>
          </a:p>
        </p:txBody>
      </p:sp>
      <p:sp>
        <p:nvSpPr>
          <p:cNvPr id="3" name="Rectangle 2">
            <a:extLst>
              <a:ext uri="{FF2B5EF4-FFF2-40B4-BE49-F238E27FC236}">
                <a16:creationId xmlns:a16="http://schemas.microsoft.com/office/drawing/2014/main" id="{578F6EA3-DC5C-3E4C-959E-1C4B82CD7727}"/>
              </a:ext>
            </a:extLst>
          </p:cNvPr>
          <p:cNvSpPr/>
          <p:nvPr/>
        </p:nvSpPr>
        <p:spPr>
          <a:xfrm>
            <a:off x="2937659" y="4091791"/>
            <a:ext cx="5658595" cy="66941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500" b="1" i="1" u="none" strike="noStrike" kern="0" cap="none" spc="0" normalizeH="0" baseline="0" noProof="0" dirty="0">
                <a:ln>
                  <a:noFill/>
                </a:ln>
                <a:solidFill>
                  <a:srgbClr val="00B050"/>
                </a:solidFill>
                <a:effectLst/>
                <a:uLnTx/>
                <a:uFillTx/>
                <a:ea typeface="MS Mincho" panose="02020609040205080304" pitchFamily="49" charset="-128"/>
              </a:rPr>
              <a:t>Precarious work doesn't seem to be a choice </a:t>
            </a:r>
          </a:p>
          <a:p>
            <a:pPr marL="0" marR="0" lvl="0" indent="0" defTabSz="914400" eaLnBrk="1" fontAlgn="auto" latinLnBrk="0" hangingPunct="1">
              <a:lnSpc>
                <a:spcPct val="100000"/>
              </a:lnSpc>
              <a:spcBef>
                <a:spcPts val="900"/>
              </a:spcBef>
              <a:spcAft>
                <a:spcPts val="0"/>
              </a:spcAft>
              <a:buClrTx/>
              <a:buSzTx/>
              <a:buFontTx/>
              <a:buNone/>
              <a:tabLst/>
              <a:defRPr/>
            </a:pPr>
            <a:r>
              <a:rPr kumimoji="0" lang="en-CA" sz="1500" b="0" i="0" u="none" strike="noStrike" kern="0" cap="none" spc="0" normalizeH="0" baseline="0" noProof="0" dirty="0">
                <a:ln>
                  <a:noFill/>
                </a:ln>
                <a:solidFill>
                  <a:sysClr val="windowText" lastClr="000000"/>
                </a:solidFill>
                <a:effectLst/>
                <a:uLnTx/>
                <a:uFillTx/>
                <a:ea typeface="MS Mincho" panose="02020609040205080304" pitchFamily="49" charset="-128"/>
              </a:rPr>
              <a:t>5% </a:t>
            </a:r>
            <a:r>
              <a:rPr kumimoji="0" lang="en-CA" sz="1500" b="0" i="0" u="none" strike="noStrike" kern="0" cap="none" spc="0" normalizeH="0" baseline="0" noProof="0" dirty="0">
                <a:ln>
                  <a:noFill/>
                </a:ln>
                <a:solidFill>
                  <a:sysClr val="windowText" lastClr="000000"/>
                </a:solidFill>
                <a:effectLst/>
                <a:uLnTx/>
                <a:uFillTx/>
              </a:rPr>
              <a:t>not in SER, earn more than $80,000, and don’t feel precarious </a:t>
            </a:r>
            <a:endParaRPr kumimoji="0" lang="en-US" sz="1500" b="0" i="0" u="none" strike="noStrike" kern="0" cap="none" spc="0" normalizeH="0" baseline="0" noProof="0" dirty="0">
              <a:ln>
                <a:noFill/>
              </a:ln>
              <a:solidFill>
                <a:sysClr val="windowText" lastClr="000000"/>
              </a:solidFill>
              <a:effectLst/>
              <a:uLnTx/>
              <a:uFillTx/>
            </a:endParaRPr>
          </a:p>
        </p:txBody>
      </p:sp>
      <p:sp>
        <p:nvSpPr>
          <p:cNvPr id="7" name="TextBox 6">
            <a:extLst>
              <a:ext uri="{FF2B5EF4-FFF2-40B4-BE49-F238E27FC236}">
                <a16:creationId xmlns:a16="http://schemas.microsoft.com/office/drawing/2014/main" id="{0ACF1DCC-3BC9-F64E-8723-84FC1778132E}"/>
              </a:ext>
            </a:extLst>
          </p:cNvPr>
          <p:cNvSpPr txBox="1"/>
          <p:nvPr/>
        </p:nvSpPr>
        <p:spPr>
          <a:xfrm>
            <a:off x="372835" y="1291422"/>
            <a:ext cx="1619354" cy="30008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350" b="0" i="0" u="none" strike="noStrike" kern="0" cap="none" spc="0" normalizeH="0" baseline="0" noProof="0" dirty="0">
                <a:ln>
                  <a:noFill/>
                </a:ln>
                <a:solidFill>
                  <a:sysClr val="windowText" lastClr="000000"/>
                </a:solidFill>
                <a:effectLst/>
                <a:uLnTx/>
                <a:uFillTx/>
              </a:rPr>
              <a:t>It is not their choice </a:t>
            </a:r>
          </a:p>
        </p:txBody>
      </p:sp>
    </p:spTree>
    <p:extLst>
      <p:ext uri="{BB962C8B-B14F-4D97-AF65-F5344CB8AC3E}">
        <p14:creationId xmlns:p14="http://schemas.microsoft.com/office/powerpoint/2010/main" val="12420087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165625-2B70-E048-9415-97BDB16D4769}"/>
              </a:ext>
            </a:extLst>
          </p:cNvPr>
          <p:cNvSpPr txBox="1"/>
          <p:nvPr/>
        </p:nvSpPr>
        <p:spPr>
          <a:xfrm>
            <a:off x="3289613" y="3045417"/>
            <a:ext cx="3055516" cy="369332"/>
          </a:xfrm>
          <a:prstGeom prst="rect">
            <a:avLst/>
          </a:prstGeom>
          <a:noFill/>
        </p:spPr>
        <p:txBody>
          <a:bodyPr wrap="none"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Key Findings and Implications </a:t>
            </a:r>
          </a:p>
        </p:txBody>
      </p:sp>
    </p:spTree>
    <p:extLst>
      <p:ext uri="{BB962C8B-B14F-4D97-AF65-F5344CB8AC3E}">
        <p14:creationId xmlns:p14="http://schemas.microsoft.com/office/powerpoint/2010/main" val="40279923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Question and Answer</a:t>
            </a:r>
          </a:p>
        </p:txBody>
      </p:sp>
      <p:sp>
        <p:nvSpPr>
          <p:cNvPr id="5" name="Text Placeholder 4"/>
          <p:cNvSpPr>
            <a:spLocks noGrp="1"/>
          </p:cNvSpPr>
          <p:nvPr>
            <p:ph type="body" idx="22"/>
          </p:nvPr>
        </p:nvSpPr>
        <p:spPr>
          <a:xfrm>
            <a:off x="459804" y="1412776"/>
            <a:ext cx="8280920" cy="648072"/>
          </a:xfrm>
        </p:spPr>
        <p:txBody>
          <a:bodyPr/>
          <a:lstStyle/>
          <a:p>
            <a:r>
              <a:rPr lang="en-CA" sz="3200" dirty="0"/>
              <a:t>Rising Tides Only Lift Some Boats: the differential impacts of precarious employment</a:t>
            </a:r>
            <a:endParaRPr lang="en-CA" sz="3000" dirty="0"/>
          </a:p>
        </p:txBody>
      </p:sp>
      <p:sp>
        <p:nvSpPr>
          <p:cNvPr id="12" name="Text Placeholder 2"/>
          <p:cNvSpPr>
            <a:spLocks noGrp="1"/>
          </p:cNvSpPr>
          <p:nvPr>
            <p:ph type="body" idx="1"/>
          </p:nvPr>
        </p:nvSpPr>
        <p:spPr>
          <a:xfrm>
            <a:off x="467544" y="2717230"/>
            <a:ext cx="8280920" cy="576064"/>
          </a:xfrm>
        </p:spPr>
        <p:txBody>
          <a:bodyPr/>
          <a:lstStyle/>
          <a:p>
            <a:r>
              <a:rPr lang="en-CA" sz="2300" dirty="0"/>
              <a:t>Tasleem Thawar, United Way Greater Toronto</a:t>
            </a:r>
          </a:p>
        </p:txBody>
      </p:sp>
      <p:sp>
        <p:nvSpPr>
          <p:cNvPr id="13" name="Text Placeholder 3"/>
          <p:cNvSpPr>
            <a:spLocks noGrp="1"/>
          </p:cNvSpPr>
          <p:nvPr>
            <p:ph type="body" idx="13"/>
          </p:nvPr>
        </p:nvSpPr>
        <p:spPr>
          <a:xfrm>
            <a:off x="467544" y="2276872"/>
            <a:ext cx="8280920" cy="648072"/>
          </a:xfrm>
        </p:spPr>
        <p:txBody>
          <a:bodyPr/>
          <a:lstStyle/>
          <a:p>
            <a:r>
              <a:rPr lang="en-CA" sz="3000" dirty="0"/>
              <a:t>Moderated by:</a:t>
            </a:r>
          </a:p>
        </p:txBody>
      </p:sp>
      <p:sp>
        <p:nvSpPr>
          <p:cNvPr id="14" name="Text Placeholder 5"/>
          <p:cNvSpPr>
            <a:spLocks noGrp="1"/>
          </p:cNvSpPr>
          <p:nvPr>
            <p:ph type="body" idx="23"/>
          </p:nvPr>
        </p:nvSpPr>
        <p:spPr>
          <a:xfrm>
            <a:off x="467544" y="5309518"/>
            <a:ext cx="8280920" cy="576064"/>
          </a:xfrm>
        </p:spPr>
        <p:txBody>
          <a:bodyPr/>
          <a:lstStyle/>
          <a:p>
            <a:r>
              <a:rPr lang="en-CA" sz="2300" dirty="0"/>
              <a:t>Wayne Lewchuk, McMaster University</a:t>
            </a:r>
          </a:p>
          <a:p>
            <a:r>
              <a:rPr lang="en-CA" sz="2300" dirty="0"/>
              <a:t>Stephanie Procyk, United Way Greater Toronto</a:t>
            </a:r>
          </a:p>
          <a:p>
            <a:r>
              <a:rPr lang="en-CA" sz="2300" dirty="0" err="1"/>
              <a:t>Simran</a:t>
            </a:r>
            <a:r>
              <a:rPr lang="en-CA" sz="2300" dirty="0"/>
              <a:t> </a:t>
            </a:r>
            <a:r>
              <a:rPr lang="en-CA" sz="2300" dirty="0" err="1"/>
              <a:t>Dhunna</a:t>
            </a:r>
            <a:r>
              <a:rPr lang="en-CA" sz="2300" dirty="0"/>
              <a:t>, Access Alliance Multicultural Health and Community Services</a:t>
            </a:r>
          </a:p>
          <a:p>
            <a:r>
              <a:rPr lang="en-CA" sz="2300" dirty="0"/>
              <a:t>Ricardo Tranjan, Canadian Centre for Policy Alternatives </a:t>
            </a:r>
          </a:p>
        </p:txBody>
      </p:sp>
      <p:sp>
        <p:nvSpPr>
          <p:cNvPr id="15" name="Text Placeholder 6"/>
          <p:cNvSpPr>
            <a:spLocks noGrp="1"/>
          </p:cNvSpPr>
          <p:nvPr>
            <p:ph type="body" idx="24"/>
          </p:nvPr>
        </p:nvSpPr>
        <p:spPr>
          <a:xfrm>
            <a:off x="467544" y="3293294"/>
            <a:ext cx="8280920" cy="648072"/>
          </a:xfrm>
        </p:spPr>
        <p:txBody>
          <a:bodyPr/>
          <a:lstStyle/>
          <a:p>
            <a:r>
              <a:rPr lang="en-CA" sz="3000" dirty="0"/>
              <a:t>Presenters:</a:t>
            </a:r>
          </a:p>
        </p:txBody>
      </p:sp>
    </p:spTree>
    <p:extLst>
      <p:ext uri="{BB962C8B-B14F-4D97-AF65-F5344CB8AC3E}">
        <p14:creationId xmlns:p14="http://schemas.microsoft.com/office/powerpoint/2010/main" val="20876922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5517232"/>
            <a:ext cx="5544616" cy="707886"/>
          </a:xfrm>
          <a:prstGeom prst="rect">
            <a:avLst/>
          </a:prstGeom>
          <a:noFill/>
        </p:spPr>
        <p:txBody>
          <a:bodyPr wrap="square" rtlCol="0">
            <a:spAutoFit/>
          </a:bodyPr>
          <a:lstStyle/>
          <a:p>
            <a:r>
              <a:rPr lang="en-CA" sz="2000" b="1" dirty="0">
                <a:latin typeface="Calibri"/>
                <a:ea typeface="Adobe Heiti Std R" pitchFamily="34" charset="-128"/>
                <a:cs typeface="Calibri"/>
              </a:rPr>
              <a:t>Academic Conference</a:t>
            </a:r>
          </a:p>
          <a:p>
            <a:r>
              <a:rPr lang="en-CA" sz="2000" b="1" dirty="0">
                <a:latin typeface="Calibri"/>
                <a:ea typeface="Adobe Heiti Std R" pitchFamily="34" charset="-128"/>
                <a:cs typeface="Calibri"/>
              </a:rPr>
              <a:t>19 June 2018</a:t>
            </a:r>
          </a:p>
        </p:txBody>
      </p:sp>
      <p:grpSp>
        <p:nvGrpSpPr>
          <p:cNvPr id="4" name="Group 3"/>
          <p:cNvGrpSpPr/>
          <p:nvPr/>
        </p:nvGrpSpPr>
        <p:grpSpPr>
          <a:xfrm>
            <a:off x="594072" y="5878452"/>
            <a:ext cx="3401864" cy="1150948"/>
            <a:chOff x="738088" y="5707052"/>
            <a:chExt cx="3401864" cy="115094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11" y="5996597"/>
              <a:ext cx="1675441" cy="6007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88" y="5707052"/>
              <a:ext cx="1726425" cy="1150948"/>
            </a:xfrm>
            <a:prstGeom prst="rect">
              <a:avLst/>
            </a:prstGeom>
          </p:spPr>
        </p:pic>
      </p:grpSp>
    </p:spTree>
    <p:extLst>
      <p:ext uri="{BB962C8B-B14F-4D97-AF65-F5344CB8AC3E}">
        <p14:creationId xmlns:p14="http://schemas.microsoft.com/office/powerpoint/2010/main" val="2414771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1600" y="2276872"/>
            <a:ext cx="7164315" cy="2942820"/>
            <a:chOff x="755576" y="1124744"/>
            <a:chExt cx="7164315" cy="2942820"/>
          </a:xfrm>
        </p:grpSpPr>
        <p:pic>
          <p:nvPicPr>
            <p:cNvPr id="3" name="Picture 2"/>
            <p:cNvPicPr>
              <a:picLocks noChangeAspect="1"/>
            </p:cNvPicPr>
            <p:nvPr/>
          </p:nvPicPr>
          <p:blipFill>
            <a:blip r:embed="rId3"/>
            <a:stretch>
              <a:fillRect/>
            </a:stretch>
          </p:blipFill>
          <p:spPr>
            <a:xfrm>
              <a:off x="755576" y="1133889"/>
              <a:ext cx="2263995" cy="2933675"/>
            </a:xfrm>
            <a:prstGeom prst="rect">
              <a:avLst/>
            </a:prstGeom>
          </p:spPr>
        </p:pic>
        <p:pic>
          <p:nvPicPr>
            <p:cNvPr id="4" name="Picture 3"/>
            <p:cNvPicPr>
              <a:picLocks noChangeAspect="1"/>
            </p:cNvPicPr>
            <p:nvPr/>
          </p:nvPicPr>
          <p:blipFill>
            <a:blip r:embed="rId4"/>
            <a:stretch>
              <a:fillRect/>
            </a:stretch>
          </p:blipFill>
          <p:spPr>
            <a:xfrm>
              <a:off x="3189243" y="1124744"/>
              <a:ext cx="2276328" cy="2942820"/>
            </a:xfrm>
            <a:prstGeom prst="rect">
              <a:avLst/>
            </a:prstGeom>
          </p:spPr>
        </p:pic>
        <p:pic>
          <p:nvPicPr>
            <p:cNvPr id="5" name="Picture 4"/>
            <p:cNvPicPr>
              <a:picLocks noChangeAspect="1"/>
            </p:cNvPicPr>
            <p:nvPr/>
          </p:nvPicPr>
          <p:blipFill>
            <a:blip r:embed="rId5"/>
            <a:stretch>
              <a:fillRect/>
            </a:stretch>
          </p:blipFill>
          <p:spPr>
            <a:xfrm>
              <a:off x="5635243" y="1124744"/>
              <a:ext cx="2284648" cy="2942820"/>
            </a:xfrm>
            <a:prstGeom prst="rect">
              <a:avLst/>
            </a:prstGeom>
          </p:spPr>
        </p:pic>
      </p:grpSp>
      <p:sp>
        <p:nvSpPr>
          <p:cNvPr id="7" name="Title 6"/>
          <p:cNvSpPr>
            <a:spLocks noGrp="1"/>
          </p:cNvSpPr>
          <p:nvPr>
            <p:ph type="title"/>
          </p:nvPr>
        </p:nvSpPr>
        <p:spPr>
          <a:xfrm>
            <a:off x="971600" y="1647073"/>
            <a:ext cx="7164315" cy="773815"/>
          </a:xfrm>
        </p:spPr>
        <p:txBody>
          <a:bodyPr>
            <a:normAutofit/>
          </a:bodyPr>
          <a:lstStyle/>
          <a:p>
            <a:r>
              <a:rPr lang="en-CA" sz="2000" dirty="0">
                <a:solidFill>
                  <a:schemeClr val="accent1"/>
                </a:solidFill>
              </a:rPr>
              <a:t>	2013		         2015		   2018	</a:t>
            </a:r>
          </a:p>
        </p:txBody>
      </p:sp>
      <p:sp>
        <p:nvSpPr>
          <p:cNvPr id="9" name="Title 6"/>
          <p:cNvSpPr txBox="1">
            <a:spLocks/>
          </p:cNvSpPr>
          <p:nvPr/>
        </p:nvSpPr>
        <p:spPr>
          <a:xfrm>
            <a:off x="609600" y="426720"/>
            <a:ext cx="7470648"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Calibri" pitchFamily="34" charset="0"/>
                <a:ea typeface="+mj-ea"/>
                <a:cs typeface="Calibri"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4000" b="0" i="0" u="none" strike="noStrike" kern="1200" cap="none" spc="0" normalizeH="0" baseline="0" noProof="0" dirty="0">
                <a:ln>
                  <a:noFill/>
                </a:ln>
                <a:solidFill>
                  <a:schemeClr val="accent1"/>
                </a:solidFill>
                <a:effectLst/>
                <a:uLnTx/>
                <a:uFillTx/>
                <a:latin typeface="Calibri" pitchFamily="34" charset="0"/>
                <a:ea typeface="+mj-ea"/>
                <a:cs typeface="Calibri" pitchFamily="34" charset="0"/>
              </a:rPr>
              <a:t>PEPSO</a:t>
            </a:r>
            <a:r>
              <a:rPr kumimoji="0" lang="en-CA" sz="4600" b="0"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n-CA" sz="4000" b="0" i="0" u="none" strike="noStrike" kern="1200" cap="none" spc="0" normalizeH="0" baseline="0" noProof="0" dirty="0">
                <a:ln>
                  <a:noFill/>
                </a:ln>
                <a:solidFill>
                  <a:schemeClr val="accent1"/>
                </a:solidFill>
                <a:effectLst/>
                <a:uLnTx/>
                <a:uFillTx/>
                <a:latin typeface="Calibri" pitchFamily="34" charset="0"/>
                <a:ea typeface="+mj-ea"/>
                <a:cs typeface="Calibri" pitchFamily="34" charset="0"/>
              </a:rPr>
              <a:t>Reports</a:t>
            </a:r>
          </a:p>
        </p:txBody>
      </p:sp>
    </p:spTree>
    <p:extLst>
      <p:ext uri="{BB962C8B-B14F-4D97-AF65-F5344CB8AC3E}">
        <p14:creationId xmlns:p14="http://schemas.microsoft.com/office/powerpoint/2010/main" val="31247340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300" dirty="0"/>
              <a:t>International Ripples: precarious employment’s impact on immigrants and their families</a:t>
            </a:r>
            <a:r>
              <a:rPr lang="en-CA" sz="4500" dirty="0"/>
              <a:t/>
            </a:r>
            <a:br>
              <a:rPr lang="en-CA" sz="4500" dirty="0"/>
            </a:br>
            <a:endParaRPr lang="en-CA" sz="4500" dirty="0"/>
          </a:p>
        </p:txBody>
      </p:sp>
      <p:sp>
        <p:nvSpPr>
          <p:cNvPr id="3" name="Text Placeholder 2"/>
          <p:cNvSpPr>
            <a:spLocks noGrp="1"/>
          </p:cNvSpPr>
          <p:nvPr>
            <p:ph type="body" idx="1"/>
          </p:nvPr>
        </p:nvSpPr>
        <p:spPr>
          <a:xfrm>
            <a:off x="467544" y="2924944"/>
            <a:ext cx="8280920" cy="576064"/>
          </a:xfrm>
        </p:spPr>
        <p:txBody>
          <a:bodyPr/>
          <a:lstStyle/>
          <a:p>
            <a:r>
              <a:rPr lang="en-CA" dirty="0"/>
              <a:t>Stephanie Premji, McMaster University</a:t>
            </a:r>
          </a:p>
        </p:txBody>
      </p:sp>
      <p:sp>
        <p:nvSpPr>
          <p:cNvPr id="4" name="Text Placeholder 3"/>
          <p:cNvSpPr>
            <a:spLocks noGrp="1"/>
          </p:cNvSpPr>
          <p:nvPr>
            <p:ph type="body" idx="13"/>
          </p:nvPr>
        </p:nvSpPr>
        <p:spPr>
          <a:xfrm>
            <a:off x="467544" y="2484586"/>
            <a:ext cx="8280920" cy="648072"/>
          </a:xfrm>
        </p:spPr>
        <p:txBody>
          <a:bodyPr/>
          <a:lstStyle/>
          <a:p>
            <a:r>
              <a:rPr lang="en-CA" dirty="0"/>
              <a:t>Moderated by:</a:t>
            </a:r>
          </a:p>
        </p:txBody>
      </p:sp>
      <p:sp>
        <p:nvSpPr>
          <p:cNvPr id="6" name="Text Placeholder 5"/>
          <p:cNvSpPr>
            <a:spLocks noGrp="1"/>
          </p:cNvSpPr>
          <p:nvPr>
            <p:ph type="body" idx="23"/>
          </p:nvPr>
        </p:nvSpPr>
        <p:spPr>
          <a:xfrm>
            <a:off x="467544" y="4869160"/>
            <a:ext cx="8280920" cy="576064"/>
          </a:xfrm>
        </p:spPr>
        <p:txBody>
          <a:bodyPr/>
          <a:lstStyle/>
          <a:p>
            <a:r>
              <a:rPr lang="en-CA" dirty="0"/>
              <a:t>Jennilee Austria, Filipino Talks</a:t>
            </a:r>
          </a:p>
          <a:p>
            <a:r>
              <a:rPr lang="en-CA" dirty="0"/>
              <a:t>Don Wells, McMaster University</a:t>
            </a:r>
          </a:p>
          <a:p>
            <a:r>
              <a:rPr lang="en-CA" dirty="0"/>
              <a:t>Janet McLaughlin, Wilfrid Laurier University</a:t>
            </a:r>
          </a:p>
        </p:txBody>
      </p:sp>
      <p:sp>
        <p:nvSpPr>
          <p:cNvPr id="7" name="Text Placeholder 6"/>
          <p:cNvSpPr>
            <a:spLocks noGrp="1"/>
          </p:cNvSpPr>
          <p:nvPr>
            <p:ph type="body" idx="24"/>
          </p:nvPr>
        </p:nvSpPr>
        <p:spPr>
          <a:xfrm>
            <a:off x="467544" y="3573016"/>
            <a:ext cx="8280920" cy="648072"/>
          </a:xfrm>
        </p:spPr>
        <p:txBody>
          <a:bodyPr/>
          <a:lstStyle/>
          <a:p>
            <a:r>
              <a:rPr lang="en-CA" dirty="0"/>
              <a:t>Presenters:</a:t>
            </a:r>
          </a:p>
        </p:txBody>
      </p:sp>
    </p:spTree>
    <p:extLst>
      <p:ext uri="{BB962C8B-B14F-4D97-AF65-F5344CB8AC3E}">
        <p14:creationId xmlns:p14="http://schemas.microsoft.com/office/powerpoint/2010/main" val="17575398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r>
              <a:rPr lang="en-CA" dirty="0"/>
              <a:t>Precarious Migration, Filipino Family Integration and Student Success in Canada: Impacts and Policy Reforms</a:t>
            </a:r>
            <a:endParaRPr lang="en-CA" sz="5000" dirty="0"/>
          </a:p>
        </p:txBody>
      </p:sp>
      <p:sp>
        <p:nvSpPr>
          <p:cNvPr id="3" name="Text Placeholder 2"/>
          <p:cNvSpPr>
            <a:spLocks noGrp="1"/>
          </p:cNvSpPr>
          <p:nvPr>
            <p:ph type="body" idx="1"/>
          </p:nvPr>
        </p:nvSpPr>
        <p:spPr>
          <a:xfrm>
            <a:off x="467544" y="4869160"/>
            <a:ext cx="8280920" cy="576064"/>
          </a:xfrm>
        </p:spPr>
        <p:txBody>
          <a:bodyPr/>
          <a:lstStyle/>
          <a:p>
            <a:pPr lvl="0"/>
            <a:r>
              <a:rPr lang="en-CA" dirty="0"/>
              <a:t>Filipino Talks</a:t>
            </a:r>
          </a:p>
        </p:txBody>
      </p:sp>
      <p:sp>
        <p:nvSpPr>
          <p:cNvPr id="4" name="Text Placeholder 3"/>
          <p:cNvSpPr>
            <a:spLocks noGrp="1"/>
          </p:cNvSpPr>
          <p:nvPr>
            <p:ph type="body" idx="13"/>
          </p:nvPr>
        </p:nvSpPr>
        <p:spPr>
          <a:xfrm>
            <a:off x="467544" y="4428802"/>
            <a:ext cx="8280920" cy="648072"/>
          </a:xfrm>
        </p:spPr>
        <p:txBody>
          <a:bodyPr/>
          <a:lstStyle/>
          <a:p>
            <a:r>
              <a:rPr lang="en-CA" dirty="0" err="1"/>
              <a:t>Jennilee</a:t>
            </a:r>
            <a:r>
              <a:rPr lang="en-CA" dirty="0"/>
              <a:t> Austria</a:t>
            </a:r>
          </a:p>
        </p:txBody>
      </p:sp>
    </p:spTree>
    <p:extLst>
      <p:ext uri="{BB962C8B-B14F-4D97-AF65-F5344CB8AC3E}">
        <p14:creationId xmlns:p14="http://schemas.microsoft.com/office/powerpoint/2010/main" val="39545704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78" y="-89911"/>
            <a:ext cx="10421866" cy="6947911"/>
          </a:xfrm>
          <a:prstGeom prst="rect">
            <a:avLst/>
          </a:prstGeom>
        </p:spPr>
      </p:pic>
      <p:sp>
        <p:nvSpPr>
          <p:cNvPr id="7" name="Rectangle 6"/>
          <p:cNvSpPr/>
          <p:nvPr/>
        </p:nvSpPr>
        <p:spPr>
          <a:xfrm>
            <a:off x="1982391" y="3468282"/>
            <a:ext cx="5589984" cy="33321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42915"/>
            <a:endParaRPr lang="en-US" sz="1266" kern="0">
              <a:solidFill>
                <a:sysClr val="windowText" lastClr="000000"/>
              </a:solidFill>
            </a:endParaRPr>
          </a:p>
        </p:txBody>
      </p:sp>
      <p:sp>
        <p:nvSpPr>
          <p:cNvPr id="120" name="Shape 120"/>
          <p:cNvSpPr>
            <a:spLocks noGrp="1"/>
          </p:cNvSpPr>
          <p:nvPr>
            <p:ph type="subTitle" idx="1"/>
          </p:nvPr>
        </p:nvSpPr>
        <p:spPr>
          <a:xfrm>
            <a:off x="231494" y="1293743"/>
            <a:ext cx="8681013" cy="1010116"/>
          </a:xfrm>
          <a:prstGeom prst="rect">
            <a:avLst/>
          </a:prstGeom>
          <a:solidFill>
            <a:schemeClr val="bg1"/>
          </a:solidFill>
        </p:spPr>
        <p:txBody>
          <a:bodyPr>
            <a:normAutofit/>
          </a:bodyPr>
          <a:lstStyle/>
          <a:p>
            <a:pPr defTabSz="262880">
              <a:defRPr sz="3072">
                <a:latin typeface="Avenir Heavy"/>
                <a:ea typeface="Avenir Heavy"/>
                <a:cs typeface="Avenir Heavy"/>
                <a:sym typeface="Avenir Heavy"/>
              </a:defRPr>
            </a:pPr>
            <a:r>
              <a:rPr lang="en-US" sz="2531" dirty="0">
                <a:solidFill>
                  <a:srgbClr val="FF0000"/>
                </a:solidFill>
                <a:sym typeface="Avenir Heavy"/>
              </a:rPr>
              <a:t>Precarious Migration, Filipino Family Integration and Student Success in Canada: Impacts and Policy Reforms </a:t>
            </a:r>
          </a:p>
          <a:p>
            <a:pPr defTabSz="262880">
              <a:defRPr sz="3072">
                <a:latin typeface="Avenir Heavy"/>
                <a:ea typeface="Avenir Heavy"/>
                <a:cs typeface="Avenir Heavy"/>
                <a:sym typeface="Avenir Heavy"/>
              </a:defRPr>
            </a:pPr>
            <a:endParaRPr lang="en-US" sz="2531" b="1" dirty="0">
              <a:solidFill>
                <a:srgbClr val="FF0000"/>
              </a:solidFill>
              <a:sym typeface="Avenir Heavy"/>
            </a:endParaRPr>
          </a:p>
          <a:p>
            <a:pPr defTabSz="262880">
              <a:defRPr sz="3072">
                <a:latin typeface="Avenir Heavy"/>
                <a:ea typeface="Avenir Heavy"/>
                <a:cs typeface="Avenir Heavy"/>
                <a:sym typeface="Avenir Heavy"/>
              </a:defRPr>
            </a:pPr>
            <a:endParaRPr lang="en-US" sz="2531" b="1" dirty="0">
              <a:solidFill>
                <a:srgbClr val="FF0000"/>
              </a:solidFill>
              <a:sym typeface="Avenir Heavy"/>
            </a:endParaRPr>
          </a:p>
          <a:p>
            <a:pPr defTabSz="262880">
              <a:defRPr sz="3072">
                <a:latin typeface="Avenir Heavy"/>
                <a:ea typeface="Avenir Heavy"/>
                <a:cs typeface="Avenir Heavy"/>
                <a:sym typeface="Avenir Heavy"/>
              </a:defRPr>
            </a:pPr>
            <a:endParaRPr lang="en-CA" sz="3094" b="1" dirty="0">
              <a:solidFill>
                <a:srgbClr val="FF0000"/>
              </a:solidFill>
            </a:endParaRPr>
          </a:p>
          <a:p>
            <a:pPr defTabSz="262880">
              <a:defRPr sz="3072">
                <a:latin typeface="Avenir Heavy"/>
                <a:ea typeface="Avenir Heavy"/>
                <a:cs typeface="Avenir Heavy"/>
                <a:sym typeface="Avenir Heavy"/>
              </a:defRPr>
            </a:pPr>
            <a:endParaRPr lang="en-CA" sz="3094" b="1" dirty="0">
              <a:solidFill>
                <a:srgbClr val="FF0000"/>
              </a:solidFill>
            </a:endParaRPr>
          </a:p>
          <a:p>
            <a:pPr defTabSz="262880">
              <a:defRPr sz="3072">
                <a:latin typeface="Avenir Heavy"/>
                <a:ea typeface="Avenir Heavy"/>
                <a:cs typeface="Avenir Heavy"/>
                <a:sym typeface="Avenir Heavy"/>
              </a:defRPr>
            </a:pPr>
            <a:endParaRPr lang="en-CA" sz="3094" dirty="0">
              <a:solidFill>
                <a:srgbClr val="FF0000"/>
              </a:solidFill>
            </a:endParaRPr>
          </a:p>
          <a:p>
            <a:pPr defTabSz="262880">
              <a:defRPr sz="3072">
                <a:latin typeface="Avenir Heavy"/>
                <a:ea typeface="Avenir Heavy"/>
                <a:cs typeface="Avenir Heavy"/>
                <a:sym typeface="Avenir Heavy"/>
              </a:defRPr>
            </a:pPr>
            <a:endParaRPr sz="3094" dirty="0">
              <a:solidFill>
                <a:srgbClr val="FF0000"/>
              </a:solidFill>
            </a:endParaRPr>
          </a:p>
        </p:txBody>
      </p:sp>
      <p:pic>
        <p:nvPicPr>
          <p:cNvPr id="122" name="image2.png"/>
          <p:cNvPicPr>
            <a:picLocks noChangeAspect="1"/>
          </p:cNvPicPr>
          <p:nvPr/>
        </p:nvPicPr>
        <p:blipFill>
          <a:blip r:embed="rId4">
            <a:extLst/>
          </a:blip>
          <a:stretch>
            <a:fillRect/>
          </a:stretch>
        </p:blipFill>
        <p:spPr>
          <a:xfrm>
            <a:off x="13710379" y="9294597"/>
            <a:ext cx="2102305" cy="464345"/>
          </a:xfrm>
          <a:prstGeom prst="rect">
            <a:avLst/>
          </a:prstGeom>
          <a:ln w="12700">
            <a:miter lim="400000"/>
          </a:ln>
        </p:spPr>
      </p:pic>
      <p:sp>
        <p:nvSpPr>
          <p:cNvPr id="131" name="Shape 131"/>
          <p:cNvSpPr/>
          <p:nvPr/>
        </p:nvSpPr>
        <p:spPr>
          <a:xfrm>
            <a:off x="4272917" y="1733213"/>
            <a:ext cx="72200" cy="28847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a:latin typeface="Avenir Next Demi Bold"/>
                <a:ea typeface="Avenir Next Demi Bold"/>
                <a:cs typeface="Avenir Next Demi Bold"/>
                <a:sym typeface="Avenir Next Demi Bold"/>
              </a:defRPr>
            </a:lvl1pPr>
          </a:lstStyle>
          <a:p>
            <a:pPr defTabSz="642915"/>
            <a:endParaRPr sz="1406" kern="0" dirty="0">
              <a:solidFill>
                <a:sysClr val="windowText" lastClr="000000"/>
              </a:solidFill>
            </a:endParaRPr>
          </a:p>
        </p:txBody>
      </p:sp>
      <p:sp>
        <p:nvSpPr>
          <p:cNvPr id="132" name="Shape 132"/>
          <p:cNvSpPr/>
          <p:nvPr/>
        </p:nvSpPr>
        <p:spPr>
          <a:xfrm>
            <a:off x="6509417" y="4887652"/>
            <a:ext cx="72200"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234127">
              <a:defRPr sz="1800">
                <a:latin typeface="Avenir Next Demi Bold"/>
                <a:ea typeface="Avenir Next Demi Bold"/>
                <a:cs typeface="Avenir Next Demi Bold"/>
                <a:sym typeface="Avenir Next Demi Bold"/>
              </a:defRPr>
            </a:pPr>
            <a:endParaRPr sz="1266" kern="0" dirty="0">
              <a:solidFill>
                <a:sysClr val="windowText" lastClr="000000"/>
              </a:solidFill>
              <a:latin typeface="Avenir Next Demi Bold"/>
              <a:ea typeface="Avenir Next Demi Bold"/>
              <a:cs typeface="Avenir Next Demi Bold"/>
              <a:sym typeface="Avenir Next Demi Bold"/>
            </a:endParaRPr>
          </a:p>
        </p:txBody>
      </p:sp>
      <p:sp>
        <p:nvSpPr>
          <p:cNvPr id="134" name="Shape 134"/>
          <p:cNvSpPr/>
          <p:nvPr/>
        </p:nvSpPr>
        <p:spPr>
          <a:xfrm>
            <a:off x="8088014" y="4887652"/>
            <a:ext cx="72200"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234127">
              <a:defRPr sz="1800">
                <a:latin typeface="Avenir Next Demi Bold"/>
                <a:ea typeface="Avenir Next Demi Bold"/>
                <a:cs typeface="Avenir Next Demi Bold"/>
                <a:sym typeface="Avenir Next Demi Bold"/>
              </a:defRPr>
            </a:pPr>
            <a:endParaRPr sz="1266" kern="0" dirty="0">
              <a:solidFill>
                <a:sysClr val="windowText" lastClr="000000"/>
              </a:solidFill>
              <a:latin typeface="Avenir Next Demi Bold"/>
              <a:ea typeface="Avenir Next Demi Bold"/>
              <a:cs typeface="Avenir Next Demi Bold"/>
              <a:sym typeface="Avenir Next Demi Bold"/>
            </a:endParaRPr>
          </a:p>
        </p:txBody>
      </p:sp>
      <p:grpSp>
        <p:nvGrpSpPr>
          <p:cNvPr id="3" name="Group 2"/>
          <p:cNvGrpSpPr/>
          <p:nvPr/>
        </p:nvGrpSpPr>
        <p:grpSpPr>
          <a:xfrm>
            <a:off x="2160985" y="4564328"/>
            <a:ext cx="5250656" cy="2041391"/>
            <a:chOff x="3722950" y="7393729"/>
            <a:chExt cx="5614323" cy="2113582"/>
          </a:xfrm>
          <a:solidFill>
            <a:schemeClr val="bg1"/>
          </a:solidFill>
        </p:grpSpPr>
        <p:pic>
          <p:nvPicPr>
            <p:cNvPr id="124" name="image3.jpeg"/>
            <p:cNvPicPr>
              <a:picLocks noChangeAspect="1"/>
            </p:cNvPicPr>
            <p:nvPr/>
          </p:nvPicPr>
          <p:blipFill>
            <a:blip r:embed="rId5">
              <a:extLst/>
            </a:blip>
            <a:stretch>
              <a:fillRect/>
            </a:stretch>
          </p:blipFill>
          <p:spPr>
            <a:xfrm>
              <a:off x="5658908" y="7438019"/>
              <a:ext cx="1032311" cy="572809"/>
            </a:xfrm>
            <a:prstGeom prst="rect">
              <a:avLst/>
            </a:prstGeom>
            <a:grpFill/>
            <a:ln w="12700" cap="flat">
              <a:noFill/>
              <a:miter lim="400000"/>
            </a:ln>
            <a:effectLst/>
          </p:spPr>
        </p:pic>
        <p:pic>
          <p:nvPicPr>
            <p:cNvPr id="125" name="image5.png"/>
            <p:cNvPicPr>
              <a:picLocks noChangeAspect="1"/>
            </p:cNvPicPr>
            <p:nvPr/>
          </p:nvPicPr>
          <p:blipFill>
            <a:blip r:embed="rId6">
              <a:extLst/>
            </a:blip>
            <a:stretch>
              <a:fillRect/>
            </a:stretch>
          </p:blipFill>
          <p:spPr>
            <a:xfrm>
              <a:off x="3757320" y="7408555"/>
              <a:ext cx="1307275" cy="437732"/>
            </a:xfrm>
            <a:prstGeom prst="rect">
              <a:avLst/>
            </a:prstGeom>
            <a:grpFill/>
            <a:ln w="12700" cap="flat">
              <a:noFill/>
              <a:miter lim="400000"/>
            </a:ln>
            <a:effectLst/>
          </p:spPr>
        </p:pic>
        <p:pic>
          <p:nvPicPr>
            <p:cNvPr id="126" name="image1.tif"/>
            <p:cNvPicPr>
              <a:picLocks noChangeAspect="1"/>
            </p:cNvPicPr>
            <p:nvPr/>
          </p:nvPicPr>
          <p:blipFill>
            <a:blip r:embed="rId7">
              <a:extLst/>
            </a:blip>
            <a:stretch>
              <a:fillRect/>
            </a:stretch>
          </p:blipFill>
          <p:spPr>
            <a:xfrm>
              <a:off x="7551567" y="7393729"/>
              <a:ext cx="1547607" cy="557140"/>
            </a:xfrm>
            <a:prstGeom prst="rect">
              <a:avLst/>
            </a:prstGeom>
            <a:grpFill/>
            <a:ln w="12700" cap="flat">
              <a:noFill/>
              <a:miter lim="400000"/>
            </a:ln>
            <a:effectLst/>
          </p:spPr>
        </p:pic>
        <p:pic>
          <p:nvPicPr>
            <p:cNvPr id="128" name="image6.png"/>
            <p:cNvPicPr>
              <a:picLocks noChangeAspect="1"/>
            </p:cNvPicPr>
            <p:nvPr/>
          </p:nvPicPr>
          <p:blipFill>
            <a:blip r:embed="rId8">
              <a:extLst/>
            </a:blip>
            <a:stretch>
              <a:fillRect/>
            </a:stretch>
          </p:blipFill>
          <p:spPr>
            <a:xfrm>
              <a:off x="6544438" y="8273790"/>
              <a:ext cx="2246797" cy="387167"/>
            </a:xfrm>
            <a:prstGeom prst="rect">
              <a:avLst/>
            </a:prstGeom>
            <a:grpFill/>
            <a:ln w="12700" cap="flat">
              <a:noFill/>
              <a:miter lim="400000"/>
            </a:ln>
            <a:effectLst/>
          </p:spPr>
        </p:pic>
        <p:pic>
          <p:nvPicPr>
            <p:cNvPr id="129" name="red_UW_LOGO.jpg"/>
            <p:cNvPicPr>
              <a:picLocks noChangeAspect="1"/>
            </p:cNvPicPr>
            <p:nvPr/>
          </p:nvPicPr>
          <p:blipFill>
            <a:blip r:embed="rId9">
              <a:extLst/>
            </a:blip>
            <a:stretch>
              <a:fillRect/>
            </a:stretch>
          </p:blipFill>
          <p:spPr>
            <a:xfrm>
              <a:off x="4421994" y="7836156"/>
              <a:ext cx="2156835" cy="1329796"/>
            </a:xfrm>
            <a:prstGeom prst="rect">
              <a:avLst/>
            </a:prstGeom>
            <a:grpFill/>
            <a:ln w="12700" cap="flat">
              <a:noFill/>
              <a:miter lim="400000"/>
            </a:ln>
            <a:effectLst/>
          </p:spPr>
        </p:pic>
        <p:pic>
          <p:nvPicPr>
            <p:cNvPr id="19" name="Picture 18"/>
            <p:cNvPicPr>
              <a:picLocks noChangeAspect="1"/>
            </p:cNvPicPr>
            <p:nvPr/>
          </p:nvPicPr>
          <p:blipFill>
            <a:blip r:embed="rId10"/>
            <a:stretch>
              <a:fillRect/>
            </a:stretch>
          </p:blipFill>
          <p:spPr>
            <a:xfrm>
              <a:off x="3722950" y="9058817"/>
              <a:ext cx="5614323" cy="448494"/>
            </a:xfrm>
            <a:prstGeom prst="rect">
              <a:avLst/>
            </a:prstGeom>
            <a:grpFill/>
            <a:ln>
              <a:solidFill>
                <a:schemeClr val="tx1"/>
              </a:solidFill>
            </a:ln>
          </p:spPr>
        </p:pic>
      </p:grpSp>
      <p:sp>
        <p:nvSpPr>
          <p:cNvPr id="2" name="TextBox 1"/>
          <p:cNvSpPr txBox="1"/>
          <p:nvPr/>
        </p:nvSpPr>
        <p:spPr>
          <a:xfrm>
            <a:off x="2130490" y="3511060"/>
            <a:ext cx="2762295" cy="481927"/>
          </a:xfrm>
          <a:prstGeom prst="rect">
            <a:avLst/>
          </a:prstGeom>
          <a:solidFill>
            <a:schemeClr val="bg1"/>
          </a:solidFill>
        </p:spPr>
        <p:txBody>
          <a:bodyPr wrap="none" rtlCol="0">
            <a:spAutoFit/>
          </a:bodyPr>
          <a:lstStyle/>
          <a:p>
            <a:pPr defTabSz="642915"/>
            <a:r>
              <a:rPr lang="en-CA" sz="1266" kern="0" dirty="0" err="1"/>
              <a:t>Jennilee</a:t>
            </a:r>
            <a:r>
              <a:rPr lang="en-CA" sz="1266" kern="0" dirty="0"/>
              <a:t> Austria, Philip Kelly, Don Wells</a:t>
            </a:r>
          </a:p>
          <a:p>
            <a:pPr defTabSz="642915"/>
            <a:endParaRPr lang="en-US" sz="1266" kern="0" dirty="0">
              <a:solidFill>
                <a:sysClr val="windowText" lastClr="000000"/>
              </a:solidFill>
            </a:endParaRPr>
          </a:p>
        </p:txBody>
      </p:sp>
    </p:spTree>
    <p:extLst>
      <p:ext uri="{BB962C8B-B14F-4D97-AF65-F5344CB8AC3E}">
        <p14:creationId xmlns:p14="http://schemas.microsoft.com/office/powerpoint/2010/main" val="1767279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13" y="-160734"/>
            <a:ext cx="9358313" cy="7018734"/>
          </a:xfrm>
          <a:prstGeom prst="rect">
            <a:avLst/>
          </a:prstGeom>
        </p:spPr>
      </p:pic>
      <p:sp>
        <p:nvSpPr>
          <p:cNvPr id="3" name="TextBox 2"/>
          <p:cNvSpPr txBox="1"/>
          <p:nvPr/>
        </p:nvSpPr>
        <p:spPr>
          <a:xfrm>
            <a:off x="410765" y="2398625"/>
            <a:ext cx="8276575" cy="481927"/>
          </a:xfrm>
          <a:prstGeom prst="rect">
            <a:avLst/>
          </a:prstGeom>
          <a:solidFill>
            <a:schemeClr val="bg1"/>
          </a:solidFill>
        </p:spPr>
        <p:txBody>
          <a:bodyPr wrap="square" rtlCol="0">
            <a:spAutoFit/>
          </a:bodyPr>
          <a:lstStyle/>
          <a:p>
            <a:pPr defTabSz="642915"/>
            <a:r>
              <a:rPr lang="en-US" sz="1266" kern="0" dirty="0">
                <a:solidFill>
                  <a:sysClr val="windowText" lastClr="000000"/>
                </a:solidFill>
              </a:rPr>
              <a:t>2. How does precarious employment during and after immigration through the Live-in Caregiver Program affect families and children?</a:t>
            </a:r>
          </a:p>
        </p:txBody>
      </p:sp>
      <p:sp>
        <p:nvSpPr>
          <p:cNvPr id="4" name="TextBox 3"/>
          <p:cNvSpPr txBox="1"/>
          <p:nvPr/>
        </p:nvSpPr>
        <p:spPr>
          <a:xfrm>
            <a:off x="303608" y="4628312"/>
            <a:ext cx="8490889" cy="676724"/>
          </a:xfrm>
          <a:prstGeom prst="rect">
            <a:avLst/>
          </a:prstGeom>
          <a:solidFill>
            <a:schemeClr val="bg1"/>
          </a:solidFill>
        </p:spPr>
        <p:txBody>
          <a:bodyPr wrap="square" rtlCol="0">
            <a:spAutoFit/>
          </a:bodyPr>
          <a:lstStyle/>
          <a:p>
            <a:pPr defTabSz="642915"/>
            <a:r>
              <a:rPr lang="en-US" sz="1266" b="1" kern="0" dirty="0">
                <a:solidFill>
                  <a:sysClr val="windowText" lastClr="000000"/>
                </a:solidFill>
              </a:rPr>
              <a:t>We explored these questions through a </a:t>
            </a:r>
          </a:p>
          <a:p>
            <a:pPr defTabSz="642915"/>
            <a:r>
              <a:rPr lang="en-US" sz="1266" b="1" kern="0" dirty="0">
                <a:solidFill>
                  <a:sysClr val="windowText" lastClr="000000"/>
                </a:solidFill>
              </a:rPr>
              <a:t>survey of Grade 10-12 students in the </a:t>
            </a:r>
          </a:p>
          <a:p>
            <a:pPr defTabSz="642915"/>
            <a:r>
              <a:rPr lang="en-US" sz="1266" b="1" kern="0" dirty="0">
                <a:solidFill>
                  <a:sysClr val="windowText" lastClr="000000"/>
                </a:solidFill>
              </a:rPr>
              <a:t>Halton Catholic District School Board. </a:t>
            </a:r>
          </a:p>
        </p:txBody>
      </p:sp>
      <p:sp>
        <p:nvSpPr>
          <p:cNvPr id="7" name="TextBox 6"/>
          <p:cNvSpPr txBox="1"/>
          <p:nvPr/>
        </p:nvSpPr>
        <p:spPr>
          <a:xfrm>
            <a:off x="410765" y="833683"/>
            <a:ext cx="8276575" cy="481927"/>
          </a:xfrm>
          <a:prstGeom prst="rect">
            <a:avLst/>
          </a:prstGeom>
          <a:solidFill>
            <a:schemeClr val="bg1"/>
          </a:solidFill>
        </p:spPr>
        <p:txBody>
          <a:bodyPr wrap="square" rtlCol="0">
            <a:spAutoFit/>
          </a:bodyPr>
          <a:lstStyle/>
          <a:p>
            <a:pPr defTabSz="642915"/>
            <a:r>
              <a:rPr lang="en-US" sz="1266" kern="0" dirty="0">
                <a:solidFill>
                  <a:sysClr val="windowText" lastClr="000000"/>
                </a:solidFill>
              </a:rPr>
              <a:t>1. How do first-generation immigrant characteristics and settlement experiences affect the educational achievements and aspirations of the next generation? </a:t>
            </a:r>
          </a:p>
        </p:txBody>
      </p:sp>
    </p:spTree>
    <p:extLst>
      <p:ext uri="{BB962C8B-B14F-4D97-AF65-F5344CB8AC3E}">
        <p14:creationId xmlns:p14="http://schemas.microsoft.com/office/powerpoint/2010/main" val="11560650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674"/>
            <a:ext cx="13261658" cy="9334964"/>
          </a:xfrm>
          <a:prstGeom prst="rect">
            <a:avLst/>
          </a:prstGeom>
        </p:spPr>
      </p:pic>
      <p:pic>
        <p:nvPicPr>
          <p:cNvPr id="5" name="Picture 4"/>
          <p:cNvPicPr>
            <a:picLocks noChangeAspect="1"/>
          </p:cNvPicPr>
          <p:nvPr/>
        </p:nvPicPr>
        <p:blipFill>
          <a:blip r:embed="rId4"/>
          <a:stretch>
            <a:fillRect/>
          </a:stretch>
        </p:blipFill>
        <p:spPr>
          <a:xfrm>
            <a:off x="256179" y="338389"/>
            <a:ext cx="6173196" cy="4799660"/>
          </a:xfrm>
          <a:prstGeom prst="rect">
            <a:avLst/>
          </a:prstGeom>
          <a:solidFill>
            <a:schemeClr val="bg1"/>
          </a:solidFill>
        </p:spPr>
      </p:pic>
      <p:sp>
        <p:nvSpPr>
          <p:cNvPr id="2" name="TextBox 1"/>
          <p:cNvSpPr txBox="1"/>
          <p:nvPr/>
        </p:nvSpPr>
        <p:spPr>
          <a:xfrm>
            <a:off x="3936786" y="4089798"/>
            <a:ext cx="3117667" cy="2126288"/>
          </a:xfrm>
          <a:prstGeom prst="rect">
            <a:avLst/>
          </a:prstGeom>
          <a:solidFill>
            <a:schemeClr val="bg1"/>
          </a:solidFill>
          <a:ln>
            <a:solidFill>
              <a:srgbClr val="FFFF00"/>
            </a:solidFill>
          </a:ln>
        </p:spPr>
        <p:txBody>
          <a:bodyPr wrap="square" rtlCol="0">
            <a:spAutoFit/>
          </a:bodyPr>
          <a:lstStyle/>
          <a:p>
            <a:pPr defTabSz="642915"/>
            <a:r>
              <a:rPr lang="en-US" sz="1687" b="1" kern="0" dirty="0">
                <a:solidFill>
                  <a:sysClr val="windowText" lastClr="000000"/>
                </a:solidFill>
              </a:rPr>
              <a:t>Average income per</a:t>
            </a:r>
          </a:p>
          <a:p>
            <a:pPr defTabSz="642915"/>
            <a:r>
              <a:rPr lang="en-US" sz="1687" b="1" kern="0" dirty="0">
                <a:solidFill>
                  <a:sysClr val="windowText" lastClr="000000"/>
                </a:solidFill>
              </a:rPr>
              <a:t> household (2010):</a:t>
            </a:r>
          </a:p>
          <a:p>
            <a:pPr defTabSz="642915"/>
            <a:endParaRPr lang="en-US" sz="1687" b="1" kern="0" dirty="0">
              <a:solidFill>
                <a:sysClr val="windowText" lastClr="000000"/>
              </a:solidFill>
            </a:endParaRPr>
          </a:p>
          <a:p>
            <a:pPr defTabSz="642915"/>
            <a:r>
              <a:rPr lang="en-US" sz="2250" b="1" kern="0" dirty="0" err="1">
                <a:solidFill>
                  <a:sysClr val="windowText" lastClr="000000"/>
                </a:solidFill>
              </a:rPr>
              <a:t>Halton</a:t>
            </a:r>
            <a:r>
              <a:rPr lang="en-US" sz="2250" b="1" kern="0" dirty="0">
                <a:solidFill>
                  <a:sysClr val="windowText" lastClr="000000"/>
                </a:solidFill>
              </a:rPr>
              <a:t>: $119,403 </a:t>
            </a:r>
            <a:r>
              <a:rPr lang="en-US" sz="2250" kern="0" dirty="0">
                <a:solidFill>
                  <a:sysClr val="windowText" lastClr="000000"/>
                </a:solidFill>
              </a:rPr>
              <a:t> </a:t>
            </a:r>
          </a:p>
          <a:p>
            <a:pPr defTabSz="642915"/>
            <a:r>
              <a:rPr lang="en-US" sz="2250" b="1" kern="0" dirty="0">
                <a:solidFill>
                  <a:sysClr val="windowText" lastClr="000000"/>
                </a:solidFill>
              </a:rPr>
              <a:t>Ontario: $85,772 </a:t>
            </a:r>
          </a:p>
          <a:p>
            <a:pPr defTabSz="642915"/>
            <a:r>
              <a:rPr lang="en-US" sz="2250" b="1" kern="0" dirty="0">
                <a:solidFill>
                  <a:sysClr val="windowText" lastClr="000000"/>
                </a:solidFill>
              </a:rPr>
              <a:t>Canada: $79,102</a:t>
            </a:r>
            <a:r>
              <a:rPr lang="en-US" sz="2250" kern="0" dirty="0">
                <a:solidFill>
                  <a:sysClr val="windowText" lastClr="000000"/>
                </a:solidFill>
              </a:rPr>
              <a:t> </a:t>
            </a:r>
          </a:p>
          <a:p>
            <a:pPr defTabSz="642915"/>
            <a:endParaRPr lang="en-US" sz="1406" kern="0" dirty="0">
              <a:solidFill>
                <a:sysClr val="windowText" lastClr="000000"/>
              </a:solidFill>
            </a:endParaRPr>
          </a:p>
        </p:txBody>
      </p:sp>
      <p:sp>
        <p:nvSpPr>
          <p:cNvPr id="7" name="Rectangle 6"/>
          <p:cNvSpPr/>
          <p:nvPr/>
        </p:nvSpPr>
        <p:spPr>
          <a:xfrm rot="19939875">
            <a:off x="595024" y="3062135"/>
            <a:ext cx="973681" cy="1699182"/>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42915"/>
            <a:endParaRPr lang="en-US" sz="1266" kern="0">
              <a:solidFill>
                <a:sysClr val="windowText" lastClr="000000"/>
              </a:solidFill>
            </a:endParaRPr>
          </a:p>
        </p:txBody>
      </p:sp>
    </p:spTree>
    <p:extLst>
      <p:ext uri="{BB962C8B-B14F-4D97-AF65-F5344CB8AC3E}">
        <p14:creationId xmlns:p14="http://schemas.microsoft.com/office/powerpoint/2010/main" val="2053127515"/>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79156" y="-289909"/>
            <a:ext cx="4464844" cy="3352549"/>
          </a:xfrm>
          <a:prstGeom prst="rect">
            <a:avLst/>
          </a:prstGeom>
        </p:spPr>
      </p:pic>
      <p:pic>
        <p:nvPicPr>
          <p:cNvPr id="150" name="image8-small.jpg"/>
          <p:cNvPicPr>
            <a:picLocks noChangeAspect="1"/>
          </p:cNvPicPr>
          <p:nvPr/>
        </p:nvPicPr>
        <p:blipFill rotWithShape="1">
          <a:blip r:embed="rId4">
            <a:extLst/>
          </a:blip>
          <a:srcRect l="51172" t="16514"/>
          <a:stretch/>
        </p:blipFill>
        <p:spPr>
          <a:xfrm>
            <a:off x="4679156" y="2228467"/>
            <a:ext cx="4464844" cy="5089922"/>
          </a:xfrm>
          <a:prstGeom prst="rect">
            <a:avLst/>
          </a:prstGeom>
          <a:ln w="12700">
            <a:miter lim="400000"/>
          </a:ln>
        </p:spPr>
      </p:pic>
      <p:sp>
        <p:nvSpPr>
          <p:cNvPr id="149" name="Shape 149"/>
          <p:cNvSpPr/>
          <p:nvPr/>
        </p:nvSpPr>
        <p:spPr>
          <a:xfrm>
            <a:off x="288854" y="1363451"/>
            <a:ext cx="4104551" cy="2149627"/>
          </a:xfrm>
          <a:prstGeom prst="rect">
            <a:avLst/>
          </a:prstGeom>
          <a:solidFill>
            <a:schemeClr val="bg1"/>
          </a:solidFill>
          <a:ln w="63500">
            <a:solidFill>
              <a:srgbClr val="FBC600"/>
            </a:solidFill>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b="1">
                <a:latin typeface="+mj-lt"/>
                <a:ea typeface="+mj-ea"/>
                <a:cs typeface="+mj-cs"/>
                <a:sym typeface="Helvetica"/>
              </a:defRPr>
            </a:lvl1pPr>
          </a:lstStyle>
          <a:p>
            <a:pPr defTabSz="642915"/>
            <a:r>
              <a:rPr lang="en-CA" sz="2250" kern="0" dirty="0">
                <a:solidFill>
                  <a:sysClr val="windowText" lastClr="000000"/>
                </a:solidFill>
              </a:rPr>
              <a:t>Surveyed:</a:t>
            </a:r>
          </a:p>
          <a:p>
            <a:pPr defTabSz="642915"/>
            <a:endParaRPr lang="en-CA" sz="2250" kern="0" dirty="0">
              <a:solidFill>
                <a:sysClr val="windowText" lastClr="000000"/>
              </a:solidFill>
            </a:endParaRPr>
          </a:p>
          <a:p>
            <a:pPr defTabSz="642915"/>
            <a:r>
              <a:rPr sz="2250" kern="0" dirty="0">
                <a:solidFill>
                  <a:sysClr val="windowText" lastClr="000000"/>
                </a:solidFill>
              </a:rPr>
              <a:t>128 </a:t>
            </a:r>
            <a:r>
              <a:rPr lang="en-CA" sz="2250" kern="0" dirty="0">
                <a:solidFill>
                  <a:sysClr val="windowText" lastClr="000000"/>
                </a:solidFill>
              </a:rPr>
              <a:t>Grade 10-12 </a:t>
            </a:r>
            <a:r>
              <a:rPr sz="2250" kern="0" dirty="0">
                <a:solidFill>
                  <a:sysClr val="windowText" lastClr="000000"/>
                </a:solidFill>
              </a:rPr>
              <a:t>students </a:t>
            </a:r>
            <a:r>
              <a:rPr lang="en-CA" sz="2250" kern="0" dirty="0">
                <a:solidFill>
                  <a:sysClr val="windowText" lastClr="000000"/>
                </a:solidFill>
              </a:rPr>
              <a:t>from </a:t>
            </a:r>
          </a:p>
          <a:p>
            <a:pPr defTabSz="642915"/>
            <a:r>
              <a:rPr lang="en-CA" sz="2250" kern="0" dirty="0">
                <a:solidFill>
                  <a:sysClr val="windowText" lastClr="000000"/>
                </a:solidFill>
              </a:rPr>
              <a:t>5 high schools</a:t>
            </a:r>
          </a:p>
          <a:p>
            <a:pPr defTabSz="642915"/>
            <a:endParaRPr lang="en-CA" sz="2250" kern="0" dirty="0">
              <a:solidFill>
                <a:sysClr val="windowText" lastClr="000000"/>
              </a:solidFill>
            </a:endParaRPr>
          </a:p>
          <a:p>
            <a:pPr defTabSz="642915"/>
            <a:r>
              <a:rPr lang="en-CA" sz="2250" kern="0" dirty="0">
                <a:solidFill>
                  <a:sysClr val="windowText" lastClr="000000"/>
                </a:solidFill>
              </a:rPr>
              <a:t>215 parents &amp; guardians </a:t>
            </a:r>
            <a:endParaRPr sz="2250" kern="0" dirty="0">
              <a:solidFill>
                <a:sysClr val="windowText" lastClr="000000"/>
              </a:solidFill>
            </a:endParaRPr>
          </a:p>
        </p:txBody>
      </p:sp>
      <p:sp>
        <p:nvSpPr>
          <p:cNvPr id="2" name="TextBox 1"/>
          <p:cNvSpPr txBox="1"/>
          <p:nvPr/>
        </p:nvSpPr>
        <p:spPr>
          <a:xfrm>
            <a:off x="670692" y="129940"/>
            <a:ext cx="3340876" cy="1131079"/>
          </a:xfrm>
          <a:prstGeom prst="rect">
            <a:avLst/>
          </a:prstGeom>
          <a:noFill/>
        </p:spPr>
        <p:txBody>
          <a:bodyPr wrap="square" rtlCol="0">
            <a:spAutoFit/>
          </a:bodyPr>
          <a:lstStyle/>
          <a:p>
            <a:pPr defTabSz="642915"/>
            <a:r>
              <a:rPr lang="en-US" sz="3375" b="1" kern="0" dirty="0">
                <a:solidFill>
                  <a:sysClr val="windowText" lastClr="000000"/>
                </a:solidFill>
              </a:rPr>
              <a:t>The </a:t>
            </a:r>
            <a:r>
              <a:rPr lang="en-US" sz="3375" b="1" kern="0" dirty="0" err="1">
                <a:solidFill>
                  <a:sysClr val="windowText" lastClr="000000"/>
                </a:solidFill>
              </a:rPr>
              <a:t>Halton</a:t>
            </a:r>
            <a:r>
              <a:rPr lang="en-US" sz="3375" b="1" kern="0" dirty="0">
                <a:solidFill>
                  <a:sysClr val="windowText" lastClr="000000"/>
                </a:solidFill>
              </a:rPr>
              <a:t> </a:t>
            </a:r>
            <a:r>
              <a:rPr lang="en-US" sz="3375" b="1" kern="0" dirty="0" err="1">
                <a:solidFill>
                  <a:sysClr val="windowText" lastClr="000000"/>
                </a:solidFill>
              </a:rPr>
              <a:t>Pinoy</a:t>
            </a:r>
            <a:r>
              <a:rPr lang="en-US" sz="3375" b="1" kern="0" dirty="0">
                <a:solidFill>
                  <a:sysClr val="windowText" lastClr="000000"/>
                </a:solidFill>
              </a:rPr>
              <a:t> Project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14" y="3751984"/>
            <a:ext cx="4760288" cy="3173526"/>
          </a:xfrm>
          <a:prstGeom prst="rect">
            <a:avLst/>
          </a:prstGeom>
        </p:spPr>
      </p:pic>
    </p:spTree>
    <p:extLst>
      <p:ext uri="{BB962C8B-B14F-4D97-AF65-F5344CB8AC3E}">
        <p14:creationId xmlns:p14="http://schemas.microsoft.com/office/powerpoint/2010/main" val="3812254650"/>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3832"/>
          <a:stretch/>
        </p:blipFill>
        <p:spPr>
          <a:xfrm>
            <a:off x="0" y="3663555"/>
            <a:ext cx="9144000" cy="4643805"/>
          </a:xfrm>
          <a:prstGeom prst="rect">
            <a:avLst/>
          </a:prstGeom>
        </p:spPr>
      </p:pic>
      <p:sp>
        <p:nvSpPr>
          <p:cNvPr id="156" name="Shape 156"/>
          <p:cNvSpPr/>
          <p:nvPr/>
        </p:nvSpPr>
        <p:spPr>
          <a:xfrm>
            <a:off x="5633469" y="4500087"/>
            <a:ext cx="766019" cy="31021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defTabSz="457200">
              <a:defRPr sz="2200" b="1">
                <a:solidFill>
                  <a:srgbClr val="FFFFFF"/>
                </a:solidFill>
                <a:latin typeface="+mj-lt"/>
                <a:ea typeface="+mj-ea"/>
                <a:cs typeface="+mj-cs"/>
                <a:sym typeface="Helvetica"/>
              </a:defRPr>
            </a:lvl1pPr>
          </a:lstStyle>
          <a:p>
            <a:pPr defTabSz="321457"/>
            <a:r>
              <a:rPr sz="1547" kern="0"/>
              <a:t>ae</a:t>
            </a:r>
            <a:endParaRPr sz="1547" kern="0" dirty="0"/>
          </a:p>
        </p:txBody>
      </p:sp>
      <p:sp>
        <p:nvSpPr>
          <p:cNvPr id="157" name="Shape 157"/>
          <p:cNvSpPr/>
          <p:nvPr/>
        </p:nvSpPr>
        <p:spPr>
          <a:xfrm>
            <a:off x="7041391" y="4166836"/>
            <a:ext cx="766019" cy="31021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defTabSz="457200">
              <a:defRPr sz="2200" b="1">
                <a:solidFill>
                  <a:srgbClr val="FFFFFF"/>
                </a:solidFill>
                <a:latin typeface="+mj-lt"/>
                <a:ea typeface="+mj-ea"/>
                <a:cs typeface="+mj-cs"/>
                <a:sym typeface="Helvetica"/>
              </a:defRPr>
            </a:lvl1pPr>
          </a:lstStyle>
          <a:p>
            <a:pPr defTabSz="321457"/>
            <a:endParaRPr sz="1547" kern="0" dirty="0"/>
          </a:p>
        </p:txBody>
      </p:sp>
      <p:grpSp>
        <p:nvGrpSpPr>
          <p:cNvPr id="163" name="Group 163"/>
          <p:cNvGrpSpPr/>
          <p:nvPr/>
        </p:nvGrpSpPr>
        <p:grpSpPr>
          <a:xfrm>
            <a:off x="-171530" y="816145"/>
            <a:ext cx="4895985" cy="3580088"/>
            <a:chOff x="-675353" y="133830"/>
            <a:chExt cx="4668758" cy="3578557"/>
          </a:xfrm>
        </p:grpSpPr>
        <p:sp>
          <p:nvSpPr>
            <p:cNvPr id="161" name="Shape 161"/>
            <p:cNvSpPr/>
            <p:nvPr/>
          </p:nvSpPr>
          <p:spPr>
            <a:xfrm>
              <a:off x="0" y="279845"/>
              <a:ext cx="3470199" cy="4576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700" b="1">
                  <a:latin typeface="+mj-lt"/>
                  <a:ea typeface="+mj-ea"/>
                  <a:cs typeface="+mj-cs"/>
                  <a:sym typeface="Helvetica"/>
                </a:defRPr>
              </a:lvl1pPr>
            </a:lstStyle>
            <a:p>
              <a:pPr defTabSz="642915"/>
              <a:r>
                <a:rPr sz="1898" kern="0" dirty="0">
                  <a:solidFill>
                    <a:sysClr val="windowText" lastClr="000000"/>
                  </a:solidFill>
                </a:rPr>
                <a:t>Male/Female Ratio </a:t>
              </a:r>
            </a:p>
          </p:txBody>
        </p:sp>
        <p:graphicFrame>
          <p:nvGraphicFramePr>
            <p:cNvPr id="162" name="Chart 162"/>
            <p:cNvGraphicFramePr/>
            <p:nvPr>
              <p:extLst/>
            </p:nvPr>
          </p:nvGraphicFramePr>
          <p:xfrm>
            <a:off x="-675353" y="133830"/>
            <a:ext cx="4668758" cy="3578557"/>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 name="Group 1"/>
          <p:cNvGrpSpPr/>
          <p:nvPr/>
        </p:nvGrpSpPr>
        <p:grpSpPr>
          <a:xfrm>
            <a:off x="4441544" y="952755"/>
            <a:ext cx="3972120" cy="3508850"/>
            <a:chOff x="7579188" y="5309280"/>
            <a:chExt cx="4601109" cy="4346877"/>
          </a:xfrm>
        </p:grpSpPr>
        <p:graphicFrame>
          <p:nvGraphicFramePr>
            <p:cNvPr id="165" name="Chart 165"/>
            <p:cNvGraphicFramePr/>
            <p:nvPr>
              <p:extLst/>
            </p:nvPr>
          </p:nvGraphicFramePr>
          <p:xfrm>
            <a:off x="7911587" y="5863201"/>
            <a:ext cx="3786818" cy="3792956"/>
          </p:xfrm>
          <a:graphic>
            <a:graphicData uri="http://schemas.openxmlformats.org/drawingml/2006/chart">
              <c:chart xmlns:c="http://schemas.openxmlformats.org/drawingml/2006/chart" xmlns:r="http://schemas.openxmlformats.org/officeDocument/2006/relationships" r:id="rId5"/>
            </a:graphicData>
          </a:graphic>
        </p:graphicFrame>
        <p:sp>
          <p:nvSpPr>
            <p:cNvPr id="166" name="Shape 166"/>
            <p:cNvSpPr/>
            <p:nvPr/>
          </p:nvSpPr>
          <p:spPr>
            <a:xfrm>
              <a:off x="8491536" y="6275369"/>
              <a:ext cx="1483014" cy="122846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l" defTabSz="457200">
                <a:defRPr sz="2200" b="1">
                  <a:solidFill>
                    <a:srgbClr val="FFFFFF"/>
                  </a:solidFill>
                  <a:latin typeface="+mj-lt"/>
                  <a:ea typeface="+mj-ea"/>
                  <a:cs typeface="+mj-cs"/>
                  <a:sym typeface="Helvetica"/>
                </a:defRPr>
              </a:lvl1pPr>
            </a:lstStyle>
            <a:p>
              <a:pPr defTabSz="321457"/>
              <a:r>
                <a:rPr sz="1547" kern="0" dirty="0"/>
                <a:t>Live-in Caregiver Children</a:t>
              </a:r>
            </a:p>
          </p:txBody>
        </p:sp>
        <p:sp>
          <p:nvSpPr>
            <p:cNvPr id="167" name="Shape 167"/>
            <p:cNvSpPr/>
            <p:nvPr/>
          </p:nvSpPr>
          <p:spPr>
            <a:xfrm>
              <a:off x="9881938" y="8024483"/>
              <a:ext cx="1664152" cy="128604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l" defTabSz="457200">
                <a:defRPr sz="2200" b="1">
                  <a:solidFill>
                    <a:srgbClr val="FFFFFF"/>
                  </a:solidFill>
                  <a:latin typeface="+mj-lt"/>
                  <a:ea typeface="+mj-ea"/>
                  <a:cs typeface="+mj-cs"/>
                  <a:sym typeface="Helvetica"/>
                </a:defRPr>
              </a:lvl1pPr>
            </a:lstStyle>
            <a:p>
              <a:pPr defTabSz="321457"/>
              <a:r>
                <a:rPr sz="1547" kern="0"/>
                <a:t>Non Live-in Caregiver Children</a:t>
              </a:r>
            </a:p>
          </p:txBody>
        </p:sp>
        <p:sp>
          <p:nvSpPr>
            <p:cNvPr id="168" name="Shape 168"/>
            <p:cNvSpPr/>
            <p:nvPr/>
          </p:nvSpPr>
          <p:spPr>
            <a:xfrm>
              <a:off x="7579188" y="5309280"/>
              <a:ext cx="4601109" cy="53332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2700" b="1">
                  <a:latin typeface="+mj-lt"/>
                  <a:ea typeface="+mj-ea"/>
                  <a:cs typeface="+mj-cs"/>
                  <a:sym typeface="Helvetica"/>
                </a:defRPr>
              </a:lvl1pPr>
            </a:lstStyle>
            <a:p>
              <a:pPr defTabSz="642915"/>
              <a:r>
                <a:rPr sz="1898" kern="0" dirty="0">
                  <a:solidFill>
                    <a:sysClr val="windowText" lastClr="000000"/>
                  </a:solidFill>
                </a:rPr>
                <a:t>Live-in Caregiver Children</a:t>
              </a:r>
            </a:p>
          </p:txBody>
        </p:sp>
      </p:grpSp>
      <p:sp>
        <p:nvSpPr>
          <p:cNvPr id="169" name="Shape 169"/>
          <p:cNvSpPr/>
          <p:nvPr/>
        </p:nvSpPr>
        <p:spPr>
          <a:xfrm>
            <a:off x="2533350" y="191264"/>
            <a:ext cx="4382611"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atin typeface="+mj-lt"/>
                <a:ea typeface="+mj-ea"/>
                <a:cs typeface="+mj-cs"/>
                <a:sym typeface="Helvetica"/>
              </a:defRPr>
            </a:lvl1pPr>
          </a:lstStyle>
          <a:p>
            <a:pPr defTabSz="642915"/>
            <a:r>
              <a:rPr sz="2812" kern="0">
                <a:solidFill>
                  <a:sysClr val="windowText" lastClr="000000"/>
                </a:solidFill>
              </a:rPr>
              <a:t>Student </a:t>
            </a:r>
            <a:r>
              <a:rPr lang="en-US" sz="2812" kern="0">
                <a:solidFill>
                  <a:sysClr val="windowText" lastClr="000000"/>
                </a:solidFill>
              </a:rPr>
              <a:t>Survey Respondents</a:t>
            </a:r>
            <a:endParaRPr sz="2812" kern="0" dirty="0">
              <a:solidFill>
                <a:sysClr val="windowText" lastClr="000000"/>
              </a:solidFill>
            </a:endParaRPr>
          </a:p>
        </p:txBody>
      </p:sp>
    </p:spTree>
    <p:extLst>
      <p:ext uri="{BB962C8B-B14F-4D97-AF65-F5344CB8AC3E}">
        <p14:creationId xmlns:p14="http://schemas.microsoft.com/office/powerpoint/2010/main" val="1117655439"/>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88" y="-482203"/>
            <a:ext cx="11546085" cy="7697391"/>
          </a:xfrm>
          <a:prstGeom prst="rect">
            <a:avLst/>
          </a:prstGeom>
        </p:spPr>
      </p:pic>
      <p:sp>
        <p:nvSpPr>
          <p:cNvPr id="11" name="Rectangle 10"/>
          <p:cNvSpPr/>
          <p:nvPr/>
        </p:nvSpPr>
        <p:spPr>
          <a:xfrm>
            <a:off x="357188" y="123094"/>
            <a:ext cx="8591467" cy="644498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42915"/>
            <a:endParaRPr lang="en-US" sz="1266" kern="0">
              <a:solidFill>
                <a:sysClr val="windowText" lastClr="000000"/>
              </a:solidFill>
            </a:endParaRPr>
          </a:p>
        </p:txBody>
      </p:sp>
      <p:grpSp>
        <p:nvGrpSpPr>
          <p:cNvPr id="176" name="Group 176"/>
          <p:cNvGrpSpPr/>
          <p:nvPr/>
        </p:nvGrpSpPr>
        <p:grpSpPr>
          <a:xfrm>
            <a:off x="4930132" y="782492"/>
            <a:ext cx="4018523" cy="5785587"/>
            <a:chOff x="-1570015" y="-1092200"/>
            <a:chExt cx="5686254" cy="8228388"/>
          </a:xfrm>
        </p:grpSpPr>
        <p:graphicFrame>
          <p:nvGraphicFramePr>
            <p:cNvPr id="174" name="Chart 174"/>
            <p:cNvGraphicFramePr/>
            <p:nvPr>
              <p:extLst/>
            </p:nvPr>
          </p:nvGraphicFramePr>
          <p:xfrm>
            <a:off x="-1570015" y="-1092200"/>
            <a:ext cx="5686254" cy="5926358"/>
          </p:xfrm>
          <a:graphic>
            <a:graphicData uri="http://schemas.openxmlformats.org/drawingml/2006/chart">
              <c:chart xmlns:c="http://schemas.openxmlformats.org/drawingml/2006/chart" xmlns:r="http://schemas.openxmlformats.org/officeDocument/2006/relationships" r:id="rId4"/>
            </a:graphicData>
          </a:graphic>
        </p:graphicFrame>
        <p:sp>
          <p:nvSpPr>
            <p:cNvPr id="175" name="Shape 175"/>
            <p:cNvSpPr/>
            <p:nvPr/>
          </p:nvSpPr>
          <p:spPr>
            <a:xfrm>
              <a:off x="-1570015" y="5564012"/>
              <a:ext cx="5372345" cy="15721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400"/>
              </a:lvl1pPr>
            </a:lstStyle>
            <a:p>
              <a:pPr defTabSz="642915"/>
              <a:r>
                <a:rPr sz="2250" kern="0" dirty="0">
                  <a:solidFill>
                    <a:sysClr val="windowText" lastClr="000000"/>
                  </a:solidFill>
                </a:rPr>
                <a:t>25 students were left behind in the Philippines by their fathers. Only 1 was LCP.</a:t>
              </a:r>
            </a:p>
          </p:txBody>
        </p:sp>
      </p:grpSp>
      <p:grpSp>
        <p:nvGrpSpPr>
          <p:cNvPr id="180" name="Group 180"/>
          <p:cNvGrpSpPr/>
          <p:nvPr/>
        </p:nvGrpSpPr>
        <p:grpSpPr>
          <a:xfrm>
            <a:off x="357188" y="782492"/>
            <a:ext cx="4314954" cy="5622793"/>
            <a:chOff x="-1434551" y="-1066800"/>
            <a:chExt cx="6114873" cy="7996858"/>
          </a:xfrm>
        </p:grpSpPr>
        <p:sp>
          <p:nvSpPr>
            <p:cNvPr id="178" name="Shape 178"/>
            <p:cNvSpPr/>
            <p:nvPr/>
          </p:nvSpPr>
          <p:spPr>
            <a:xfrm>
              <a:off x="-1225782" y="5357883"/>
              <a:ext cx="5906104" cy="15721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defTabSz="642915">
                <a:defRPr sz="2400"/>
              </a:pPr>
              <a:endParaRPr sz="2250" kern="0" dirty="0">
                <a:solidFill>
                  <a:sysClr val="windowText" lastClr="000000"/>
                </a:solidFill>
              </a:endParaRPr>
            </a:p>
            <a:p>
              <a:pPr defTabSz="642915">
                <a:defRPr sz="2400"/>
              </a:pPr>
              <a:r>
                <a:rPr sz="2250" kern="0" dirty="0">
                  <a:solidFill>
                    <a:sysClr val="windowText" lastClr="000000"/>
                  </a:solidFill>
                </a:rPr>
                <a:t>58 students were left behind in the Philippines by their mothers. </a:t>
              </a:r>
            </a:p>
            <a:p>
              <a:pPr defTabSz="642915">
                <a:defRPr sz="2400"/>
              </a:pPr>
              <a:r>
                <a:rPr sz="2250" kern="0" dirty="0">
                  <a:solidFill>
                    <a:sysClr val="windowText" lastClr="000000"/>
                  </a:solidFill>
                </a:rPr>
                <a:t>4 did not come under the LCP.</a:t>
              </a:r>
            </a:p>
          </p:txBody>
        </p:sp>
        <p:graphicFrame>
          <p:nvGraphicFramePr>
            <p:cNvPr id="179" name="Chart 179"/>
            <p:cNvGraphicFramePr/>
            <p:nvPr>
              <p:extLst/>
            </p:nvPr>
          </p:nvGraphicFramePr>
          <p:xfrm>
            <a:off x="-1434551" y="-1066800"/>
            <a:ext cx="5906104" cy="5926358"/>
          </p:xfrm>
          <a:graphic>
            <a:graphicData uri="http://schemas.openxmlformats.org/drawingml/2006/chart">
              <c:chart xmlns:c="http://schemas.openxmlformats.org/drawingml/2006/chart" xmlns:r="http://schemas.openxmlformats.org/officeDocument/2006/relationships" r:id="rId5"/>
            </a:graphicData>
          </a:graphic>
        </p:graphicFrame>
      </p:grpSp>
      <p:sp>
        <p:nvSpPr>
          <p:cNvPr id="9" name="Shape 185"/>
          <p:cNvSpPr/>
          <p:nvPr/>
        </p:nvSpPr>
        <p:spPr>
          <a:xfrm>
            <a:off x="57408" y="123126"/>
            <a:ext cx="9086592" cy="5048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b="1">
                <a:latin typeface="+mj-lt"/>
                <a:ea typeface="+mj-ea"/>
                <a:cs typeface="+mj-cs"/>
                <a:sym typeface="Helvetica"/>
              </a:defRPr>
            </a:lvl1pPr>
          </a:lstStyle>
          <a:p>
            <a:pPr defTabSz="642915"/>
            <a:r>
              <a:rPr sz="2812" kern="0" dirty="0">
                <a:solidFill>
                  <a:sysClr val="windowText" lastClr="000000"/>
                </a:solidFill>
              </a:rPr>
              <a:t>LCP and Impacts on</a:t>
            </a:r>
            <a:r>
              <a:rPr lang="en-CA" sz="2812" kern="0" dirty="0">
                <a:solidFill>
                  <a:sysClr val="windowText" lastClr="000000"/>
                </a:solidFill>
              </a:rPr>
              <a:t> </a:t>
            </a:r>
            <a:r>
              <a:rPr sz="2812" kern="0" dirty="0">
                <a:solidFill>
                  <a:sysClr val="windowText" lastClr="000000"/>
                </a:solidFill>
              </a:rPr>
              <a:t>Family Cohesion</a:t>
            </a:r>
          </a:p>
        </p:txBody>
      </p:sp>
    </p:spTree>
    <p:extLst>
      <p:ext uri="{BB962C8B-B14F-4D97-AF65-F5344CB8AC3E}">
        <p14:creationId xmlns:p14="http://schemas.microsoft.com/office/powerpoint/2010/main" val="442703081"/>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grayscl/>
          </a:blip>
          <a:srcRect l="29736" r="23729"/>
          <a:stretch/>
        </p:blipFill>
        <p:spPr>
          <a:xfrm>
            <a:off x="5420360" y="0"/>
            <a:ext cx="4879683" cy="6999025"/>
          </a:xfrm>
          <a:prstGeom prst="rect">
            <a:avLst/>
          </a:prstGeom>
        </p:spPr>
      </p:pic>
      <p:sp>
        <p:nvSpPr>
          <p:cNvPr id="185" name="Shape 185"/>
          <p:cNvSpPr/>
          <p:nvPr/>
        </p:nvSpPr>
        <p:spPr>
          <a:xfrm>
            <a:off x="3830" y="251347"/>
            <a:ext cx="5416530" cy="93762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b="1">
                <a:latin typeface="+mj-lt"/>
                <a:ea typeface="+mj-ea"/>
                <a:cs typeface="+mj-cs"/>
                <a:sym typeface="Helvetica"/>
              </a:defRPr>
            </a:lvl1pPr>
          </a:lstStyle>
          <a:p>
            <a:pPr defTabSz="642915"/>
            <a:r>
              <a:rPr sz="2812" kern="0" dirty="0">
                <a:solidFill>
                  <a:sysClr val="windowText" lastClr="000000"/>
                </a:solidFill>
              </a:rPr>
              <a:t>LCP and Impacts on</a:t>
            </a:r>
            <a:endParaRPr lang="en-CA" sz="2812" kern="0" dirty="0">
              <a:solidFill>
                <a:sysClr val="windowText" lastClr="000000"/>
              </a:solidFill>
            </a:endParaRPr>
          </a:p>
          <a:p>
            <a:pPr defTabSz="642915"/>
            <a:r>
              <a:rPr sz="2812" kern="0" dirty="0">
                <a:solidFill>
                  <a:sysClr val="windowText" lastClr="000000"/>
                </a:solidFill>
              </a:rPr>
              <a:t>Family Cohesion</a:t>
            </a:r>
          </a:p>
        </p:txBody>
      </p:sp>
      <p:grpSp>
        <p:nvGrpSpPr>
          <p:cNvPr id="13" name="Group 12"/>
          <p:cNvGrpSpPr/>
          <p:nvPr/>
        </p:nvGrpSpPr>
        <p:grpSpPr>
          <a:xfrm>
            <a:off x="299369" y="1031036"/>
            <a:ext cx="4880341" cy="5327513"/>
            <a:chOff x="626461" y="1622581"/>
            <a:chExt cx="6940930" cy="7576908"/>
          </a:xfrm>
        </p:grpSpPr>
        <p:graphicFrame>
          <p:nvGraphicFramePr>
            <p:cNvPr id="183" name="Chart 183"/>
            <p:cNvGraphicFramePr/>
            <p:nvPr>
              <p:extLst/>
            </p:nvPr>
          </p:nvGraphicFramePr>
          <p:xfrm>
            <a:off x="626461" y="1622581"/>
            <a:ext cx="6940930" cy="7576908"/>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a:off x="2838769" y="3511670"/>
              <a:ext cx="4038511" cy="0"/>
            </a:xfrm>
            <a:prstGeom prst="line">
              <a:avLst/>
            </a:prstGeom>
            <a:ln w="635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862257" y="3910157"/>
              <a:ext cx="3989292" cy="0"/>
            </a:xfrm>
            <a:prstGeom prst="line">
              <a:avLst/>
            </a:prstGeom>
            <a:ln w="73025"/>
            <a:effectLst/>
          </p:spPr>
          <p:style>
            <a:lnRef idx="2">
              <a:schemeClr val="accent1"/>
            </a:lnRef>
            <a:fillRef idx="0">
              <a:schemeClr val="accent1"/>
            </a:fillRef>
            <a:effectRef idx="1">
              <a:schemeClr val="accent1"/>
            </a:effectRef>
            <a:fontRef idx="minor">
              <a:schemeClr val="tx1"/>
            </a:fontRef>
          </p:style>
        </p:cxnSp>
      </p:grpSp>
      <p:cxnSp>
        <p:nvCxnSpPr>
          <p:cNvPr id="4" name="Straight Arrow Connector 3"/>
          <p:cNvCxnSpPr/>
          <p:nvPr/>
        </p:nvCxnSpPr>
        <p:spPr>
          <a:xfrm flipH="1">
            <a:off x="3821906" y="2639487"/>
            <a:ext cx="17859" cy="1611044"/>
          </a:xfrm>
          <a:prstGeom prst="straightConnector1">
            <a:avLst/>
          </a:prstGeom>
          <a:ln w="635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7931874"/>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482204" y="517921"/>
            <a:ext cx="8127123" cy="562566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42915"/>
            <a:endParaRPr lang="en-US" sz="1266" kern="0">
              <a:solidFill>
                <a:sysClr val="windowText" lastClr="000000"/>
              </a:solidFill>
            </a:endParaRPr>
          </a:p>
        </p:txBody>
      </p:sp>
      <p:graphicFrame>
        <p:nvGraphicFramePr>
          <p:cNvPr id="4" name="Chart 3"/>
          <p:cNvGraphicFramePr>
            <a:graphicFrameLocks/>
          </p:cNvGraphicFramePr>
          <p:nvPr>
            <p:extLst/>
          </p:nvPr>
        </p:nvGraphicFramePr>
        <p:xfrm>
          <a:off x="607219" y="517922"/>
          <a:ext cx="8197453" cy="56256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5220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335" y="548680"/>
            <a:ext cx="7704856" cy="44935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000" i="0" u="none" strike="noStrike" kern="0" cap="none" spc="0" normalizeH="0" baseline="0" noProof="0" dirty="0">
                <a:ln>
                  <a:noFill/>
                </a:ln>
                <a:solidFill>
                  <a:srgbClr val="7A003B"/>
                </a:solidFill>
                <a:effectLst/>
                <a:uLnTx/>
                <a:uFillTx/>
                <a:latin typeface="Calibri" panose="020F0502020204030204" pitchFamily="34" charset="0"/>
                <a:cs typeface="Calibri" panose="020F0502020204030204" pitchFamily="34" charset="0"/>
              </a:rPr>
              <a:t>What is different this time?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Understand trends in precarious  employment during a period of substantial  job growth?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Does everyone benefit equally from economic  </a:t>
            </a:r>
            <a:r>
              <a:rPr kumimoji="0" lang="en-CA" sz="3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rPr>
              <a:t>growth?</a:t>
            </a:r>
            <a:endParaRPr kumimoji="0" lang="en-CA"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10601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499" y="-714375"/>
            <a:ext cx="11358562" cy="7572375"/>
          </a:xfrm>
          <a:prstGeom prst="rect">
            <a:avLst/>
          </a:prstGeom>
        </p:spPr>
      </p:pic>
      <p:sp>
        <p:nvSpPr>
          <p:cNvPr id="5" name="Rectangle 4"/>
          <p:cNvSpPr/>
          <p:nvPr/>
        </p:nvSpPr>
        <p:spPr>
          <a:xfrm>
            <a:off x="232172" y="507513"/>
            <a:ext cx="8661797" cy="55825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42915"/>
            <a:endParaRPr lang="en-US" sz="1266" kern="0">
              <a:solidFill>
                <a:sysClr val="windowText" lastClr="000000"/>
              </a:solidFill>
            </a:endParaRPr>
          </a:p>
        </p:txBody>
      </p:sp>
      <p:graphicFrame>
        <p:nvGraphicFramePr>
          <p:cNvPr id="4" name="Chart 3"/>
          <p:cNvGraphicFramePr>
            <a:graphicFrameLocks/>
          </p:cNvGraphicFramePr>
          <p:nvPr>
            <p:extLst/>
          </p:nvPr>
        </p:nvGraphicFramePr>
        <p:xfrm>
          <a:off x="304604" y="686209"/>
          <a:ext cx="8653022" cy="51538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3483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11" y="0"/>
            <a:ext cx="10289135" cy="6858000"/>
          </a:xfrm>
          <a:prstGeom prst="rect">
            <a:avLst/>
          </a:prstGeom>
        </p:spPr>
      </p:pic>
      <p:sp>
        <p:nvSpPr>
          <p:cNvPr id="5" name="Rectangle 4"/>
          <p:cNvSpPr/>
          <p:nvPr/>
        </p:nvSpPr>
        <p:spPr>
          <a:xfrm>
            <a:off x="178594" y="382497"/>
            <a:ext cx="8661797" cy="602901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42915"/>
            <a:endParaRPr lang="en-US" sz="1266" kern="0">
              <a:solidFill>
                <a:sysClr val="windowText" lastClr="000000"/>
              </a:solidFill>
            </a:endParaRPr>
          </a:p>
        </p:txBody>
      </p:sp>
      <p:graphicFrame>
        <p:nvGraphicFramePr>
          <p:cNvPr id="4" name="Chart 3"/>
          <p:cNvGraphicFramePr>
            <a:graphicFrameLocks/>
          </p:cNvGraphicFramePr>
          <p:nvPr>
            <p:extLst/>
          </p:nvPr>
        </p:nvGraphicFramePr>
        <p:xfrm>
          <a:off x="178594" y="382497"/>
          <a:ext cx="8661797" cy="60290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47947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418" y="-1489"/>
            <a:ext cx="13166824" cy="8777884"/>
          </a:xfrm>
          <a:prstGeom prst="rect">
            <a:avLst/>
          </a:prstGeom>
        </p:spPr>
      </p:pic>
      <p:pic>
        <p:nvPicPr>
          <p:cNvPr id="4" name="Picture 3"/>
          <p:cNvPicPr>
            <a:picLocks noChangeAspect="1"/>
          </p:cNvPicPr>
          <p:nvPr/>
        </p:nvPicPr>
        <p:blipFill rotWithShape="1">
          <a:blip r:embed="rId4"/>
          <a:srcRect t="3562" b="6752"/>
          <a:stretch/>
        </p:blipFill>
        <p:spPr>
          <a:xfrm>
            <a:off x="589360" y="660797"/>
            <a:ext cx="7965281" cy="5357813"/>
          </a:xfrm>
          <a:prstGeom prst="rect">
            <a:avLst/>
          </a:prstGeom>
        </p:spPr>
      </p:pic>
    </p:spTree>
    <p:extLst>
      <p:ext uri="{BB962C8B-B14F-4D97-AF65-F5344CB8AC3E}">
        <p14:creationId xmlns:p14="http://schemas.microsoft.com/office/powerpoint/2010/main" val="13797594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871" y="-82164"/>
            <a:ext cx="10510242" cy="7006828"/>
          </a:xfrm>
          <a:prstGeom prst="rect">
            <a:avLst/>
          </a:prstGeom>
        </p:spPr>
      </p:pic>
      <p:sp>
        <p:nvSpPr>
          <p:cNvPr id="3" name="Rectangle 2"/>
          <p:cNvSpPr/>
          <p:nvPr/>
        </p:nvSpPr>
        <p:spPr>
          <a:xfrm>
            <a:off x="196453" y="504523"/>
            <a:ext cx="8715375" cy="529977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42915"/>
            <a:endParaRPr lang="en-US" sz="1266" kern="0">
              <a:solidFill>
                <a:sysClr val="windowText" lastClr="000000"/>
              </a:solidFill>
            </a:endParaRPr>
          </a:p>
        </p:txBody>
      </p:sp>
      <p:graphicFrame>
        <p:nvGraphicFramePr>
          <p:cNvPr id="4" name="Chart 3"/>
          <p:cNvGraphicFramePr>
            <a:graphicFrameLocks/>
          </p:cNvGraphicFramePr>
          <p:nvPr>
            <p:extLst/>
          </p:nvPr>
        </p:nvGraphicFramePr>
        <p:xfrm>
          <a:off x="196453" y="504523"/>
          <a:ext cx="8715375" cy="52997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24032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023" y="-250031"/>
            <a:ext cx="10662046" cy="7108031"/>
          </a:xfrm>
          <a:prstGeom prst="rect">
            <a:avLst/>
          </a:prstGeom>
        </p:spPr>
      </p:pic>
      <p:graphicFrame>
        <p:nvGraphicFramePr>
          <p:cNvPr id="4" name="Chart 3"/>
          <p:cNvGraphicFramePr>
            <a:graphicFrameLocks/>
          </p:cNvGraphicFramePr>
          <p:nvPr>
            <p:extLst/>
          </p:nvPr>
        </p:nvGraphicFramePr>
        <p:xfrm>
          <a:off x="303609" y="635895"/>
          <a:ext cx="8536781" cy="53361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71884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209298" y="985134"/>
            <a:ext cx="8725404" cy="1829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endParaRPr lang="en-US" sz="1969" dirty="0"/>
          </a:p>
          <a:p>
            <a:r>
              <a:rPr lang="en-US" sz="1969" dirty="0"/>
              <a:t>Precarious employment during and after the LCP affects a family’s cohesion, financial resources, and the age of children on arrival.</a:t>
            </a:r>
          </a:p>
          <a:p>
            <a:endParaRPr lang="en-US" sz="1969" dirty="0"/>
          </a:p>
          <a:p>
            <a:pPr marL="0" indent="0">
              <a:buNone/>
            </a:pPr>
            <a:endParaRPr lang="en-US" sz="1969" dirty="0"/>
          </a:p>
        </p:txBody>
      </p:sp>
      <p:sp>
        <p:nvSpPr>
          <p:cNvPr id="2" name="Title 1"/>
          <p:cNvSpPr>
            <a:spLocks noGrp="1"/>
          </p:cNvSpPr>
          <p:nvPr>
            <p:ph type="title"/>
          </p:nvPr>
        </p:nvSpPr>
        <p:spPr>
          <a:xfrm>
            <a:off x="457200" y="78458"/>
            <a:ext cx="8229600" cy="1143000"/>
          </a:xfrm>
        </p:spPr>
        <p:txBody>
          <a:bodyPr/>
          <a:lstStyle/>
          <a:p>
            <a:r>
              <a:rPr lang="en-US" b="1" dirty="0"/>
              <a:t>Conclusions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262"/>
          <a:stretch/>
        </p:blipFill>
        <p:spPr>
          <a:xfrm>
            <a:off x="3375423" y="2578479"/>
            <a:ext cx="5870034" cy="4265781"/>
          </a:xfrm>
          <a:prstGeom prst="rect">
            <a:avLst/>
          </a:prstGeom>
        </p:spPr>
      </p:pic>
      <p:sp>
        <p:nvSpPr>
          <p:cNvPr id="6" name="TextBox 5"/>
          <p:cNvSpPr txBox="1"/>
          <p:nvPr/>
        </p:nvSpPr>
        <p:spPr>
          <a:xfrm>
            <a:off x="209298" y="2254592"/>
            <a:ext cx="3166124" cy="4637808"/>
          </a:xfrm>
          <a:prstGeom prst="rect">
            <a:avLst/>
          </a:prstGeom>
          <a:noFill/>
        </p:spPr>
        <p:txBody>
          <a:bodyPr wrap="square" rtlCol="0">
            <a:spAutoFit/>
          </a:bodyPr>
          <a:lstStyle/>
          <a:p>
            <a:pPr marL="401822" indent="-401822" defTabSz="642915">
              <a:buFont typeface="Arial" charset="0"/>
              <a:buChar char="•"/>
            </a:pPr>
            <a:r>
              <a:rPr lang="en-US" sz="1969" kern="0">
                <a:solidFill>
                  <a:sysClr val="windowText" lastClr="000000"/>
                </a:solidFill>
              </a:rPr>
              <a:t>We </a:t>
            </a:r>
            <a:r>
              <a:rPr lang="en-US" sz="1969" kern="0" dirty="0">
                <a:solidFill>
                  <a:sysClr val="windowText" lastClr="000000"/>
                </a:solidFill>
              </a:rPr>
              <a:t>believe this has a direct effect on the educational outcomes and future aspirations of children who are growing up in LCP families. </a:t>
            </a:r>
          </a:p>
          <a:p>
            <a:pPr marL="401822" indent="-401822" defTabSz="642915">
              <a:buFont typeface="Arial" charset="0"/>
              <a:buChar char="•"/>
            </a:pPr>
            <a:endParaRPr lang="en-US" sz="1969" kern="0" dirty="0">
              <a:solidFill>
                <a:sysClr val="windowText" lastClr="000000"/>
              </a:solidFill>
            </a:endParaRPr>
          </a:p>
          <a:p>
            <a:pPr marL="401822" indent="-401822" defTabSz="642915">
              <a:buFont typeface="Arial" charset="0"/>
              <a:buChar char="•"/>
            </a:pPr>
            <a:r>
              <a:rPr lang="en-US" sz="1969" kern="0" dirty="0">
                <a:solidFill>
                  <a:sysClr val="windowText" lastClr="000000"/>
                </a:solidFill>
              </a:rPr>
              <a:t>These outcomes are a direct effect of the family separation and employment circumstances that are created by the LCP.</a:t>
            </a:r>
          </a:p>
          <a:p>
            <a:pPr marL="401822" indent="-401822" defTabSz="642915">
              <a:buFont typeface="Arial" charset="0"/>
              <a:buChar char="•"/>
            </a:pPr>
            <a:endParaRPr lang="en-US" sz="1969" kern="0" dirty="0">
              <a:solidFill>
                <a:sysClr val="windowText" lastClr="000000"/>
              </a:solidFill>
            </a:endParaRPr>
          </a:p>
        </p:txBody>
      </p:sp>
    </p:spTree>
    <p:extLst>
      <p:ext uri="{BB962C8B-B14F-4D97-AF65-F5344CB8AC3E}">
        <p14:creationId xmlns:p14="http://schemas.microsoft.com/office/powerpoint/2010/main" val="29039771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8458"/>
            <a:ext cx="8229600" cy="1143000"/>
          </a:xfrm>
          <a:prstGeom prst="rect">
            <a:avLst/>
          </a:prstGeom>
        </p:spPr>
        <p:txBody>
          <a:bodyPr vert="horz" lIns="91439" tIns="45719" rIns="91439" bIns="45719" rtlCol="0" anchor="ctr">
            <a:normAutofit/>
          </a:bodyPr>
          <a:lstStyle>
            <a:lvl1pPr algn="ctr" defTabSz="650230" rtl="0" eaLnBrk="1" latinLnBrk="0" hangingPunct="1">
              <a:spcBef>
                <a:spcPct val="0"/>
              </a:spcBef>
              <a:buNone/>
              <a:defRPr sz="6300" kern="1200">
                <a:solidFill>
                  <a:schemeClr val="tx1"/>
                </a:solidFill>
                <a:latin typeface="+mj-lt"/>
                <a:ea typeface="+mj-ea"/>
                <a:cs typeface="+mj-cs"/>
              </a:defRPr>
            </a:lvl1pPr>
          </a:lstStyle>
          <a:p>
            <a:pPr defTabSz="457177"/>
            <a:r>
              <a:rPr lang="en-US" sz="4430" b="1" dirty="0"/>
              <a:t>Policy Recommendations</a:t>
            </a:r>
          </a:p>
        </p:txBody>
      </p:sp>
      <p:sp>
        <p:nvSpPr>
          <p:cNvPr id="5" name="Content Placeholder 3"/>
          <p:cNvSpPr txBox="1">
            <a:spLocks noGrp="1"/>
          </p:cNvSpPr>
          <p:nvPr>
            <p:ph idx="1"/>
          </p:nvPr>
        </p:nvSpPr>
        <p:spPr>
          <a:xfrm>
            <a:off x="209298" y="2727308"/>
            <a:ext cx="8725404" cy="4011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969" dirty="0"/>
              <a:t>No systemic family separation</a:t>
            </a:r>
          </a:p>
          <a:p>
            <a:endParaRPr lang="en-US" sz="1969" dirty="0"/>
          </a:p>
          <a:p>
            <a:r>
              <a:rPr lang="en-US" sz="1969" dirty="0"/>
              <a:t>With PR status, parents could advantage 										of a greater spectrum of programs and 									resources for settlement and education</a:t>
            </a:r>
          </a:p>
          <a:p>
            <a:endParaRPr lang="en-US" sz="1969" dirty="0"/>
          </a:p>
          <a:p>
            <a:r>
              <a:rPr lang="en-US" sz="1969" dirty="0"/>
              <a:t>In the post-2014 Caregiver program, the 									pathway to Permanent Resident status 										has become constricted, leaving many 								caregivers with little to no chance of 										family reunification</a:t>
            </a:r>
            <a:br>
              <a:rPr lang="en-US" sz="1969" dirty="0"/>
            </a:br>
            <a:endParaRPr lang="en-US" sz="1969" dirty="0"/>
          </a:p>
        </p:txBody>
      </p:sp>
      <p:sp>
        <p:nvSpPr>
          <p:cNvPr id="7" name="TextBox 6"/>
          <p:cNvSpPr txBox="1"/>
          <p:nvPr/>
        </p:nvSpPr>
        <p:spPr>
          <a:xfrm>
            <a:off x="457201" y="1085604"/>
            <a:ext cx="2002471" cy="1261114"/>
          </a:xfrm>
          <a:prstGeom prst="rect">
            <a:avLst/>
          </a:prstGeom>
          <a:noFill/>
        </p:spPr>
        <p:txBody>
          <a:bodyPr wrap="none" rtlCol="0">
            <a:spAutoFit/>
          </a:bodyPr>
          <a:lstStyle/>
          <a:p>
            <a:pPr defTabSz="642915"/>
            <a:r>
              <a:rPr lang="en-US" sz="1266" kern="0" dirty="0">
                <a:solidFill>
                  <a:sysClr val="windowText" lastClr="000000"/>
                </a:solidFill>
              </a:rPr>
              <a:t>We recommend that </a:t>
            </a:r>
          </a:p>
          <a:p>
            <a:pPr defTabSz="642915"/>
            <a:r>
              <a:rPr lang="en-US" sz="1266" kern="0" dirty="0">
                <a:solidFill>
                  <a:sysClr val="windowText" lastClr="000000"/>
                </a:solidFill>
              </a:rPr>
              <a:t>Permanent Resident status </a:t>
            </a:r>
          </a:p>
          <a:p>
            <a:pPr defTabSz="642915"/>
            <a:r>
              <a:rPr lang="en-US" sz="1266" kern="0" dirty="0">
                <a:solidFill>
                  <a:sysClr val="windowText" lastClr="000000"/>
                </a:solidFill>
              </a:rPr>
              <a:t>for caregivers should be </a:t>
            </a:r>
          </a:p>
          <a:p>
            <a:pPr defTabSz="642915"/>
            <a:r>
              <a:rPr lang="en-US" sz="1266" kern="0" dirty="0">
                <a:solidFill>
                  <a:sysClr val="windowText" lastClr="000000"/>
                </a:solidFill>
              </a:rPr>
              <a:t>granted upon arrival.</a:t>
            </a:r>
          </a:p>
          <a:p>
            <a:pPr defTabSz="642915"/>
            <a:endParaRPr lang="en-US" sz="1266" kern="0" dirty="0">
              <a:solidFill>
                <a:sysClr val="windowText" lastClr="000000"/>
              </a:solidFill>
            </a:endParaRPr>
          </a:p>
          <a:p>
            <a:pPr defTabSz="642915"/>
            <a:r>
              <a:rPr lang="en-US" sz="1266" kern="0" dirty="0">
                <a:solidFill>
                  <a:sysClr val="windowText" lastClr="000000"/>
                </a:solidFill>
              </a:rPr>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249" y="1085604"/>
            <a:ext cx="4366617" cy="5822156"/>
          </a:xfrm>
          <a:prstGeom prst="rect">
            <a:avLst/>
          </a:prstGeom>
        </p:spPr>
      </p:pic>
    </p:spTree>
    <p:extLst>
      <p:ext uri="{BB962C8B-B14F-4D97-AF65-F5344CB8AC3E}">
        <p14:creationId xmlns:p14="http://schemas.microsoft.com/office/powerpoint/2010/main" val="21713875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8458"/>
            <a:ext cx="8229600" cy="1143000"/>
          </a:xfrm>
          <a:prstGeom prst="rect">
            <a:avLst/>
          </a:prstGeom>
        </p:spPr>
        <p:txBody>
          <a:bodyPr vert="horz" lIns="91439" tIns="45719" rIns="91439" bIns="45719" rtlCol="0" anchor="ctr">
            <a:normAutofit/>
          </a:bodyPr>
          <a:lstStyle>
            <a:lvl1pPr algn="ctr" defTabSz="650230" rtl="0" eaLnBrk="1" latinLnBrk="0" hangingPunct="1">
              <a:spcBef>
                <a:spcPct val="0"/>
              </a:spcBef>
              <a:buNone/>
              <a:defRPr sz="6300" kern="1200">
                <a:solidFill>
                  <a:schemeClr val="tx1"/>
                </a:solidFill>
                <a:latin typeface="+mj-lt"/>
                <a:ea typeface="+mj-ea"/>
                <a:cs typeface="+mj-cs"/>
              </a:defRPr>
            </a:lvl1pPr>
          </a:lstStyle>
          <a:p>
            <a:pPr defTabSz="457177"/>
            <a:r>
              <a:rPr lang="en-US" sz="4430" b="1" dirty="0"/>
              <a:t>Policy Recommendations</a:t>
            </a:r>
          </a:p>
        </p:txBody>
      </p:sp>
      <p:sp>
        <p:nvSpPr>
          <p:cNvPr id="5" name="Content Placeholder 3"/>
          <p:cNvSpPr txBox="1">
            <a:spLocks noGrp="1"/>
          </p:cNvSpPr>
          <p:nvPr>
            <p:ph idx="1"/>
          </p:nvPr>
        </p:nvSpPr>
        <p:spPr>
          <a:xfrm>
            <a:off x="209298" y="1745123"/>
            <a:ext cx="8725404" cy="4920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969" dirty="0"/>
              <a:t>Schools should strive to bring in more culturally relevant content when seeking curriculum resources and guest speakers, and when planning events</a:t>
            </a:r>
          </a:p>
          <a:p>
            <a:endParaRPr lang="en-US" sz="1969" dirty="0"/>
          </a:p>
          <a:p>
            <a:r>
              <a:rPr lang="en-US" sz="1969" dirty="0"/>
              <a:t>Schools should have a school settlement 										worker whose ethnic background reflects 									the newcomer population; he or she could									run a newcomer club, newcomer family 										events, and provide culturally responsive									one-on-one support			</a:t>
            </a:r>
            <a:endParaRPr lang="en-US" sz="1547" dirty="0"/>
          </a:p>
          <a:p>
            <a:endParaRPr lang="en-US" sz="1969" dirty="0"/>
          </a:p>
          <a:p>
            <a:r>
              <a:rPr lang="en-US" sz="1969" dirty="0"/>
              <a:t>School staff should be trained on 											the intricate issues of their												Filipino-Canadian students, with special										regard to the impacts of family separation 									and reunification</a:t>
            </a:r>
          </a:p>
        </p:txBody>
      </p:sp>
      <p:sp>
        <p:nvSpPr>
          <p:cNvPr id="7" name="TextBox 6"/>
          <p:cNvSpPr txBox="1"/>
          <p:nvPr/>
        </p:nvSpPr>
        <p:spPr>
          <a:xfrm>
            <a:off x="3770977" y="1192760"/>
            <a:ext cx="848309" cy="287130"/>
          </a:xfrm>
          <a:prstGeom prst="rect">
            <a:avLst/>
          </a:prstGeom>
          <a:noFill/>
        </p:spPr>
        <p:txBody>
          <a:bodyPr wrap="none" rtlCol="0">
            <a:spAutoFit/>
          </a:bodyPr>
          <a:lstStyle/>
          <a:p>
            <a:pPr defTabSz="642915"/>
            <a:r>
              <a:rPr lang="en-US" sz="1266" kern="0" dirty="0">
                <a:solidFill>
                  <a:sysClr val="windowText" lastClr="000000"/>
                </a:solidFill>
              </a:rPr>
              <a:t>In Schools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4294" t="8552" r="14473" b="9166"/>
          <a:stretch/>
        </p:blipFill>
        <p:spPr>
          <a:xfrm>
            <a:off x="5201345" y="2761514"/>
            <a:ext cx="4572208" cy="4096486"/>
          </a:xfrm>
          <a:prstGeom prst="rect">
            <a:avLst/>
          </a:prstGeom>
        </p:spPr>
      </p:pic>
    </p:spTree>
    <p:extLst>
      <p:ext uri="{BB962C8B-B14F-4D97-AF65-F5344CB8AC3E}">
        <p14:creationId xmlns:p14="http://schemas.microsoft.com/office/powerpoint/2010/main" val="11958331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143000"/>
          </a:xfrm>
        </p:spPr>
        <p:txBody>
          <a:bodyPr/>
          <a:lstStyle/>
          <a:p>
            <a:r>
              <a:rPr lang="en-CA" dirty="0"/>
              <a:t>Whole Worker Industrial Relations: Work and Family Precarity among Mexican Migrant Agricultural Workers</a:t>
            </a:r>
            <a:endParaRPr lang="en-CA" sz="5000" dirty="0"/>
          </a:p>
        </p:txBody>
      </p:sp>
      <p:sp>
        <p:nvSpPr>
          <p:cNvPr id="3" name="Text Placeholder 2"/>
          <p:cNvSpPr>
            <a:spLocks noGrp="1"/>
          </p:cNvSpPr>
          <p:nvPr>
            <p:ph type="body" idx="1"/>
          </p:nvPr>
        </p:nvSpPr>
        <p:spPr>
          <a:xfrm>
            <a:off x="467544" y="5589240"/>
            <a:ext cx="8280920" cy="576064"/>
          </a:xfrm>
        </p:spPr>
        <p:txBody>
          <a:bodyPr/>
          <a:lstStyle/>
          <a:p>
            <a:pPr lvl="0"/>
            <a:r>
              <a:rPr lang="en-CA" dirty="0"/>
              <a:t>McMaster University</a:t>
            </a:r>
          </a:p>
        </p:txBody>
      </p:sp>
      <p:sp>
        <p:nvSpPr>
          <p:cNvPr id="4" name="Text Placeholder 3"/>
          <p:cNvSpPr>
            <a:spLocks noGrp="1"/>
          </p:cNvSpPr>
          <p:nvPr>
            <p:ph type="body" idx="13"/>
          </p:nvPr>
        </p:nvSpPr>
        <p:spPr>
          <a:xfrm>
            <a:off x="467544" y="5148882"/>
            <a:ext cx="8280920" cy="648072"/>
          </a:xfrm>
        </p:spPr>
        <p:txBody>
          <a:bodyPr/>
          <a:lstStyle/>
          <a:p>
            <a:r>
              <a:rPr lang="en-CA" dirty="0"/>
              <a:t>Don Wells</a:t>
            </a:r>
          </a:p>
        </p:txBody>
      </p:sp>
    </p:spTree>
    <p:extLst>
      <p:ext uri="{BB962C8B-B14F-4D97-AF65-F5344CB8AC3E}">
        <p14:creationId xmlns:p14="http://schemas.microsoft.com/office/powerpoint/2010/main" val="15579179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0" y="1628775"/>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5877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877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877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877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877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endParaRPr kumimoji="0" lang="en-CA" altLang="en-US" sz="3200" b="0" i="0" u="none" strike="noStrike" kern="0" cap="none" spc="0" normalizeH="0" baseline="0" noProof="0" dirty="0">
              <a:ln>
                <a:noFill/>
              </a:ln>
              <a:solidFill>
                <a:srgbClr val="C00000"/>
              </a:solidFill>
              <a:effectLst/>
              <a:uLnTx/>
              <a:uFillTx/>
              <a:latin typeface="Calibri" panose="020F050202020403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r>
              <a:rPr kumimoji="0" lang="en-CA" altLang="en-US" sz="3200" b="0" i="0" u="none" strike="noStrike" kern="0" cap="none" spc="0" normalizeH="0" baseline="0" noProof="0" dirty="0">
                <a:ln>
                  <a:noFill/>
                </a:ln>
                <a:solidFill>
                  <a:schemeClr val="tx1"/>
                </a:solidFill>
                <a:effectLst/>
                <a:uLnTx/>
                <a:uFillTx/>
                <a:latin typeface="Arial" panose="020B0604020202020204" pitchFamily="34" charset="0"/>
              </a:rPr>
              <a:t>`Whole Worker’ Industrial Relations: Work &amp; Family </a:t>
            </a:r>
            <a:r>
              <a:rPr kumimoji="0" lang="en-CA" altLang="en-US" sz="3200" b="0" i="0" u="none" strike="noStrike" kern="0" cap="none" spc="0" normalizeH="0" baseline="0" noProof="0" dirty="0" err="1">
                <a:ln>
                  <a:noFill/>
                </a:ln>
                <a:solidFill>
                  <a:schemeClr val="tx1"/>
                </a:solidFill>
                <a:effectLst/>
                <a:uLnTx/>
                <a:uFillTx/>
                <a:latin typeface="Arial" panose="020B0604020202020204" pitchFamily="34" charset="0"/>
              </a:rPr>
              <a:t>Precarity</a:t>
            </a:r>
            <a:r>
              <a:rPr kumimoji="0" lang="en-CA" altLang="en-US" sz="3200" b="0" i="0" u="none" strike="noStrike" kern="0" cap="none" spc="0" normalizeH="0" baseline="0" noProof="0" dirty="0">
                <a:ln>
                  <a:noFill/>
                </a:ln>
                <a:solidFill>
                  <a:schemeClr val="tx1"/>
                </a:solidFill>
                <a:effectLst/>
                <a:uLnTx/>
                <a:uFillTx/>
                <a:latin typeface="Arial" panose="020B0604020202020204" pitchFamily="34" charset="0"/>
              </a:rPr>
              <a:t> Among Mexican Migrant Agricultural Workers</a:t>
            </a:r>
            <a:br>
              <a:rPr kumimoji="0" lang="en-CA" altLang="en-US" sz="3200" b="0" i="0" u="none" strike="noStrike" kern="0" cap="none" spc="0" normalizeH="0" baseline="0" noProof="0" dirty="0">
                <a:ln>
                  <a:noFill/>
                </a:ln>
                <a:solidFill>
                  <a:schemeClr val="tx1"/>
                </a:solidFill>
                <a:effectLst/>
                <a:uLnTx/>
                <a:uFillTx/>
                <a:latin typeface="Arial" panose="020B0604020202020204" pitchFamily="34" charset="0"/>
              </a:rPr>
            </a:br>
            <a:r>
              <a:rPr kumimoji="0" lang="en-CA" altLang="en-US" sz="3200" b="0" i="0" u="none" strike="noStrike" kern="0" cap="none" spc="0" normalizeH="0" baseline="0" noProof="0" dirty="0">
                <a:ln>
                  <a:noFill/>
                </a:ln>
                <a:solidFill>
                  <a:schemeClr val="tx1"/>
                </a:solidFill>
                <a:effectLst/>
                <a:uLnTx/>
                <a:uFillTx/>
                <a:latin typeface="Arial" panose="020B0604020202020204" pitchFamily="34" charset="0"/>
              </a:rPr>
              <a:t>Working Precariously: Causes &amp; Consequences</a:t>
            </a: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r>
              <a:rPr kumimoji="0" lang="en-CA" altLang="en-US" sz="2000" b="0" i="0" u="none" strike="noStrike" kern="0" cap="none" spc="0" normalizeH="0" baseline="0" noProof="0" dirty="0">
                <a:ln>
                  <a:noFill/>
                </a:ln>
                <a:solidFill>
                  <a:schemeClr val="tx1"/>
                </a:solidFill>
                <a:effectLst/>
                <a:uLnTx/>
                <a:uFillTx/>
                <a:latin typeface="Arial" panose="020B0604020202020204" pitchFamily="34" charset="0"/>
              </a:rPr>
              <a:t>Art Gallery of Hamilton, 19 June 2018</a:t>
            </a:r>
            <a:endPar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endParaRPr kumimoji="0" lang="en-CA" altLang="en-US" sz="2000" b="0" i="0" u="none" strike="noStrike" kern="0" cap="none" spc="0" normalizeH="0" baseline="0" noProof="0" dirty="0">
              <a:ln>
                <a:noFill/>
              </a:ln>
              <a:solidFill>
                <a:schemeClr val="tx1"/>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r>
              <a:rPr kumimoji="0" lang="en-CA" altLang="en-US" sz="2000" b="0" i="0" u="none" strike="noStrike" kern="0" cap="none" spc="0" normalizeH="0" baseline="0" noProof="0" dirty="0">
                <a:ln>
                  <a:noFill/>
                </a:ln>
                <a:solidFill>
                  <a:schemeClr val="tx1"/>
                </a:solidFill>
                <a:effectLst/>
                <a:uLnTx/>
                <a:uFillTx/>
                <a:latin typeface="Arial" panose="020B0604020202020204" pitchFamily="34" charset="0"/>
              </a:rPr>
              <a:t>Don Wells</a:t>
            </a: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endParaRPr kumimoji="0" lang="en-CA" altLang="en-US" sz="2000" b="0" i="0" u="none" strike="noStrike" kern="0" cap="none" spc="0" normalizeH="0" baseline="0" noProof="0" dirty="0">
              <a:ln>
                <a:noFill/>
              </a:ln>
              <a:solidFill>
                <a:schemeClr val="tx1"/>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r>
              <a:rPr kumimoji="0" lang="en-CA" altLang="en-US" sz="1800" b="0" i="0" u="none" strike="noStrike" kern="0" cap="none" spc="0" normalizeH="0" baseline="0" noProof="0" dirty="0">
                <a:ln>
                  <a:noFill/>
                </a:ln>
                <a:solidFill>
                  <a:schemeClr val="tx1"/>
                </a:solidFill>
                <a:effectLst/>
                <a:uLnTx/>
                <a:uFillTx/>
                <a:latin typeface="Arial" panose="020B0604020202020204" pitchFamily="34" charset="0"/>
              </a:rPr>
              <a:t>Thanks to all the workers &amp; their families who helped our `team’, Janet McLaughlin, André Lyn, </a:t>
            </a:r>
            <a:r>
              <a:rPr kumimoji="0" lang="en-CA" altLang="en-US" sz="1800" b="0" i="0" u="none" strike="noStrike" kern="0" cap="none" spc="0" normalizeH="0" baseline="0" noProof="0" dirty="0" err="1">
                <a:ln>
                  <a:noFill/>
                </a:ln>
                <a:solidFill>
                  <a:schemeClr val="tx1"/>
                </a:solidFill>
                <a:effectLst/>
                <a:uLnTx/>
                <a:uFillTx/>
                <a:latin typeface="Arial" panose="020B0604020202020204" pitchFamily="34" charset="0"/>
              </a:rPr>
              <a:t>Aaraon</a:t>
            </a:r>
            <a:r>
              <a:rPr kumimoji="0" lang="en-CA" altLang="en-US" sz="1800" b="0" i="0" u="none" strike="noStrike" kern="0" cap="none" spc="0" normalizeH="0" baseline="0" noProof="0" dirty="0">
                <a:ln>
                  <a:noFill/>
                </a:ln>
                <a:solidFill>
                  <a:schemeClr val="tx1"/>
                </a:solidFill>
                <a:effectLst/>
                <a:uLnTx/>
                <a:uFillTx/>
                <a:latin typeface="Arial" panose="020B0604020202020204" pitchFamily="34" charset="0"/>
              </a:rPr>
              <a:t> Diaz &amp; Biljana </a:t>
            </a:r>
            <a:r>
              <a:rPr kumimoji="0" lang="en-CA" altLang="en-US" sz="1800" b="0" i="0" u="none" strike="noStrike" kern="0" cap="none" spc="0" normalizeH="0" baseline="0" noProof="0" dirty="0" err="1">
                <a:ln>
                  <a:noFill/>
                </a:ln>
                <a:solidFill>
                  <a:schemeClr val="tx1"/>
                </a:solidFill>
                <a:effectLst/>
                <a:uLnTx/>
                <a:uFillTx/>
                <a:latin typeface="Arial" panose="020B0604020202020204" pitchFamily="34" charset="0"/>
              </a:rPr>
              <a:t>Vasilevska</a:t>
            </a:r>
            <a:r>
              <a:rPr kumimoji="0" lang="en-CA" altLang="en-US" sz="1800" b="0" i="0" u="none" strike="noStrike" kern="0" cap="none" spc="0" normalizeH="0" baseline="0" noProof="0" dirty="0">
                <a:ln>
                  <a:noFill/>
                </a:ln>
                <a:solidFill>
                  <a:schemeClr val="tx1"/>
                </a:solidFill>
                <a:effectLst/>
                <a:uLnTx/>
                <a:uFillTx/>
                <a:latin typeface="Arial" panose="020B0604020202020204" pitchFamily="34" charset="0"/>
              </a:rPr>
              <a:t>, to understand; and to Josephine Eric, for her research help. We are grateful to the late Stan Raper for his wise advice, encouragement and assistance. Thanks to SSHRC for funding this research through the PEPSO CURA grant. Photos by Janet McLaughlin.</a:t>
            </a: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endParaRPr kumimoji="0" lang="en-CA" altLang="en-US" sz="1200" b="0" i="0" u="none" strike="noStrike" kern="0" cap="none" spc="0" normalizeH="0" baseline="0" noProof="0" dirty="0">
              <a:ln>
                <a:noFill/>
              </a:ln>
              <a:solidFill>
                <a:schemeClr val="tx1"/>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tab pos="358775" algn="l"/>
              </a:tabLst>
              <a:defRPr/>
            </a:pPr>
            <a:endParaRPr kumimoji="0" lang="en-CA" altLang="en-US" sz="1200" b="0" i="0" u="none" strike="noStrike" kern="0" cap="none" spc="0" normalizeH="0" baseline="0" noProof="0" dirty="0">
              <a:ln>
                <a:noFill/>
              </a:ln>
              <a:solidFill>
                <a:schemeClr val="tx1"/>
              </a:solidFill>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tab pos="358775" algn="l"/>
              </a:tabLst>
              <a:defRPr/>
            </a:pPr>
            <a:endParaRPr kumimoji="0" lang="en-CA" altLang="en-US" sz="1800" b="0" i="0" u="none" strike="noStrike" kern="0" cap="none" spc="0" normalizeH="0" baseline="0" noProof="0" dirty="0">
              <a:ln>
                <a:noFill/>
              </a:ln>
              <a:solidFill>
                <a:schemeClr val="tx1"/>
              </a:solidFill>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tab pos="358775" algn="l"/>
              </a:tabLst>
              <a:defRPr/>
            </a:pPr>
            <a:endParaRPr kumimoji="0" lang="en-CA" altLang="en-US" sz="1800" b="0" i="0" u="none" strike="noStrike" kern="0" cap="none" spc="0" normalizeH="0" baseline="0" noProof="0" dirty="0">
              <a:ln>
                <a:noFill/>
              </a:ln>
              <a:solidFill>
                <a:schemeClr val="tx1"/>
              </a:solidFill>
              <a:effectLst/>
              <a:uLnTx/>
              <a:uFillTx/>
              <a:latin typeface="Arial" panose="020B0604020202020204" pitchFamily="34" charset="0"/>
            </a:endParaRPr>
          </a:p>
        </p:txBody>
      </p:sp>
      <p:pic>
        <p:nvPicPr>
          <p:cNvPr id="2051" name="Picture 7" descr="PEPSO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3375"/>
            <a:ext cx="7934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831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280920" cy="52014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000" i="0" u="none" strike="noStrike" kern="0" cap="none" spc="0" normalizeH="0" baseline="0" noProof="0" dirty="0">
                <a:ln>
                  <a:noFill/>
                </a:ln>
                <a:solidFill>
                  <a:srgbClr val="7A003B"/>
                </a:solidFill>
                <a:effectLst/>
                <a:uLnTx/>
                <a:uFillTx/>
                <a:latin typeface="Calibri" panose="020F0502020204030204" pitchFamily="34" charset="0"/>
                <a:cs typeface="Calibri" panose="020F0502020204030204" pitchFamily="34" charset="0"/>
              </a:rPr>
              <a:t>What did we do this time?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420624" marR="0" lvl="0" indent="-384048" defTabSz="914400" fontAlgn="auto">
              <a:lnSpc>
                <a:spcPct val="100000"/>
              </a:lnSpc>
              <a:spcBef>
                <a:spcPct val="20000"/>
              </a:spcBef>
              <a:spcAft>
                <a:spcPts val="0"/>
              </a:spcAft>
              <a:buClr>
                <a:schemeClr val="accent1"/>
              </a:buClr>
              <a:buSzPct val="80000"/>
              <a:buFont typeface="Wingdings 2" pitchFamily="18" charset="2"/>
              <a:buChar char=""/>
              <a:tabLst/>
              <a:defRPr/>
            </a:pPr>
            <a:r>
              <a:rPr lang="en-CA" sz="3000" dirty="0">
                <a:latin typeface="Calibri" pitchFamily="34" charset="0"/>
                <a:cs typeface="Calibri" pitchFamily="34" charset="0"/>
              </a:rPr>
              <a:t>Compared the 2011 and 2017 PEPSO surveys of individuals aged 25-65 in the Greater Toronto Hamilton Area</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p>
          <a:p>
            <a:pPr marL="420624" indent="-384048">
              <a:spcBef>
                <a:spcPct val="20000"/>
              </a:spcBef>
              <a:buClr>
                <a:schemeClr val="accent1"/>
              </a:buClr>
              <a:buSzPct val="80000"/>
              <a:buFont typeface="Wingdings 2" pitchFamily="18" charset="2"/>
              <a:buChar char=""/>
              <a:defRPr/>
            </a:pPr>
            <a:r>
              <a:rPr lang="en-CA" sz="3000" dirty="0">
                <a:latin typeface="Calibri" pitchFamily="34" charset="0"/>
                <a:cs typeface="Calibri" pitchFamily="34" charset="0"/>
              </a:rPr>
              <a:t>Use two measures of employment security: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972000" marR="0" lvl="1" indent="-384048" defTabSz="914400" fontAlgn="auto">
              <a:lnSpc>
                <a:spcPct val="100000"/>
              </a:lnSpc>
              <a:spcAft>
                <a:spcPts val="0"/>
              </a:spcAft>
              <a:buClr>
                <a:schemeClr val="accent1"/>
              </a:buClr>
              <a:buSzPct val="80000"/>
              <a:buFont typeface="Arial" panose="020B0604020202020204" pitchFamily="34" charset="0"/>
              <a:buChar char="•"/>
              <a:tabLst/>
              <a:defRPr/>
            </a:pPr>
            <a:r>
              <a:rPr lang="en-CA" sz="3000" dirty="0">
                <a:latin typeface="Calibri" pitchFamily="34" charset="0"/>
                <a:cs typeface="Calibri" pitchFamily="34" charset="0"/>
              </a:rPr>
              <a:t>Standard Employment Relationship</a:t>
            </a:r>
            <a:endParaRPr kumimoji="0" lang="en-CA"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972000" lvl="1" indent="-384048">
              <a:spcBef>
                <a:spcPts val="0"/>
              </a:spcBef>
              <a:buClr>
                <a:schemeClr val="accent1"/>
              </a:buClr>
              <a:buSzPct val="80000"/>
              <a:buFont typeface="Arial" panose="020B0604020202020204" pitchFamily="34" charset="0"/>
              <a:buChar char="•"/>
              <a:defRPr/>
            </a:pPr>
            <a:r>
              <a:rPr lang="en-CA" sz="3000" dirty="0">
                <a:latin typeface="Calibri" pitchFamily="34" charset="0"/>
                <a:cs typeface="Calibri" pitchFamily="34" charset="0"/>
              </a:rPr>
              <a:t>Employment Precarity Index</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519692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95288" y="260350"/>
            <a:ext cx="8229600" cy="1143000"/>
          </a:xfrm>
        </p:spPr>
        <p:txBody>
          <a:bodyPr/>
          <a:lstStyle/>
          <a:p>
            <a:r>
              <a:rPr lang="en-CA" altLang="en-US"/>
              <a:t>‘Whole Worker’ Approach </a:t>
            </a:r>
          </a:p>
        </p:txBody>
      </p:sp>
      <p:sp>
        <p:nvSpPr>
          <p:cNvPr id="3" name="Content Placeholder 2"/>
          <p:cNvSpPr>
            <a:spLocks noGrp="1"/>
          </p:cNvSpPr>
          <p:nvPr>
            <p:ph idx="1"/>
          </p:nvPr>
        </p:nvSpPr>
        <p:spPr>
          <a:xfrm>
            <a:off x="539750" y="1557338"/>
            <a:ext cx="8229600" cy="4525962"/>
          </a:xfrm>
        </p:spPr>
        <p:txBody>
          <a:bodyPr/>
          <a:lstStyle/>
          <a:p>
            <a:pPr>
              <a:buFont typeface="Arial" charset="0"/>
              <a:buChar char="•"/>
              <a:defRPr/>
            </a:pPr>
            <a:r>
              <a:rPr lang="en-CA" b="1" u="sng" dirty="0"/>
              <a:t>social control through separation</a:t>
            </a:r>
            <a:r>
              <a:rPr lang="en-CA" dirty="0"/>
              <a:t>: </a:t>
            </a:r>
          </a:p>
          <a:p>
            <a:pPr lvl="1">
              <a:buFont typeface="Arial" charset="0"/>
              <a:buChar char="–"/>
              <a:defRPr/>
            </a:pPr>
            <a:r>
              <a:rPr lang="en-CA" u="sng" dirty="0"/>
              <a:t>Invisible labour</a:t>
            </a:r>
            <a:r>
              <a:rPr lang="en-CA" dirty="0"/>
              <a:t>: supply chains separate farm workers &amp; their families from consumers (e.g., when we buy fruits &amp; vegetables) </a:t>
            </a:r>
          </a:p>
          <a:p>
            <a:pPr lvl="1">
              <a:buFont typeface="Arial" charset="0"/>
              <a:buChar char="–"/>
              <a:defRPr/>
            </a:pPr>
            <a:r>
              <a:rPr lang="en-CA" u="sng" dirty="0"/>
              <a:t>“industrial relations” narrow workplace focus </a:t>
            </a:r>
            <a:r>
              <a:rPr lang="en-CA" dirty="0"/>
              <a:t>(pay,  work safety, etc.), not family care, education, health, leisure, environment, transportation,  etc. </a:t>
            </a:r>
          </a:p>
          <a:p>
            <a:pPr>
              <a:buFont typeface="Arial" charset="0"/>
              <a:buChar char="•"/>
              <a:defRPr/>
            </a:pPr>
            <a:r>
              <a:rPr lang="en-CA" b="1" u="sng" dirty="0"/>
              <a:t>`whole worker’ approach</a:t>
            </a:r>
            <a:r>
              <a:rPr lang="en-CA" dirty="0"/>
              <a:t> links work, family, community, participatory citizenship, etc. </a:t>
            </a:r>
          </a:p>
          <a:p>
            <a:pPr marL="457200" lvl="1" indent="0">
              <a:buFont typeface="Arial" charset="0"/>
              <a:buNone/>
              <a:defRPr/>
            </a:pPr>
            <a:endParaRPr lang="en-CA" dirty="0"/>
          </a:p>
          <a:p>
            <a:pPr>
              <a:buFont typeface="Arial" charset="0"/>
              <a:buChar char="•"/>
              <a:defRPr/>
            </a:pPr>
            <a:endParaRPr lang="en-CA" dirty="0"/>
          </a:p>
          <a:p>
            <a:pPr marL="457200" lvl="1" indent="0">
              <a:buFont typeface="Arial" charset="0"/>
              <a:buNone/>
              <a:defRPr/>
            </a:pPr>
            <a:endParaRPr lang="en-CA" dirty="0"/>
          </a:p>
          <a:p>
            <a:pPr marL="457200" lvl="1" indent="0">
              <a:buFont typeface="Arial" charset="0"/>
              <a:buNone/>
              <a:defRPr/>
            </a:pPr>
            <a:endParaRPr lang="en-CA" dirty="0"/>
          </a:p>
        </p:txBody>
      </p:sp>
    </p:spTree>
    <p:extLst>
      <p:ext uri="{BB962C8B-B14F-4D97-AF65-F5344CB8AC3E}">
        <p14:creationId xmlns:p14="http://schemas.microsoft.com/office/powerpoint/2010/main" val="2369763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07950" y="274638"/>
            <a:ext cx="9036050" cy="1143000"/>
          </a:xfrm>
        </p:spPr>
        <p:txBody>
          <a:bodyPr/>
          <a:lstStyle/>
          <a:p>
            <a:r>
              <a:rPr lang="en-US" altLang="en-US">
                <a:solidFill>
                  <a:schemeClr val="bg1"/>
                </a:solidFill>
              </a:rPr>
              <a:t> </a:t>
            </a:r>
            <a:r>
              <a:rPr lang="en-US" altLang="en-US"/>
              <a:t>Permanently `Temporary’ Foreign Workers &amp; `Whole Worker’ Politics</a:t>
            </a:r>
            <a:br>
              <a:rPr lang="en-US" altLang="en-US"/>
            </a:br>
            <a:r>
              <a:rPr lang="en-US" altLang="en-US"/>
              <a:t> </a:t>
            </a:r>
          </a:p>
        </p:txBody>
      </p:sp>
      <p:sp>
        <p:nvSpPr>
          <p:cNvPr id="4099" name="Content Placeholder 2"/>
          <p:cNvSpPr>
            <a:spLocks noGrp="1"/>
          </p:cNvSpPr>
          <p:nvPr>
            <p:ph idx="1"/>
          </p:nvPr>
        </p:nvSpPr>
        <p:spPr/>
        <p:txBody>
          <a:bodyPr/>
          <a:lstStyle/>
          <a:p>
            <a:r>
              <a:rPr lang="en-US" altLang="en-US"/>
              <a:t>Seasonal Agricultural Worker Program (SAWP):  ~ 42,000 low paid, `flexible’ workers</a:t>
            </a:r>
          </a:p>
          <a:p>
            <a:r>
              <a:rPr lang="en-US" altLang="en-US"/>
              <a:t>SAWP requires family separation: </a:t>
            </a:r>
            <a:r>
              <a:rPr lang="en-US" altLang="en-US" u="sng"/>
              <a:t>“transnational families” </a:t>
            </a:r>
          </a:p>
          <a:p>
            <a:r>
              <a:rPr lang="en-US" altLang="en-US" u="sng"/>
              <a:t>`forced rotation’, </a:t>
            </a:r>
            <a:r>
              <a:rPr lang="en-US" altLang="en-US"/>
              <a:t>¾ more than 6 mo. annually; for 10 + yrs (average)   </a:t>
            </a:r>
          </a:p>
        </p:txBody>
      </p:sp>
    </p:spTree>
    <p:extLst>
      <p:ext uri="{BB962C8B-B14F-4D97-AF65-F5344CB8AC3E}">
        <p14:creationId xmlns:p14="http://schemas.microsoft.com/office/powerpoint/2010/main" val="22210011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CA" altLang="en-US"/>
              <a:t>Repetitive Emotional Injuries</a:t>
            </a:r>
          </a:p>
        </p:txBody>
      </p:sp>
      <p:sp>
        <p:nvSpPr>
          <p:cNvPr id="5123" name="Content Placeholder 2"/>
          <p:cNvSpPr>
            <a:spLocks noGrp="1"/>
          </p:cNvSpPr>
          <p:nvPr>
            <p:ph idx="1"/>
          </p:nvPr>
        </p:nvSpPr>
        <p:spPr/>
        <p:txBody>
          <a:bodyPr/>
          <a:lstStyle/>
          <a:p>
            <a:r>
              <a:rPr lang="en-CA" altLang="en-US" u="sng"/>
              <a:t>Repetitive emotional injuries </a:t>
            </a:r>
            <a:r>
              <a:rPr lang="en-CA" altLang="en-US"/>
              <a:t>– </a:t>
            </a:r>
            <a:r>
              <a:rPr lang="en-CA" altLang="en-US" u="sng"/>
              <a:t>all</a:t>
            </a:r>
            <a:r>
              <a:rPr lang="en-CA" altLang="en-US"/>
              <a:t> families damaged </a:t>
            </a:r>
          </a:p>
          <a:p>
            <a:r>
              <a:rPr lang="en-CA" altLang="en-US"/>
              <a:t> </a:t>
            </a:r>
            <a:r>
              <a:rPr lang="en-CA" altLang="en-US" u="sng"/>
              <a:t>Research Methods</a:t>
            </a:r>
            <a:r>
              <a:rPr lang="en-CA" altLang="en-US"/>
              <a:t>: 74 semi-structured interviews (1-2 hrs) in Mexico (54) &amp; Ont (20)</a:t>
            </a:r>
          </a:p>
          <a:p>
            <a:pPr lvl="1"/>
            <a:r>
              <a:rPr lang="en-CA" altLang="en-US"/>
              <a:t>Workers, spouses, adult children, teachers</a:t>
            </a:r>
          </a:p>
        </p:txBody>
      </p:sp>
      <p:pic>
        <p:nvPicPr>
          <p:cNvPr id="5124" name="Picture 5" descr="http://www.map-of-mexico.org/mexico-stat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195763"/>
            <a:ext cx="340042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a:xfrm>
            <a:off x="4598988" y="5732463"/>
            <a:ext cx="44450" cy="7302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647911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CA" altLang="en-US"/>
              <a:t> Extreme State &amp; Employer Power System</a:t>
            </a:r>
          </a:p>
        </p:txBody>
      </p:sp>
      <p:sp>
        <p:nvSpPr>
          <p:cNvPr id="6147" name="Content Placeholder 2"/>
          <p:cNvSpPr>
            <a:spLocks noGrp="1"/>
          </p:cNvSpPr>
          <p:nvPr>
            <p:ph idx="1"/>
          </p:nvPr>
        </p:nvSpPr>
        <p:spPr/>
        <p:txBody>
          <a:bodyPr/>
          <a:lstStyle/>
          <a:p>
            <a:pPr lvl="1"/>
            <a:r>
              <a:rPr lang="en-CA" altLang="en-US" u="sng"/>
              <a:t>competition by states &amp; workers </a:t>
            </a:r>
            <a:r>
              <a:rPr lang="en-CA" altLang="en-US"/>
              <a:t>for jobs &amp; remittances (a reason Canada invited Mexico)</a:t>
            </a:r>
          </a:p>
          <a:p>
            <a:pPr lvl="1"/>
            <a:r>
              <a:rPr lang="en-CA" altLang="en-US"/>
              <a:t> </a:t>
            </a:r>
            <a:r>
              <a:rPr lang="en-CA" altLang="en-US" u="sng"/>
              <a:t>families ‘hostages,’ so workers return home</a:t>
            </a:r>
          </a:p>
          <a:p>
            <a:pPr lvl="1"/>
            <a:r>
              <a:rPr lang="en-CA" altLang="en-US"/>
              <a:t> contracts negotiated betw. states; managed by employer associations; </a:t>
            </a:r>
            <a:r>
              <a:rPr lang="en-CA" altLang="en-US" u="sng"/>
              <a:t>no worker participation </a:t>
            </a:r>
          </a:p>
          <a:p>
            <a:pPr lvl="1"/>
            <a:r>
              <a:rPr lang="en-CA" altLang="en-US" b="1" u="sng"/>
              <a:t>work permits `tied’ to only 1 employer</a:t>
            </a:r>
          </a:p>
          <a:p>
            <a:pPr lvl="1"/>
            <a:r>
              <a:rPr lang="en-CA" altLang="en-US" b="1" u="sng"/>
              <a:t>employers’ ‘naming’ &amp; repatriation powers</a:t>
            </a:r>
          </a:p>
          <a:p>
            <a:pPr lvl="2"/>
            <a:r>
              <a:rPr lang="en-CA" altLang="en-US"/>
              <a:t> </a:t>
            </a:r>
            <a:r>
              <a:rPr lang="en-CA" altLang="en-US" b="1"/>
              <a:t>“medical repatriation “ </a:t>
            </a:r>
            <a:r>
              <a:rPr lang="en-CA" altLang="en-US"/>
              <a:t>of injured &amp; sick workers</a:t>
            </a:r>
          </a:p>
          <a:p>
            <a:pPr lvl="1"/>
            <a:r>
              <a:rPr lang="en-CA" altLang="en-US" b="1" u="sng"/>
              <a:t>no union rights in Ont </a:t>
            </a:r>
            <a:r>
              <a:rPr lang="en-CA" altLang="en-US" b="1"/>
              <a:t>=</a:t>
            </a:r>
            <a:r>
              <a:rPr lang="en-CA" altLang="en-US"/>
              <a:t> </a:t>
            </a:r>
            <a:r>
              <a:rPr lang="en-CA" altLang="en-US" u="sng"/>
              <a:t>labour violation (ILO)</a:t>
            </a:r>
          </a:p>
          <a:p>
            <a:pPr lvl="1"/>
            <a:endParaRPr lang="en-CA" altLang="en-US"/>
          </a:p>
          <a:p>
            <a:pPr marL="0" indent="0">
              <a:buFont typeface="Arial" panose="020B0604020202020204" pitchFamily="34" charset="0"/>
              <a:buNone/>
            </a:pPr>
            <a:endParaRPr lang="en-CA" altLang="en-US"/>
          </a:p>
        </p:txBody>
      </p:sp>
    </p:spTree>
    <p:extLst>
      <p:ext uri="{BB962C8B-B14F-4D97-AF65-F5344CB8AC3E}">
        <p14:creationId xmlns:p14="http://schemas.microsoft.com/office/powerpoint/2010/main" val="34939329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CA" altLang="en-US"/>
              <a:t>Workers Isolated from the  Community </a:t>
            </a:r>
          </a:p>
        </p:txBody>
      </p:sp>
      <p:sp>
        <p:nvSpPr>
          <p:cNvPr id="7171" name="Content Placeholder 2"/>
          <p:cNvSpPr>
            <a:spLocks noGrp="1"/>
          </p:cNvSpPr>
          <p:nvPr>
            <p:ph idx="1"/>
          </p:nvPr>
        </p:nvSpPr>
        <p:spPr/>
        <p:txBody>
          <a:bodyPr/>
          <a:lstStyle/>
          <a:p>
            <a:r>
              <a:rPr lang="en-CA" altLang="en-US"/>
              <a:t> lack of Eng. &amp; Fr.; communication limited</a:t>
            </a:r>
          </a:p>
          <a:p>
            <a:r>
              <a:rPr lang="en-CA" altLang="en-US"/>
              <a:t> long work hours = little time &amp; energy for socializing with others, community</a:t>
            </a:r>
          </a:p>
          <a:p>
            <a:r>
              <a:rPr lang="en-CA" altLang="en-US"/>
              <a:t> lack of transportation from isolated farms</a:t>
            </a:r>
          </a:p>
          <a:p>
            <a:r>
              <a:rPr lang="en-CA" altLang="en-US"/>
              <a:t> some employers: surveillance cameras + curfews; require report location when off farm; deny/restrict visitors (esp. opposite sex)</a:t>
            </a:r>
          </a:p>
          <a:p>
            <a:r>
              <a:rPr lang="en-CA" altLang="en-US"/>
              <a:t> social isolation contributes to depression, etc.</a:t>
            </a:r>
          </a:p>
          <a:p>
            <a:endParaRPr lang="en-CA" altLang="en-US"/>
          </a:p>
        </p:txBody>
      </p:sp>
    </p:spTree>
    <p:extLst>
      <p:ext uri="{BB962C8B-B14F-4D97-AF65-F5344CB8AC3E}">
        <p14:creationId xmlns:p14="http://schemas.microsoft.com/office/powerpoint/2010/main" val="37249910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CA" altLang="en-US"/>
              <a:t>“Unfree Labour”</a:t>
            </a:r>
          </a:p>
        </p:txBody>
      </p:sp>
      <p:sp>
        <p:nvSpPr>
          <p:cNvPr id="8195" name="Content Placeholder 2"/>
          <p:cNvSpPr>
            <a:spLocks noGrp="1"/>
          </p:cNvSpPr>
          <p:nvPr>
            <p:ph idx="1"/>
          </p:nvPr>
        </p:nvSpPr>
        <p:spPr/>
        <p:txBody>
          <a:bodyPr/>
          <a:lstStyle/>
          <a:p>
            <a:pPr>
              <a:buFont typeface="Arial" charset="0"/>
              <a:buChar char="•"/>
              <a:defRPr/>
            </a:pPr>
            <a:r>
              <a:rPr lang="en-CA" altLang="en-US" dirty="0"/>
              <a:t> </a:t>
            </a:r>
            <a:r>
              <a:rPr lang="en-CA" altLang="en-US" u="sng" dirty="0"/>
              <a:t>review for Ontario Ministry of Labour</a:t>
            </a:r>
            <a:r>
              <a:rPr lang="en-CA" altLang="en-US" dirty="0"/>
              <a:t>: SAWP conditions of work = “unfree labour”</a:t>
            </a:r>
          </a:p>
          <a:p>
            <a:pPr>
              <a:buFont typeface="Arial" charset="0"/>
              <a:buChar char="•"/>
              <a:defRPr/>
            </a:pPr>
            <a:r>
              <a:rPr lang="en-CA" altLang="en-US" dirty="0"/>
              <a:t> </a:t>
            </a:r>
            <a:r>
              <a:rPr lang="en-CA" altLang="en-US" u="sng" dirty="0"/>
              <a:t>former (PC) Immigration Minister of Canada </a:t>
            </a:r>
            <a:r>
              <a:rPr lang="en-CA" altLang="en-US" dirty="0"/>
              <a:t>(Jason Kenney): </a:t>
            </a:r>
          </a:p>
          <a:p>
            <a:pPr marL="0" indent="0">
              <a:buFont typeface="Arial" charset="0"/>
              <a:buNone/>
              <a:defRPr/>
            </a:pPr>
            <a:r>
              <a:rPr lang="en-CA" altLang="en-US" dirty="0"/>
              <a:t>	</a:t>
            </a:r>
            <a:r>
              <a:rPr lang="en-CA" altLang="en-US" i="1" dirty="0"/>
              <a:t>Employers prefer temporary migrant 	workers because they “know they’re going 	to show up every day for work.” They have 	“a kind of quasi-indentured status.”</a:t>
            </a:r>
          </a:p>
        </p:txBody>
      </p:sp>
    </p:spTree>
    <p:extLst>
      <p:ext uri="{BB962C8B-B14F-4D97-AF65-F5344CB8AC3E}">
        <p14:creationId xmlns:p14="http://schemas.microsoft.com/office/powerpoint/2010/main" val="27451027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CA" altLang="en-US"/>
              <a:t>Well, it’s their choice to come to Canada, right?</a:t>
            </a:r>
          </a:p>
        </p:txBody>
      </p:sp>
      <p:sp>
        <p:nvSpPr>
          <p:cNvPr id="14339" name="Content Placeholder 2"/>
          <p:cNvSpPr>
            <a:spLocks noGrp="1"/>
          </p:cNvSpPr>
          <p:nvPr>
            <p:ph idx="1"/>
          </p:nvPr>
        </p:nvSpPr>
        <p:spPr/>
        <p:txBody>
          <a:bodyPr/>
          <a:lstStyle/>
          <a:p>
            <a:pPr marL="0" indent="0">
              <a:buFont typeface="Arial" charset="0"/>
              <a:buNone/>
              <a:defRPr/>
            </a:pPr>
            <a:r>
              <a:rPr lang="en-CA" altLang="en-US" u="sng" dirty="0"/>
              <a:t>Politically constructing Mexicans’ ‘choices’:</a:t>
            </a:r>
          </a:p>
          <a:p>
            <a:pPr>
              <a:buFontTx/>
              <a:buChar char="-"/>
              <a:defRPr/>
            </a:pPr>
            <a:r>
              <a:rPr lang="en-CA" altLang="en-US" u="sng" dirty="0"/>
              <a:t>NAFTA, dumping subsidized US </a:t>
            </a:r>
            <a:r>
              <a:rPr lang="en-CA" altLang="en-US" u="sng" dirty="0" err="1"/>
              <a:t>agr</a:t>
            </a:r>
            <a:r>
              <a:rPr lang="en-CA" altLang="en-US" u="sng" dirty="0"/>
              <a:t>. exports</a:t>
            </a:r>
            <a:r>
              <a:rPr lang="en-CA" altLang="en-US" dirty="0"/>
              <a:t>:  big fall in </a:t>
            </a:r>
            <a:r>
              <a:rPr lang="en-CA" altLang="en-US" dirty="0" err="1"/>
              <a:t>agr</a:t>
            </a:r>
            <a:r>
              <a:rPr lang="en-CA" altLang="en-US" dirty="0"/>
              <a:t>. wages &amp; jobs </a:t>
            </a:r>
            <a:r>
              <a:rPr lang="en-CA" altLang="en-US" u="sng" dirty="0"/>
              <a:t>pushes small farmers into deep poverty</a:t>
            </a:r>
          </a:p>
          <a:p>
            <a:pPr lvl="1">
              <a:buFontTx/>
              <a:buChar char="-"/>
              <a:defRPr/>
            </a:pPr>
            <a:r>
              <a:rPr lang="en-CA" altLang="en-US" dirty="0"/>
              <a:t>½ Mexico’s rural </a:t>
            </a:r>
            <a:r>
              <a:rPr lang="en-CA" altLang="en-US" dirty="0" err="1"/>
              <a:t>pop’n</a:t>
            </a:r>
            <a:r>
              <a:rPr lang="en-CA" altLang="en-US" dirty="0"/>
              <a:t> earns less than needed to feed themselves; </a:t>
            </a:r>
          </a:p>
          <a:p>
            <a:pPr lvl="1">
              <a:buFontTx/>
              <a:buChar char="-"/>
              <a:defRPr/>
            </a:pPr>
            <a:r>
              <a:rPr lang="en-CA" altLang="en-US" dirty="0"/>
              <a:t>biggest rural exodus in Mex. history; </a:t>
            </a:r>
          </a:p>
          <a:p>
            <a:pPr lvl="1">
              <a:buFontTx/>
              <a:buChar char="-"/>
              <a:defRPr/>
            </a:pPr>
            <a:r>
              <a:rPr lang="en-CA" altLang="en-US" dirty="0"/>
              <a:t>SAWP recruits cheap, desperate rural workers;</a:t>
            </a:r>
          </a:p>
          <a:p>
            <a:pPr lvl="1">
              <a:buFontTx/>
              <a:buChar char="-"/>
              <a:defRPr/>
            </a:pPr>
            <a:r>
              <a:rPr lang="en-CA" altLang="en-US" u="sng" dirty="0"/>
              <a:t>remittances for family survival</a:t>
            </a:r>
            <a:r>
              <a:rPr lang="en-CA" altLang="en-US" dirty="0"/>
              <a:t> </a:t>
            </a:r>
          </a:p>
          <a:p>
            <a:pPr>
              <a:buFontTx/>
              <a:buChar char="-"/>
              <a:defRPr/>
            </a:pPr>
            <a:endParaRPr lang="en-CA" altLang="en-US" dirty="0"/>
          </a:p>
        </p:txBody>
      </p:sp>
    </p:spTree>
    <p:extLst>
      <p:ext uri="{BB962C8B-B14F-4D97-AF65-F5344CB8AC3E}">
        <p14:creationId xmlns:p14="http://schemas.microsoft.com/office/powerpoint/2010/main" val="14740924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188913"/>
            <a:ext cx="6443663" cy="1143000"/>
          </a:xfrm>
        </p:spPr>
        <p:txBody>
          <a:bodyPr/>
          <a:lstStyle/>
          <a:p>
            <a:pPr algn="l"/>
            <a:r>
              <a:rPr lang="en-US" altLang="en-US"/>
              <a:t>Impacts: Sacrificing the Family to Save the Family</a:t>
            </a:r>
          </a:p>
        </p:txBody>
      </p:sp>
      <p:sp>
        <p:nvSpPr>
          <p:cNvPr id="10243" name="Content Placeholder 2"/>
          <p:cNvSpPr>
            <a:spLocks noGrp="1"/>
          </p:cNvSpPr>
          <p:nvPr>
            <p:ph idx="1"/>
          </p:nvPr>
        </p:nvSpPr>
        <p:spPr>
          <a:xfrm>
            <a:off x="0" y="2109788"/>
            <a:ext cx="8229600" cy="4525962"/>
          </a:xfrm>
        </p:spPr>
        <p:txBody>
          <a:bodyPr/>
          <a:lstStyle/>
          <a:p>
            <a:pPr marL="0" indent="0">
              <a:buFont typeface="Arial" panose="020B0604020202020204" pitchFamily="34" charset="0"/>
              <a:buNone/>
            </a:pPr>
            <a:r>
              <a:rPr lang="en-US" altLang="en-US" b="1" dirty="0"/>
              <a:t>Worker</a:t>
            </a:r>
            <a:r>
              <a:rPr lang="en-US" altLang="en-US" dirty="0"/>
              <a:t>: “My motivation is my kids. (..) How is it possible that (..) I haven’t seen them grow up? (..) It affected me emotionally.”</a:t>
            </a:r>
          </a:p>
          <a:p>
            <a:pPr marL="0" indent="0">
              <a:buFont typeface="Arial" panose="020B0604020202020204" pitchFamily="34" charset="0"/>
              <a:buNone/>
            </a:pPr>
            <a:r>
              <a:rPr lang="en-US" altLang="en-US" b="1" dirty="0"/>
              <a:t>Worker</a:t>
            </a:r>
            <a:r>
              <a:rPr lang="en-US" altLang="en-US" dirty="0"/>
              <a:t>: “I’m so desperate. (..) I didn’t enjoy my children (..) They were little when I started going to Canada (..) [for them] to have a better life.”</a:t>
            </a:r>
          </a:p>
          <a:p>
            <a:pPr marL="0" indent="0">
              <a:buFont typeface="Arial" panose="020B0604020202020204" pitchFamily="34" charset="0"/>
              <a:buNone/>
            </a:pPr>
            <a:r>
              <a:rPr lang="en-US" altLang="en-US" b="1" dirty="0"/>
              <a:t>Worker</a:t>
            </a:r>
            <a:r>
              <a:rPr lang="en-US" altLang="en-US" dirty="0"/>
              <a:t>: “You feel so much pain in your heart when you leave (..) they stay crying , so  you cry too.</a:t>
            </a:r>
          </a:p>
          <a:p>
            <a:pPr marL="0" indent="0">
              <a:buFont typeface="Arial" panose="020B0604020202020204" pitchFamily="34" charset="0"/>
              <a:buNone/>
            </a:pPr>
            <a:endParaRPr lang="en-US" altLang="en-US" dirty="0"/>
          </a:p>
        </p:txBody>
      </p:sp>
      <p:pic>
        <p:nvPicPr>
          <p:cNvPr id="4100" name="Picture 4" descr="IMG_4812"/>
          <p:cNvPicPr>
            <a:picLocks noChangeAspect="1" noChangeArrowheads="1"/>
          </p:cNvPicPr>
          <p:nvPr/>
        </p:nvPicPr>
        <p:blipFill>
          <a:blip r:embed="rId3"/>
          <a:srcRect/>
          <a:stretch>
            <a:fillRect/>
          </a:stretch>
        </p:blipFill>
        <p:spPr bwMode="auto">
          <a:xfrm>
            <a:off x="6156325" y="188913"/>
            <a:ext cx="2363788" cy="1773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3796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Fathers Become Strangers</a:t>
            </a:r>
          </a:p>
        </p:txBody>
      </p:sp>
      <p:sp>
        <p:nvSpPr>
          <p:cNvPr id="11267" name="Content Placeholder 2"/>
          <p:cNvSpPr>
            <a:spLocks noGrp="1"/>
          </p:cNvSpPr>
          <p:nvPr>
            <p:ph idx="1"/>
          </p:nvPr>
        </p:nvSpPr>
        <p:spPr/>
        <p:txBody>
          <a:bodyPr/>
          <a:lstStyle/>
          <a:p>
            <a:pPr marL="0" indent="0">
              <a:buFont typeface="Arial" panose="020B0604020202020204" pitchFamily="34" charset="0"/>
              <a:buNone/>
            </a:pPr>
            <a:r>
              <a:rPr lang="en-US" altLang="en-US" b="1"/>
              <a:t>Worker:</a:t>
            </a:r>
            <a:r>
              <a:rPr lang="en-US" altLang="en-US"/>
              <a:t> “I felt really bad when she (daughter) rejected me and told me I was not her father.”</a:t>
            </a:r>
            <a:endParaRPr lang="en-US" altLang="en-US" b="1"/>
          </a:p>
          <a:p>
            <a:pPr marL="0" indent="0">
              <a:buFont typeface="Arial" panose="020B0604020202020204" pitchFamily="34" charset="0"/>
              <a:buNone/>
            </a:pPr>
            <a:r>
              <a:rPr lang="en-US" altLang="en-US" b="1"/>
              <a:t>Daughter</a:t>
            </a:r>
            <a:r>
              <a:rPr lang="en-US" altLang="en-US"/>
              <a:t>: “How can I love a stranger?”</a:t>
            </a:r>
          </a:p>
          <a:p>
            <a:pPr marL="0" indent="0">
              <a:buFont typeface="Arial" panose="020B0604020202020204" pitchFamily="34" charset="0"/>
              <a:buNone/>
            </a:pPr>
            <a:r>
              <a:rPr lang="en-US" altLang="en-US" b="1"/>
              <a:t>Spouse</a:t>
            </a:r>
            <a:r>
              <a:rPr lang="en-US" altLang="en-US"/>
              <a:t>: “`I have no dad’, (daughter) said.’ “My husband felt bad. `My daughter doesn’t love me,’ he said.” [Spouse:] “How can she love a stranger?”</a:t>
            </a:r>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p:txBody>
      </p:sp>
      <p:pic>
        <p:nvPicPr>
          <p:cNvPr id="11268" name="Picture 7" descr="IMG_17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5129213"/>
            <a:ext cx="2303463" cy="17287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Mexican Silhouette"/>
          <p:cNvPicPr>
            <a:picLocks noChangeAspect="1" noChangeArrowheads="1"/>
          </p:cNvPicPr>
          <p:nvPr/>
        </p:nvPicPr>
        <p:blipFill>
          <a:blip r:embed="rId4"/>
          <a:srcRect/>
          <a:stretch>
            <a:fillRect/>
          </a:stretch>
        </p:blipFill>
        <p:spPr bwMode="auto">
          <a:xfrm>
            <a:off x="5041900" y="5103813"/>
            <a:ext cx="2338388" cy="1754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29617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SAWP Creates “Single” Moms</a:t>
            </a:r>
          </a:p>
        </p:txBody>
      </p:sp>
      <p:sp>
        <p:nvSpPr>
          <p:cNvPr id="12291" name="Content Placeholder 2"/>
          <p:cNvSpPr>
            <a:spLocks noGrp="1"/>
          </p:cNvSpPr>
          <p:nvPr>
            <p:ph idx="1"/>
          </p:nvPr>
        </p:nvSpPr>
        <p:spPr>
          <a:xfrm>
            <a:off x="457200" y="1268413"/>
            <a:ext cx="8229600" cy="4525962"/>
          </a:xfrm>
        </p:spPr>
        <p:txBody>
          <a:bodyPr/>
          <a:lstStyle/>
          <a:p>
            <a:pPr marL="0" indent="0">
              <a:buFont typeface="Arial" panose="020B0604020202020204" pitchFamily="34" charset="0"/>
              <a:buNone/>
            </a:pPr>
            <a:r>
              <a:rPr lang="en-US" altLang="en-US" b="1"/>
              <a:t>Burdens</a:t>
            </a:r>
            <a:r>
              <a:rPr lang="en-US" altLang="en-US"/>
              <a:t>: patriarchal div. of labour, loneliness</a:t>
            </a:r>
          </a:p>
          <a:p>
            <a:pPr marL="0" indent="0">
              <a:buFont typeface="Arial" panose="020B0604020202020204" pitchFamily="34" charset="0"/>
              <a:buNone/>
            </a:pPr>
            <a:r>
              <a:rPr lang="en-US" altLang="en-US"/>
              <a:t> </a:t>
            </a:r>
            <a:r>
              <a:rPr lang="en-US" altLang="en-US" b="1"/>
              <a:t>Spouse</a:t>
            </a:r>
            <a:r>
              <a:rPr lang="en-US" altLang="en-US"/>
              <a:t>: “I have to solve everything alone. (..) The kids rebel. They don’t listen to me.” </a:t>
            </a:r>
          </a:p>
          <a:p>
            <a:pPr marL="0" indent="0">
              <a:buFont typeface="Arial" panose="020B0604020202020204" pitchFamily="34" charset="0"/>
              <a:buNone/>
            </a:pPr>
            <a:r>
              <a:rPr lang="en-US" altLang="en-US" b="1"/>
              <a:t>Spouse</a:t>
            </a:r>
            <a:r>
              <a:rPr lang="en-US" altLang="en-US"/>
              <a:t>: “I miscarried (when husband in Canada) because I was lifting buckets. My husband said `why did you carry the buckets?’ If I didn’t do it, who would?”</a:t>
            </a:r>
          </a:p>
          <a:p>
            <a:pPr marL="0" indent="0">
              <a:buFont typeface="Arial" panose="020B0604020202020204" pitchFamily="34" charset="0"/>
              <a:buNone/>
            </a:pPr>
            <a:endParaRPr lang="en-US" altLang="en-US"/>
          </a:p>
        </p:txBody>
      </p:sp>
      <p:pic>
        <p:nvPicPr>
          <p:cNvPr id="4" name="Picture 4" descr="IMG_9281"/>
          <p:cNvPicPr>
            <a:picLocks noChangeAspect="1" noChangeArrowheads="1"/>
          </p:cNvPicPr>
          <p:nvPr/>
        </p:nvPicPr>
        <p:blipFill>
          <a:blip r:embed="rId3"/>
          <a:srcRect/>
          <a:stretch>
            <a:fillRect/>
          </a:stretch>
        </p:blipFill>
        <p:spPr bwMode="auto">
          <a:xfrm>
            <a:off x="3203575" y="4797425"/>
            <a:ext cx="2747963" cy="206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69423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theme/_rels/theme16.xml.rels><?xml version="1.0" encoding="UTF-8" standalone="yes"?>
<Relationships xmlns="http://schemas.openxmlformats.org/package/2006/relationships"><Relationship Id="rId1" Type="http://schemas.openxmlformats.org/officeDocument/2006/relationships/image" Target="../media/image34.png"/></Relationships>
</file>

<file path=ppt/theme/theme1.xml><?xml version="1.0" encoding="utf-8"?>
<a:theme xmlns:a="http://schemas.openxmlformats.org/drawingml/2006/main" name="Gray in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Report Standard">
  <a:themeElements>
    <a:clrScheme name="Custom 3">
      <a:dk1>
        <a:srgbClr val="000000"/>
      </a:dk1>
      <a:lt1>
        <a:srgbClr val="FFFFFF"/>
      </a:lt1>
      <a:dk2>
        <a:srgbClr val="00338D"/>
      </a:dk2>
      <a:lt2>
        <a:srgbClr val="0091DA"/>
      </a:lt2>
      <a:accent1>
        <a:srgbClr val="005EB8"/>
      </a:accent1>
      <a:accent2>
        <a:srgbClr val="0091DA"/>
      </a:accent2>
      <a:accent3>
        <a:srgbClr val="483698"/>
      </a:accent3>
      <a:accent4>
        <a:srgbClr val="470A68"/>
      </a:accent4>
      <a:accent5>
        <a:srgbClr val="6D2077"/>
      </a:accent5>
      <a:accent6>
        <a:srgbClr val="00A3A1"/>
      </a:accent6>
      <a:hlink>
        <a:srgbClr val="C6007E"/>
      </a:hlink>
      <a:folHlink>
        <a:srgbClr val="BC204B"/>
      </a:folHlink>
    </a:clrScheme>
    <a:fontScheme name="Personnalisé 1">
      <a:majorFont>
        <a:latin typeface="KPMG Extralight"/>
        <a:ea typeface=""/>
        <a:cs typeface=""/>
      </a:majorFont>
      <a:minorFont>
        <a:latin typeface="Univers for KPM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nchor="ctr" anchorCtr="0">
        <a:noAutofit/>
      </a:bodyPr>
      <a:lstStyle>
        <a:defPPr algn="ctr">
          <a:defRPr sz="1400" dirty="0" err="1" smtClean="0">
            <a:solidFill>
              <a:schemeClr val="tx2"/>
            </a:solidFill>
            <a:latin typeface="Univers for KPMG"/>
            <a:cs typeface="Univers for KPMG"/>
          </a:defRPr>
        </a:defPPr>
      </a:lstStyle>
    </a:txDef>
  </a:objectDefaults>
  <a:extraClrSchemeLst/>
  <a:extLst>
    <a:ext uri="{05A4C25C-085E-4340-85A3-A5531E510DB2}">
      <thm15:themeFamily xmlns:thm15="http://schemas.microsoft.com/office/thememl/2012/main" name="EN - KPMG Screen Standard" id="{6BCEFB23-81C6-48F6-ACB5-CA80572BF74D}" vid="{C9D844E0-CEB8-4593-8709-51D829A0628B}"/>
    </a:ext>
  </a:extLst>
</a:theme>
</file>

<file path=ppt/theme/theme11.xml><?xml version="1.0" encoding="utf-8"?>
<a:theme xmlns:a="http://schemas.openxmlformats.org/drawingml/2006/main" name="Median">
  <a:themeElements>
    <a:clrScheme name="Access Alliance">
      <a:dk1>
        <a:srgbClr val="282828"/>
      </a:dk1>
      <a:lt1>
        <a:srgbClr val="FFFFFF"/>
      </a:lt1>
      <a:dk2>
        <a:srgbClr val="323232"/>
      </a:dk2>
      <a:lt2>
        <a:srgbClr val="EBEBC8"/>
      </a:lt2>
      <a:accent1>
        <a:srgbClr val="FFA400"/>
      </a:accent1>
      <a:accent2>
        <a:srgbClr val="BE3A4A"/>
      </a:accent2>
      <a:accent3>
        <a:srgbClr val="0083C1"/>
      </a:accent3>
      <a:accent4>
        <a:srgbClr val="009944"/>
      </a:accent4>
      <a:accent5>
        <a:srgbClr val="808080"/>
      </a:accent5>
      <a:accent6>
        <a:srgbClr val="968C8C"/>
      </a:accent6>
      <a:hlink>
        <a:srgbClr val="009944"/>
      </a:hlink>
      <a:folHlink>
        <a:srgbClr val="BE3A4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marL="320040" marR="0" indent="-320040" algn="l" defTabSz="914400" rtl="0" eaLnBrk="1" fontAlgn="auto" latinLnBrk="0" hangingPunct="1">
          <a:lnSpc>
            <a:spcPct val="100000"/>
          </a:lnSpc>
          <a:spcBef>
            <a:spcPts val="700"/>
          </a:spcBef>
          <a:spcAft>
            <a:spcPts val="0"/>
          </a:spcAft>
          <a:buClr>
            <a:schemeClr val="accent2"/>
          </a:buClr>
          <a:buSzPct val="60000"/>
          <a:buFont typeface="Wingdings" charset="2"/>
          <a:buChar char="§"/>
          <a:tabLst/>
          <a:defRPr kumimoji="0" sz="2900" b="0" i="0" u="none" strike="noStrike" kern="1200" cap="none" spc="0" normalizeH="0" baseline="0" noProof="0" dirty="0" smtClean="0">
            <a:ln>
              <a:noFill/>
            </a:ln>
            <a:solidFill>
              <a:schemeClr val="tx1"/>
            </a:solidFill>
            <a:effectLst/>
            <a:uLnTx/>
            <a:uFillTx/>
            <a:latin typeface="Arial"/>
            <a:ea typeface="+mn-ea"/>
            <a:cs typeface="Arial"/>
          </a:defRPr>
        </a:defPPr>
      </a:lstStyle>
    </a:txDef>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Hce2018-PPTTemp-4x3-FINAL" id="{808244FF-655E-0A48-9B11-720218552693}" vid="{DCA771B1-51FC-AD44-98AC-48D69F9B81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chnic">
  <a:themeElements>
    <a:clrScheme name="PEPSO">
      <a:dk1>
        <a:sysClr val="windowText" lastClr="000000"/>
      </a:dk1>
      <a:lt1>
        <a:sysClr val="window" lastClr="FFFFFF"/>
      </a:lt1>
      <a:dk2>
        <a:srgbClr val="616163"/>
      </a:dk2>
      <a:lt2>
        <a:srgbClr val="8F989D"/>
      </a:lt2>
      <a:accent1>
        <a:srgbClr val="7A003B"/>
      </a:accent1>
      <a:accent2>
        <a:srgbClr val="FDBF56"/>
      </a:accent2>
      <a:accent3>
        <a:srgbClr val="480024"/>
      </a:accent3>
      <a:accent4>
        <a:srgbClr val="C77C01"/>
      </a:accent4>
      <a:accent5>
        <a:srgbClr val="9E9273"/>
      </a:accent5>
      <a:accent6>
        <a:srgbClr val="7E848D"/>
      </a:accent6>
      <a:hlink>
        <a:srgbClr val="7A003B"/>
      </a:hlink>
      <a:folHlink>
        <a:srgbClr val="FEA10A"/>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l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Custom 1">
      <a:dk1>
        <a:sysClr val="windowText" lastClr="000000"/>
      </a:dk1>
      <a:lt1>
        <a:sysClr val="window" lastClr="FFFFFF"/>
      </a:lt1>
      <a:dk2>
        <a:srgbClr val="330072"/>
      </a:dk2>
      <a:lt2>
        <a:srgbClr val="EEECE1"/>
      </a:lt2>
      <a:accent1>
        <a:srgbClr val="EDA021"/>
      </a:accent1>
      <a:accent2>
        <a:srgbClr val="EE2737"/>
      </a:accent2>
      <a:accent3>
        <a:srgbClr val="9BBB59"/>
      </a:accent3>
      <a:accent4>
        <a:srgbClr val="8064A2"/>
      </a:accent4>
      <a:accent5>
        <a:srgbClr val="4BACC6"/>
      </a:accent5>
      <a:accent6>
        <a:srgbClr val="EDA021"/>
      </a:accent6>
      <a:hlink>
        <a:srgbClr val="330072"/>
      </a:hlink>
      <a:folHlink>
        <a:srgbClr val="A05EB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4123</TotalTime>
  <Words>15674</Words>
  <Application>Microsoft Office PowerPoint</Application>
  <PresentationFormat>On-screen Show (4:3)</PresentationFormat>
  <Paragraphs>1650</Paragraphs>
  <Slides>213</Slides>
  <Notes>200</Notes>
  <HiddenSlides>0</HiddenSlides>
  <MMClips>0</MMClips>
  <ScaleCrop>false</ScaleCrop>
  <HeadingPairs>
    <vt:vector size="8" baseType="variant">
      <vt:variant>
        <vt:lpstr>Fonts Used</vt:lpstr>
      </vt:variant>
      <vt:variant>
        <vt:i4>35</vt:i4>
      </vt:variant>
      <vt:variant>
        <vt:lpstr>Theme</vt:lpstr>
      </vt:variant>
      <vt:variant>
        <vt:i4>17</vt:i4>
      </vt:variant>
      <vt:variant>
        <vt:lpstr>Embedded OLE Servers</vt:lpstr>
      </vt:variant>
      <vt:variant>
        <vt:i4>1</vt:i4>
      </vt:variant>
      <vt:variant>
        <vt:lpstr>Slide Titles</vt:lpstr>
      </vt:variant>
      <vt:variant>
        <vt:i4>213</vt:i4>
      </vt:variant>
    </vt:vector>
  </HeadingPairs>
  <TitlesOfParts>
    <vt:vector size="266" baseType="lpstr">
      <vt:lpstr>ＭＳ Ｐゴシック</vt:lpstr>
      <vt:lpstr>Adobe Heiti Std R</vt:lpstr>
      <vt:lpstr>Arial</vt:lpstr>
      <vt:lpstr>Avenir Heavy</vt:lpstr>
      <vt:lpstr>Avenir Next Demi Bold</vt:lpstr>
      <vt:lpstr>Calibri</vt:lpstr>
      <vt:lpstr>Calibri Light</vt:lpstr>
      <vt:lpstr>Cambria</vt:lpstr>
      <vt:lpstr>Courier New</vt:lpstr>
      <vt:lpstr>Didot</vt:lpstr>
      <vt:lpstr>Frutiger 45 Light</vt:lpstr>
      <vt:lpstr>Frutiger 55 Roman</vt:lpstr>
      <vt:lpstr>Frutiger 57 Condensed</vt:lpstr>
      <vt:lpstr>Frutiger 77 Black Condensed</vt:lpstr>
      <vt:lpstr>Frutiger 77BlackCn</vt:lpstr>
      <vt:lpstr>Helvetica</vt:lpstr>
      <vt:lpstr>KPMG Extralight</vt:lpstr>
      <vt:lpstr>MS Mincho</vt:lpstr>
      <vt:lpstr>Osaka</vt:lpstr>
      <vt:lpstr>Palatino</vt:lpstr>
      <vt:lpstr>新細明體</vt:lpstr>
      <vt:lpstr>Tahoma</vt:lpstr>
      <vt:lpstr>Times New Roman</vt:lpstr>
      <vt:lpstr>Trebuchet MS</vt:lpstr>
      <vt:lpstr>Tw Cen MT</vt:lpstr>
      <vt:lpstr>Univers 45 Light</vt:lpstr>
      <vt:lpstr>Univers 65 Bold</vt:lpstr>
      <vt:lpstr>Univers for KPMG</vt:lpstr>
      <vt:lpstr>Univers for KPMG Light</vt:lpstr>
      <vt:lpstr>Verdana</vt:lpstr>
      <vt:lpstr>Wingdings</vt:lpstr>
      <vt:lpstr>Wingdings 2</vt:lpstr>
      <vt:lpstr>Wingdings 3</vt:lpstr>
      <vt:lpstr>Zapf Dingbats</vt:lpstr>
      <vt:lpstr>ヒラギノ角ゴ Pro W3</vt:lpstr>
      <vt:lpstr>Gray intro</vt:lpstr>
      <vt:lpstr>2_Technic</vt:lpstr>
      <vt:lpstr>1_Custom Design</vt:lpstr>
      <vt:lpstr>glb</vt:lpstr>
      <vt:lpstr>Custom Design</vt:lpstr>
      <vt:lpstr>Office Theme</vt:lpstr>
      <vt:lpstr>1_Office Theme</vt:lpstr>
      <vt:lpstr>2_Office Theme</vt:lpstr>
      <vt:lpstr>3_Office Theme</vt:lpstr>
      <vt:lpstr>Report Standard</vt:lpstr>
      <vt:lpstr>Median</vt:lpstr>
      <vt:lpstr>5_Office Theme</vt:lpstr>
      <vt:lpstr>Facet</vt:lpstr>
      <vt:lpstr>4_Office Theme</vt:lpstr>
      <vt:lpstr>6_Office Theme</vt:lpstr>
      <vt:lpstr>Editorial</vt:lpstr>
      <vt:lpstr>7_Office Theme</vt:lpstr>
      <vt:lpstr>think-cell Slide</vt:lpstr>
      <vt:lpstr>PowerPoint Presentation</vt:lpstr>
      <vt:lpstr>Welcome</vt:lpstr>
      <vt:lpstr>Rising Tides Only Lift Some Boats: the differential impacts of precarious employment </vt:lpstr>
      <vt:lpstr>PowerPoint Presentation</vt:lpstr>
      <vt:lpstr>Getting Left Behind – Findings &amp; Recommendations from the Third PEPSO survey report</vt:lpstr>
      <vt:lpstr>PowerPoint Presentation</vt:lpstr>
      <vt:lpstr> 2013           2015     2018 </vt:lpstr>
      <vt:lpstr>PowerPoint Presentation</vt:lpstr>
      <vt:lpstr>PowerPoint Presentation</vt:lpstr>
      <vt:lpstr>The Employment Precarity Index</vt:lpstr>
      <vt:lpstr>Eight categories of workers</vt:lpstr>
      <vt:lpstr>Between 2011 and 2017 the labour market improved </vt:lpstr>
      <vt:lpstr>We aren’t seeing the changes we’d expect to see in an improving labour market</vt:lpstr>
      <vt:lpstr>Precarious employment has imprinted itself on the GTHA labour market</vt:lpstr>
      <vt:lpstr>When it comes to landing a secure job in a growing economy, gender, race and university degree determine whether or not you’ll get left behind</vt:lpstr>
      <vt:lpstr>PowerPoint Presentation</vt:lpstr>
      <vt:lpstr>Those without a university degree and racialized women with a degree got left behind</vt:lpstr>
      <vt:lpstr>Improved economic conditions can lead to improved economic outcomes, but only for some</vt:lpstr>
      <vt:lpstr>Workers’ wellbeing hasn’t improved with the growing economy</vt:lpstr>
      <vt:lpstr>What can be done?</vt:lpstr>
      <vt:lpstr>Expand decent work through employment standards and ladders to opportunity</vt:lpstr>
      <vt:lpstr>Create a floor of basic income and social supports available to precarious workers</vt:lpstr>
      <vt:lpstr>Ensure background and circumstances are not a barrier to the labour market</vt:lpstr>
      <vt:lpstr>Promoting decent work for racialized women</vt:lpstr>
      <vt:lpstr>Like Wonder Women, Goddesses, and Robots</vt:lpstr>
      <vt:lpstr>Research + Advocacy at Access Alliance</vt:lpstr>
      <vt:lpstr>What do we know about  Precarious employment?</vt:lpstr>
      <vt:lpstr>Precarious Employment is Rising</vt:lpstr>
      <vt:lpstr>Precarity is racialized and gendered</vt:lpstr>
      <vt:lpstr>Precarity is deadly</vt:lpstr>
      <vt:lpstr>Research Questions and Methodology</vt:lpstr>
      <vt:lpstr>PowerPoint Presentation</vt:lpstr>
      <vt:lpstr>PowerPoint Presentation</vt:lpstr>
      <vt:lpstr>Key Findings</vt:lpstr>
      <vt:lpstr>Key Finding 1 </vt:lpstr>
      <vt:lpstr>What happens to RIW after arrival?</vt:lpstr>
      <vt:lpstr>Key Finding 2 </vt:lpstr>
      <vt:lpstr>Key Finding 3 </vt:lpstr>
      <vt:lpstr>Like Wonder Women, Goddesses, and Robots</vt:lpstr>
      <vt:lpstr>Key Finding 4 </vt:lpstr>
      <vt:lpstr>Health and Family Breakdown</vt:lpstr>
      <vt:lpstr>Additional Key Findings</vt:lpstr>
      <vt:lpstr>Case Studies:  Hasina, Diwa, and Natasha</vt:lpstr>
      <vt:lpstr>Hasina: </vt:lpstr>
      <vt:lpstr>Hasina: </vt:lpstr>
      <vt:lpstr>Diwa: </vt:lpstr>
      <vt:lpstr>Diwa: </vt:lpstr>
      <vt:lpstr>Natasha: </vt:lpstr>
      <vt:lpstr>Natasha: </vt:lpstr>
      <vt:lpstr>Policy Recommendations</vt:lpstr>
      <vt:lpstr>Labour Market and Employment</vt:lpstr>
      <vt:lpstr>Gendered Social Barriers</vt:lpstr>
      <vt:lpstr>Immigration Reform</vt:lpstr>
      <vt:lpstr>Authors and Contributors</vt:lpstr>
      <vt:lpstr>Questions?</vt:lpstr>
      <vt:lpstr>The New Precarious – Professional Work in Canada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and Answer</vt:lpstr>
      <vt:lpstr>PowerPoint Presentation</vt:lpstr>
      <vt:lpstr>International Ripples: precarious employment’s impact on immigrants and their families </vt:lpstr>
      <vt:lpstr>Precarious Migration, Filipino Family Integration and Student Success in Canada: Impacts and Policy Reforms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Whole Worker Industrial Relations: Work and Family Precarity among Mexican Migrant Agricultural Workers</vt:lpstr>
      <vt:lpstr>PowerPoint Presentation</vt:lpstr>
      <vt:lpstr>‘Whole Worker’ Approach </vt:lpstr>
      <vt:lpstr> Permanently `Temporary’ Foreign Workers &amp; `Whole Worker’ Politics  </vt:lpstr>
      <vt:lpstr>Repetitive Emotional Injuries</vt:lpstr>
      <vt:lpstr> Extreme State &amp; Employer Power System</vt:lpstr>
      <vt:lpstr>Workers Isolated from the  Community </vt:lpstr>
      <vt:lpstr>“Unfree Labour”</vt:lpstr>
      <vt:lpstr>Well, it’s their choice to come to Canada, right?</vt:lpstr>
      <vt:lpstr>Impacts: Sacrificing the Family to Save the Family</vt:lpstr>
      <vt:lpstr>Fathers Become Strangers</vt:lpstr>
      <vt:lpstr>SAWP Creates “Single” Moms</vt:lpstr>
      <vt:lpstr>Impacts on Kids: School, Health, Violence, Drugs, Early Pregnancy </vt:lpstr>
      <vt:lpstr>Conclusion</vt:lpstr>
      <vt:lpstr>Migrant workers and barriers to occupational health and safety protections</vt:lpstr>
      <vt:lpstr>PowerPoint Presentation</vt:lpstr>
      <vt:lpstr>Working Context</vt:lpstr>
      <vt:lpstr>PowerPoint Presentation</vt:lpstr>
      <vt:lpstr>PowerPoint Presentation</vt:lpstr>
      <vt:lpstr>PowerPoint Presentation</vt:lpstr>
      <vt:lpstr>Barriers to Rights’ Attainment: The Impact of Fear</vt:lpstr>
      <vt:lpstr>Barriers to Accessing Health Care &amp; WSIB</vt:lpstr>
      <vt:lpstr>Alicia</vt:lpstr>
      <vt:lpstr>Ricardo</vt:lpstr>
      <vt:lpstr>Positive Developments</vt:lpstr>
      <vt:lpstr>Conclusion</vt:lpstr>
      <vt:lpstr>Policy Recommendations</vt:lpstr>
      <vt:lpstr>PowerPoint Presentation</vt:lpstr>
      <vt:lpstr>Question and Answer</vt:lpstr>
      <vt:lpstr>Lunch &amp; Keynote  </vt:lpstr>
      <vt:lpstr>Temporary Work – Dangerous for your Health</vt:lpstr>
      <vt:lpstr>PowerPoint Presentation</vt:lpstr>
      <vt:lpstr>PowerPoint Presentation</vt:lpstr>
      <vt:lpstr>“A paper for the people”</vt:lpstr>
      <vt:lpstr>Precarious work in Ontario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and Answer</vt:lpstr>
      <vt:lpstr>Responding to Precarity: perspectives of those in precarious employment  </vt:lpstr>
      <vt:lpstr>The PEPSO Millennial Survey </vt:lpstr>
      <vt:lpstr>THE GENERATION EFFECT</vt:lpstr>
      <vt:lpstr>Hamilton Millennial Survey</vt:lpstr>
      <vt:lpstr>PowerPoint Presentation</vt:lpstr>
      <vt:lpstr>Employment security</vt:lpstr>
      <vt:lpstr>Individual income</vt:lpstr>
      <vt:lpstr>Low income millennials</vt:lpstr>
      <vt:lpstr>General + mental health | reported “poor/fair”</vt:lpstr>
      <vt:lpstr>Depression + anger | reported “often”</vt:lpstr>
      <vt:lpstr>Quality of life</vt:lpstr>
      <vt:lpstr>The game is harder</vt:lpstr>
      <vt:lpstr>Outcomes + next steps</vt:lpstr>
      <vt:lpstr>Thank You </vt:lpstr>
      <vt:lpstr>The Dirt on Precarity: What Cleaners Know &amp; How They Resist</vt:lpstr>
      <vt:lpstr>The Dirt on Precarity: What Cleaners Know and How they Resist </vt:lpstr>
      <vt:lpstr>Introduction and outline </vt:lpstr>
      <vt:lpstr>Private and public-sector employment for cleaners </vt:lpstr>
      <vt:lpstr>Since the 1970s who cleans downtown office buildings has changed...</vt:lpstr>
      <vt:lpstr>Poor conditions and wages in private-cleaning sector:</vt:lpstr>
      <vt:lpstr>Three core strategies to keep labour costs down: </vt:lpstr>
      <vt:lpstr>In 2011: </vt:lpstr>
      <vt:lpstr>Ford’s Plans Forestalled: </vt:lpstr>
      <vt:lpstr>Early 1990s </vt:lpstr>
      <vt:lpstr>From 2005 to 2009: </vt:lpstr>
      <vt:lpstr>In 2015: </vt:lpstr>
      <vt:lpstr>In 2016, however...</vt:lpstr>
      <vt:lpstr>Lessons learned and policy recommendations</vt:lpstr>
      <vt:lpstr>Thank you</vt:lpstr>
      <vt:lpstr>The Fight for $15 and Fairness</vt:lpstr>
      <vt:lpstr>Raising the Floor of Wages and Labour Standards in Ontario</vt:lpstr>
      <vt:lpstr>PowerPoint Presentation</vt:lpstr>
      <vt:lpstr>PowerPoint Presentation</vt:lpstr>
      <vt:lpstr>PowerPoint Presentation</vt:lpstr>
      <vt:lpstr>We organized! </vt:lpstr>
      <vt:lpstr>PowerPoint Presentation</vt:lpstr>
      <vt:lpstr>What is under attack?</vt:lpstr>
      <vt:lpstr>Minimum Wage</vt:lpstr>
      <vt:lpstr>Equal Pay for Equal Work</vt:lpstr>
      <vt:lpstr>Workers Win Equal Pay for Equal Work!</vt:lpstr>
      <vt:lpstr>Equal  Public Holiday Pay for Part-time Workers and Temps</vt:lpstr>
      <vt:lpstr>Public Holiday Pay</vt:lpstr>
      <vt:lpstr>Public Holiday Pay</vt:lpstr>
      <vt:lpstr>New Scheduling rules coming   January 1, 2019</vt:lpstr>
      <vt:lpstr>What can you do to support the Fight for $15 and Fairness?</vt:lpstr>
      <vt:lpstr>Timelines</vt:lpstr>
      <vt:lpstr>Support</vt:lpstr>
      <vt:lpstr>WINNING FAIRNESS AT WORK</vt:lpstr>
      <vt:lpstr>Question and Answer</vt:lpstr>
      <vt:lpstr>The Employment Precarity Index Beyond the GTHA: precarious employment in Canada  </vt:lpstr>
      <vt:lpstr>PowerPoint Presentation</vt:lpstr>
      <vt:lpstr>Looking Forward: creating a labour market that serves us all   </vt:lpstr>
      <vt:lpstr>No rest for the wicked: a research and policy agenda for the next 5 years</vt:lpstr>
      <vt:lpstr>No Rest for the Researchers:  A research agenda for the next 5 years</vt:lpstr>
      <vt:lpstr>PowerPoint Presentation</vt:lpstr>
      <vt:lpstr>PowerPoint Presentation</vt:lpstr>
      <vt:lpstr>What has changed since Bill 148?</vt:lpstr>
      <vt:lpstr>PowerPoint Presentation</vt:lpstr>
      <vt:lpstr>PowerPoint Presentation</vt:lpstr>
      <vt:lpstr>PowerPoint Presentation</vt:lpstr>
      <vt:lpstr>PowerPoint Presentation</vt:lpstr>
      <vt:lpstr>What role does tech change play?</vt:lpstr>
      <vt:lpstr>Thank you!</vt:lpstr>
      <vt:lpstr>Better Business Outcomes Through Workforce Security</vt:lpstr>
      <vt:lpstr>Better Business Outcomes Through Workforce Security </vt:lpstr>
      <vt:lpstr>Previous Research on Workforce Security </vt:lpstr>
      <vt:lpstr>Employer Perspectives on Insecure Employment</vt:lpstr>
      <vt:lpstr>Preliminary Potential Solutions</vt:lpstr>
      <vt:lpstr>Business Case Framework Overview</vt:lpstr>
      <vt:lpstr>Benefits of Increased Workforce Security</vt:lpstr>
      <vt:lpstr>Introduction to Workforce Security Maturity Model</vt:lpstr>
      <vt:lpstr>Workforce Security Business Case Framework Overview</vt:lpstr>
      <vt:lpstr>Increasing the Proportion of Secure Workers</vt:lpstr>
      <vt:lpstr>Practices and Policies to Increase Security</vt:lpstr>
      <vt:lpstr>Workforce Security Maturity Model </vt:lpstr>
      <vt:lpstr>Next Steps</vt:lpstr>
      <vt:lpstr>Thank You! </vt:lpstr>
      <vt:lpstr>The local view on next steps</vt:lpstr>
      <vt:lpstr>Question and Answer</vt:lpstr>
      <vt:lpstr>Closing Remarks </vt:lpstr>
      <vt:lpstr>PowerPoint Presentation</vt:lpstr>
    </vt:vector>
  </TitlesOfParts>
  <Company>United Way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MAsma@uwgt.org</dc:creator>
  <cp:lastModifiedBy>Wayne Lewchuk</cp:lastModifiedBy>
  <cp:revision>489</cp:revision>
  <cp:lastPrinted>2018-06-18T22:17:55Z</cp:lastPrinted>
  <dcterms:created xsi:type="dcterms:W3CDTF">2013-02-19T21:23:32Z</dcterms:created>
  <dcterms:modified xsi:type="dcterms:W3CDTF">2018-06-19T16:26:54Z</dcterms:modified>
</cp:coreProperties>
</file>