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994" r:id="rId2"/>
    <p:sldMasterId id="2147484001" r:id="rId3"/>
    <p:sldMasterId id="2147484013" r:id="rId4"/>
  </p:sldMasterIdLst>
  <p:notesMasterIdLst>
    <p:notesMasterId r:id="rId35"/>
  </p:notesMasterIdLst>
  <p:handoutMasterIdLst>
    <p:handoutMasterId r:id="rId36"/>
  </p:handoutMasterIdLst>
  <p:sldIdLst>
    <p:sldId id="427" r:id="rId5"/>
    <p:sldId id="434" r:id="rId6"/>
    <p:sldId id="505" r:id="rId7"/>
    <p:sldId id="506" r:id="rId8"/>
    <p:sldId id="437" r:id="rId9"/>
    <p:sldId id="438" r:id="rId10"/>
    <p:sldId id="444" r:id="rId11"/>
    <p:sldId id="445" r:id="rId12"/>
    <p:sldId id="448" r:id="rId13"/>
    <p:sldId id="451" r:id="rId14"/>
    <p:sldId id="465" r:id="rId15"/>
    <p:sldId id="466" r:id="rId16"/>
    <p:sldId id="467" r:id="rId17"/>
    <p:sldId id="468" r:id="rId18"/>
    <p:sldId id="469" r:id="rId19"/>
    <p:sldId id="472" r:id="rId20"/>
    <p:sldId id="507" r:id="rId21"/>
    <p:sldId id="470" r:id="rId22"/>
    <p:sldId id="474" r:id="rId23"/>
    <p:sldId id="476" r:id="rId24"/>
    <p:sldId id="477" r:id="rId25"/>
    <p:sldId id="478" r:id="rId26"/>
    <p:sldId id="490" r:id="rId27"/>
    <p:sldId id="492" r:id="rId28"/>
    <p:sldId id="493" r:id="rId29"/>
    <p:sldId id="500" r:id="rId30"/>
    <p:sldId id="501" r:id="rId31"/>
    <p:sldId id="502" r:id="rId32"/>
    <p:sldId id="503" r:id="rId33"/>
    <p:sldId id="504" r:id="rId3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45">
          <p15:clr>
            <a:srgbClr val="A4A3A4"/>
          </p15:clr>
        </p15:guide>
        <p15:guide id="2" orient="horz" pos="1769">
          <p15:clr>
            <a:srgbClr val="A4A3A4"/>
          </p15:clr>
        </p15:guide>
        <p15:guide id="3" pos="476">
          <p15:clr>
            <a:srgbClr val="A4A3A4"/>
          </p15:clr>
        </p15:guide>
        <p15:guide id="4" pos="5465">
          <p15:clr>
            <a:srgbClr val="A4A3A4"/>
          </p15:clr>
        </p15:guide>
        <p15:guide id="5" pos="3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3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38" autoAdjust="0"/>
    <p:restoredTop sz="70313" autoAdjust="0"/>
  </p:normalViewPr>
  <p:slideViewPr>
    <p:cSldViewPr showGuides="1">
      <p:cViewPr>
        <p:scale>
          <a:sx n="75" d="100"/>
          <a:sy n="75" d="100"/>
        </p:scale>
        <p:origin x="-594" y="-360"/>
      </p:cViewPr>
      <p:guideLst>
        <p:guide orient="horz" pos="845"/>
        <p:guide orient="horz" pos="1769"/>
        <p:guide pos="476"/>
        <p:guide pos="5465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826" y="72"/>
      </p:cViewPr>
      <p:guideLst>
        <p:guide orient="horz" pos="2932"/>
        <p:guide pos="221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03A3C59-DE46-4EB1-BB64-DF01ADBD3FD2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3CDCF14-CF5D-4A91-9FD1-89FF3489A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2571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488AF75-00D3-429E-931B-8536BD13D145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21CE1C0-A5DD-4A1F-80EF-A92F7A753E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517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85800" lvl="1" indent="-228600">
              <a:buFont typeface="+mj-lt"/>
              <a:buAutoNum type="arabicPeriod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530D-0239-4F3D-8C33-00388D4AF638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293970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Francesca, an older white woman who finds work through a temporary-employment agency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530D-0239-4F3D-8C33-00388D4AF638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99943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Those in precarious employment earn 51% less than those in stable, secure employment and they live in households with 38% lower income.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E1C0-A5DD-4A1F-80EF-A92F7A753EB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4385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They have limited benefits like extended health benefits – only 8% of precarious workers have extended health benefits compared to 100% of secure workers.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E1C0-A5DD-4A1F-80EF-A92F7A753EB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3968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They have limited access</a:t>
            </a:r>
            <a:r>
              <a:rPr lang="en-CA" baseline="0" dirty="0" smtClean="0"/>
              <a:t> to being paid if they miss a day’s work. So this is going to capture things like holidays, and sick days. As you can see, there are only 12% of those in precarious work who have access to this, compared to 100% of those in secure employment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E1C0-A5DD-4A1F-80EF-A92F7A753EB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4372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Despite making</a:t>
            </a:r>
            <a:r>
              <a:rPr lang="en-CA" baseline="0" dirty="0" smtClean="0"/>
              <a:t> less money, people in precarious jobs are three times more likely to have to pay for their own training.</a:t>
            </a:r>
          </a:p>
          <a:p>
            <a:endParaRPr lang="en-CA" baseline="0" dirty="0" smtClean="0"/>
          </a:p>
          <a:p>
            <a:r>
              <a:rPr lang="en-CA" baseline="0" dirty="0" smtClean="0"/>
              <a:t>Those in secure employment are more likely to have access to employer-provided training.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E1C0-A5DD-4A1F-80EF-A92F7A753EB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4223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Those in precarious employment have less access to childcare. As you can see here about</a:t>
            </a:r>
            <a:r>
              <a:rPr lang="en-CA" baseline="0" dirty="0" smtClean="0"/>
              <a:t> 50% of those in precarious employment say that a lack of access to childcare limits their ability to get work, and 40% said it limits their partner’s ability to get work.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E1C0-A5DD-4A1F-80EF-A92F7A753EB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3650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CA" dirty="0" smtClean="0">
                <a:solidFill>
                  <a:prstClr val="black"/>
                </a:solidFill>
              </a:rPr>
              <a:t>Eva: A middle-aged white female doing freelance writing.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530D-0239-4F3D-8C33-00388D4AF638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99943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They experience more anxiety due</a:t>
            </a:r>
            <a:r>
              <a:rPr lang="en-CA" baseline="0" dirty="0" smtClean="0"/>
              <a:t> to their employment situation that interferes with their home life.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E1C0-A5DD-4A1F-80EF-A92F7A753EB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Workers in less secure low-income employment are more than twice as likely to report poorer</a:t>
            </a:r>
            <a:r>
              <a:rPr lang="en-CA" baseline="0" dirty="0" smtClean="0"/>
              <a:t> mental health than those in more secure high-income employment. (Note – not this figure).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E1C0-A5DD-4A1F-80EF-A92F7A753EB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9492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They report</a:t>
            </a:r>
            <a:r>
              <a:rPr lang="en-CA" baseline="0" dirty="0" smtClean="0"/>
              <a:t> more challenges in keeping up with bills and keeping up with debt obligations.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E1C0-A5DD-4A1F-80EF-A92F7A753EB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447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Introductions</a:t>
            </a:r>
          </a:p>
          <a:p>
            <a:endParaRPr lang="en-CA" dirty="0" smtClean="0"/>
          </a:p>
          <a:p>
            <a:r>
              <a:rPr lang="en-CA" dirty="0" smtClean="0"/>
              <a:t>PEPSO</a:t>
            </a:r>
            <a:r>
              <a:rPr lang="en-CA" baseline="0" dirty="0" smtClean="0"/>
              <a:t> is a 6 year research project that is being led by United Way Toronto and McMaster University. It started in 2010 and concludes next year.</a:t>
            </a:r>
          </a:p>
          <a:p>
            <a:endParaRPr lang="en-CA" baseline="0" dirty="0" smtClean="0"/>
          </a:p>
          <a:p>
            <a:r>
              <a:rPr lang="en-CA" baseline="0" dirty="0" smtClean="0"/>
              <a:t>It’s funded by a 1 million dollar federal government grant and it is a partnership between Universities and the community sector to look at precarious employment and it’s impacts.</a:t>
            </a:r>
          </a:p>
          <a:p>
            <a:endParaRPr lang="en-CA" baseline="0" dirty="0" smtClean="0"/>
          </a:p>
          <a:p>
            <a:r>
              <a:rPr lang="en-CA" baseline="0" dirty="0" smtClean="0"/>
              <a:t>The key messages that are coming out of this report are: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CA" baseline="0" dirty="0" smtClean="0"/>
              <a:t>Many people can be trapped in precarious jobs that make it hard to build a stable, secure life.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CA" baseline="0" dirty="0" smtClean="0"/>
              <a:t>Many people in precarious jobs have a hard time moving into better opportunities.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CA" baseline="0" dirty="0" smtClean="0"/>
              <a:t>Precarious employment has a major impact on the wellbeing of individuals and their families.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CA" baseline="0" dirty="0" smtClean="0"/>
              <a:t>Precarious employment is bad for everyone, but your race, gender and where you were born can make things worse.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E1C0-A5DD-4A1F-80EF-A92F7A753EB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2252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Families are hurting. Across all income levels, parents with insecure jobs tend to be less able than</a:t>
            </a:r>
            <a:r>
              <a:rPr lang="en-CA" baseline="0" dirty="0" smtClean="0"/>
              <a:t> those who are secure to afford school supplies, clothing, and activities outside of school for their kids.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E1C0-A5DD-4A1F-80EF-A92F7A753EB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8644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The uncertainty and</a:t>
            </a:r>
            <a:r>
              <a:rPr lang="en-CA" baseline="0" dirty="0" smtClean="0"/>
              <a:t> anxiety associated with insecure employment increases social isolation by making it difficult to form and sustain friendships within and outside of work.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E1C0-A5DD-4A1F-80EF-A92F7A753EB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8181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Volunteer</a:t>
            </a:r>
            <a:r>
              <a:rPr lang="en-CA" baseline="0" dirty="0" smtClean="0"/>
              <a:t> more often for job opportunities and networking reasons.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E1C0-A5DD-4A1F-80EF-A92F7A753EB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1993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Sofia is an older racialized women who works as a contract translator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530D-0239-4F3D-8C33-00388D4AF638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99943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E1C0-A5DD-4A1F-80EF-A92F7A753EB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5711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Racialized</a:t>
            </a:r>
            <a:r>
              <a:rPr lang="en-CA" baseline="0" dirty="0" smtClean="0"/>
              <a:t> groups – both foreign born and Canadian born experience 2-3 times more employment discrimination (hired, retaining jobs, advancing in jobs)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E1C0-A5DD-4A1F-80EF-A92F7A753EB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7667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E1C0-A5DD-4A1F-80EF-A92F7A753EB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960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530D-0239-4F3D-8C33-00388D4AF638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17234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CA" b="0" dirty="0" smtClean="0"/>
          </a:p>
          <a:p>
            <a:r>
              <a:rPr lang="en-CA" b="0" i="1" dirty="0" smtClean="0"/>
              <a:t>It’s More than Poverty concluded that: </a:t>
            </a:r>
          </a:p>
          <a:p>
            <a:pPr lvl="1"/>
            <a:r>
              <a:rPr lang="en-CA" b="0" dirty="0" smtClean="0"/>
              <a:t>• Today, only 60% of workers in the Greater Toronto-Hamilton Area have stable, secure jobs. About 80% of these jobs are full-time and 20% are part-time. </a:t>
            </a:r>
          </a:p>
          <a:p>
            <a:pPr lvl="1"/>
            <a:r>
              <a:rPr lang="en-CA" b="0" dirty="0" smtClean="0"/>
              <a:t>• Everyone else is working in situations with some measure of precarity. This includes jobs without benefits and jobs with uncertain futures. </a:t>
            </a:r>
          </a:p>
          <a:p>
            <a:pPr lvl="1"/>
            <a:r>
              <a:rPr lang="en-CA" b="0" dirty="0" smtClean="0"/>
              <a:t>• Precarity has always been most prevalent among immigrants, racialized groups and women. While this remains a concern, evidence indicates that it is becoming even more widespread: it is now found at all income levels and in all demographic groups. </a:t>
            </a:r>
          </a:p>
          <a:p>
            <a:pPr lvl="1"/>
            <a:r>
              <a:rPr lang="en-CA" b="0" dirty="0" smtClean="0"/>
              <a:t>• Being precariously employed impacts those in low-income households the worst. However, it hurts everyone who experiences it, regardless of income levels. </a:t>
            </a:r>
          </a:p>
          <a:p>
            <a:pPr lvl="1"/>
            <a:r>
              <a:rPr lang="en-CA" b="0" dirty="0" smtClean="0"/>
              <a:t>• Without changes, the growing prevalence of precarious employment is likely to have a harmful effect on individuals, children and families, and it may damage the social fabric that ties our communities together.</a:t>
            </a:r>
          </a:p>
          <a:p>
            <a:endParaRPr lang="en-CA" b="0" dirty="0" smtClean="0"/>
          </a:p>
          <a:p>
            <a:r>
              <a:rPr lang="en-CA" b="0" dirty="0" smtClean="0"/>
              <a:t>A lot of great success emerged from that report:</a:t>
            </a:r>
          </a:p>
          <a:p>
            <a:pPr lvl="1">
              <a:buFont typeface="Arial" pitchFamily="34" charset="0"/>
              <a:buChar char="•"/>
            </a:pPr>
            <a:r>
              <a:rPr lang="en-CA" b="0" dirty="0" smtClean="0"/>
              <a:t>Bill 18 that revised the Employment Standards Act</a:t>
            </a:r>
          </a:p>
          <a:p>
            <a:pPr lvl="1">
              <a:buFont typeface="Arial" pitchFamily="34" charset="0"/>
              <a:buChar char="•"/>
            </a:pPr>
            <a:r>
              <a:rPr lang="en-CA" b="0" dirty="0" smtClean="0"/>
              <a:t>Some major reviews happening at the provincial level of employment standards, labour</a:t>
            </a:r>
            <a:r>
              <a:rPr lang="en-CA" b="0" baseline="0" dirty="0" smtClean="0"/>
              <a:t> standards, and pensions</a:t>
            </a:r>
          </a:p>
          <a:p>
            <a:pPr lvl="1">
              <a:buFont typeface="Arial" pitchFamily="34" charset="0"/>
              <a:buChar char="•"/>
            </a:pPr>
            <a:r>
              <a:rPr lang="en-CA" b="0" baseline="0" dirty="0" smtClean="0"/>
              <a:t>Widespread acknowledgement that insecure employment is a problem and acceptance of precarious employment</a:t>
            </a:r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530D-0239-4F3D-8C33-00388D4AF638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583136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i="1" dirty="0" smtClean="0"/>
              <a:t>What’s new in the Precarity Penalty:</a:t>
            </a:r>
          </a:p>
          <a:p>
            <a:endParaRPr lang="en-CA" i="1" dirty="0" smtClean="0"/>
          </a:p>
          <a:p>
            <a:r>
              <a:rPr lang="en-CA" b="1" dirty="0" smtClean="0"/>
              <a:t>• We confirm the findings reported in </a:t>
            </a:r>
            <a:r>
              <a:rPr lang="en-CA" b="1" i="1" dirty="0" smtClean="0"/>
              <a:t>It’s More than Poverty and assess labour-market trends since 2011; </a:t>
            </a:r>
          </a:p>
          <a:p>
            <a:endParaRPr lang="en-CA" b="1" i="1" dirty="0" smtClean="0"/>
          </a:p>
          <a:p>
            <a:r>
              <a:rPr lang="en-CA" b="1" dirty="0" smtClean="0"/>
              <a:t>• We examine issues related to the social impact of precarious employment, first raised in </a:t>
            </a:r>
            <a:r>
              <a:rPr lang="en-CA" b="1" i="1" dirty="0" smtClean="0"/>
              <a:t>It’s More than Poverty, including household and community well-being, discrimination and health—with a special emphasis on how these effects are experienced at different income levels; and </a:t>
            </a:r>
          </a:p>
          <a:p>
            <a:endParaRPr lang="en-CA" b="1" i="1" dirty="0" smtClean="0"/>
          </a:p>
          <a:p>
            <a:r>
              <a:rPr lang="en-CA" b="1" dirty="0" smtClean="0"/>
              <a:t>• We offer recommendations on building sustainable employment relationships that will reduce the depth and prevalence of precarious employment, and minimize its negative effects on households and communities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530D-0239-4F3D-8C33-00388D4AF638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649599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E1C0-A5DD-4A1F-80EF-A92F7A753EB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7833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E1C0-A5DD-4A1F-80EF-A92F7A753EB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155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by precarity9: sum precarity</a:t>
            </a:r>
          </a:p>
          <a:p>
            <a:endParaRPr lang="en-CA" dirty="0" smtClean="0"/>
          </a:p>
          <a:p>
            <a:r>
              <a:rPr lang="en-CA" dirty="0" smtClean="0"/>
              <a:t>---------------------------------------------------------------------------------</a:t>
            </a:r>
          </a:p>
          <a:p>
            <a:r>
              <a:rPr lang="en-CA" dirty="0" smtClean="0"/>
              <a:t>-&gt; precarity9 = LOWEST</a:t>
            </a:r>
          </a:p>
          <a:p>
            <a:endParaRPr lang="en-CA" dirty="0" smtClean="0"/>
          </a:p>
          <a:p>
            <a:r>
              <a:rPr lang="en-CA" dirty="0" smtClean="0"/>
              <a:t>    Variable |       </a:t>
            </a:r>
            <a:r>
              <a:rPr lang="en-CA" dirty="0" err="1" smtClean="0"/>
              <a:t>Obs</a:t>
            </a:r>
            <a:r>
              <a:rPr lang="en-CA" dirty="0" smtClean="0"/>
              <a:t>        Mean    Std. Dev.       Min        Max</a:t>
            </a:r>
          </a:p>
          <a:p>
            <a:r>
              <a:rPr lang="en-CA" dirty="0" smtClean="0"/>
              <a:t>-------------+--------------------------------------------------------</a:t>
            </a:r>
          </a:p>
          <a:p>
            <a:r>
              <a:rPr lang="en-CA" dirty="0" smtClean="0"/>
              <a:t>   precarity |       932    .5579399    1.041497          0        2.5</a:t>
            </a:r>
          </a:p>
          <a:p>
            <a:endParaRPr lang="en-CA" dirty="0" smtClean="0"/>
          </a:p>
          <a:p>
            <a:r>
              <a:rPr lang="en-CA" dirty="0" smtClean="0"/>
              <a:t>---------------------------------------------------------------------------------</a:t>
            </a:r>
          </a:p>
          <a:p>
            <a:r>
              <a:rPr lang="en-CA" dirty="0" smtClean="0"/>
              <a:t>-&gt; precarity9 = LOW</a:t>
            </a:r>
          </a:p>
          <a:p>
            <a:endParaRPr lang="en-CA" dirty="0" smtClean="0"/>
          </a:p>
          <a:p>
            <a:r>
              <a:rPr lang="en-CA" dirty="0" smtClean="0"/>
              <a:t>    Variable |       </a:t>
            </a:r>
            <a:r>
              <a:rPr lang="en-CA" dirty="0" err="1" smtClean="0"/>
              <a:t>Obs</a:t>
            </a:r>
            <a:r>
              <a:rPr lang="en-CA" dirty="0" smtClean="0"/>
              <a:t>        Mean    Std. Dev.       Min        Max</a:t>
            </a:r>
          </a:p>
          <a:p>
            <a:r>
              <a:rPr lang="en-CA" dirty="0" smtClean="0"/>
              <a:t>-------------+--------------------------------------------------------</a:t>
            </a:r>
          </a:p>
          <a:p>
            <a:r>
              <a:rPr lang="en-CA" dirty="0" smtClean="0"/>
              <a:t>   precarity |      1097    10.28031    4.128696          5       17.5</a:t>
            </a:r>
          </a:p>
          <a:p>
            <a:endParaRPr lang="en-CA" dirty="0" smtClean="0"/>
          </a:p>
          <a:p>
            <a:r>
              <a:rPr lang="en-CA" dirty="0" smtClean="0"/>
              <a:t>---------------------------------------------------------------------------------</a:t>
            </a:r>
          </a:p>
          <a:p>
            <a:r>
              <a:rPr lang="en-CA" dirty="0" smtClean="0"/>
              <a:t>-&gt; precarity9 = HIGH</a:t>
            </a:r>
          </a:p>
          <a:p>
            <a:endParaRPr lang="en-CA" dirty="0" smtClean="0"/>
          </a:p>
          <a:p>
            <a:r>
              <a:rPr lang="en-CA" dirty="0" smtClean="0"/>
              <a:t>    Variable |       </a:t>
            </a:r>
            <a:r>
              <a:rPr lang="en-CA" dirty="0" err="1" smtClean="0"/>
              <a:t>Obs</a:t>
            </a:r>
            <a:r>
              <a:rPr lang="en-CA" dirty="0" smtClean="0"/>
              <a:t>        Mean    Std. Dev.       Min        Max</a:t>
            </a:r>
          </a:p>
          <a:p>
            <a:r>
              <a:rPr lang="en-CA" dirty="0" smtClean="0"/>
              <a:t>-------------+--------------------------------------------------------</a:t>
            </a:r>
          </a:p>
          <a:p>
            <a:r>
              <a:rPr lang="en-CA" dirty="0" smtClean="0"/>
              <a:t>   precarity |       977     28.0783    5.942067         20       37.5</a:t>
            </a:r>
          </a:p>
          <a:p>
            <a:endParaRPr lang="en-CA" dirty="0" smtClean="0"/>
          </a:p>
          <a:p>
            <a:r>
              <a:rPr lang="en-CA" dirty="0" smtClean="0"/>
              <a:t>---------------------------------------------------------------------------------</a:t>
            </a:r>
          </a:p>
          <a:p>
            <a:r>
              <a:rPr lang="en-CA" dirty="0" smtClean="0"/>
              <a:t>-&gt; precarity9 = HIGHEST</a:t>
            </a:r>
          </a:p>
          <a:p>
            <a:endParaRPr lang="en-CA" dirty="0" smtClean="0"/>
          </a:p>
          <a:p>
            <a:r>
              <a:rPr lang="en-CA" dirty="0" smtClean="0"/>
              <a:t>    Variable |       </a:t>
            </a:r>
            <a:r>
              <a:rPr lang="en-CA" dirty="0" err="1" smtClean="0"/>
              <a:t>Obs</a:t>
            </a:r>
            <a:r>
              <a:rPr lang="en-CA" dirty="0" smtClean="0"/>
              <a:t>        Mean    Std. Dev.       Min        Max</a:t>
            </a:r>
          </a:p>
          <a:p>
            <a:r>
              <a:rPr lang="en-CA" dirty="0" smtClean="0"/>
              <a:t>-------------+--------------------------------------------------------</a:t>
            </a:r>
          </a:p>
          <a:p>
            <a:r>
              <a:rPr lang="en-CA" dirty="0" smtClean="0"/>
              <a:t>   precarity |      1051    53.28021    10.84349         40         95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E1C0-A5DD-4A1F-80EF-A92F7A753EB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3845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CA" dirty="0" err="1" smtClean="0"/>
              <a:t>Tanvi</a:t>
            </a:r>
            <a:r>
              <a:rPr lang="en-CA" dirty="0" smtClean="0"/>
              <a:t>: A young racialized woman with a college education working in a call centre.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530D-0239-4F3D-8C33-00388D4AF638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99943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Since</a:t>
            </a:r>
            <a:r>
              <a:rPr lang="en-CA" baseline="0" dirty="0" smtClean="0"/>
              <a:t> our last report, there has been a decrease in secure employment – the yellow part (down from about 50%) and an increase in the dark grey and red parts – which represent some degree of precarity.</a:t>
            </a:r>
          </a:p>
          <a:p>
            <a:endParaRPr lang="en-CA" baseline="0" dirty="0" smtClean="0"/>
          </a:p>
          <a:p>
            <a:r>
              <a:rPr lang="en-CA" baseline="0" dirty="0" smtClean="0"/>
              <a:t>The dark grey are people who are firmly in precarious employment – those people who are in temporary and contract work.</a:t>
            </a:r>
          </a:p>
          <a:p>
            <a:r>
              <a:rPr lang="en-CA" baseline="0" dirty="0" smtClean="0"/>
              <a:t>The red is a category we called ‘other’ who are in some degree of precarious employment. These people may look secure from the outside, but if you dig a bit deeper they are actually much more similar to those workers in precarious employment – not having access to benefits, not getting paid if they miss work, etc.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E1C0-A5DD-4A1F-80EF-A92F7A753EB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236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3F6E-4CC2-4502-9989-F97F4FFD1125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DA84-3564-4271-BCF9-D5F61F960475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2A77-9B41-46DE-B09F-68EE803CE7AC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F0D5-A83A-5C4F-8B34-08F80A37526A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67FC-CEA5-0643-BD89-1889385356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544" y="1493094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67544" y="1196752"/>
            <a:ext cx="6272436" cy="6480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0" i="0">
                <a:solidFill>
                  <a:srgbClr val="7A003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Name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7544" y="242088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67544" y="2132856"/>
            <a:ext cx="6272436" cy="6480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0">
                <a:solidFill>
                  <a:srgbClr val="7A003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Name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67544" y="335699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67544" y="3068960"/>
            <a:ext cx="6272436" cy="6480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0">
                <a:solidFill>
                  <a:srgbClr val="7A003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Name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67544" y="4293096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67544" y="4005064"/>
            <a:ext cx="6272436" cy="6480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0">
                <a:solidFill>
                  <a:srgbClr val="7A003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Name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67544" y="52292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467544" y="4941168"/>
            <a:ext cx="6272436" cy="6480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0">
                <a:solidFill>
                  <a:srgbClr val="7A003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Name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459804" y="620688"/>
            <a:ext cx="6272436" cy="6480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0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Name</a:t>
            </a:r>
          </a:p>
        </p:txBody>
      </p:sp>
    </p:spTree>
    <p:extLst>
      <p:ext uri="{BB962C8B-B14F-4D97-AF65-F5344CB8AC3E}">
        <p14:creationId xmlns="" xmlns:p14="http://schemas.microsoft.com/office/powerpoint/2010/main" val="3878672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F0D5-A83A-5C4F-8B34-08F80A37526A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67FC-CEA5-0643-BD89-1889385356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85800" y="1571612"/>
            <a:ext cx="7958166" cy="826231"/>
          </a:xfrm>
          <a:prstGeom prst="rect">
            <a:avLst/>
          </a:prstGeom>
          <a:ln>
            <a:noFill/>
          </a:ln>
        </p:spPr>
        <p:txBody>
          <a:bodyPr tIns="0" bIns="0" anchor="b" anchorCtr="0">
            <a:noAutofit/>
          </a:bodyPr>
          <a:lstStyle>
            <a:lvl1pPr algn="l">
              <a:buNone/>
              <a:defRPr sz="5200" b="0" cap="none" baseline="0">
                <a:ln w="5000" cmpd="sng">
                  <a:noFill/>
                  <a:prstDash val="solid"/>
                </a:ln>
                <a:solidFill>
                  <a:srgbClr val="7A003B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8290" y="2500306"/>
            <a:ext cx="7958166" cy="552116"/>
          </a:xfrm>
          <a:prstGeom prst="rect">
            <a:avLst/>
          </a:prstGeom>
        </p:spPr>
        <p:txBody>
          <a:bodyPr lIns="45720" tIns="0" rIns="45720" bIns="0" anchor="t" anchorCtr="0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  </a:t>
            </a:r>
          </a:p>
        </p:txBody>
      </p:sp>
    </p:spTree>
    <p:extLst>
      <p:ext uri="{BB962C8B-B14F-4D97-AF65-F5344CB8AC3E}">
        <p14:creationId xmlns="" xmlns:p14="http://schemas.microsoft.com/office/powerpoint/2010/main" val="3878672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3F6E-4CC2-4502-9989-F97F4FFD1125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923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 2" pitchFamily="18" charset="2"/>
              <a:buChar char=""/>
              <a:defRPr>
                <a:latin typeface="Calibri" pitchFamily="34" charset="0"/>
                <a:cs typeface="Calibri" pitchFamily="34" charset="0"/>
              </a:defRPr>
            </a:lvl1pPr>
            <a:lvl2pPr>
              <a:buClr>
                <a:schemeClr val="accent2"/>
              </a:buClr>
              <a:defRPr>
                <a:latin typeface="Calibri" pitchFamily="34" charset="0"/>
                <a:cs typeface="Calibri" pitchFamily="34" charset="0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accent2"/>
              </a:buClr>
              <a:defRPr>
                <a:latin typeface="Calibri" pitchFamily="34" charset="0"/>
                <a:cs typeface="Calibri" pitchFamily="34" charset="0"/>
              </a:defRPr>
            </a:lvl4pPr>
            <a:lvl5pPr>
              <a:buClrTx/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FE52-5B42-4C16-BA25-1E4CE51328CF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030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71612"/>
            <a:ext cx="7958166" cy="826231"/>
          </a:xfrm>
          <a:ln>
            <a:noFill/>
          </a:ln>
        </p:spPr>
        <p:txBody>
          <a:bodyPr tIns="0" bIns="0" anchor="b" anchorCtr="0">
            <a:noAutofit/>
          </a:bodyPr>
          <a:lstStyle>
            <a:lvl1pPr algn="l">
              <a:buNone/>
              <a:defRPr sz="5200" b="0" cap="none" baseline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500306"/>
            <a:ext cx="7958166" cy="552116"/>
          </a:xfrm>
        </p:spPr>
        <p:txBody>
          <a:bodyPr lIns="45720" tIns="0" rIns="45720" bIns="0" anchor="t" anchorCtr="0"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428D-4C69-4261-900B-145FEA7E4670}" type="datetime1">
              <a:rPr lang="en-US" smtClean="0"/>
              <a:pPr/>
              <a:t>5/20/2015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8151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FA68-5222-43E9-B11A-58F6C6EA223A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9640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C2B6-6CE0-453B-929B-5DAF60B805AA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76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761D-BCEA-4743-BD96-D867E7BBF24C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208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21200">
              <a:spcBef>
                <a:spcPts val="600"/>
              </a:spcBef>
              <a:buFont typeface="Wingdings 2" pitchFamily="18" charset="2"/>
              <a:buChar char=""/>
              <a:defRPr>
                <a:latin typeface="Calibri" pitchFamily="34" charset="0"/>
                <a:cs typeface="Calibri" pitchFamily="34" charset="0"/>
              </a:defRPr>
            </a:lvl1pPr>
            <a:lvl2pPr>
              <a:buClr>
                <a:schemeClr val="accent2"/>
              </a:buClr>
              <a:defRPr>
                <a:latin typeface="Calibri" pitchFamily="34" charset="0"/>
                <a:cs typeface="Calibri" pitchFamily="34" charset="0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accent2"/>
              </a:buClr>
              <a:defRPr>
                <a:latin typeface="Calibri" pitchFamily="34" charset="0"/>
                <a:cs typeface="Calibri" pitchFamily="34" charset="0"/>
              </a:defRPr>
            </a:lvl4pPr>
            <a:lvl5pPr>
              <a:buClrTx/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FE52-5B42-4C16-BA25-1E4CE51328CF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0733-6F2C-42B5-BCD8-0D1C4779F845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428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6B1A-3085-44AB-8FF2-3C0F565C21C3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4090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35C2144-D672-45B2-9E34-779E64086CC5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6493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DA84-3564-4271-BCF9-D5F61F960475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485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2A77-9B41-46DE-B09F-68EE803CE7AC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0852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spcBef>
                <a:spcPts val="600"/>
              </a:spcBef>
              <a:defRPr lang="en-US" sz="5000" kern="1200" dirty="0">
                <a:solidFill>
                  <a:srgbClr val="FFCC7A"/>
                </a:solidFill>
                <a:latin typeface="Calibri"/>
                <a:ea typeface="Adobe Heiti Std R" pitchFamily="34" charset="-128"/>
                <a:cs typeface="Calibri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40760" cy="982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B205-1A90-D546-A890-23F12ACFB17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577C-F207-3B4E-8F06-54C381BA64C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516216" y="6237312"/>
            <a:ext cx="1944216" cy="307777"/>
            <a:chOff x="6516216" y="6237312"/>
            <a:chExt cx="1944216" cy="307777"/>
          </a:xfrm>
        </p:grpSpPr>
        <p:sp>
          <p:nvSpPr>
            <p:cNvPr id="20" name="Rectangle 19"/>
            <p:cNvSpPr/>
            <p:nvPr userDrawn="1"/>
          </p:nvSpPr>
          <p:spPr>
            <a:xfrm>
              <a:off x="6516216" y="6237312"/>
              <a:ext cx="7590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7A003B"/>
                  </a:solidFill>
                  <a:latin typeface="Calibri" pitchFamily="34" charset="0"/>
                  <a:ea typeface="+mj-ea"/>
                  <a:cs typeface="Calibri" pitchFamily="34" charset="0"/>
                </a:rPr>
                <a:t>#PEPSO</a:t>
              </a:r>
              <a:endParaRPr lang="en-CA" sz="1400" b="1" dirty="0" smtClean="0">
                <a:solidFill>
                  <a:srgbClr val="7A003B"/>
                </a:solidFill>
                <a:latin typeface="Calibri" pitchFamily="34" charset="0"/>
                <a:ea typeface="+mj-ea"/>
                <a:cs typeface="Calibri" pitchFamily="34" charset="0"/>
              </a:endParaRPr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7308304" y="6271534"/>
              <a:ext cx="1152128" cy="253810"/>
              <a:chOff x="6300192" y="5805264"/>
              <a:chExt cx="1152128" cy="25381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588224" y="5805264"/>
                <a:ext cx="252000" cy="252000"/>
                <a:chOff x="6732240" y="5805264"/>
                <a:chExt cx="252000" cy="252000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6732240" y="5805264"/>
                  <a:ext cx="252000" cy="252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3" name="Picture 32" descr="Twitter_logo_white (1)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3740" y="5868264"/>
                  <a:ext cx="188979" cy="153638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6876256" y="5805265"/>
                <a:ext cx="252000" cy="252000"/>
                <a:chOff x="4860032" y="4797145"/>
                <a:chExt cx="576064" cy="576063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4860032" y="4797145"/>
                  <a:ext cx="576064" cy="57606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1" name="Picture 30" descr="white_instagram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32040" y="4872484"/>
                  <a:ext cx="432048" cy="42540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>
                <a:grpSpLocks/>
              </p:cNvGrpSpPr>
              <p:nvPr/>
            </p:nvGrpSpPr>
            <p:grpSpPr>
              <a:xfrm>
                <a:off x="6300192" y="5805264"/>
                <a:ext cx="252000" cy="252000"/>
                <a:chOff x="3347864" y="5085184"/>
                <a:chExt cx="288032" cy="28800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3347864" y="5085184"/>
                  <a:ext cx="288000" cy="288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9" name="Picture 28" descr="whitw fb icon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47864" y="5085184"/>
                  <a:ext cx="288032" cy="216024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7164288" y="5805264"/>
                <a:ext cx="288032" cy="253810"/>
                <a:chOff x="7308304" y="5805264"/>
                <a:chExt cx="288032" cy="253810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7308304" y="5805264"/>
                  <a:ext cx="252000" cy="252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7" name="Picture 26" descr="in.png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-15478" t="-19775" r="-15478" b="-19775"/>
                <a:stretch/>
              </p:blipFill>
              <p:spPr>
                <a:xfrm>
                  <a:off x="7308304" y="5805264"/>
                  <a:ext cx="288032" cy="25381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4" name="Group 33"/>
          <p:cNvGrpSpPr/>
          <p:nvPr userDrawn="1"/>
        </p:nvGrpSpPr>
        <p:grpSpPr>
          <a:xfrm>
            <a:off x="611560" y="6230176"/>
            <a:ext cx="4032956" cy="583200"/>
            <a:chOff x="611560" y="5445224"/>
            <a:chExt cx="4032956" cy="583200"/>
          </a:xfrm>
        </p:grpSpPr>
        <p:pic>
          <p:nvPicPr>
            <p:cNvPr id="35" name="Picture 5" descr="\\UWTOFS01\Allocation\Community Initiatives\Research\Precarious Employment\PEPSO Events\Report Launch February 25 2013\Sophia's PEPSO Conference files\pepso logo transparent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1560" y="5445224"/>
              <a:ext cx="1907703" cy="559647"/>
            </a:xfrm>
            <a:prstGeom prst="rect">
              <a:avLst/>
            </a:prstGeom>
            <a:noFill/>
          </p:spPr>
        </p:pic>
        <p:pic>
          <p:nvPicPr>
            <p:cNvPr id="36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5445224"/>
              <a:ext cx="720588" cy="58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2" descr="C:\Users\masma\AppData\Local\Microsoft\Windows\Temporary Internet Files\Content.Outlook\60UWJVSS\mu (2)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71904" y="5445224"/>
              <a:ext cx="936000" cy="5616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69564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B205-1A90-D546-A890-23F12ACFB17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577C-F207-3B4E-8F06-54C381BA64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G:\Community Initiatives\Research\Precarious Employment\PEPSO Events\International Symposium May 21 2015\Event Materials\Logos\Cover PAGE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112008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ts val="600"/>
              </a:spcBef>
              <a:defRPr lang="en-US" sz="5000" kern="1200" dirty="0">
                <a:solidFill>
                  <a:srgbClr val="FFCC7A"/>
                </a:solidFill>
                <a:latin typeface="Calibri"/>
                <a:ea typeface="Adobe Heiti Std R" pitchFamily="34" charset="-128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7A"/>
                </a:solidFill>
                <a:effectLst/>
                <a:uLnTx/>
                <a:uFillTx/>
                <a:latin typeface="Calibri"/>
                <a:ea typeface="Adobe Heiti Std R" pitchFamily="34" charset="-128"/>
                <a:cs typeface="Calibri"/>
              </a:rPr>
              <a:t>unitedwaytoronto.com/research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C7A"/>
              </a:solidFill>
              <a:effectLst/>
              <a:uLnTx/>
              <a:uFillTx/>
              <a:latin typeface="Calibri"/>
              <a:ea typeface="Adobe Heiti Std R" pitchFamily="34" charset="-128"/>
              <a:cs typeface="Calibri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516216" y="6237312"/>
            <a:ext cx="1944216" cy="307777"/>
            <a:chOff x="6516216" y="6237312"/>
            <a:chExt cx="1944216" cy="30777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516216" y="6237312"/>
              <a:ext cx="7590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7A003B"/>
                  </a:solidFill>
                  <a:latin typeface="Calibri" pitchFamily="34" charset="0"/>
                  <a:ea typeface="+mj-ea"/>
                  <a:cs typeface="Calibri" pitchFamily="34" charset="0"/>
                </a:rPr>
                <a:t>#PEPSO</a:t>
              </a:r>
              <a:endParaRPr lang="en-CA" sz="1400" b="1" dirty="0" smtClean="0">
                <a:solidFill>
                  <a:srgbClr val="7A003B"/>
                </a:solidFill>
                <a:latin typeface="Calibri" pitchFamily="34" charset="0"/>
                <a:ea typeface="+mj-ea"/>
                <a:cs typeface="Calibri" pitchFamily="34" charset="0"/>
              </a:endParaRPr>
            </a:p>
          </p:txBody>
        </p:sp>
        <p:grpSp>
          <p:nvGrpSpPr>
            <p:cNvPr id="14" name="Group 20"/>
            <p:cNvGrpSpPr/>
            <p:nvPr userDrawn="1"/>
          </p:nvGrpSpPr>
          <p:grpSpPr>
            <a:xfrm>
              <a:off x="7308304" y="6271534"/>
              <a:ext cx="1152128" cy="253810"/>
              <a:chOff x="6300192" y="5805264"/>
              <a:chExt cx="1152128" cy="253810"/>
            </a:xfrm>
          </p:grpSpPr>
          <p:grpSp>
            <p:nvGrpSpPr>
              <p:cNvPr id="15" name="Group 21"/>
              <p:cNvGrpSpPr/>
              <p:nvPr/>
            </p:nvGrpSpPr>
            <p:grpSpPr>
              <a:xfrm>
                <a:off x="6588224" y="5805264"/>
                <a:ext cx="252000" cy="252000"/>
                <a:chOff x="6732240" y="5805264"/>
                <a:chExt cx="252000" cy="25200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6732240" y="5805264"/>
                  <a:ext cx="252000" cy="252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6" name="Picture 25" descr="Twitter_logo_white (1)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3740" y="5868264"/>
                  <a:ext cx="188979" cy="15363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22"/>
              <p:cNvGrpSpPr/>
              <p:nvPr/>
            </p:nvGrpSpPr>
            <p:grpSpPr>
              <a:xfrm>
                <a:off x="6876256" y="5805265"/>
                <a:ext cx="252000" cy="252000"/>
                <a:chOff x="4860032" y="4797145"/>
                <a:chExt cx="576064" cy="576063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4860032" y="4797145"/>
                  <a:ext cx="576064" cy="57606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4" name="Picture 23" descr="white_instagram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32040" y="4872484"/>
                  <a:ext cx="432048" cy="425400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23"/>
              <p:cNvGrpSpPr>
                <a:grpSpLocks/>
              </p:cNvGrpSpPr>
              <p:nvPr/>
            </p:nvGrpSpPr>
            <p:grpSpPr>
              <a:xfrm>
                <a:off x="6300192" y="5805264"/>
                <a:ext cx="252000" cy="252000"/>
                <a:chOff x="3347864" y="5085184"/>
                <a:chExt cx="288032" cy="288000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3347864" y="5085184"/>
                  <a:ext cx="288000" cy="288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2" name="Picture 21" descr="whitw fb icon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47864" y="5085184"/>
                  <a:ext cx="288032" cy="216024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oup 24"/>
              <p:cNvGrpSpPr/>
              <p:nvPr/>
            </p:nvGrpSpPr>
            <p:grpSpPr>
              <a:xfrm>
                <a:off x="7164288" y="5805264"/>
                <a:ext cx="288032" cy="253810"/>
                <a:chOff x="7308304" y="5805264"/>
                <a:chExt cx="288032" cy="253810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7308304" y="5805264"/>
                  <a:ext cx="252000" cy="252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" name="Picture 19" descr="in.png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-15478" t="-19775" r="-15478" b="-19775"/>
                <a:stretch/>
              </p:blipFill>
              <p:spPr>
                <a:xfrm>
                  <a:off x="7308304" y="5805264"/>
                  <a:ext cx="288032" cy="25381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7" name="Group 26"/>
          <p:cNvGrpSpPr/>
          <p:nvPr userDrawn="1"/>
        </p:nvGrpSpPr>
        <p:grpSpPr>
          <a:xfrm>
            <a:off x="611560" y="6230176"/>
            <a:ext cx="4032956" cy="583200"/>
            <a:chOff x="611560" y="5445224"/>
            <a:chExt cx="4032956" cy="583200"/>
          </a:xfrm>
        </p:grpSpPr>
        <p:pic>
          <p:nvPicPr>
            <p:cNvPr id="28" name="Picture 5" descr="\\UWTOFS01\Allocation\Community Initiatives\Research\Precarious Employment\PEPSO Events\Report Launch February 25 2013\Sophia's PEPSO Conference files\pepso logo transparent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1560" y="5445224"/>
              <a:ext cx="1907703" cy="559647"/>
            </a:xfrm>
            <a:prstGeom prst="rect">
              <a:avLst/>
            </a:prstGeom>
            <a:noFill/>
          </p:spPr>
        </p:pic>
        <p:pic>
          <p:nvPicPr>
            <p:cNvPr id="29" name="Picture 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23928" y="5445224"/>
              <a:ext cx="720588" cy="58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2" descr="C:\Users\masma\AppData\Local\Microsoft\Windows\Temporary Internet Files\Content.Outlook\60UWJVSS\mu (2).png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71904" y="5445224"/>
              <a:ext cx="936000" cy="5616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2356771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B205-1A90-D546-A890-23F12ACFB17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577C-F207-3B4E-8F06-54C381BA6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9915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B205-1A90-D546-A890-23F12ACFB17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577C-F207-3B4E-8F06-54C381BA6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8786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B205-1A90-D546-A890-23F12ACFB17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577C-F207-3B4E-8F06-54C381BA6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867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71612"/>
            <a:ext cx="7958166" cy="826231"/>
          </a:xfrm>
          <a:ln>
            <a:noFill/>
          </a:ln>
        </p:spPr>
        <p:txBody>
          <a:bodyPr tIns="0" bIns="0" anchor="b" anchorCtr="0">
            <a:noAutofit/>
          </a:bodyPr>
          <a:lstStyle>
            <a:lvl1pPr algn="l">
              <a:buNone/>
              <a:defRPr sz="5200" b="0" cap="none" baseline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500306"/>
            <a:ext cx="7958166" cy="552116"/>
          </a:xfrm>
        </p:spPr>
        <p:txBody>
          <a:bodyPr lIns="45720" tIns="0" rIns="45720" bIns="0" anchor="t" anchorCtr="0"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428D-4C69-4261-900B-145FEA7E4670}" type="datetime1">
              <a:rPr lang="en-US" smtClean="0"/>
              <a:pPr/>
              <a:t>5/20/2015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B205-1A90-D546-A890-23F12ACFB17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577C-F207-3B4E-8F06-54C381BA6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1076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B205-1A90-D546-A890-23F12ACFB17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577C-F207-3B4E-8F06-54C381BA6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2510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B205-1A90-D546-A890-23F12ACFB17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577C-F207-3B4E-8F06-54C381BA6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3302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B205-1A90-D546-A890-23F12ACFB17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577C-F207-3B4E-8F06-54C381BA6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0446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B205-1A90-D546-A890-23F12ACFB17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577C-F207-3B4E-8F06-54C381BA6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04048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B205-1A90-D546-A890-23F12ACFB17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577C-F207-3B4E-8F06-54C381BA6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437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FA68-5222-43E9-B11A-58F6C6EA223A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C2B6-6CE0-453B-929B-5DAF60B805AA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19256" cy="1138456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rgbClr val="7A003B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761D-BCEA-4743-BD96-D867E7BBF24C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6B1A-3085-44AB-8FF2-3C0F565C21C3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35C2144-D672-45B2-9E34-779E64086CC5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2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1848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lvl="0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"/>
            </a:pPr>
            <a:r>
              <a:rPr lang="en-US" dirty="0" smtClean="0"/>
              <a:t>Click to edit Master text styles</a:t>
            </a:r>
          </a:p>
          <a:p>
            <a:pPr marL="722376" lvl="1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2"/>
              <a:buChar char=""/>
            </a:pPr>
            <a:r>
              <a:rPr lang="en-US" dirty="0" smtClean="0"/>
              <a:t>Second level</a:t>
            </a:r>
          </a:p>
          <a:p>
            <a:pPr marL="1005840" lvl="2" indent="-256032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□"/>
            </a:pPr>
            <a:r>
              <a:rPr lang="en-US" dirty="0" smtClean="0"/>
              <a:t>Third level</a:t>
            </a:r>
          </a:p>
          <a:p>
            <a:pPr marL="1280160" lvl="3" indent="-237744" algn="l" rtl="0" eaLnBrk="1" latinLnBrk="0" hangingPunct="1">
              <a:spcBef>
                <a:spcPct val="20000"/>
              </a:spcBef>
              <a:buClrTx/>
              <a:buSzPct val="90000"/>
              <a:buFont typeface="Wingdings 2"/>
              <a:buChar char=""/>
            </a:pPr>
            <a:r>
              <a:rPr lang="en-US" dirty="0" smtClean="0"/>
              <a:t>Fourth level</a:t>
            </a:r>
          </a:p>
          <a:p>
            <a:pPr marL="1490472" lvl="4" indent="-182880" algn="l" rtl="0" eaLnBrk="1" latinLnBrk="0" hangingPunct="1">
              <a:spcBef>
                <a:spcPct val="20000"/>
              </a:spcBef>
              <a:buClrTx/>
              <a:buSzPct val="100000"/>
              <a:buFont typeface="Arial"/>
              <a:buChar char="-"/>
            </a:pPr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1D28C91-157D-450D-B6BE-E37464EB3160}" type="datetime1">
              <a:rPr lang="en-US" smtClean="0"/>
              <a:pPr/>
              <a:t>5/20/2015</a:t>
            </a:fld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11560" y="6229038"/>
            <a:ext cx="4032448" cy="584338"/>
            <a:chOff x="611560" y="6229038"/>
            <a:chExt cx="4032448" cy="584338"/>
          </a:xfrm>
        </p:grpSpPr>
        <p:pic>
          <p:nvPicPr>
            <p:cNvPr id="34" name="Picture 2" descr="C:\Users\masma\Desktop\Capture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771800" y="6253996"/>
              <a:ext cx="936104" cy="559379"/>
            </a:xfrm>
            <a:prstGeom prst="rect">
              <a:avLst/>
            </a:prstGeom>
            <a:noFill/>
          </p:spPr>
        </p:pic>
        <p:pic>
          <p:nvPicPr>
            <p:cNvPr id="35" name="Picture 3" descr="C:\Users\masma\Desktop\Capture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923928" y="6229038"/>
              <a:ext cx="720080" cy="584338"/>
            </a:xfrm>
            <a:prstGeom prst="rect">
              <a:avLst/>
            </a:prstGeom>
            <a:noFill/>
          </p:spPr>
        </p:pic>
        <p:pic>
          <p:nvPicPr>
            <p:cNvPr id="36" name="Picture 5" descr="\\UWTOFS01\Allocation\Community Initiatives\Research\Precarious Employment\PEPSO Events\Report Launch February 25 2013\Sophia's PEPSO Conference files\pepso logo transparent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11560" y="6253729"/>
              <a:ext cx="1907703" cy="559647"/>
            </a:xfrm>
            <a:prstGeom prst="rect">
              <a:avLst/>
            </a:prstGeom>
            <a:noFill/>
          </p:spPr>
        </p:pic>
      </p:grpSp>
      <p:cxnSp>
        <p:nvCxnSpPr>
          <p:cNvPr id="37" name="Straight Connector 36"/>
          <p:cNvCxnSpPr/>
          <p:nvPr userDrawn="1"/>
        </p:nvCxnSpPr>
        <p:spPr>
          <a:xfrm>
            <a:off x="539552" y="6229038"/>
            <a:ext cx="8028384" cy="0"/>
          </a:xfrm>
          <a:prstGeom prst="line">
            <a:avLst/>
          </a:prstGeom>
          <a:ln>
            <a:solidFill>
              <a:srgbClr val="7A0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6516216" y="6237312"/>
            <a:ext cx="1944184" cy="307777"/>
            <a:chOff x="6588224" y="6237312"/>
            <a:chExt cx="1944184" cy="307777"/>
          </a:xfrm>
        </p:grpSpPr>
        <p:sp>
          <p:nvSpPr>
            <p:cNvPr id="39" name="Rectangle 38"/>
            <p:cNvSpPr/>
            <p:nvPr userDrawn="1"/>
          </p:nvSpPr>
          <p:spPr>
            <a:xfrm>
              <a:off x="6588224" y="6237312"/>
              <a:ext cx="7590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7A003B"/>
                  </a:solidFill>
                  <a:latin typeface="Calibri" pitchFamily="34" charset="0"/>
                  <a:ea typeface="+mj-ea"/>
                  <a:cs typeface="Calibri" pitchFamily="34" charset="0"/>
                </a:rPr>
                <a:t>#PEPSO</a:t>
              </a:r>
              <a:endParaRPr lang="en-CA" sz="1400" b="1" dirty="0" smtClean="0">
                <a:solidFill>
                  <a:srgbClr val="7A003B"/>
                </a:solidFill>
                <a:latin typeface="Calibri" pitchFamily="34" charset="0"/>
                <a:ea typeface="+mj-ea"/>
                <a:cs typeface="Calibri" pitchFamily="34" charset="0"/>
              </a:endParaRPr>
            </a:p>
          </p:txBody>
        </p:sp>
        <p:grpSp>
          <p:nvGrpSpPr>
            <p:cNvPr id="40" name="Group 22"/>
            <p:cNvGrpSpPr/>
            <p:nvPr userDrawn="1"/>
          </p:nvGrpSpPr>
          <p:grpSpPr>
            <a:xfrm>
              <a:off x="7380312" y="6237312"/>
              <a:ext cx="1152096" cy="288032"/>
              <a:chOff x="6300192" y="5517232"/>
              <a:chExt cx="1152096" cy="288032"/>
            </a:xfrm>
          </p:grpSpPr>
          <p:pic>
            <p:nvPicPr>
              <p:cNvPr id="41" name="Picture 40" descr="1431204752_facebook_circle_gray-128.png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0192" y="5517232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42" name="Picture 41" descr="1431204766_instagram_circle_gray-128.png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6256" y="5517232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43" name="Picture 42" descr="1431204927_linkedin_circle_gray-128.png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4288" y="5517232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44" name="Picture 43" descr="1431204762_twitter_circle_gray-128.png"/>
              <p:cNvPicPr preferRelativeResize="0">
                <a:picLocks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224" y="5517232"/>
                <a:ext cx="288032" cy="288032"/>
              </a:xfrm>
              <a:prstGeom prst="rect">
                <a:avLst/>
              </a:prstGeom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lang="en-US" sz="3000" kern="120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lang="en-US" sz="2600" kern="120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lang="en-US" sz="2400" kern="120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lang="en-US" sz="2000" kern="120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lang="en-US" sz="2000" kern="120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5F0D5-A83A-5C4F-8B34-08F80A37526A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567FC-CEA5-0643-BD89-18893853560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516216" y="6237312"/>
            <a:ext cx="1944216" cy="307777"/>
            <a:chOff x="6516216" y="6237312"/>
            <a:chExt cx="1944216" cy="30777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516216" y="6237312"/>
              <a:ext cx="7590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7A003B"/>
                  </a:solidFill>
                  <a:latin typeface="Calibri" pitchFamily="34" charset="0"/>
                  <a:ea typeface="+mj-ea"/>
                  <a:cs typeface="Calibri" pitchFamily="34" charset="0"/>
                </a:rPr>
                <a:t>#PEPSO</a:t>
              </a:r>
              <a:endParaRPr lang="en-CA" sz="1400" b="1" dirty="0" smtClean="0">
                <a:solidFill>
                  <a:srgbClr val="7A003B"/>
                </a:solidFill>
                <a:latin typeface="Calibri" pitchFamily="34" charset="0"/>
                <a:ea typeface="+mj-ea"/>
                <a:cs typeface="Calibri" pitchFamily="34" charset="0"/>
              </a:endParaRP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7308304" y="6271534"/>
              <a:ext cx="1152128" cy="253810"/>
              <a:chOff x="6300192" y="5805264"/>
              <a:chExt cx="1152128" cy="25381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588224" y="5805264"/>
                <a:ext cx="252000" cy="252000"/>
                <a:chOff x="6732240" y="5805264"/>
                <a:chExt cx="252000" cy="25200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6732240" y="5805264"/>
                  <a:ext cx="252000" cy="252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6" name="Picture 25" descr="Twitter_logo_white (1)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3740" y="5868264"/>
                  <a:ext cx="188979" cy="15363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6876256" y="5805265"/>
                <a:ext cx="252000" cy="252000"/>
                <a:chOff x="4860032" y="4797145"/>
                <a:chExt cx="576064" cy="576063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4860032" y="4797145"/>
                  <a:ext cx="576064" cy="57606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4" name="Picture 23" descr="white_instagram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32040" y="4872484"/>
                  <a:ext cx="432048" cy="425400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>
                <a:grpSpLocks/>
              </p:cNvGrpSpPr>
              <p:nvPr/>
            </p:nvGrpSpPr>
            <p:grpSpPr>
              <a:xfrm>
                <a:off x="6300192" y="5805264"/>
                <a:ext cx="252000" cy="252000"/>
                <a:chOff x="3347864" y="5085184"/>
                <a:chExt cx="288032" cy="288000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3347864" y="5085184"/>
                  <a:ext cx="288000" cy="288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2" name="Picture 21" descr="whitw fb icon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47864" y="5085184"/>
                  <a:ext cx="288032" cy="216024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>
                <a:off x="7164288" y="5805264"/>
                <a:ext cx="288032" cy="253810"/>
                <a:chOff x="7308304" y="5805264"/>
                <a:chExt cx="288032" cy="253810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7308304" y="5805264"/>
                  <a:ext cx="252000" cy="252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" name="Picture 19" descr="in.png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-15478" t="-19775" r="-15478" b="-19775"/>
                <a:stretch/>
              </p:blipFill>
              <p:spPr>
                <a:xfrm>
                  <a:off x="7308304" y="5805264"/>
                  <a:ext cx="288032" cy="25381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0" name="TextBox 29"/>
          <p:cNvSpPr txBox="1"/>
          <p:nvPr userDrawn="1"/>
        </p:nvSpPr>
        <p:spPr>
          <a:xfrm>
            <a:off x="611560" y="836712"/>
            <a:ext cx="7992888" cy="206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800">
                <a:solidFill>
                  <a:srgbClr val="7A003B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endParaRPr lang="en-US" sz="3200" kern="1200" dirty="0" err="1" smtClean="0">
              <a:solidFill>
                <a:srgbClr val="7A003B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2051" name="Picture 3" descr="C:\Users\masma\Desktop\Capture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6237312"/>
            <a:ext cx="706472" cy="620688"/>
          </a:xfrm>
          <a:prstGeom prst="rect">
            <a:avLst/>
          </a:prstGeom>
          <a:noFill/>
        </p:spPr>
      </p:pic>
      <p:pic>
        <p:nvPicPr>
          <p:cNvPr id="2053" name="Picture 5" descr="C:\Users\masma\Desktop\Capture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555776" y="6237312"/>
            <a:ext cx="216024" cy="600065"/>
          </a:xfrm>
          <a:prstGeom prst="rect">
            <a:avLst/>
          </a:prstGeom>
          <a:noFill/>
        </p:spPr>
      </p:pic>
      <p:cxnSp>
        <p:nvCxnSpPr>
          <p:cNvPr id="36" name="Straight Connector 35"/>
          <p:cNvCxnSpPr/>
          <p:nvPr userDrawn="1"/>
        </p:nvCxnSpPr>
        <p:spPr>
          <a:xfrm>
            <a:off x="539552" y="6229038"/>
            <a:ext cx="8028384" cy="0"/>
          </a:xfrm>
          <a:prstGeom prst="line">
            <a:avLst/>
          </a:prstGeom>
          <a:ln>
            <a:solidFill>
              <a:srgbClr val="7A0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 userDrawn="1"/>
        </p:nvGrpSpPr>
        <p:grpSpPr>
          <a:xfrm>
            <a:off x="611560" y="6237312"/>
            <a:ext cx="4032956" cy="583200"/>
            <a:chOff x="611560" y="5445224"/>
            <a:chExt cx="4032956" cy="583200"/>
          </a:xfrm>
        </p:grpSpPr>
        <p:pic>
          <p:nvPicPr>
            <p:cNvPr id="10" name="Picture 5" descr="\\UWTOFS01\Allocation\Community Initiatives\Research\Precarious Employment\PEPSO Events\Report Launch February 25 2013\Sophia's PEPSO Conference files\pepso logo transparent.png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11560" y="5445224"/>
              <a:ext cx="1907703" cy="559647"/>
            </a:xfrm>
            <a:prstGeom prst="rect">
              <a:avLst/>
            </a:prstGeom>
            <a:noFill/>
          </p:spPr>
        </p:pic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23928" y="5445224"/>
              <a:ext cx="720588" cy="58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 descr="C:\Users\masma\AppData\Local\Microsoft\Windows\Temporary Internet Files\Content.Outlook\60UWJVSS\mu (2).png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771904" y="5445224"/>
              <a:ext cx="936000" cy="5616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138801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26" r:id="rId2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5200" kern="1200" dirty="0">
          <a:ln w="5000" cmpd="sng">
            <a:noFill/>
            <a:prstDash val="solid"/>
          </a:ln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6576" indent="0" algn="l" defTabSz="457200" rtl="0" eaLnBrk="1" latinLnBrk="0" hangingPunct="1">
        <a:spcBef>
          <a:spcPct val="20000"/>
        </a:spcBef>
        <a:buFontTx/>
        <a:buNone/>
        <a:defRPr lang="en-US" sz="3200" kern="1200" dirty="0" smtClean="0">
          <a:solidFill>
            <a:srgbClr val="7A003B"/>
          </a:solidFill>
          <a:latin typeface="Calibri" pitchFamily="34" charset="0"/>
          <a:ea typeface="+mn-ea"/>
          <a:cs typeface="Calibri" pitchFamily="34" charset="0"/>
        </a:defRPr>
      </a:lvl1pPr>
      <a:lvl2pPr marL="448056" indent="0" algn="l" defTabSz="457200" rtl="0" eaLnBrk="1" latinLnBrk="0" hangingPunct="1">
        <a:lnSpc>
          <a:spcPct val="80000"/>
        </a:lnSpc>
        <a:spcBef>
          <a:spcPts val="1200"/>
        </a:spcBef>
        <a:buFontTx/>
        <a:buNone/>
        <a:defRPr sz="2400" kern="600" spc="0">
          <a:solidFill>
            <a:schemeClr val="tx1"/>
          </a:solidFill>
          <a:latin typeface="Calibri"/>
          <a:ea typeface="+mn-ea"/>
          <a:cs typeface="+mn-cs"/>
        </a:defRPr>
      </a:lvl2pPr>
      <a:lvl3pPr marL="749808" indent="0" algn="l" defTabSz="4572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2416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07592" indent="0" algn="l" defTabSz="457200" rtl="0" eaLnBrk="1" latinLnBrk="0" hangingPunct="1">
        <a:spcBef>
          <a:spcPct val="20000"/>
        </a:spcBef>
        <a:buFontTx/>
        <a:buNone/>
        <a:defRPr lang="en-US" sz="3200" kern="1200" dirty="0">
          <a:solidFill>
            <a:srgbClr val="7A003B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1848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lvl="0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"/>
            </a:pPr>
            <a:r>
              <a:rPr lang="en-US" dirty="0" smtClean="0"/>
              <a:t>Click to edit Master text styles</a:t>
            </a:r>
          </a:p>
          <a:p>
            <a:pPr marL="722376" lvl="1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2"/>
              <a:buChar char=""/>
            </a:pPr>
            <a:r>
              <a:rPr lang="en-US" dirty="0" smtClean="0"/>
              <a:t>Second level</a:t>
            </a:r>
          </a:p>
          <a:p>
            <a:pPr marL="1005840" lvl="2" indent="-256032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□"/>
            </a:pPr>
            <a:r>
              <a:rPr lang="en-US" dirty="0" smtClean="0"/>
              <a:t>Third level</a:t>
            </a:r>
          </a:p>
          <a:p>
            <a:pPr marL="1280160" lvl="3" indent="-237744" algn="l" rtl="0" eaLnBrk="1" latinLnBrk="0" hangingPunct="1">
              <a:spcBef>
                <a:spcPct val="20000"/>
              </a:spcBef>
              <a:buClrTx/>
              <a:buSzPct val="90000"/>
              <a:buFont typeface="Wingdings 2"/>
              <a:buChar char=""/>
            </a:pPr>
            <a:r>
              <a:rPr lang="en-US" dirty="0" smtClean="0"/>
              <a:t>Fourth level</a:t>
            </a:r>
          </a:p>
          <a:p>
            <a:pPr marL="1490472" lvl="4" indent="-182880" algn="l" rtl="0" eaLnBrk="1" latinLnBrk="0" hangingPunct="1">
              <a:spcBef>
                <a:spcPct val="20000"/>
              </a:spcBef>
              <a:buClrTx/>
              <a:buSzPct val="100000"/>
              <a:buFont typeface="Arial"/>
              <a:buChar char="-"/>
            </a:pPr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1D28C91-157D-450D-B6BE-E37464EB3160}" type="datetime1">
              <a:rPr lang="en-US" smtClean="0"/>
              <a:pPr/>
              <a:t>5/20/2015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11560" y="6229038"/>
            <a:ext cx="4032448" cy="584338"/>
            <a:chOff x="611560" y="6229038"/>
            <a:chExt cx="4032448" cy="584338"/>
          </a:xfrm>
        </p:grpSpPr>
        <p:pic>
          <p:nvPicPr>
            <p:cNvPr id="14" name="Picture 2" descr="C:\Users\masma\Desktop\Capture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771800" y="6253996"/>
              <a:ext cx="936104" cy="559379"/>
            </a:xfrm>
            <a:prstGeom prst="rect">
              <a:avLst/>
            </a:prstGeom>
            <a:noFill/>
          </p:spPr>
        </p:pic>
        <p:pic>
          <p:nvPicPr>
            <p:cNvPr id="15" name="Picture 3" descr="C:\Users\masma\Desktop\Capture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923928" y="6229038"/>
              <a:ext cx="720080" cy="584338"/>
            </a:xfrm>
            <a:prstGeom prst="rect">
              <a:avLst/>
            </a:prstGeom>
            <a:noFill/>
          </p:spPr>
        </p:pic>
        <p:pic>
          <p:nvPicPr>
            <p:cNvPr id="16" name="Picture 5" descr="\\UWTOFS01\Allocation\Community Initiatives\Research\Precarious Employment\PEPSO Events\Report Launch February 25 2013\Sophia's PEPSO Conference files\pepso logo transparent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11560" y="6253729"/>
              <a:ext cx="1907703" cy="559647"/>
            </a:xfrm>
            <a:prstGeom prst="rect">
              <a:avLst/>
            </a:prstGeom>
            <a:noFill/>
          </p:spPr>
        </p:pic>
      </p:grpSp>
      <p:cxnSp>
        <p:nvCxnSpPr>
          <p:cNvPr id="11" name="Straight Connector 10"/>
          <p:cNvCxnSpPr/>
          <p:nvPr/>
        </p:nvCxnSpPr>
        <p:spPr>
          <a:xfrm>
            <a:off x="539552" y="6229038"/>
            <a:ext cx="8028384" cy="0"/>
          </a:xfrm>
          <a:prstGeom prst="line">
            <a:avLst/>
          </a:prstGeom>
          <a:ln>
            <a:solidFill>
              <a:srgbClr val="7A0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516216" y="6237312"/>
            <a:ext cx="1944184" cy="307777"/>
            <a:chOff x="6588224" y="6237312"/>
            <a:chExt cx="1944184" cy="30777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588224" y="6237312"/>
              <a:ext cx="7590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7A003B"/>
                  </a:solidFill>
                  <a:latin typeface="Calibri" pitchFamily="34" charset="0"/>
                  <a:ea typeface="+mj-ea"/>
                  <a:cs typeface="Calibri" pitchFamily="34" charset="0"/>
                </a:rPr>
                <a:t>#PEPSO</a:t>
              </a:r>
              <a:endParaRPr lang="en-CA" sz="1400" b="1" dirty="0" smtClean="0">
                <a:solidFill>
                  <a:srgbClr val="7A003B"/>
                </a:solidFill>
                <a:latin typeface="Calibri" pitchFamily="34" charset="0"/>
                <a:ea typeface="+mj-ea"/>
                <a:cs typeface="Calibri" pitchFamily="34" charset="0"/>
              </a:endParaRPr>
            </a:p>
          </p:txBody>
        </p:sp>
        <p:grpSp>
          <p:nvGrpSpPr>
            <p:cNvPr id="23" name="Group 22"/>
            <p:cNvGrpSpPr/>
            <p:nvPr userDrawn="1"/>
          </p:nvGrpSpPr>
          <p:grpSpPr>
            <a:xfrm>
              <a:off x="7380312" y="6237312"/>
              <a:ext cx="1152096" cy="288032"/>
              <a:chOff x="6300192" y="5517232"/>
              <a:chExt cx="1152096" cy="288032"/>
            </a:xfrm>
          </p:grpSpPr>
          <p:pic>
            <p:nvPicPr>
              <p:cNvPr id="24" name="Picture 23" descr="1431204752_facebook_circle_gray-128.png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0192" y="5517232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25" name="Picture 24" descr="1431204766_instagram_circle_gray-128.png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6256" y="5517232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26" name="Picture 25" descr="1431204927_linkedin_circle_gray-128.png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4288" y="5517232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27" name="Picture 26" descr="1431204762_twitter_circle_gray-128.png"/>
              <p:cNvPicPr preferRelativeResize="0">
                <a:picLocks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224" y="5517232"/>
                <a:ext cx="288032" cy="2880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="" xmlns:p14="http://schemas.microsoft.com/office/powerpoint/2010/main" val="135910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lang="en-US" sz="3000" kern="120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lang="en-US" sz="2600" kern="120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lang="en-US" sz="2400" kern="120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lang="en-US" sz="2000" kern="120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lang="en-US" sz="2000" kern="120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6B205-1A90-D546-A890-23F12ACFB17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577C-F207-3B4E-8F06-54C381BA64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G:\Community Initiatives\Research\Precarious Employment\PEPSO Events\International Symposium May 21 2015\Event Materials\Logos\Cover PAGE 1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631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cial Science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6077050"/>
            <a:ext cx="995560" cy="552415"/>
          </a:xfrm>
          <a:prstGeom prst="rect">
            <a:avLst/>
          </a:prstGeom>
        </p:spPr>
      </p:pic>
      <p:pic>
        <p:nvPicPr>
          <p:cNvPr id="6" name="Picture 5" descr="UW_LOGO_VERT_colour_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5661248"/>
            <a:ext cx="1152876" cy="1006200"/>
          </a:xfrm>
          <a:prstGeom prst="rect">
            <a:avLst/>
          </a:prstGeom>
        </p:spPr>
      </p:pic>
      <p:pic>
        <p:nvPicPr>
          <p:cNvPr id="8" name="Picture 7" descr="PEPSO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6093296"/>
            <a:ext cx="2486391" cy="406148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27584" y="2564904"/>
            <a:ext cx="75608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Before I knew I had a job, I went and did it, I came home and I had a life. . . . It’s like this precarious work. … It changes you as a person.</a:t>
            </a:r>
            <a:endParaRPr kumimoji="0" lang="en-CA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62068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500000"/>
                </a:solidFill>
              </a:rPr>
              <a:t>What are the social effects of precarious employment?</a:t>
            </a:r>
            <a:endParaRPr lang="en-CA" sz="4800" b="1" dirty="0">
              <a:solidFill>
                <a:srgbClr val="500000"/>
              </a:solidFill>
            </a:endParaRPr>
          </a:p>
        </p:txBody>
      </p:sp>
      <p:pic>
        <p:nvPicPr>
          <p:cNvPr id="1026" name="Picture 2" descr="A:\CURA_PEPSO\Case_Study_1\Report_2015\Report\Tables\Precarity Penalty PPT cov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260648"/>
            <a:ext cx="84249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CA" sz="400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Calibri" pitchFamily="34" charset="0"/>
              </a:rPr>
              <a:t>Many people in precarious jobs have a hard time moving into better opportunities.</a:t>
            </a:r>
          </a:p>
          <a:p>
            <a:pPr algn="ctr"/>
            <a:endParaRPr lang="en-CA" sz="3200" b="1" dirty="0">
              <a:solidFill>
                <a:schemeClr val="accent2">
                  <a:lumMod val="50000"/>
                </a:schemeClr>
              </a:solidFill>
              <a:latin typeface="Avenir LT Std 55 Roman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2276872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700" i="1" dirty="0" smtClean="0">
                <a:ln w="5000" cmpd="sng">
                  <a:noFill/>
                  <a:prstDash val="solid"/>
                </a:ln>
                <a:latin typeface="Calibri" pitchFamily="34" charset="0"/>
                <a:ea typeface="+mj-ea"/>
                <a:cs typeface="Calibri" pitchFamily="34" charset="0"/>
              </a:rPr>
              <a:t>“I’ve never been at a job where they were offering that kind of training. They actually wanted you to know the stuff already. . . . They’re not going to say “Oh, we’re going to be willing to train.” All they see is a bunch of applicants in front of them and they’re not going to take somebody on that doesn’t have the training or the experience.”</a:t>
            </a:r>
          </a:p>
          <a:p>
            <a:endParaRPr lang="en-CA" sz="2700" dirty="0" smtClean="0">
              <a:latin typeface="Avenir LT Std 55 Roman" pitchFamily="34" charset="0"/>
            </a:endParaRPr>
          </a:p>
          <a:p>
            <a:r>
              <a:rPr lang="en-CA" sz="2700" i="1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Calibri" pitchFamily="34" charset="0"/>
              </a:rPr>
              <a:t>-Francesca</a:t>
            </a:r>
          </a:p>
          <a:p>
            <a:endParaRPr lang="en-CA" sz="2700" dirty="0">
              <a:latin typeface="Avenir LT Std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344"/>
            <a:ext cx="8219256" cy="113845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They earn less income and live in households with less income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venir LT Std 55 Roman" pitchFamily="34" charset="0"/>
              </a:rPr>
              <a:t/>
            </a:r>
            <a:b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venir LT Std 55 Roman" pitchFamily="34" charset="0"/>
              </a:rPr>
            </a:br>
            <a:endParaRPr lang="en-CA" dirty="0"/>
          </a:p>
        </p:txBody>
      </p:sp>
      <p:pic>
        <p:nvPicPr>
          <p:cNvPr id="3" name="Picture 2" descr="A:\CURA_PEPSO\Case_Study_1\Report_2015\Report\Tables\Precarity Penalty 20015_Figure 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29"/>
            <a:ext cx="9144000" cy="3865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8376"/>
            <a:ext cx="8219256" cy="1138456"/>
          </a:xfrm>
        </p:spPr>
        <p:txBody>
          <a:bodyPr>
            <a:normAutofit fontScale="90000"/>
          </a:bodyPr>
          <a:lstStyle/>
          <a:p>
            <a:r>
              <a:rPr lang="en-CA" sz="4400" dirty="0" smtClean="0"/>
              <a:t>Workers in precarious employment do not receive supplemental  health benefits. </a:t>
            </a:r>
            <a:r>
              <a:rPr lang="en-CA" dirty="0" smtClean="0">
                <a:latin typeface="Avenir LT Std 55 Roman" pitchFamily="34" charset="0"/>
              </a:rPr>
              <a:t/>
            </a:r>
            <a:br>
              <a:rPr lang="en-CA" dirty="0" smtClean="0">
                <a:latin typeface="Avenir LT Std 55 Roman" pitchFamily="34" charset="0"/>
              </a:rPr>
            </a:br>
            <a:endParaRPr lang="en-CA" dirty="0"/>
          </a:p>
        </p:txBody>
      </p:sp>
      <p:pic>
        <p:nvPicPr>
          <p:cNvPr id="3" name="Picture 2" descr="A:\CURA_PEPSO\Case_Study_1\Report_2015\Report\Tables\Precarity Penalty 20015_Figure 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7166"/>
            <a:ext cx="9143999" cy="3746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352"/>
            <a:ext cx="8219256" cy="1138456"/>
          </a:xfrm>
        </p:spPr>
        <p:txBody>
          <a:bodyPr>
            <a:noAutofit/>
          </a:bodyPr>
          <a:lstStyle/>
          <a:p>
            <a:r>
              <a:rPr lang="en-CA" dirty="0" smtClean="0"/>
              <a:t>Workers in precarious employment do not get paid if they miss work.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venir LT Std 55 Roman" pitchFamily="34" charset="0"/>
              </a:rPr>
              <a:t/>
            </a:r>
            <a:b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venir LT Std 55 Roman" pitchFamily="34" charset="0"/>
              </a:rPr>
            </a:br>
            <a:endParaRPr lang="en-CA" dirty="0"/>
          </a:p>
        </p:txBody>
      </p:sp>
      <p:pic>
        <p:nvPicPr>
          <p:cNvPr id="3" name="Picture 2" descr="A:\CURA_PEPSO\Case_Study_1\Report_2015\Report\Tables\Precarity Penalty 20015_Figure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9152636" cy="3597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13845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They have less access to training.</a:t>
            </a:r>
            <a:br>
              <a:rPr lang="en-CA" dirty="0" smtClean="0"/>
            </a:br>
            <a:endParaRPr lang="en-CA" dirty="0" smtClean="0"/>
          </a:p>
        </p:txBody>
      </p:sp>
      <p:pic>
        <p:nvPicPr>
          <p:cNvPr id="3" name="Picture 2" descr="A:\CURA_PEPSO\Case_Study_1\Report_2015\Report\Tables\Precarity Penalty 20015_Figure 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8892480" cy="5230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344"/>
            <a:ext cx="8219256" cy="113845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Lack of childcare is an issue for workers in precarious employment.</a:t>
            </a:r>
            <a:br>
              <a:rPr lang="en-CA" dirty="0" smtClean="0"/>
            </a:br>
            <a:endParaRPr lang="en-CA" dirty="0" smtClean="0"/>
          </a:p>
        </p:txBody>
      </p:sp>
      <p:pic>
        <p:nvPicPr>
          <p:cNvPr id="3" name="Picture 2" descr="A:\CURA_PEPSO\Case_Study_1\Report_2015\Report\Tables\Precarity Penalty 20015_Figure 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4278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121856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CA" sz="400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Calibri" pitchFamily="34" charset="0"/>
              </a:rPr>
              <a:t>Precarious employment has a major impact on the health and well-being of individuals and their families.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2276872"/>
            <a:ext cx="820891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3000" i="1" dirty="0" smtClean="0">
                <a:ln w="5000" cmpd="sng">
                  <a:noFill/>
                  <a:prstDash val="solid"/>
                </a:ln>
                <a:latin typeface="Calibri" pitchFamily="34" charset="0"/>
                <a:ea typeface="+mj-ea"/>
                <a:cs typeface="Calibri" pitchFamily="34" charset="0"/>
              </a:rPr>
              <a:t>“You’re just constantly fighting for work; you’re constantly trying to find work. . . . But the way that my brain is going right now is like I just need a steady income because this is just getting ridiculous. Where I’m at right now is, financially, really precarious; it’s really precarious.”</a:t>
            </a:r>
          </a:p>
          <a:p>
            <a:endParaRPr lang="en-CA" sz="3000" dirty="0" smtClean="0">
              <a:latin typeface="Avenir LT Std 55 Roman" pitchFamily="34" charset="0"/>
            </a:endParaRPr>
          </a:p>
          <a:p>
            <a:r>
              <a:rPr lang="en-CA" sz="3000" i="1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Calibri" pitchFamily="34" charset="0"/>
              </a:rPr>
              <a:t>-Eva</a:t>
            </a:r>
          </a:p>
          <a:p>
            <a:endParaRPr lang="en-CA" sz="2700" dirty="0">
              <a:latin typeface="Avenir LT Std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138456"/>
          </a:xfrm>
        </p:spPr>
        <p:txBody>
          <a:bodyPr/>
          <a:lstStyle/>
          <a:p>
            <a:r>
              <a:rPr lang="en-CA" dirty="0" smtClean="0"/>
              <a:t>Precarious employment is associated with increased anxiety at home.</a:t>
            </a:r>
            <a:endParaRPr lang="en-CA" dirty="0"/>
          </a:p>
        </p:txBody>
      </p:sp>
      <p:pic>
        <p:nvPicPr>
          <p:cNvPr id="2050" name="Picture 2" descr="A:\CURA_PEPSO\Case_Study_1\Report_2015\Report\Tables\Precarity Penalty 20015_Figure 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68760"/>
            <a:ext cx="9144000" cy="4616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8376"/>
            <a:ext cx="8219256" cy="1138456"/>
          </a:xfrm>
        </p:spPr>
        <p:txBody>
          <a:bodyPr>
            <a:noAutofit/>
          </a:bodyPr>
          <a:lstStyle/>
          <a:p>
            <a:r>
              <a:rPr lang="en-CA" dirty="0" smtClean="0"/>
              <a:t>Precarious employment is associated with increased risk of mental health issues.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venir LT Std 55 Roman" pitchFamily="34" charset="0"/>
              </a:rPr>
              <a:t/>
            </a:r>
            <a:b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venir LT Std 55 Roman" pitchFamily="34" charset="0"/>
              </a:rPr>
            </a:br>
            <a:endParaRPr lang="en-CA" dirty="0"/>
          </a:p>
        </p:txBody>
      </p:sp>
      <p:pic>
        <p:nvPicPr>
          <p:cNvPr id="3" name="Picture 3" descr="A:\CURA_PEPSO\Case_Study_1\Report_2015\Report\Tables\Precarity Penalty 20015_Figure 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9144000" cy="3604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336"/>
            <a:ext cx="8219256" cy="1138456"/>
          </a:xfrm>
        </p:spPr>
        <p:txBody>
          <a:bodyPr vert="horz" lIns="45720" rIns="45720" anchor="ctr">
            <a:normAutofit fontScale="90000"/>
          </a:bodyPr>
          <a:lstStyle/>
          <a:p>
            <a:r>
              <a:rPr lang="en-CA" dirty="0" smtClean="0"/>
              <a:t>Precarious employment is associated with increased income stress.</a:t>
            </a:r>
            <a:r>
              <a:rPr lang="en-CA" sz="3200" dirty="0" smtClean="0"/>
              <a:t/>
            </a:r>
            <a:br>
              <a:rPr lang="en-CA" sz="3200" dirty="0" smtClean="0"/>
            </a:br>
            <a:endParaRPr lang="en-CA" sz="3200" dirty="0" smtClean="0"/>
          </a:p>
        </p:txBody>
      </p:sp>
      <p:pic>
        <p:nvPicPr>
          <p:cNvPr id="4" name="Picture 2" descr="A:\CURA_PEPSO\Case_Study_1\Report_2015\Report\Tables\Precarity Penalty 20015_Figure 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4567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60" y="5067063"/>
            <a:ext cx="7992888" cy="831598"/>
          </a:xfrm>
        </p:spPr>
        <p:txBody>
          <a:bodyPr>
            <a:noAutofit/>
          </a:bodyPr>
          <a:lstStyle/>
          <a:p>
            <a:r>
              <a:rPr lang="en-CA" sz="2800" i="1" dirty="0" smtClean="0"/>
              <a:t>“We’re just giving you jobs or work as it comes. . . . You don’t have benefits. . . . If you get assigned work, great; if you don’t, you don’t get any. . . . That was stressful because you could get a month without work and then suddenly work a long weekend, twelve hour shifts. . . . You get all this money, but you have to make it last because who knows when they’re going to call you again.” </a:t>
            </a:r>
            <a:r>
              <a:rPr lang="en-CA" sz="2800" dirty="0" smtClean="0">
                <a:latin typeface="Avenir LT Std 55 Roman" pitchFamily="34" charset="0"/>
              </a:rPr>
              <a:t/>
            </a:r>
            <a:br>
              <a:rPr lang="en-CA" sz="2800" dirty="0" smtClean="0">
                <a:latin typeface="Avenir LT Std 55 Roman" pitchFamily="34" charset="0"/>
              </a:rPr>
            </a:br>
            <a:r>
              <a:rPr lang="en-CA" sz="3200" i="1" dirty="0" smtClean="0"/>
              <a:t> </a:t>
            </a:r>
            <a:endParaRPr lang="en-CA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14287" y="5377151"/>
            <a:ext cx="8207376" cy="552116"/>
          </a:xfrm>
        </p:spPr>
        <p:txBody>
          <a:bodyPr/>
          <a:lstStyle/>
          <a:p>
            <a:pPr marL="38100" lvl="0" indent="-1588">
              <a:buNone/>
            </a:pPr>
            <a:r>
              <a:rPr lang="en-CA" i="1" dirty="0" smtClean="0">
                <a:ea typeface="Calibri" pitchFamily="34" charset="0"/>
              </a:rPr>
              <a:t>-</a:t>
            </a:r>
            <a:r>
              <a:rPr lang="en-CA" sz="2000" i="1" dirty="0" smtClean="0">
                <a:ea typeface="Calibri" pitchFamily="34" charset="0"/>
              </a:rPr>
              <a:t>Rafael</a:t>
            </a:r>
            <a:endParaRPr lang="en-CA" sz="2000" dirty="0" smtClean="0"/>
          </a:p>
        </p:txBody>
      </p:sp>
      <p:pic>
        <p:nvPicPr>
          <p:cNvPr id="4" name="Picture 3" descr="PEPS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482" y="404664"/>
            <a:ext cx="7934843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296"/>
            <a:ext cx="8219256" cy="1138456"/>
          </a:xfrm>
        </p:spPr>
        <p:txBody>
          <a:bodyPr vert="horz" lIns="45720" rIns="45720" anchor="ctr">
            <a:noAutofit/>
          </a:bodyPr>
          <a:lstStyle/>
          <a:p>
            <a:r>
              <a:rPr lang="en-CA" sz="3000" dirty="0" smtClean="0"/>
              <a:t>Precarious employment can affect children.</a:t>
            </a:r>
            <a:br>
              <a:rPr lang="en-CA" sz="3000" dirty="0" smtClean="0"/>
            </a:br>
            <a:endParaRPr lang="en-CA" sz="3000" dirty="0" smtClean="0"/>
          </a:p>
        </p:txBody>
      </p:sp>
      <p:pic>
        <p:nvPicPr>
          <p:cNvPr id="3" name="Picture 2" descr="A:\CURA_PEPSO\Case_Study_1\Report_2015\Report\Tables\Precarity Penalty 20015_Figure 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5470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344"/>
            <a:ext cx="8219256" cy="113845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Workers in precarious employment can be more isolated.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venir LT Std 55 Roman" pitchFamily="34" charset="0"/>
              </a:rPr>
              <a:t/>
            </a:r>
            <a:b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venir LT Std 55 Roman" pitchFamily="34" charset="0"/>
              </a:rPr>
            </a:br>
            <a:endParaRPr lang="en-CA" dirty="0"/>
          </a:p>
        </p:txBody>
      </p:sp>
      <p:pic>
        <p:nvPicPr>
          <p:cNvPr id="3" name="Picture 2" descr="A:\CURA_PEPSO\Case_Study_1\Report_2015\Report\Tables\Precarity Penalty 20015_Figure 1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4032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360"/>
            <a:ext cx="8219256" cy="1138456"/>
          </a:xfrm>
        </p:spPr>
        <p:txBody>
          <a:bodyPr>
            <a:normAutofit fontScale="90000"/>
          </a:bodyPr>
          <a:lstStyle/>
          <a:p>
            <a:r>
              <a:rPr lang="en-CA" sz="4400" dirty="0" smtClean="0"/>
              <a:t>They volunteer more for job opportunities.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venir LT Std 55 Roman" pitchFamily="34" charset="0"/>
              </a:rPr>
              <a:t/>
            </a:r>
            <a:b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venir LT Std 55 Roman" pitchFamily="34" charset="0"/>
              </a:rPr>
            </a:br>
            <a:endParaRPr lang="en-CA" dirty="0"/>
          </a:p>
        </p:txBody>
      </p:sp>
      <p:pic>
        <p:nvPicPr>
          <p:cNvPr id="3" name="Picture 2" descr="\\UWTOFS01\Allocation\Community Initiatives\Research\Precarious Employment\PEPSO Report 2-2015\FINAL Precarity Penalty PPT\Figures &amp; Tables\Precarity Penalty 20015_Figure 9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44000" cy="3803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234514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CA" sz="360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Calibri" pitchFamily="34" charset="0"/>
              </a:rPr>
              <a:t>Precarious employment is bad for everyone—but your race, gender and where you were born can make things worse.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2276872"/>
            <a:ext cx="820891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000" i="1" dirty="0" smtClean="0">
                <a:ln w="5000" cmpd="sng">
                  <a:noFill/>
                  <a:prstDash val="solid"/>
                </a:ln>
                <a:latin typeface="Calibri" pitchFamily="34" charset="0"/>
                <a:ea typeface="+mj-ea"/>
                <a:cs typeface="Calibri" pitchFamily="34" charset="0"/>
              </a:rPr>
              <a:t>“I couldn’t find job. I looked and looked . . . so I said “you know what? It is not there”. . . This is very, it’s very degrading, it’s very humiliating. . . . It makes me feel like “okay, I’m not doing well here, so maybe I had to go back to where I come from, because I’m just getting by in this country.” </a:t>
            </a:r>
          </a:p>
          <a:p>
            <a:endParaRPr lang="en-CA" sz="3000" dirty="0" smtClean="0">
              <a:latin typeface="Avenir LT Std 55 Roman" pitchFamily="34" charset="0"/>
            </a:endParaRPr>
          </a:p>
          <a:p>
            <a:r>
              <a:rPr lang="en-CA" sz="3000" i="1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Calibri" pitchFamily="34" charset="0"/>
              </a:rPr>
              <a:t>-Sofia</a:t>
            </a:r>
          </a:p>
          <a:p>
            <a:endParaRPr lang="en-CA" sz="2700" dirty="0">
              <a:latin typeface="Avenir LT Std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344"/>
            <a:ext cx="8219256" cy="113845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Workers in precarious employment face more discrimination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venir LT Std 55 Roman" pitchFamily="34" charset="0"/>
              </a:rPr>
              <a:t/>
            </a:r>
            <a:b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venir LT Std 55 Roman" pitchFamily="34" charset="0"/>
              </a:rPr>
            </a:br>
            <a:endParaRPr lang="en-CA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1243900"/>
            <a:ext cx="8964488" cy="4777388"/>
            <a:chOff x="0" y="1196752"/>
            <a:chExt cx="9144000" cy="4993412"/>
          </a:xfrm>
        </p:grpSpPr>
        <p:pic>
          <p:nvPicPr>
            <p:cNvPr id="4" name="Picture 3" descr="A:\CURA_PEPSO\Case_Study_1\Report_2015\Report\Tables\Precarity Penalty 20015_Figure 4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1196752"/>
              <a:ext cx="6876256" cy="2524266"/>
            </a:xfrm>
            <a:prstGeom prst="rect">
              <a:avLst/>
            </a:prstGeom>
            <a:noFill/>
          </p:spPr>
        </p:pic>
        <p:pic>
          <p:nvPicPr>
            <p:cNvPr id="5" name="Picture 4" descr="A:\CURA_PEPSO\Case_Study_1\Report_2015\Report\Tables\Precarity Penalty 20015_Figure 5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399482"/>
              <a:ext cx="7020272" cy="279068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344"/>
            <a:ext cx="8219256" cy="1138456"/>
          </a:xfrm>
        </p:spPr>
        <p:txBody>
          <a:bodyPr>
            <a:noAutofit/>
          </a:bodyPr>
          <a:lstStyle/>
          <a:p>
            <a:r>
              <a:rPr lang="en-CA" dirty="0" err="1" smtClean="0"/>
              <a:t>Racialized</a:t>
            </a:r>
            <a:r>
              <a:rPr lang="en-CA" dirty="0" smtClean="0"/>
              <a:t> workers report more discrimination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venir LT Std 55 Roman" pitchFamily="34" charset="0"/>
              </a:rPr>
              <a:t/>
            </a:r>
            <a:b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venir LT Std 55 Roman" pitchFamily="34" charset="0"/>
              </a:rPr>
            </a:br>
            <a:endParaRPr lang="en-CA" dirty="0"/>
          </a:p>
        </p:txBody>
      </p:sp>
      <p:pic>
        <p:nvPicPr>
          <p:cNvPr id="3" name="Picture 2" descr="\\UWTOFS01\Allocation\Community Initiatives\Research\Precarious Employment\PEPSO Report 2-2015\FINAL Precarity Penalty PPT\Figures &amp; Tables\Precarity Penalty 20015_Figure 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75286"/>
            <a:ext cx="9144000" cy="4546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18488" cy="1143000"/>
          </a:xfrm>
        </p:spPr>
        <p:txBody>
          <a:bodyPr>
            <a:noAutofit/>
          </a:bodyPr>
          <a:lstStyle/>
          <a:p>
            <a:r>
              <a:rPr lang="en-CA" sz="4000" dirty="0" smtClean="0"/>
              <a:t>There are practical solutions that will give people in precarious jobs a pathway to more stability and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18488" cy="4525963"/>
          </a:xfrm>
        </p:spPr>
        <p:txBody>
          <a:bodyPr>
            <a:noAutofit/>
          </a:bodyPr>
          <a:lstStyle/>
          <a:p>
            <a:pPr marL="551502" indent="-514350">
              <a:buFont typeface="+mj-lt"/>
              <a:buAutoNum type="arabicPeriod"/>
              <a:tabLst>
                <a:tab pos="357188" algn="l"/>
              </a:tabLst>
            </a:pPr>
            <a:r>
              <a:rPr lang="en-CA" dirty="0" smtClean="0"/>
              <a:t>Building a dynamic labour market that supports workers in precarious employment </a:t>
            </a:r>
          </a:p>
          <a:p>
            <a:pPr marL="551502" indent="-514350">
              <a:buFont typeface="+mj-lt"/>
              <a:buAutoNum type="arabicPeriod"/>
              <a:tabLst>
                <a:tab pos="357188" algn="l"/>
              </a:tabLst>
            </a:pPr>
            <a:r>
              <a:rPr lang="en-CA" dirty="0" smtClean="0"/>
              <a:t>Ensuring that jobs are a pathway to income and employment security </a:t>
            </a:r>
          </a:p>
          <a:p>
            <a:pPr marL="551502" indent="-514350">
              <a:buFont typeface="+mj-lt"/>
              <a:buAutoNum type="arabicPeriod"/>
              <a:tabLst>
                <a:tab pos="357188" algn="l"/>
              </a:tabLst>
            </a:pPr>
            <a:r>
              <a:rPr lang="en-CA" dirty="0" smtClean="0"/>
              <a:t>Enhancing social and community supports for a new labour market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18488" cy="1143000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CA" dirty="0" smtClean="0"/>
              <a:t>Building a dynamic labour market that supports workers in precarious employment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venir LT Std 55 Roman" pitchFamily="34" charset="0"/>
              </a:rPr>
              <a:t/>
            </a:r>
            <a:b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venir LT Std 55 Roman" pitchFamily="34" charset="0"/>
              </a:rPr>
            </a:br>
            <a:endParaRPr lang="en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7413"/>
            <a:ext cx="8218488" cy="4525963"/>
          </a:xfrm>
        </p:spPr>
        <p:txBody>
          <a:bodyPr>
            <a:noAutofit/>
          </a:bodyPr>
          <a:lstStyle/>
          <a:p>
            <a:r>
              <a:rPr lang="en-CA" dirty="0" smtClean="0"/>
              <a:t>Building a workforce-development plan for a changing labour market </a:t>
            </a:r>
          </a:p>
          <a:p>
            <a:pPr defTabSz="534988"/>
            <a:r>
              <a:rPr lang="en-CA" dirty="0" smtClean="0"/>
              <a:t>Providing training opportunities for those in insecure employment </a:t>
            </a:r>
          </a:p>
          <a:p>
            <a:pPr defTabSz="534988"/>
            <a:r>
              <a:rPr lang="en-CA" dirty="0" smtClean="0"/>
              <a:t>Enabling more secure employment </a:t>
            </a:r>
          </a:p>
          <a:p>
            <a:pPr defTabSz="534988"/>
            <a:r>
              <a:rPr lang="en-CA" dirty="0" smtClean="0"/>
              <a:t>Addressing discrimination in hiring, job retention and advancement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18488" cy="1143000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CA" dirty="0" smtClean="0"/>
              <a:t>Ensuring that jobs are a pathway to income and employment security 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venir LT Std 55 Roman" pitchFamily="34" charset="0"/>
              </a:rPr>
              <a:t/>
            </a:r>
            <a:b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venir LT Std 55 Roman" pitchFamily="34" charset="0"/>
              </a:rPr>
            </a:br>
            <a:endParaRPr lang="en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18488" cy="4525963"/>
          </a:xfrm>
        </p:spPr>
        <p:txBody>
          <a:bodyPr>
            <a:noAutofit/>
          </a:bodyPr>
          <a:lstStyle/>
          <a:p>
            <a:pPr defTabSz="534988"/>
            <a:r>
              <a:rPr lang="en-CA" dirty="0" smtClean="0"/>
              <a:t>Modernizing employment standards </a:t>
            </a:r>
          </a:p>
          <a:p>
            <a:pPr defTabSz="534988"/>
            <a:r>
              <a:rPr lang="en-CA" dirty="0" smtClean="0"/>
              <a:t>Reducing the impacts of irregular work schedules for workers</a:t>
            </a:r>
          </a:p>
          <a:p>
            <a:pPr defTabSz="534988"/>
            <a:r>
              <a:rPr lang="en-CA" dirty="0" smtClean="0"/>
              <a:t>Improving income security for workers in precarious jobs</a:t>
            </a:r>
          </a:p>
          <a:p>
            <a:pPr defTabSz="534988"/>
            <a:r>
              <a:rPr lang="en-CA" dirty="0" smtClean="0"/>
              <a:t>Enhancing access to benefits for workers in insecure jobs</a:t>
            </a:r>
          </a:p>
          <a:p>
            <a:pPr defTabSz="534988"/>
            <a:r>
              <a:rPr lang="en-CA" dirty="0" smtClean="0"/>
              <a:t>Supporting voice at work 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18488" cy="1143000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CA" dirty="0" smtClean="0"/>
              <a:t>Enhancing social and community supports for a new labour market 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venir LT Std 55 Roman" pitchFamily="34" charset="0"/>
              </a:rPr>
              <a:t/>
            </a:r>
            <a:b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venir LT Std 55 Roman" pitchFamily="34" charset="0"/>
              </a:rPr>
            </a:br>
            <a:endParaRPr lang="en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18488" cy="4525963"/>
          </a:xfrm>
        </p:spPr>
        <p:txBody>
          <a:bodyPr>
            <a:noAutofit/>
          </a:bodyPr>
          <a:lstStyle/>
          <a:p>
            <a:pPr defTabSz="534988"/>
            <a:r>
              <a:rPr lang="en-CA" dirty="0" smtClean="0"/>
              <a:t>Enabling flexible, quality childcare</a:t>
            </a:r>
          </a:p>
          <a:p>
            <a:pPr defTabSz="534988"/>
            <a:r>
              <a:rPr lang="en-CA" dirty="0" smtClean="0"/>
              <a:t>Improving access to community services </a:t>
            </a:r>
          </a:p>
          <a:p>
            <a:pPr defTabSz="534988"/>
            <a:r>
              <a:rPr lang="en-CA" dirty="0" smtClean="0"/>
              <a:t>Creating accessible opportunities for children and youth</a:t>
            </a:r>
          </a:p>
          <a:p>
            <a:pPr defTabSz="534988"/>
            <a:r>
              <a:rPr lang="en-CA" dirty="0" smtClean="0"/>
              <a:t>Ensuring meaningful volunteer opportunities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ayne\AppData\Local\Temp\New cover for PPT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41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cial Science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6077050"/>
            <a:ext cx="995560" cy="552415"/>
          </a:xfrm>
          <a:prstGeom prst="rect">
            <a:avLst/>
          </a:prstGeom>
        </p:spPr>
      </p:pic>
      <p:pic>
        <p:nvPicPr>
          <p:cNvPr id="6" name="Picture 5" descr="UW_LOGO_VERT_colour_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5661248"/>
            <a:ext cx="1152876" cy="1006200"/>
          </a:xfrm>
          <a:prstGeom prst="rect">
            <a:avLst/>
          </a:prstGeom>
        </p:spPr>
      </p:pic>
      <p:pic>
        <p:nvPicPr>
          <p:cNvPr id="8" name="Picture 7" descr="PEPSO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6093296"/>
            <a:ext cx="2486391" cy="406148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27584" y="2564904"/>
            <a:ext cx="75608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Before I knew I had a job, I went and did it, I came home and I had a life. . . . It’s like this precarious work. … It changes you as a person.</a:t>
            </a:r>
            <a:endParaRPr kumimoji="0" lang="en-CA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62068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500000"/>
                </a:solidFill>
              </a:rPr>
              <a:t>What are the social effects of precarious employment?</a:t>
            </a:r>
            <a:endParaRPr lang="en-CA" sz="4800" b="1" dirty="0">
              <a:solidFill>
                <a:srgbClr val="500000"/>
              </a:solidFill>
            </a:endParaRPr>
          </a:p>
        </p:txBody>
      </p:sp>
      <p:pic>
        <p:nvPicPr>
          <p:cNvPr id="1026" name="Picture 2" descr="A:\CURA_PEPSO\Case_Study_1\Report_2015\Report\Tables\Precarity Penalty PPT cov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4932457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bg1"/>
                </a:solidFill>
                <a:latin typeface="Calibri"/>
                <a:ea typeface="Adobe Heiti Std R" pitchFamily="34" charset="-128"/>
                <a:cs typeface="Calibri"/>
              </a:rPr>
              <a:t>Internal Pre-publication Briefing</a:t>
            </a:r>
          </a:p>
          <a:p>
            <a:r>
              <a:rPr lang="en-CA" sz="2000" b="1" dirty="0" smtClean="0">
                <a:solidFill>
                  <a:schemeClr val="bg1"/>
                </a:solidFill>
                <a:latin typeface="Calibri"/>
                <a:ea typeface="Adobe Heiti Std R" pitchFamily="34" charset="-128"/>
                <a:cs typeface="Calibri"/>
              </a:rPr>
              <a:t>14 &amp; 15 May 2015</a:t>
            </a:r>
            <a:endParaRPr lang="en-CA" sz="2000" b="1" dirty="0">
              <a:solidFill>
                <a:schemeClr val="bg1"/>
              </a:solidFill>
              <a:latin typeface="Calibri"/>
              <a:ea typeface="Adobe Heiti Std R" pitchFamily="34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cial Science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6077050"/>
            <a:ext cx="995560" cy="552415"/>
          </a:xfrm>
          <a:prstGeom prst="rect">
            <a:avLst/>
          </a:prstGeom>
        </p:spPr>
      </p:pic>
      <p:pic>
        <p:nvPicPr>
          <p:cNvPr id="6" name="Picture 5" descr="UW_LOGO_VERT_colour_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5661248"/>
            <a:ext cx="1152876" cy="1006200"/>
          </a:xfrm>
          <a:prstGeom prst="rect">
            <a:avLst/>
          </a:prstGeom>
        </p:spPr>
      </p:pic>
      <p:pic>
        <p:nvPicPr>
          <p:cNvPr id="8" name="Picture 7" descr="PEPSO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6093296"/>
            <a:ext cx="2486391" cy="406148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27584" y="2564904"/>
            <a:ext cx="75608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Before I knew I had a job, I went and did it, I came home and I had a life. . . . It’s like this precarious work. … It changes you as a person.</a:t>
            </a:r>
            <a:endParaRPr kumimoji="0" lang="en-CA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62068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500000"/>
                </a:solidFill>
              </a:rPr>
              <a:t>What are the social effects of precarious employment?</a:t>
            </a:r>
            <a:endParaRPr lang="en-CA" sz="4800" b="1" dirty="0">
              <a:solidFill>
                <a:srgbClr val="500000"/>
              </a:solidFill>
            </a:endParaRPr>
          </a:p>
        </p:txBody>
      </p:sp>
      <p:pic>
        <p:nvPicPr>
          <p:cNvPr id="1026" name="Picture 2" descr="A:\CURA_PEPSO\Case_Study_1\Report_2015\Report\Tables\Precarity Penalty PPT cov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363538" algn="l"/>
              </a:tabLst>
            </a:pPr>
            <a:r>
              <a:rPr lang="en-CA" dirty="0" smtClean="0"/>
              <a:t>Random survey of 4,193 individuals by Leger Marketing</a:t>
            </a:r>
          </a:p>
          <a:p>
            <a:pPr>
              <a:tabLst>
                <a:tab pos="363538" algn="l"/>
              </a:tabLst>
            </a:pPr>
            <a:r>
              <a:rPr lang="en-CA" dirty="0" smtClean="0"/>
              <a:t> Covers Hamilton and the GTA</a:t>
            </a:r>
          </a:p>
          <a:p>
            <a:pPr>
              <a:tabLst>
                <a:tab pos="363538" algn="l"/>
              </a:tabLst>
            </a:pPr>
            <a:r>
              <a:rPr lang="en-CA" dirty="0" smtClean="0"/>
              <a:t> 28 interviews with individuals in precarious employment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18488" cy="1143000"/>
          </a:xfrm>
        </p:spPr>
        <p:txBody>
          <a:bodyPr>
            <a:normAutofit fontScale="90000"/>
          </a:bodyPr>
          <a:lstStyle/>
          <a:p>
            <a:r>
              <a:rPr lang="en-CA" sz="4900" dirty="0" smtClean="0"/>
              <a:t>How to measure precarious employment?</a:t>
            </a:r>
            <a:r>
              <a:rPr lang="en-CA" dirty="0" smtClean="0">
                <a:latin typeface="Avenir LT Std 55 Roman" pitchFamily="34" charset="0"/>
              </a:rPr>
              <a:t/>
            </a:r>
            <a:br>
              <a:rPr lang="en-CA" dirty="0" smtClean="0">
                <a:latin typeface="Avenir LT Std 55 Roman" pitchFamily="34" charset="0"/>
              </a:rPr>
            </a:b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2332037"/>
            <a:ext cx="821848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1200" indent="-384048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"/>
              <a:tabLst>
                <a:tab pos="363538" algn="l"/>
              </a:tabLst>
            </a:pPr>
            <a:r>
              <a:rPr lang="en-CA" sz="3000" dirty="0" smtClean="0">
                <a:latin typeface="Calibri" pitchFamily="34" charset="0"/>
                <a:cs typeface="Calibri" pitchFamily="34" charset="0"/>
              </a:rPr>
              <a:t>Form of the employment relationship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895350" lvl="1" indent="-446088">
              <a:spcBef>
                <a:spcPct val="20000"/>
              </a:spcBef>
              <a:buClr>
                <a:schemeClr val="accent2"/>
              </a:buClr>
              <a:buSzPct val="90000"/>
              <a:buFont typeface="Wingdings 2"/>
              <a:buChar char=""/>
            </a:pPr>
            <a:r>
              <a:rPr lang="en-CA" sz="2600" dirty="0" smtClean="0">
                <a:latin typeface="Calibri" pitchFamily="34" charset="0"/>
                <a:cs typeface="Calibri" pitchFamily="34" charset="0"/>
              </a:rPr>
              <a:t>Is it temp agency work, short-term, casual, own account self-employed? </a:t>
            </a: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 marL="421200" lvl="0" indent="-384048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"/>
              <a:tabLst>
                <a:tab pos="363538" algn="l"/>
              </a:tabLst>
            </a:pPr>
            <a:r>
              <a:rPr lang="en-CA" sz="3000" dirty="0" smtClean="0">
                <a:latin typeface="Calibri" pitchFamily="34" charset="0"/>
                <a:cs typeface="Calibri" pitchFamily="34" charset="0"/>
              </a:rPr>
              <a:t>Characteristics of the employment relationship</a:t>
            </a:r>
          </a:p>
          <a:p>
            <a:pPr marL="895350" lvl="1" indent="-446088">
              <a:spcBef>
                <a:spcPct val="20000"/>
              </a:spcBef>
              <a:buClr>
                <a:schemeClr val="accent2"/>
              </a:buClr>
              <a:buSzPct val="90000"/>
              <a:buFont typeface="Wingdings 2"/>
              <a:buChar char=""/>
              <a:tabLst>
                <a:tab pos="363538" algn="l"/>
              </a:tabLst>
            </a:pPr>
            <a:r>
              <a:rPr lang="en-CA" sz="2600" dirty="0" smtClean="0">
                <a:latin typeface="Calibri" pitchFamily="34" charset="0"/>
                <a:cs typeface="Calibri" pitchFamily="34" charset="0"/>
              </a:rPr>
              <a:t>Employment </a:t>
            </a:r>
            <a:r>
              <a:rPr lang="en-CA" sz="2600" dirty="0" err="1" smtClean="0">
                <a:latin typeface="Calibri" pitchFamily="34" charset="0"/>
                <a:cs typeface="Calibri" pitchFamily="34" charset="0"/>
              </a:rPr>
              <a:t>Precarity</a:t>
            </a:r>
            <a:r>
              <a:rPr lang="en-CA" sz="2600" dirty="0" smtClean="0">
                <a:latin typeface="Calibri" pitchFamily="34" charset="0"/>
                <a:cs typeface="Calibri" pitchFamily="34" charset="0"/>
              </a:rPr>
              <a:t> Index</a:t>
            </a: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 marL="421200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76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The Employment </a:t>
            </a:r>
            <a:r>
              <a:rPr lang="en-US" sz="4800" dirty="0" err="1" smtClean="0">
                <a:solidFill>
                  <a:schemeClr val="accent1"/>
                </a:solidFill>
              </a:rPr>
              <a:t>Precarity</a:t>
            </a:r>
            <a:r>
              <a:rPr lang="en-US" sz="4800" dirty="0" smtClean="0">
                <a:solidFill>
                  <a:schemeClr val="accent1"/>
                </a:solidFill>
              </a:rPr>
              <a:t> Index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3754760" cy="470912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marL="0">
              <a:buNone/>
            </a:pPr>
            <a:r>
              <a:rPr lang="en-CA" sz="3000" dirty="0" smtClean="0">
                <a:solidFill>
                  <a:schemeClr val="accent1"/>
                </a:solidFill>
              </a:rPr>
              <a:t>What is included?</a:t>
            </a:r>
            <a:endParaRPr lang="en-US" sz="3000" dirty="0" smtClean="0">
              <a:solidFill>
                <a:schemeClr val="accent1"/>
              </a:solidFill>
            </a:endParaRPr>
          </a:p>
          <a:p>
            <a:r>
              <a:rPr lang="en-US" sz="2000" dirty="0" smtClean="0"/>
              <a:t>Not paid if miss work </a:t>
            </a:r>
          </a:p>
          <a:p>
            <a:r>
              <a:rPr lang="en-US" sz="2000" dirty="0" smtClean="0"/>
              <a:t>Not in standard employment relationship </a:t>
            </a:r>
          </a:p>
          <a:p>
            <a:r>
              <a:rPr lang="en-US" sz="2000" dirty="0" smtClean="0"/>
              <a:t>Weekly income not stable</a:t>
            </a:r>
          </a:p>
          <a:p>
            <a:r>
              <a:rPr lang="en-US" sz="2000" dirty="0" smtClean="0"/>
              <a:t>Hours worked not stable</a:t>
            </a:r>
          </a:p>
          <a:p>
            <a:r>
              <a:rPr lang="en-US" sz="2000" dirty="0" smtClean="0"/>
              <a:t>Work on-call </a:t>
            </a:r>
          </a:p>
          <a:p>
            <a:r>
              <a:rPr lang="en-US" sz="2000" dirty="0" smtClean="0"/>
              <a:t>Don’t know work schedule in advance</a:t>
            </a:r>
          </a:p>
          <a:p>
            <a:r>
              <a:rPr lang="en-US" sz="2000" dirty="0" smtClean="0"/>
              <a:t>Paid in cash 	</a:t>
            </a:r>
          </a:p>
          <a:p>
            <a:r>
              <a:rPr lang="en-US" sz="2000" dirty="0" smtClean="0"/>
              <a:t>Temporary employment</a:t>
            </a:r>
          </a:p>
          <a:p>
            <a:r>
              <a:rPr lang="en-US" sz="2000" dirty="0" smtClean="0"/>
              <a:t>No benefits </a:t>
            </a:r>
          </a:p>
          <a:p>
            <a:r>
              <a:rPr lang="en-US" sz="2000" dirty="0" smtClean="0"/>
              <a:t>Weak voice at work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55232" y="1196752"/>
            <a:ext cx="3761184" cy="470912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>
              <a:buNone/>
            </a:pPr>
            <a:r>
              <a:rPr lang="en-CA" sz="3000" dirty="0" smtClean="0">
                <a:solidFill>
                  <a:schemeClr val="accent1"/>
                </a:solidFill>
              </a:rPr>
              <a:t>What is not included?</a:t>
            </a:r>
            <a:endParaRPr lang="en-US" sz="2200" dirty="0" smtClean="0"/>
          </a:p>
          <a:p>
            <a:r>
              <a:rPr lang="en-US" sz="2000" dirty="0" smtClean="0"/>
              <a:t>Income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260648"/>
            <a:ext cx="84249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CA" sz="400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Calibri" pitchFamily="34" charset="0"/>
              </a:rPr>
              <a:t>Many people can be trapped in precarious jobs that make it hard to build a stable, secure life.</a:t>
            </a:r>
          </a:p>
          <a:p>
            <a:pPr algn="ctr"/>
            <a:endParaRPr lang="en-CA" sz="3200" b="1" dirty="0">
              <a:solidFill>
                <a:schemeClr val="accent2">
                  <a:lumMod val="50000"/>
                </a:schemeClr>
              </a:solidFill>
              <a:latin typeface="Avenir LT Std 55 Roman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2431916"/>
            <a:ext cx="82089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i="1" dirty="0" smtClean="0">
                <a:ln w="5000" cmpd="sng">
                  <a:noFill/>
                  <a:prstDash val="solid"/>
                </a:ln>
                <a:latin typeface="Calibri" pitchFamily="34" charset="0"/>
                <a:ea typeface="+mj-ea"/>
                <a:cs typeface="Calibri" pitchFamily="34" charset="0"/>
              </a:rPr>
              <a:t>“I’ve done so much temporary work, and no one’s ever made me permanent or extended the contract. .  . and it’s really frustrating because I’m tired of temping. I just want some stable employment, and it’s so frustrating.” </a:t>
            </a:r>
          </a:p>
          <a:p>
            <a:endParaRPr lang="en-CA" sz="1200" dirty="0" smtClean="0">
              <a:latin typeface="Avenir LT Std 55 Roman" pitchFamily="34" charset="0"/>
            </a:endParaRPr>
          </a:p>
          <a:p>
            <a:r>
              <a:rPr lang="en-CA" sz="3200" i="1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Calibri" pitchFamily="34" charset="0"/>
              </a:rPr>
              <a:t>-</a:t>
            </a:r>
            <a:r>
              <a:rPr lang="en-CA" sz="3200" i="1" dirty="0" err="1" smtClean="0">
                <a:solidFill>
                  <a:schemeClr val="accent1"/>
                </a:solidFill>
                <a:latin typeface="Calibri" pitchFamily="34" charset="0"/>
                <a:ea typeface="+mj-ea"/>
                <a:cs typeface="Calibri" pitchFamily="34" charset="0"/>
              </a:rPr>
              <a:t>Tanvi</a:t>
            </a:r>
            <a:endParaRPr lang="en-CA" sz="3200" i="1" dirty="0" smtClean="0">
              <a:solidFill>
                <a:schemeClr val="accent1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endParaRPr lang="en-CA" sz="2400" dirty="0">
              <a:latin typeface="Avenir LT Std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485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296"/>
            <a:ext cx="8219256" cy="1138456"/>
          </a:xfrm>
        </p:spPr>
        <p:txBody>
          <a:bodyPr>
            <a:noAutofit/>
          </a:bodyPr>
          <a:lstStyle/>
          <a:p>
            <a:r>
              <a:rPr lang="en-CA" sz="3600" dirty="0" smtClean="0">
                <a:solidFill>
                  <a:schemeClr val="accent1"/>
                </a:solidFill>
              </a:rPr>
              <a:t>Fewer workers are in permanent full-time employment in the 2014 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PEPSO">
      <a:dk1>
        <a:sysClr val="windowText" lastClr="000000"/>
      </a:dk1>
      <a:lt1>
        <a:sysClr val="window" lastClr="FFFFFF"/>
      </a:lt1>
      <a:dk2>
        <a:srgbClr val="616163"/>
      </a:dk2>
      <a:lt2>
        <a:srgbClr val="8F989D"/>
      </a:lt2>
      <a:accent1>
        <a:srgbClr val="7A003B"/>
      </a:accent1>
      <a:accent2>
        <a:srgbClr val="FDBF56"/>
      </a:accent2>
      <a:accent3>
        <a:srgbClr val="480024"/>
      </a:accent3>
      <a:accent4>
        <a:srgbClr val="C77C01"/>
      </a:accent4>
      <a:accent5>
        <a:srgbClr val="9E9273"/>
      </a:accent5>
      <a:accent6>
        <a:srgbClr val="7E848D"/>
      </a:accent6>
      <a:hlink>
        <a:srgbClr val="7A003B"/>
      </a:hlink>
      <a:folHlink>
        <a:srgbClr val="FEA10A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y in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chnic">
  <a:themeElements>
    <a:clrScheme name="PEPSO">
      <a:dk1>
        <a:sysClr val="windowText" lastClr="000000"/>
      </a:dk1>
      <a:lt1>
        <a:sysClr val="window" lastClr="FFFFFF"/>
      </a:lt1>
      <a:dk2>
        <a:srgbClr val="616163"/>
      </a:dk2>
      <a:lt2>
        <a:srgbClr val="8F989D"/>
      </a:lt2>
      <a:accent1>
        <a:srgbClr val="7A003B"/>
      </a:accent1>
      <a:accent2>
        <a:srgbClr val="FDBF56"/>
      </a:accent2>
      <a:accent3>
        <a:srgbClr val="480024"/>
      </a:accent3>
      <a:accent4>
        <a:srgbClr val="C77C01"/>
      </a:accent4>
      <a:accent5>
        <a:srgbClr val="9E9273"/>
      </a:accent5>
      <a:accent6>
        <a:srgbClr val="7E848D"/>
      </a:accent6>
      <a:hlink>
        <a:srgbClr val="7A003B"/>
      </a:hlink>
      <a:folHlink>
        <a:srgbClr val="FEA10A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</TotalTime>
  <Words>2116</Words>
  <Application>Microsoft Office PowerPoint</Application>
  <PresentationFormat>On-screen Show (4:3)</PresentationFormat>
  <Paragraphs>193</Paragraphs>
  <Slides>30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Technic</vt:lpstr>
      <vt:lpstr>Gray intro</vt:lpstr>
      <vt:lpstr>2_Technic</vt:lpstr>
      <vt:lpstr>Custom Design</vt:lpstr>
      <vt:lpstr>Slide 1</vt:lpstr>
      <vt:lpstr>“We’re just giving you jobs or work as it comes. . . . You don’t have benefits. . . . If you get assigned work, great; if you don’t, you don’t get any. . . . That was stressful because you could get a month without work and then suddenly work a long weekend, twelve hour shifts. . . . You get all this money, but you have to make it last because who knows when they’re going to call you again.”   </vt:lpstr>
      <vt:lpstr>Slide 3</vt:lpstr>
      <vt:lpstr>Slide 4</vt:lpstr>
      <vt:lpstr>The Study</vt:lpstr>
      <vt:lpstr>How to measure precarious employment? </vt:lpstr>
      <vt:lpstr>The Employment Precarity Index</vt:lpstr>
      <vt:lpstr>Slide 8</vt:lpstr>
      <vt:lpstr>Fewer workers are in permanent full-time employment in the 2014 sample</vt:lpstr>
      <vt:lpstr>Slide 10</vt:lpstr>
      <vt:lpstr>They earn less income and live in households with less income </vt:lpstr>
      <vt:lpstr>Workers in precarious employment do not receive supplemental  health benefits.  </vt:lpstr>
      <vt:lpstr>Workers in precarious employment do not get paid if they miss work. </vt:lpstr>
      <vt:lpstr>They have less access to training. </vt:lpstr>
      <vt:lpstr>Lack of childcare is an issue for workers in precarious employment. </vt:lpstr>
      <vt:lpstr>Slide 16</vt:lpstr>
      <vt:lpstr>Precarious employment is associated with increased anxiety at home.</vt:lpstr>
      <vt:lpstr>Precarious employment is associated with increased risk of mental health issues. </vt:lpstr>
      <vt:lpstr>Precarious employment is associated with increased income stress. </vt:lpstr>
      <vt:lpstr>Precarious employment can affect children. </vt:lpstr>
      <vt:lpstr>Workers in precarious employment can be more isolated. </vt:lpstr>
      <vt:lpstr>They volunteer more for job opportunities. </vt:lpstr>
      <vt:lpstr>Slide 23</vt:lpstr>
      <vt:lpstr>Workers in precarious employment face more discrimination </vt:lpstr>
      <vt:lpstr>Racialized workers report more discrimination </vt:lpstr>
      <vt:lpstr>There are practical solutions that will give people in precarious jobs a pathway to more stability and security</vt:lpstr>
      <vt:lpstr>Building a dynamic labour market that supports workers in precarious employment </vt:lpstr>
      <vt:lpstr>Ensuring that jobs are a pathway to income and employment security  </vt:lpstr>
      <vt:lpstr>Enhancing social and community supports for a new labour market  </vt:lpstr>
      <vt:lpstr>Slide 30</vt:lpstr>
    </vt:vector>
  </TitlesOfParts>
  <Company>United Way Toronto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Sophia Maxwell</dc:creator>
  <cp:lastModifiedBy>Wayne</cp:lastModifiedBy>
  <cp:revision>215</cp:revision>
  <dcterms:created xsi:type="dcterms:W3CDTF">2013-02-19T21:23:32Z</dcterms:created>
  <dcterms:modified xsi:type="dcterms:W3CDTF">2015-05-20T04:22:37Z</dcterms:modified>
</cp:coreProperties>
</file>