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2" r:id="rId3"/>
    <p:sldId id="257" r:id="rId4"/>
    <p:sldId id="274" r:id="rId5"/>
    <p:sldId id="276" r:id="rId6"/>
    <p:sldId id="277" r:id="rId7"/>
    <p:sldId id="278" r:id="rId8"/>
    <p:sldId id="280" r:id="rId9"/>
    <p:sldId id="281" r:id="rId10"/>
    <p:sldId id="279" r:id="rId11"/>
    <p:sldId id="260" r:id="rId12"/>
    <p:sldId id="263" r:id="rId13"/>
    <p:sldId id="262" r:id="rId14"/>
    <p:sldId id="283" r:id="rId15"/>
    <p:sldId id="291" r:id="rId16"/>
    <p:sldId id="285" r:id="rId17"/>
    <p:sldId id="267" r:id="rId18"/>
    <p:sldId id="284" r:id="rId19"/>
    <p:sldId id="268" r:id="rId20"/>
    <p:sldId id="286" r:id="rId21"/>
    <p:sldId id="265" r:id="rId22"/>
    <p:sldId id="287" r:id="rId23"/>
    <p:sldId id="288" r:id="rId24"/>
    <p:sldId id="275" r:id="rId25"/>
    <p:sldId id="289" r:id="rId26"/>
    <p:sldId id="290" r:id="rId27"/>
    <p:sldId id="271" r:id="rId28"/>
    <p:sldId id="273" r:id="rId29"/>
    <p:sldId id="2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00000"/>
    <a:srgbClr val="002E8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3" d="100"/>
          <a:sy n="123" d="100"/>
        </p:scale>
        <p:origin x="-2070" y="-23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32"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4AC4E3-D658-4916-AEED-D1F9DC3307D5}" type="datetimeFigureOut">
              <a:rPr lang="en-CA" smtClean="0"/>
              <a:pPr/>
              <a:t>19/03/2013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4530D-0239-4F3D-8C33-00388D4AF638}" type="slidenum">
              <a:rPr lang="en-CA" smtClean="0"/>
              <a:pPr/>
              <a:t>‹#›</a:t>
            </a:fld>
            <a:endParaRPr lang="en-CA"/>
          </a:p>
        </p:txBody>
      </p:sp>
    </p:spTree>
    <p:extLst>
      <p:ext uri="{BB962C8B-B14F-4D97-AF65-F5344CB8AC3E}">
        <p14:creationId xmlns:p14="http://schemas.microsoft.com/office/powerpoint/2010/main" xmlns="" val="118869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8.png"/></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1</a:t>
            </a:fld>
            <a:endParaRPr lang="en-CA"/>
          </a:p>
        </p:txBody>
      </p:sp>
    </p:spTree>
    <p:extLst>
      <p:ext uri="{BB962C8B-B14F-4D97-AF65-F5344CB8AC3E}">
        <p14:creationId xmlns:p14="http://schemas.microsoft.com/office/powerpoint/2010/main" xmlns="" val="182118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a:p>
        </p:txBody>
      </p:sp>
      <p:sp>
        <p:nvSpPr>
          <p:cNvPr id="4" name="Slide Number Placeholder 3"/>
          <p:cNvSpPr>
            <a:spLocks noGrp="1"/>
          </p:cNvSpPr>
          <p:nvPr>
            <p:ph type="sldNum" sz="quarter" idx="10"/>
          </p:nvPr>
        </p:nvSpPr>
        <p:spPr/>
        <p:txBody>
          <a:bodyPr/>
          <a:lstStyle/>
          <a:p>
            <a:fld id="{5C24530D-0239-4F3D-8C33-00388D4AF638}" type="slidenum">
              <a:rPr lang="en-CA" smtClean="0"/>
              <a:pPr/>
              <a:t>11</a:t>
            </a:fld>
            <a:endParaRPr lang="en-CA"/>
          </a:p>
        </p:txBody>
      </p:sp>
      <p:pic>
        <p:nvPicPr>
          <p:cNvPr id="4098" name="Picture 2" descr="A:\CURA_PEPSO\Case_Study_1\Reports\report\Tables\TABLE 1.png"/>
          <p:cNvPicPr>
            <a:picLocks noChangeAspect="1" noChangeArrowheads="1"/>
          </p:cNvPicPr>
          <p:nvPr/>
        </p:nvPicPr>
        <p:blipFill>
          <a:blip r:embed="rId3"/>
          <a:srcRect/>
          <a:stretch>
            <a:fillRect/>
          </a:stretch>
        </p:blipFill>
        <p:spPr bwMode="auto">
          <a:xfrm>
            <a:off x="943887" y="4427983"/>
            <a:ext cx="4971453" cy="1944217"/>
          </a:xfrm>
          <a:prstGeom prst="rect">
            <a:avLst/>
          </a:prstGeom>
          <a:noFill/>
        </p:spPr>
      </p:pic>
      <p:pic>
        <p:nvPicPr>
          <p:cNvPr id="4099" name="Picture 3" descr="A:\CURA_PEPSO\Case_Study_1\Reports\report\Tables\Table 2.png"/>
          <p:cNvPicPr>
            <a:picLocks noChangeAspect="1" noChangeArrowheads="1"/>
          </p:cNvPicPr>
          <p:nvPr/>
        </p:nvPicPr>
        <p:blipFill>
          <a:blip r:embed="rId4"/>
          <a:srcRect/>
          <a:stretch>
            <a:fillRect/>
          </a:stretch>
        </p:blipFill>
        <p:spPr bwMode="auto">
          <a:xfrm>
            <a:off x="980728" y="6300192"/>
            <a:ext cx="4819824" cy="1519362"/>
          </a:xfrm>
          <a:prstGeom prst="rect">
            <a:avLst/>
          </a:prstGeom>
          <a:noFill/>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4183360" cy="4114800"/>
          </a:xfrm>
        </p:spPr>
        <p:txBody>
          <a:bodyPr>
            <a:normAutofit fontScale="92500"/>
          </a:bodyPr>
          <a:lstStyle/>
          <a:p>
            <a:r>
              <a:rPr lang="en-CA" dirty="0" smtClean="0">
                <a:latin typeface="Courier New" pitchFamily="49" charset="0"/>
                <a:cs typeface="Courier New" pitchFamily="49" charset="0"/>
              </a:rPr>
              <a:t> </a:t>
            </a:r>
            <a:r>
              <a:rPr lang="en-CA" sz="1000" dirty="0" smtClean="0">
                <a:latin typeface="Courier New" pitchFamily="49" charset="0"/>
                <a:cs typeface="Courier New" pitchFamily="49" charset="0"/>
              </a:rPr>
              <a:t>PRECARITY |               RACE</a:t>
            </a:r>
          </a:p>
          <a:p>
            <a:r>
              <a:rPr lang="en-CA" sz="1000" dirty="0" smtClean="0">
                <a:latin typeface="Courier New" pitchFamily="49" charset="0"/>
                <a:cs typeface="Courier New" pitchFamily="49" charset="0"/>
              </a:rPr>
              <a:t>     INDEX |     White    Chinese      Other |     Total</a:t>
            </a:r>
          </a:p>
          <a:p>
            <a:r>
              <a:rPr lang="en-CA" sz="1000" dirty="0" smtClean="0">
                <a:latin typeface="Courier New" pitchFamily="49" charset="0"/>
                <a:cs typeface="Courier New" pitchFamily="49" charset="0"/>
              </a:rPr>
              <a:t>-----------+---------------------------------+----------</a:t>
            </a:r>
          </a:p>
          <a:p>
            <a:r>
              <a:rPr lang="en-CA" sz="1000" dirty="0" smtClean="0">
                <a:latin typeface="Courier New" pitchFamily="49" charset="0"/>
                <a:cs typeface="Courier New" pitchFamily="49" charset="0"/>
              </a:rPr>
              <a:t>    LOWEST |       684         26        200 |       910 </a:t>
            </a:r>
          </a:p>
          <a:p>
            <a:r>
              <a:rPr lang="en-CA" sz="1000" dirty="0" smtClean="0">
                <a:latin typeface="Courier New" pitchFamily="49" charset="0"/>
                <a:cs typeface="Courier New" pitchFamily="49" charset="0"/>
              </a:rPr>
              <a:t>           |     25.01      17.22      18.35 |     22.89 </a:t>
            </a:r>
          </a:p>
          <a:p>
            <a:r>
              <a:rPr lang="en-CA" sz="1000" dirty="0" smtClean="0">
                <a:latin typeface="Courier New" pitchFamily="49" charset="0"/>
                <a:cs typeface="Courier New" pitchFamily="49" charset="0"/>
              </a:rPr>
              <a:t>-----------+---------------------------------+----------</a:t>
            </a:r>
          </a:p>
          <a:p>
            <a:r>
              <a:rPr lang="en-CA" sz="1000" dirty="0" smtClean="0">
                <a:latin typeface="Courier New" pitchFamily="49" charset="0"/>
                <a:cs typeface="Courier New" pitchFamily="49" charset="0"/>
              </a:rPr>
              <a:t>       LOW |       745         47        288 |     1,080 </a:t>
            </a:r>
          </a:p>
          <a:p>
            <a:r>
              <a:rPr lang="en-CA" sz="1000" dirty="0" smtClean="0">
                <a:latin typeface="Courier New" pitchFamily="49" charset="0"/>
                <a:cs typeface="Courier New" pitchFamily="49" charset="0"/>
              </a:rPr>
              <a:t>           |     27.24      31.13      26.42 |     27.16 </a:t>
            </a:r>
          </a:p>
          <a:p>
            <a:r>
              <a:rPr lang="en-CA" sz="1000" dirty="0" smtClean="0">
                <a:latin typeface="Courier New" pitchFamily="49" charset="0"/>
                <a:cs typeface="Courier New" pitchFamily="49" charset="0"/>
              </a:rPr>
              <a:t>-----------+---------------------------------+----------</a:t>
            </a:r>
          </a:p>
          <a:p>
            <a:r>
              <a:rPr lang="en-CA" sz="1000" dirty="0" smtClean="0">
                <a:latin typeface="Courier New" pitchFamily="49" charset="0"/>
                <a:cs typeface="Courier New" pitchFamily="49" charset="0"/>
              </a:rPr>
              <a:t>      HIGH |       617         44        298 |       959 </a:t>
            </a:r>
          </a:p>
          <a:p>
            <a:r>
              <a:rPr lang="en-CA" sz="1000" dirty="0" smtClean="0">
                <a:latin typeface="Courier New" pitchFamily="49" charset="0"/>
                <a:cs typeface="Courier New" pitchFamily="49" charset="0"/>
              </a:rPr>
              <a:t>           |     22.56      29.14      27.34 |     24.12 </a:t>
            </a:r>
          </a:p>
          <a:p>
            <a:r>
              <a:rPr lang="en-CA" sz="1000" dirty="0" smtClean="0">
                <a:latin typeface="Courier New" pitchFamily="49" charset="0"/>
                <a:cs typeface="Courier New" pitchFamily="49" charset="0"/>
              </a:rPr>
              <a:t>-----------+---------------------------------+----------</a:t>
            </a:r>
          </a:p>
          <a:p>
            <a:r>
              <a:rPr lang="en-CA" sz="1000" dirty="0" smtClean="0">
                <a:latin typeface="Courier New" pitchFamily="49" charset="0"/>
                <a:cs typeface="Courier New" pitchFamily="49" charset="0"/>
              </a:rPr>
              <a:t>   HIGHEST |       689         34        304 |     1,027 </a:t>
            </a:r>
          </a:p>
          <a:p>
            <a:r>
              <a:rPr lang="en-CA" sz="1000" dirty="0" smtClean="0">
                <a:latin typeface="Courier New" pitchFamily="49" charset="0"/>
                <a:cs typeface="Courier New" pitchFamily="49" charset="0"/>
              </a:rPr>
              <a:t>           |     25.19      22.52      27.89 |     25.83 </a:t>
            </a:r>
          </a:p>
          <a:p>
            <a:r>
              <a:rPr lang="en-CA" sz="1000" dirty="0" smtClean="0">
                <a:latin typeface="Courier New" pitchFamily="49" charset="0"/>
                <a:cs typeface="Courier New" pitchFamily="49" charset="0"/>
              </a:rPr>
              <a:t>-----------+---------------------------------+----------</a:t>
            </a:r>
          </a:p>
          <a:p>
            <a:r>
              <a:rPr lang="en-CA" sz="1000" dirty="0" smtClean="0">
                <a:latin typeface="Courier New" pitchFamily="49" charset="0"/>
                <a:cs typeface="Courier New" pitchFamily="49" charset="0"/>
              </a:rPr>
              <a:t>     Total |     2,735        151      1,090 |     3,976 </a:t>
            </a:r>
          </a:p>
          <a:p>
            <a:r>
              <a:rPr lang="en-CA" sz="1000" dirty="0" smtClean="0">
                <a:latin typeface="Courier New" pitchFamily="49" charset="0"/>
                <a:cs typeface="Courier New" pitchFamily="49" charset="0"/>
              </a:rPr>
              <a:t>           </a:t>
            </a:r>
          </a:p>
          <a:p>
            <a:endParaRPr lang="en-CA" sz="1000" dirty="0"/>
          </a:p>
        </p:txBody>
      </p:sp>
      <p:sp>
        <p:nvSpPr>
          <p:cNvPr id="4" name="Slide Number Placeholder 3"/>
          <p:cNvSpPr>
            <a:spLocks noGrp="1"/>
          </p:cNvSpPr>
          <p:nvPr>
            <p:ph type="sldNum" sz="quarter" idx="10"/>
          </p:nvPr>
        </p:nvSpPr>
        <p:spPr/>
        <p:txBody>
          <a:bodyPr/>
          <a:lstStyle/>
          <a:p>
            <a:fld id="{5C24530D-0239-4F3D-8C33-00388D4AF638}" type="slidenum">
              <a:rPr lang="en-CA" smtClean="0"/>
              <a:pPr/>
              <a:t>12</a:t>
            </a:fld>
            <a:endParaRPr lang="en-CA"/>
          </a:p>
        </p:txBody>
      </p:sp>
      <p:sp>
        <p:nvSpPr>
          <p:cNvPr id="5" name="Rectangle 4"/>
          <p:cNvSpPr/>
          <p:nvPr/>
        </p:nvSpPr>
        <p:spPr>
          <a:xfrm>
            <a:off x="764704" y="6300192"/>
            <a:ext cx="5256584" cy="2523768"/>
          </a:xfrm>
          <a:prstGeom prst="rect">
            <a:avLst/>
          </a:prstGeom>
        </p:spPr>
        <p:txBody>
          <a:bodyPr wrap="square">
            <a:spAutoFit/>
          </a:bodyPr>
          <a:lstStyle/>
          <a:p>
            <a:endParaRPr lang="en-CA" dirty="0" smtClean="0"/>
          </a:p>
          <a:p>
            <a:r>
              <a:rPr lang="en-CA" dirty="0" smtClean="0"/>
              <a:t>  </a:t>
            </a:r>
            <a:r>
              <a:rPr lang="en-CA" sz="1000" dirty="0" smtClean="0">
                <a:latin typeface="Courier New" pitchFamily="49" charset="0"/>
                <a:cs typeface="Courier New" pitchFamily="49" charset="0"/>
              </a:rPr>
              <a:t>STANDARD |</a:t>
            </a:r>
          </a:p>
          <a:p>
            <a:r>
              <a:rPr lang="en-CA" sz="1000" dirty="0" smtClean="0">
                <a:latin typeface="Courier New" pitchFamily="49" charset="0"/>
                <a:cs typeface="Courier New" pitchFamily="49" charset="0"/>
              </a:rPr>
              <a:t>EMPLOYMENT |</a:t>
            </a:r>
          </a:p>
          <a:p>
            <a:r>
              <a:rPr lang="en-CA" sz="1000" dirty="0" smtClean="0">
                <a:latin typeface="Courier New" pitchFamily="49" charset="0"/>
                <a:cs typeface="Courier New" pitchFamily="49" charset="0"/>
              </a:rPr>
              <a:t>RELATIONSH |               RACE</a:t>
            </a:r>
          </a:p>
          <a:p>
            <a:r>
              <a:rPr lang="en-CA" sz="1000" dirty="0" smtClean="0">
                <a:latin typeface="Courier New" pitchFamily="49" charset="0"/>
                <a:cs typeface="Courier New" pitchFamily="49" charset="0"/>
              </a:rPr>
              <a:t>        IP |     White    Chinese      Other |     Total</a:t>
            </a:r>
          </a:p>
          <a:p>
            <a:r>
              <a:rPr lang="en-CA" sz="1000" dirty="0" smtClean="0">
                <a:latin typeface="Courier New" pitchFamily="49" charset="0"/>
                <a:cs typeface="Courier New" pitchFamily="49" charset="0"/>
              </a:rPr>
              <a:t>-----------+---------------------------------+----------</a:t>
            </a:r>
          </a:p>
          <a:p>
            <a:r>
              <a:rPr lang="en-CA" sz="1000" dirty="0" smtClean="0">
                <a:latin typeface="Courier New" pitchFamily="49" charset="0"/>
                <a:cs typeface="Courier New" pitchFamily="49" charset="0"/>
              </a:rPr>
              <a:t>        NO |     1,364         79        576 |     2,019 </a:t>
            </a:r>
          </a:p>
          <a:p>
            <a:r>
              <a:rPr lang="en-CA" sz="1000" dirty="0" smtClean="0">
                <a:latin typeface="Courier New" pitchFamily="49" charset="0"/>
                <a:cs typeface="Courier New" pitchFamily="49" charset="0"/>
              </a:rPr>
              <a:t>           |     48.75      51.63      51.47 |     49.61 </a:t>
            </a:r>
          </a:p>
          <a:p>
            <a:r>
              <a:rPr lang="en-CA" sz="1000" dirty="0" smtClean="0">
                <a:latin typeface="Courier New" pitchFamily="49" charset="0"/>
                <a:cs typeface="Courier New" pitchFamily="49" charset="0"/>
              </a:rPr>
              <a:t>-----------+---------------------------------+----------</a:t>
            </a:r>
          </a:p>
          <a:p>
            <a:r>
              <a:rPr lang="en-CA" sz="1000" dirty="0" smtClean="0">
                <a:latin typeface="Courier New" pitchFamily="49" charset="0"/>
                <a:cs typeface="Courier New" pitchFamily="49" charset="0"/>
              </a:rPr>
              <a:t>       YES |     1,434         74        543 |     2,051 </a:t>
            </a:r>
          </a:p>
          <a:p>
            <a:r>
              <a:rPr lang="en-CA" sz="1000" dirty="0" smtClean="0">
                <a:latin typeface="Courier New" pitchFamily="49" charset="0"/>
                <a:cs typeface="Courier New" pitchFamily="49" charset="0"/>
              </a:rPr>
              <a:t>           |     51.25      48.37      48.53 |     50.39 </a:t>
            </a:r>
          </a:p>
          <a:p>
            <a:r>
              <a:rPr lang="en-CA" sz="1000" dirty="0" smtClean="0">
                <a:latin typeface="Courier New" pitchFamily="49" charset="0"/>
                <a:cs typeface="Courier New" pitchFamily="49" charset="0"/>
              </a:rPr>
              <a:t>-----------+---------------------------------+----------</a:t>
            </a:r>
          </a:p>
          <a:p>
            <a:r>
              <a:rPr lang="en-CA" sz="1000" dirty="0" smtClean="0">
                <a:latin typeface="Courier New" pitchFamily="49" charset="0"/>
                <a:cs typeface="Courier New" pitchFamily="49" charset="0"/>
              </a:rPr>
              <a:t>     Total |     2,798        153      1,119 |     4,070 </a:t>
            </a:r>
          </a:p>
          <a:p>
            <a:r>
              <a:rPr lang="en-CA" sz="1000" dirty="0" smtClean="0">
                <a:latin typeface="Courier New" pitchFamily="49" charset="0"/>
                <a:cs typeface="Courier New" pitchFamily="49" charset="0"/>
              </a:rPr>
              <a:t>           </a:t>
            </a:r>
            <a:endParaRPr lang="en-CA" sz="1200" dirty="0">
              <a:latin typeface="Courier New" pitchFamily="49" charset="0"/>
              <a:cs typeface="Courier New" pitchFamily="49"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15</a:t>
            </a:fld>
            <a:endParaRPr lang="en-CA"/>
          </a:p>
        </p:txBody>
      </p:sp>
    </p:spTree>
    <p:extLst>
      <p:ext uri="{BB962C8B-B14F-4D97-AF65-F5344CB8AC3E}">
        <p14:creationId xmlns:p14="http://schemas.microsoft.com/office/powerpoint/2010/main" xmlns="" val="157181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C24530D-0239-4F3D-8C33-00388D4AF638}" type="slidenum">
              <a:rPr lang="en-CA" smtClean="0"/>
              <a:pPr/>
              <a:t>16</a:t>
            </a:fld>
            <a:endParaRPr lang="en-CA"/>
          </a:p>
        </p:txBody>
      </p:sp>
      <p:pic>
        <p:nvPicPr>
          <p:cNvPr id="6146" name="Picture 2" descr="A:\CURA_PEPSO\Case_Study_1\Reports\report\Tables\Figure 35.png"/>
          <p:cNvPicPr>
            <a:picLocks noChangeAspect="1" noChangeArrowheads="1"/>
          </p:cNvPicPr>
          <p:nvPr/>
        </p:nvPicPr>
        <p:blipFill>
          <a:blip r:embed="rId3"/>
          <a:srcRect/>
          <a:stretch>
            <a:fillRect/>
          </a:stretch>
        </p:blipFill>
        <p:spPr bwMode="auto">
          <a:xfrm>
            <a:off x="836712" y="4572000"/>
            <a:ext cx="5046142" cy="2356425"/>
          </a:xfrm>
          <a:prstGeom prst="rect">
            <a:avLst/>
          </a:prstGeom>
          <a:noFill/>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See table 6 page 61</a:t>
            </a:r>
            <a:endParaRPr lang="en-CA" dirty="0"/>
          </a:p>
        </p:txBody>
      </p:sp>
      <p:sp>
        <p:nvSpPr>
          <p:cNvPr id="4" name="Slide Number Placeholder 3"/>
          <p:cNvSpPr>
            <a:spLocks noGrp="1"/>
          </p:cNvSpPr>
          <p:nvPr>
            <p:ph type="sldNum" sz="quarter" idx="10"/>
          </p:nvPr>
        </p:nvSpPr>
        <p:spPr/>
        <p:txBody>
          <a:bodyPr/>
          <a:lstStyle/>
          <a:p>
            <a:fld id="{5C24530D-0239-4F3D-8C33-00388D4AF638}"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18</a:t>
            </a:fld>
            <a:endParaRPr lang="en-CA"/>
          </a:p>
        </p:txBody>
      </p:sp>
    </p:spTree>
    <p:extLst>
      <p:ext uri="{BB962C8B-B14F-4D97-AF65-F5344CB8AC3E}">
        <p14:creationId xmlns:p14="http://schemas.microsoft.com/office/powerpoint/2010/main" xmlns="" val="1727331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19</a:t>
            </a:fld>
            <a:endParaRPr lang="en-CA"/>
          </a:p>
        </p:txBody>
      </p:sp>
    </p:spTree>
    <p:extLst>
      <p:ext uri="{BB962C8B-B14F-4D97-AF65-F5344CB8AC3E}">
        <p14:creationId xmlns:p14="http://schemas.microsoft.com/office/powerpoint/2010/main" xmlns="" val="4270263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Wayne Lewchuk (McMaster University)</a:t>
            </a:r>
          </a:p>
          <a:p>
            <a:r>
              <a:rPr lang="en-CA" dirty="0" err="1" smtClean="0"/>
              <a:t>Michelynn</a:t>
            </a:r>
            <a:r>
              <a:rPr lang="en-CA" dirty="0" smtClean="0"/>
              <a:t> </a:t>
            </a:r>
            <a:r>
              <a:rPr lang="en-CA" dirty="0" err="1" smtClean="0"/>
              <a:t>Lafleche</a:t>
            </a:r>
            <a:r>
              <a:rPr lang="en-CA" dirty="0" smtClean="0"/>
              <a:t> (United Way Toronto)</a:t>
            </a:r>
          </a:p>
          <a:p>
            <a:r>
              <a:rPr lang="en-CA" dirty="0" smtClean="0"/>
              <a:t>Diane Dyson (</a:t>
            </a:r>
            <a:r>
              <a:rPr lang="en-CA" dirty="0" err="1" smtClean="0"/>
              <a:t>WoodGreen</a:t>
            </a:r>
            <a:r>
              <a:rPr lang="en-CA" dirty="0" smtClean="0"/>
              <a:t> Community Services)</a:t>
            </a:r>
          </a:p>
          <a:p>
            <a:r>
              <a:rPr lang="en-CA" dirty="0" err="1" smtClean="0"/>
              <a:t>Luin</a:t>
            </a:r>
            <a:r>
              <a:rPr lang="en-CA" dirty="0" smtClean="0"/>
              <a:t> </a:t>
            </a:r>
            <a:r>
              <a:rPr lang="en-CA" dirty="0" err="1" smtClean="0"/>
              <a:t>Goldring</a:t>
            </a:r>
            <a:r>
              <a:rPr lang="en-CA" dirty="0" smtClean="0"/>
              <a:t> (York University)</a:t>
            </a:r>
          </a:p>
          <a:p>
            <a:r>
              <a:rPr lang="en-CA" dirty="0" smtClean="0"/>
              <a:t>Alan </a:t>
            </a:r>
            <a:r>
              <a:rPr lang="en-CA" dirty="0" err="1" smtClean="0"/>
              <a:t>Meisner</a:t>
            </a:r>
            <a:r>
              <a:rPr lang="en-CA" dirty="0" smtClean="0"/>
              <a:t> (QUANTACAN)</a:t>
            </a:r>
          </a:p>
          <a:p>
            <a:r>
              <a:rPr lang="en-CA" dirty="0" smtClean="0"/>
              <a:t>Stephanie </a:t>
            </a:r>
            <a:r>
              <a:rPr lang="en-CA" dirty="0" err="1" smtClean="0"/>
              <a:t>Procyk</a:t>
            </a:r>
            <a:r>
              <a:rPr lang="en-CA" dirty="0" smtClean="0"/>
              <a:t> (United Way Toronto)</a:t>
            </a:r>
          </a:p>
          <a:p>
            <a:r>
              <a:rPr lang="en-CA" dirty="0" smtClean="0"/>
              <a:t>Dan Rosen (City of Toronto)</a:t>
            </a:r>
          </a:p>
          <a:p>
            <a:r>
              <a:rPr lang="en-CA" dirty="0" smtClean="0"/>
              <a:t>John Shields (Ryerson University)</a:t>
            </a:r>
          </a:p>
          <a:p>
            <a:r>
              <a:rPr lang="en-CA" dirty="0" smtClean="0"/>
              <a:t>Peter </a:t>
            </a:r>
            <a:r>
              <a:rPr lang="en-CA" dirty="0" err="1" smtClean="0"/>
              <a:t>Viducis</a:t>
            </a:r>
            <a:r>
              <a:rPr lang="en-CA" dirty="0" smtClean="0"/>
              <a:t> (City of Toronto)</a:t>
            </a:r>
          </a:p>
          <a:p>
            <a:r>
              <a:rPr lang="en-CA" dirty="0" smtClean="0"/>
              <a:t>Sam </a:t>
            </a:r>
            <a:r>
              <a:rPr lang="en-CA" dirty="0" err="1" smtClean="0"/>
              <a:t>Vrankulj</a:t>
            </a:r>
            <a:r>
              <a:rPr lang="en-CA" dirty="0" smtClean="0"/>
              <a:t> (McMaster University)</a:t>
            </a:r>
            <a:endParaRPr lang="en-CA" dirty="0"/>
          </a:p>
        </p:txBody>
      </p:sp>
      <p:sp>
        <p:nvSpPr>
          <p:cNvPr id="4" name="Slide Number Placeholder 3"/>
          <p:cNvSpPr>
            <a:spLocks noGrp="1"/>
          </p:cNvSpPr>
          <p:nvPr>
            <p:ph type="sldNum" sz="quarter" idx="10"/>
          </p:nvPr>
        </p:nvSpPr>
        <p:spPr/>
        <p:txBody>
          <a:bodyPr/>
          <a:lstStyle/>
          <a:p>
            <a:fld id="{5C24530D-0239-4F3D-8C33-00388D4AF638}"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20</a:t>
            </a:fld>
            <a:endParaRPr lang="en-CA"/>
          </a:p>
        </p:txBody>
      </p:sp>
    </p:spTree>
    <p:extLst>
      <p:ext uri="{BB962C8B-B14F-4D97-AF65-F5344CB8AC3E}">
        <p14:creationId xmlns:p14="http://schemas.microsoft.com/office/powerpoint/2010/main" xmlns="" val="534889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21</a:t>
            </a:fld>
            <a:endParaRPr lang="en-CA"/>
          </a:p>
        </p:txBody>
      </p:sp>
    </p:spTree>
    <p:extLst>
      <p:ext uri="{BB962C8B-B14F-4D97-AF65-F5344CB8AC3E}">
        <p14:creationId xmlns:p14="http://schemas.microsoft.com/office/powerpoint/2010/main" xmlns="" val="1346021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22</a:t>
            </a:fld>
            <a:endParaRPr lang="en-CA"/>
          </a:p>
        </p:txBody>
      </p:sp>
    </p:spTree>
    <p:extLst>
      <p:ext uri="{BB962C8B-B14F-4D97-AF65-F5344CB8AC3E}">
        <p14:creationId xmlns:p14="http://schemas.microsoft.com/office/powerpoint/2010/main" xmlns="" val="2800112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23</a:t>
            </a:fld>
            <a:endParaRPr lang="en-CA"/>
          </a:p>
        </p:txBody>
      </p:sp>
    </p:spTree>
    <p:extLst>
      <p:ext uri="{BB962C8B-B14F-4D97-AF65-F5344CB8AC3E}">
        <p14:creationId xmlns:p14="http://schemas.microsoft.com/office/powerpoint/2010/main" xmlns="" val="4268844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24</a:t>
            </a:fld>
            <a:endParaRPr lang="en-CA"/>
          </a:p>
        </p:txBody>
      </p:sp>
    </p:spTree>
    <p:extLst>
      <p:ext uri="{BB962C8B-B14F-4D97-AF65-F5344CB8AC3E}">
        <p14:creationId xmlns:p14="http://schemas.microsoft.com/office/powerpoint/2010/main" xmlns="" val="1188763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25</a:t>
            </a:fld>
            <a:endParaRPr lang="en-CA"/>
          </a:p>
        </p:txBody>
      </p:sp>
    </p:spTree>
    <p:extLst>
      <p:ext uri="{BB962C8B-B14F-4D97-AF65-F5344CB8AC3E}">
        <p14:creationId xmlns:p14="http://schemas.microsoft.com/office/powerpoint/2010/main" xmlns="" val="3129391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26</a:t>
            </a:fld>
            <a:endParaRPr lang="en-CA"/>
          </a:p>
        </p:txBody>
      </p:sp>
    </p:spTree>
    <p:extLst>
      <p:ext uri="{BB962C8B-B14F-4D97-AF65-F5344CB8AC3E}">
        <p14:creationId xmlns:p14="http://schemas.microsoft.com/office/powerpoint/2010/main" xmlns="" val="2923472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27</a:t>
            </a:fld>
            <a:endParaRPr lang="en-CA"/>
          </a:p>
        </p:txBody>
      </p:sp>
    </p:spTree>
    <p:extLst>
      <p:ext uri="{BB962C8B-B14F-4D97-AF65-F5344CB8AC3E}">
        <p14:creationId xmlns:p14="http://schemas.microsoft.com/office/powerpoint/2010/main" xmlns="" val="27293412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28</a:t>
            </a:fld>
            <a:endParaRPr lang="en-CA"/>
          </a:p>
        </p:txBody>
      </p:sp>
    </p:spTree>
    <p:extLst>
      <p:ext uri="{BB962C8B-B14F-4D97-AF65-F5344CB8AC3E}">
        <p14:creationId xmlns:p14="http://schemas.microsoft.com/office/powerpoint/2010/main" xmlns="" val="1176975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29</a:t>
            </a:fld>
            <a:endParaRPr lang="en-CA"/>
          </a:p>
        </p:txBody>
      </p:sp>
    </p:spTree>
    <p:extLst>
      <p:ext uri="{BB962C8B-B14F-4D97-AF65-F5344CB8AC3E}">
        <p14:creationId xmlns:p14="http://schemas.microsoft.com/office/powerpoint/2010/main" xmlns="" val="389994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SER</a:t>
            </a:r>
            <a:r>
              <a:rPr lang="en-CA" baseline="0" dirty="0" smtClean="0"/>
              <a:t> and the Male Breadwinner, Female caregiver family structure</a:t>
            </a:r>
          </a:p>
          <a:p>
            <a:r>
              <a:rPr lang="en-CA" baseline="0" dirty="0" smtClean="0"/>
              <a:t>The rise in women’s employment in the 1970s</a:t>
            </a:r>
          </a:p>
          <a:p>
            <a:r>
              <a:rPr lang="en-CA" baseline="0" dirty="0" smtClean="0"/>
              <a:t>Precarity becomes a new employment norm in the 1990s</a:t>
            </a:r>
          </a:p>
          <a:p>
            <a:r>
              <a:rPr lang="en-CA" baseline="0" dirty="0" smtClean="0"/>
              <a:t>What does this mean for household wellbeing?</a:t>
            </a:r>
          </a:p>
          <a:p>
            <a:endParaRPr lang="en-CA" dirty="0"/>
          </a:p>
        </p:txBody>
      </p:sp>
      <p:sp>
        <p:nvSpPr>
          <p:cNvPr id="4" name="Slide Number Placeholder 3"/>
          <p:cNvSpPr>
            <a:spLocks noGrp="1"/>
          </p:cNvSpPr>
          <p:nvPr>
            <p:ph type="sldNum" sz="quarter" idx="10"/>
          </p:nvPr>
        </p:nvSpPr>
        <p:spPr/>
        <p:txBody>
          <a:bodyPr/>
          <a:lstStyle/>
          <a:p>
            <a:fld id="{5C24530D-0239-4F3D-8C33-00388D4AF638}"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4</a:t>
            </a:fld>
            <a:endParaRPr lang="en-CA"/>
          </a:p>
        </p:txBody>
      </p:sp>
    </p:spTree>
    <p:extLst>
      <p:ext uri="{BB962C8B-B14F-4D97-AF65-F5344CB8AC3E}">
        <p14:creationId xmlns:p14="http://schemas.microsoft.com/office/powerpoint/2010/main" xmlns="" val="2527647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5</a:t>
            </a:fld>
            <a:endParaRPr lang="en-CA"/>
          </a:p>
        </p:txBody>
      </p:sp>
    </p:spTree>
    <p:extLst>
      <p:ext uri="{BB962C8B-B14F-4D97-AF65-F5344CB8AC3E}">
        <p14:creationId xmlns:p14="http://schemas.microsoft.com/office/powerpoint/2010/main" xmlns="" val="161640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by precarity9: sum precarity</a:t>
            </a:r>
          </a:p>
          <a:p>
            <a:endParaRPr lang="en-CA" dirty="0" smtClean="0"/>
          </a:p>
          <a:p>
            <a:r>
              <a:rPr lang="en-CA" dirty="0" smtClean="0"/>
              <a:t>---------------------------------------------------------------------------------</a:t>
            </a:r>
          </a:p>
          <a:p>
            <a:r>
              <a:rPr lang="en-CA" dirty="0" smtClean="0"/>
              <a:t>-&gt; precarity9 = LOWEST</a:t>
            </a:r>
          </a:p>
          <a:p>
            <a:endParaRPr lang="en-CA" dirty="0" smtClean="0"/>
          </a:p>
          <a:p>
            <a:r>
              <a:rPr lang="en-CA" dirty="0" smtClean="0"/>
              <a:t>    Variable |       </a:t>
            </a:r>
            <a:r>
              <a:rPr lang="en-CA" dirty="0" err="1" smtClean="0"/>
              <a:t>Obs</a:t>
            </a:r>
            <a:r>
              <a:rPr lang="en-CA" dirty="0" smtClean="0"/>
              <a:t>        Mean    Std. Dev.       Min        Max</a:t>
            </a:r>
          </a:p>
          <a:p>
            <a:r>
              <a:rPr lang="en-CA" dirty="0" smtClean="0"/>
              <a:t>-------------+--------------------------------------------------------</a:t>
            </a:r>
          </a:p>
          <a:p>
            <a:r>
              <a:rPr lang="en-CA" dirty="0" smtClean="0"/>
              <a:t>   precarity |       932    .5579399    1.041497          0        2.5</a:t>
            </a:r>
          </a:p>
          <a:p>
            <a:endParaRPr lang="en-CA" dirty="0" smtClean="0"/>
          </a:p>
          <a:p>
            <a:r>
              <a:rPr lang="en-CA" dirty="0" smtClean="0"/>
              <a:t>---------------------------------------------------------------------------------</a:t>
            </a:r>
          </a:p>
          <a:p>
            <a:r>
              <a:rPr lang="en-CA" dirty="0" smtClean="0"/>
              <a:t>-&gt; precarity9 = LOW</a:t>
            </a:r>
          </a:p>
          <a:p>
            <a:endParaRPr lang="en-CA" dirty="0" smtClean="0"/>
          </a:p>
          <a:p>
            <a:r>
              <a:rPr lang="en-CA" dirty="0" smtClean="0"/>
              <a:t>    Variable |       </a:t>
            </a:r>
            <a:r>
              <a:rPr lang="en-CA" dirty="0" err="1" smtClean="0"/>
              <a:t>Obs</a:t>
            </a:r>
            <a:r>
              <a:rPr lang="en-CA" dirty="0" smtClean="0"/>
              <a:t>        Mean    Std. Dev.       Min        Max</a:t>
            </a:r>
          </a:p>
          <a:p>
            <a:r>
              <a:rPr lang="en-CA" dirty="0" smtClean="0"/>
              <a:t>-------------+--------------------------------------------------------</a:t>
            </a:r>
          </a:p>
          <a:p>
            <a:r>
              <a:rPr lang="en-CA" dirty="0" smtClean="0"/>
              <a:t>   precarity |      1097    10.28031    4.128696          5       17.5</a:t>
            </a:r>
          </a:p>
          <a:p>
            <a:endParaRPr lang="en-CA" dirty="0" smtClean="0"/>
          </a:p>
          <a:p>
            <a:r>
              <a:rPr lang="en-CA" dirty="0" smtClean="0"/>
              <a:t>---------------------------------------------------------------------------------</a:t>
            </a:r>
          </a:p>
          <a:p>
            <a:r>
              <a:rPr lang="en-CA" dirty="0" smtClean="0"/>
              <a:t>-&gt; precarity9 = HIGH</a:t>
            </a:r>
          </a:p>
          <a:p>
            <a:endParaRPr lang="en-CA" dirty="0" smtClean="0"/>
          </a:p>
          <a:p>
            <a:r>
              <a:rPr lang="en-CA" dirty="0" smtClean="0"/>
              <a:t>    Variable |       </a:t>
            </a:r>
            <a:r>
              <a:rPr lang="en-CA" dirty="0" err="1" smtClean="0"/>
              <a:t>Obs</a:t>
            </a:r>
            <a:r>
              <a:rPr lang="en-CA" dirty="0" smtClean="0"/>
              <a:t>        Mean    Std. Dev.       Min        Max</a:t>
            </a:r>
          </a:p>
          <a:p>
            <a:r>
              <a:rPr lang="en-CA" dirty="0" smtClean="0"/>
              <a:t>-------------+--------------------------------------------------------</a:t>
            </a:r>
          </a:p>
          <a:p>
            <a:r>
              <a:rPr lang="en-CA" dirty="0" smtClean="0"/>
              <a:t>   precarity |       977     28.0783    5.942067         20       37.5</a:t>
            </a:r>
          </a:p>
          <a:p>
            <a:endParaRPr lang="en-CA" dirty="0" smtClean="0"/>
          </a:p>
          <a:p>
            <a:r>
              <a:rPr lang="en-CA" dirty="0" smtClean="0"/>
              <a:t>---------------------------------------------------------------------------------</a:t>
            </a:r>
          </a:p>
          <a:p>
            <a:r>
              <a:rPr lang="en-CA" dirty="0" smtClean="0"/>
              <a:t>-&gt; precarity9 = HIGHEST</a:t>
            </a:r>
          </a:p>
          <a:p>
            <a:endParaRPr lang="en-CA" dirty="0" smtClean="0"/>
          </a:p>
          <a:p>
            <a:r>
              <a:rPr lang="en-CA" dirty="0" smtClean="0"/>
              <a:t>    Variable |       </a:t>
            </a:r>
            <a:r>
              <a:rPr lang="en-CA" dirty="0" err="1" smtClean="0"/>
              <a:t>Obs</a:t>
            </a:r>
            <a:r>
              <a:rPr lang="en-CA" dirty="0" smtClean="0"/>
              <a:t>        Mean    Std. Dev.       Min        Max</a:t>
            </a:r>
          </a:p>
          <a:p>
            <a:r>
              <a:rPr lang="en-CA" dirty="0" smtClean="0"/>
              <a:t>-------------+--------------------------------------------------------</a:t>
            </a:r>
          </a:p>
          <a:p>
            <a:r>
              <a:rPr lang="en-CA" dirty="0" smtClean="0"/>
              <a:t>   precarity |      1051    53.28021    10.84349         40         95</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5C24530D-0239-4F3D-8C33-00388D4AF638}"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7</a:t>
            </a:fld>
            <a:endParaRPr lang="en-CA"/>
          </a:p>
        </p:txBody>
      </p:sp>
    </p:spTree>
    <p:extLst>
      <p:ext uri="{BB962C8B-B14F-4D97-AF65-F5344CB8AC3E}">
        <p14:creationId xmlns:p14="http://schemas.microsoft.com/office/powerpoint/2010/main" xmlns="" val="2855521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5C24530D-0239-4F3D-8C33-00388D4AF638}"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4C4539-E839-49E6-B2D9-D4892634F7C6}" type="datetimeFigureOut">
              <a:rPr lang="en-CA" smtClean="0"/>
              <a:pPr/>
              <a:t>19/03/2013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687059B-3A6D-47CA-8299-66D224A934BC}"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12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C4539-E839-49E6-B2D9-D4892634F7C6}" type="datetimeFigureOut">
              <a:rPr lang="en-CA" smtClean="0"/>
              <a:pPr/>
              <a:t>19/03/2013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7059B-3A6D-47CA-8299-66D224A934BC}"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5.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611560" y="5589240"/>
            <a:ext cx="1615145" cy="896209"/>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236295" y="5445225"/>
            <a:ext cx="1400391" cy="1222224"/>
          </a:xfrm>
          <a:prstGeom prst="rect">
            <a:avLst/>
          </a:prstGeom>
        </p:spPr>
      </p:pic>
      <p:sp>
        <p:nvSpPr>
          <p:cNvPr id="7" name="TextBox 6"/>
          <p:cNvSpPr txBox="1"/>
          <p:nvPr/>
        </p:nvSpPr>
        <p:spPr>
          <a:xfrm>
            <a:off x="1115616" y="2204864"/>
            <a:ext cx="7848872" cy="1138773"/>
          </a:xfrm>
          <a:prstGeom prst="rect">
            <a:avLst/>
          </a:prstGeom>
          <a:noFill/>
        </p:spPr>
        <p:txBody>
          <a:bodyPr wrap="square" rtlCol="0">
            <a:spAutoFit/>
          </a:bodyPr>
          <a:lstStyle/>
          <a:p>
            <a:pPr>
              <a:tabLst>
                <a:tab pos="358775" algn="l"/>
              </a:tabLst>
            </a:pPr>
            <a:endParaRPr lang="en-CA" sz="3200" dirty="0" smtClean="0"/>
          </a:p>
          <a:p>
            <a:endParaRPr lang="en-CA" dirty="0" smtClean="0"/>
          </a:p>
          <a:p>
            <a:endParaRPr lang="en-CA" dirty="0"/>
          </a:p>
        </p:txBody>
      </p:sp>
      <p:pic>
        <p:nvPicPr>
          <p:cNvPr id="8" name="Picture 7" descr="PEPSO_Logo.jpg"/>
          <p:cNvPicPr>
            <a:picLocks noChangeAspect="1"/>
          </p:cNvPicPr>
          <p:nvPr/>
        </p:nvPicPr>
        <p:blipFill>
          <a:blip r:embed="rId5" cstate="print"/>
          <a:stretch>
            <a:fillRect/>
          </a:stretch>
        </p:blipFill>
        <p:spPr>
          <a:xfrm>
            <a:off x="683568" y="1052736"/>
            <a:ext cx="7934843" cy="12961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568952" cy="707886"/>
          </a:xfrm>
          <a:prstGeom prst="rect">
            <a:avLst/>
          </a:prstGeom>
          <a:noFill/>
        </p:spPr>
        <p:txBody>
          <a:bodyPr wrap="square" rtlCol="0">
            <a:spAutoFit/>
          </a:bodyPr>
          <a:lstStyle/>
          <a:p>
            <a:pPr algn="ctr"/>
            <a:r>
              <a:rPr lang="en-CA" sz="4000" b="1" dirty="0" smtClean="0">
                <a:solidFill>
                  <a:srgbClr val="500000"/>
                </a:solidFill>
              </a:rPr>
              <a:t>How does the consultant score?</a:t>
            </a:r>
            <a:endParaRPr lang="en-CA" sz="4000" b="1" dirty="0">
              <a:solidFill>
                <a:srgbClr val="500000"/>
              </a:solidFill>
            </a:endParaRPr>
          </a:p>
        </p:txBody>
      </p:sp>
      <p:sp>
        <p:nvSpPr>
          <p:cNvPr id="3" name="TextBox 2"/>
          <p:cNvSpPr txBox="1"/>
          <p:nvPr/>
        </p:nvSpPr>
        <p:spPr>
          <a:xfrm>
            <a:off x="395536" y="1268760"/>
            <a:ext cx="5184576" cy="4308872"/>
          </a:xfrm>
          <a:prstGeom prst="rect">
            <a:avLst/>
          </a:prstGeom>
          <a:noFill/>
          <a:ln w="15875" cmpd="sng">
            <a:solidFill>
              <a:schemeClr val="tx1"/>
            </a:solidFill>
          </a:ln>
        </p:spPr>
        <p:txBody>
          <a:bodyPr wrap="square" rtlCol="0">
            <a:spAutoFit/>
          </a:bodyPr>
          <a:lstStyle/>
          <a:p>
            <a:r>
              <a:rPr lang="en-CA" sz="4000" b="1" dirty="0" smtClean="0"/>
              <a:t>Precarity Score</a:t>
            </a:r>
          </a:p>
          <a:p>
            <a:endParaRPr lang="en-CA" b="1" dirty="0" smtClean="0"/>
          </a:p>
          <a:p>
            <a:pPr marL="342900" lvl="0" indent="-342900">
              <a:buFont typeface="+mj-lt"/>
              <a:buAutoNum type="arabicPeriod"/>
            </a:pPr>
            <a:r>
              <a:rPr lang="en-CA" b="1" dirty="0" smtClean="0">
                <a:solidFill>
                  <a:srgbClr val="500000"/>
                </a:solidFill>
              </a:rPr>
              <a:t>Not paid if miss work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Not in standard employment relationship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Weekly income not stable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Hours worked not stable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t>Work on-call </a:t>
            </a:r>
          </a:p>
          <a:p>
            <a:pPr marL="342900" lvl="0" indent="-342900">
              <a:buFont typeface="+mj-lt"/>
              <a:buAutoNum type="arabicPeriod"/>
            </a:pPr>
            <a:r>
              <a:rPr lang="en-CA" b="1" dirty="0" smtClean="0">
                <a:solidFill>
                  <a:srgbClr val="500000"/>
                </a:solidFill>
              </a:rPr>
              <a:t>Don’t know work schedule in advance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Paid in cash ?	</a:t>
            </a:r>
          </a:p>
          <a:p>
            <a:pPr marL="342900" lvl="0" indent="-342900">
              <a:buFont typeface="+mj-lt"/>
              <a:buAutoNum type="arabicPeriod"/>
            </a:pPr>
            <a:r>
              <a:rPr lang="en-CA" b="1" dirty="0" smtClean="0">
                <a:solidFill>
                  <a:srgbClr val="500000"/>
                </a:solidFill>
              </a:rPr>
              <a:t>Temporary employment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No benefits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Weak voice at work ?</a:t>
            </a:r>
            <a:endParaRPr lang="en-CA" b="1" dirty="0" smtClean="0">
              <a:solidFill>
                <a:srgbClr val="500000"/>
              </a:solidFill>
              <a:latin typeface="MS Gothic"/>
              <a:ea typeface="MS Gothic"/>
            </a:endParaRPr>
          </a:p>
          <a:p>
            <a:pPr marL="342900" lvl="0" indent="-342900"/>
            <a:endParaRPr lang="en-CA" b="1" dirty="0" smtClean="0">
              <a:latin typeface="MS Gothic"/>
              <a:ea typeface="MS Gothic"/>
            </a:endParaRPr>
          </a:p>
          <a:p>
            <a:pPr marL="342900" lvl="0" indent="-342900"/>
            <a:r>
              <a:rPr lang="en-CA" b="1" dirty="0" smtClean="0">
                <a:ea typeface="MS Gothic"/>
              </a:rPr>
              <a:t>TOTAL  80/100</a:t>
            </a:r>
            <a:endParaRPr lang="en-CA" b="1" dirty="0" smtClean="0">
              <a:latin typeface="MS Gothic"/>
              <a:ea typeface="MS Gothic"/>
            </a:endParaRPr>
          </a:p>
        </p:txBody>
      </p:sp>
      <p:sp>
        <p:nvSpPr>
          <p:cNvPr id="5" name="TextBox 4"/>
          <p:cNvSpPr txBox="1"/>
          <p:nvPr/>
        </p:nvSpPr>
        <p:spPr>
          <a:xfrm>
            <a:off x="6084168" y="1268760"/>
            <a:ext cx="2736304" cy="1200329"/>
          </a:xfrm>
          <a:prstGeom prst="rect">
            <a:avLst/>
          </a:prstGeom>
          <a:noFill/>
          <a:ln w="15875" cmpd="sng">
            <a:solidFill>
              <a:schemeClr val="tx1"/>
            </a:solidFill>
          </a:ln>
        </p:spPr>
        <p:txBody>
          <a:bodyPr wrap="square" rtlCol="0">
            <a:spAutoFit/>
          </a:bodyPr>
          <a:lstStyle/>
          <a:p>
            <a:r>
              <a:rPr lang="en-CA" sz="3600" b="1" dirty="0" smtClean="0"/>
              <a:t>Income</a:t>
            </a:r>
          </a:p>
          <a:p>
            <a:endParaRPr lang="en-CA" b="1" dirty="0" smtClean="0"/>
          </a:p>
          <a:p>
            <a:pPr marL="342900" indent="-342900">
              <a:buFont typeface="+mj-lt"/>
              <a:buAutoNum type="arabicPeriod"/>
            </a:pPr>
            <a:r>
              <a:rPr lang="en-CA" b="1" dirty="0" smtClean="0"/>
              <a:t>Income.  &gt;$100,000</a:t>
            </a:r>
            <a:endParaRPr lang="en-CA" b="1" dirty="0"/>
          </a:p>
        </p:txBody>
      </p:sp>
      <p:sp>
        <p:nvSpPr>
          <p:cNvPr id="6" name="TextBox 5"/>
          <p:cNvSpPr txBox="1"/>
          <p:nvPr/>
        </p:nvSpPr>
        <p:spPr>
          <a:xfrm>
            <a:off x="1259632" y="5949280"/>
            <a:ext cx="6624736" cy="769441"/>
          </a:xfrm>
          <a:prstGeom prst="rect">
            <a:avLst/>
          </a:prstGeom>
          <a:noFill/>
          <a:ln w="15875" cmpd="sng">
            <a:solidFill>
              <a:schemeClr val="tx1"/>
            </a:solidFill>
          </a:ln>
        </p:spPr>
        <p:txBody>
          <a:bodyPr wrap="square" rtlCol="0">
            <a:spAutoFit/>
          </a:bodyPr>
          <a:lstStyle/>
          <a:p>
            <a:pPr lvl="0"/>
            <a:r>
              <a:rPr lang="en-CA" sz="4400" b="1" dirty="0" smtClean="0">
                <a:solidFill>
                  <a:srgbClr val="002060"/>
                </a:solidFill>
              </a:rPr>
              <a:t>Precarious and high income</a:t>
            </a:r>
            <a:endParaRPr lang="en-CA" sz="4400" b="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W_LOGO_VERT_colour_ID.jpg"/>
          <p:cNvPicPr>
            <a:picLocks noChangeAspect="1"/>
          </p:cNvPicPr>
          <p:nvPr/>
        </p:nvPicPr>
        <p:blipFill>
          <a:blip r:embed="rId3" cstate="print"/>
          <a:stretch>
            <a:fillRect/>
          </a:stretch>
        </p:blipFill>
        <p:spPr>
          <a:xfrm>
            <a:off x="7524328" y="5913286"/>
            <a:ext cx="864096" cy="754161"/>
          </a:xfrm>
          <a:prstGeom prst="rect">
            <a:avLst/>
          </a:prstGeom>
        </p:spPr>
      </p:pic>
      <p:pic>
        <p:nvPicPr>
          <p:cNvPr id="5" name="Picture 4" descr="Social Sciences logo.jpg"/>
          <p:cNvPicPr>
            <a:picLocks noChangeAspect="1"/>
          </p:cNvPicPr>
          <p:nvPr/>
        </p:nvPicPr>
        <p:blipFill>
          <a:blip r:embed="rId4" cstate="print"/>
          <a:stretch>
            <a:fillRect/>
          </a:stretch>
        </p:blipFill>
        <p:spPr>
          <a:xfrm>
            <a:off x="1043608" y="6077050"/>
            <a:ext cx="995560" cy="552415"/>
          </a:xfrm>
          <a:prstGeom prst="rect">
            <a:avLst/>
          </a:prstGeom>
        </p:spPr>
      </p:pic>
      <p:pic>
        <p:nvPicPr>
          <p:cNvPr id="8" name="Picture 7" descr="PEPSO_Logo.jpg"/>
          <p:cNvPicPr>
            <a:picLocks noChangeAspect="1"/>
          </p:cNvPicPr>
          <p:nvPr/>
        </p:nvPicPr>
        <p:blipFill>
          <a:blip r:embed="rId5" cstate="print"/>
          <a:stretch>
            <a:fillRect/>
          </a:stretch>
        </p:blipFill>
        <p:spPr>
          <a:xfrm>
            <a:off x="3419873" y="6146572"/>
            <a:ext cx="2160240" cy="352872"/>
          </a:xfrm>
          <a:prstGeom prst="rect">
            <a:avLst/>
          </a:prstGeom>
        </p:spPr>
      </p:pic>
      <p:sp>
        <p:nvSpPr>
          <p:cNvPr id="7" name="Rectangle 6"/>
          <p:cNvSpPr/>
          <p:nvPr/>
        </p:nvSpPr>
        <p:spPr>
          <a:xfrm>
            <a:off x="251520" y="332656"/>
            <a:ext cx="8784976" cy="1569660"/>
          </a:xfrm>
          <a:prstGeom prst="rect">
            <a:avLst/>
          </a:prstGeom>
        </p:spPr>
        <p:txBody>
          <a:bodyPr wrap="square">
            <a:spAutoFit/>
          </a:bodyPr>
          <a:lstStyle/>
          <a:p>
            <a:pPr marL="514350" indent="-514350" algn="ctr">
              <a:buAutoNum type="arabicPeriod"/>
            </a:pPr>
            <a:r>
              <a:rPr lang="en-CA" sz="3200" b="1" dirty="0" smtClean="0">
                <a:solidFill>
                  <a:srgbClr val="500000"/>
                </a:solidFill>
              </a:rPr>
              <a:t>Precarious </a:t>
            </a:r>
            <a:r>
              <a:rPr lang="en-CA" sz="3200" b="1" dirty="0">
                <a:solidFill>
                  <a:srgbClr val="500000"/>
                </a:solidFill>
              </a:rPr>
              <a:t>employment is increasing. </a:t>
            </a:r>
            <a:endParaRPr lang="en-CA" sz="3200" b="1" dirty="0" smtClean="0">
              <a:solidFill>
                <a:srgbClr val="500000"/>
              </a:solidFill>
            </a:endParaRPr>
          </a:p>
          <a:p>
            <a:pPr marL="514350" indent="-514350" algn="ctr"/>
            <a:r>
              <a:rPr lang="en-CA" sz="3200" b="1" dirty="0" smtClean="0">
                <a:solidFill>
                  <a:srgbClr val="500000"/>
                </a:solidFill>
              </a:rPr>
              <a:t>Only </a:t>
            </a:r>
            <a:r>
              <a:rPr lang="en-CA" sz="3200" b="1" dirty="0">
                <a:solidFill>
                  <a:srgbClr val="500000"/>
                </a:solidFill>
              </a:rPr>
              <a:t>60% of GTA workers today have stable, secure </a:t>
            </a:r>
            <a:r>
              <a:rPr lang="en-CA" sz="3200" b="1" dirty="0" smtClean="0">
                <a:solidFill>
                  <a:srgbClr val="500000"/>
                </a:solidFill>
              </a:rPr>
              <a:t>jobs.</a:t>
            </a:r>
            <a:endParaRPr lang="en-CA" sz="3200" b="1" dirty="0">
              <a:solidFill>
                <a:srgbClr val="500000"/>
              </a:solidFill>
            </a:endParaRPr>
          </a:p>
        </p:txBody>
      </p:sp>
      <p:pic>
        <p:nvPicPr>
          <p:cNvPr id="11" name="Picture 9"/>
          <p:cNvPicPr>
            <a:picLocks noChangeAspect="1" noChangeArrowheads="1"/>
          </p:cNvPicPr>
          <p:nvPr/>
        </p:nvPicPr>
        <p:blipFill>
          <a:blip r:embed="rId6" cstate="print"/>
          <a:srcRect/>
          <a:stretch>
            <a:fillRect/>
          </a:stretch>
        </p:blipFill>
        <p:spPr bwMode="auto">
          <a:xfrm>
            <a:off x="1763688" y="1988840"/>
            <a:ext cx="5841252" cy="3789639"/>
          </a:xfrm>
          <a:prstGeom prst="rect">
            <a:avLst/>
          </a:prstGeom>
          <a:noFill/>
          <a:effectLst>
            <a:outerShdw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7" name="Rectangle 6"/>
          <p:cNvSpPr/>
          <p:nvPr/>
        </p:nvSpPr>
        <p:spPr>
          <a:xfrm>
            <a:off x="611560" y="476672"/>
            <a:ext cx="7992888" cy="1569660"/>
          </a:xfrm>
          <a:prstGeom prst="rect">
            <a:avLst/>
          </a:prstGeom>
        </p:spPr>
        <p:txBody>
          <a:bodyPr wrap="square">
            <a:spAutoFit/>
          </a:bodyPr>
          <a:lstStyle/>
          <a:p>
            <a:pPr algn="ctr"/>
            <a:r>
              <a:rPr lang="en-CA" sz="3200" b="1" dirty="0">
                <a:solidFill>
                  <a:srgbClr val="500000"/>
                </a:solidFill>
              </a:rPr>
              <a:t>2</a:t>
            </a:r>
            <a:r>
              <a:rPr lang="en-CA" sz="3200" b="1" dirty="0" smtClean="0">
                <a:solidFill>
                  <a:srgbClr val="500000"/>
                </a:solidFill>
              </a:rPr>
              <a:t>. Precarious </a:t>
            </a:r>
            <a:r>
              <a:rPr lang="en-CA" sz="3200" b="1" dirty="0">
                <a:solidFill>
                  <a:srgbClr val="500000"/>
                </a:solidFill>
              </a:rPr>
              <a:t>employment is widely distributed among social and income </a:t>
            </a:r>
            <a:r>
              <a:rPr lang="en-CA" sz="3200" b="1" dirty="0" smtClean="0">
                <a:solidFill>
                  <a:srgbClr val="500000"/>
                </a:solidFill>
              </a:rPr>
              <a:t>categories. </a:t>
            </a:r>
            <a:endParaRPr lang="en-CA" sz="3200" b="1" dirty="0">
              <a:solidFill>
                <a:srgbClr val="500000"/>
              </a:solidFill>
            </a:endParaRPr>
          </a:p>
        </p:txBody>
      </p:sp>
      <p:sp>
        <p:nvSpPr>
          <p:cNvPr id="21505" name="Rectangle 1"/>
          <p:cNvSpPr>
            <a:spLocks noChangeArrowheads="1"/>
          </p:cNvSpPr>
          <p:nvPr/>
        </p:nvSpPr>
        <p:spPr bwMode="auto">
          <a:xfrm>
            <a:off x="539552" y="2060848"/>
            <a:ext cx="8208912"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 typeface="Arial" pitchFamily="34" charset="0"/>
              <a:buChar char="•"/>
              <a:tabLst>
                <a:tab pos="358775" algn="l"/>
              </a:tabLst>
            </a:pPr>
            <a:r>
              <a:rPr lang="en-CA" sz="2000" dirty="0">
                <a:latin typeface="Arial" pitchFamily="34" charset="0"/>
                <a:cs typeface="Arial" pitchFamily="34" charset="0"/>
              </a:rPr>
              <a:t> </a:t>
            </a:r>
            <a:r>
              <a:rPr lang="en-CA" sz="2000" dirty="0" smtClean="0">
                <a:latin typeface="Arial" pitchFamily="34" charset="0"/>
                <a:cs typeface="Arial" pitchFamily="34" charset="0"/>
              </a:rPr>
              <a:t>	</a:t>
            </a:r>
            <a:r>
              <a:rPr lang="en-US" sz="2000" b="1" dirty="0" smtClean="0">
                <a:latin typeface="Arial" pitchFamily="34" charset="0"/>
                <a:cs typeface="Arial" pitchFamily="34" charset="0"/>
              </a:rPr>
              <a:t>Precarity is now found in sectors, in occupations, and in 	socio-economic groups that were previously immune to this 	form of employment.</a:t>
            </a:r>
            <a:r>
              <a:rPr lang="en-CA" sz="2000" b="1" dirty="0" smtClean="0">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358775" algn="l"/>
              </a:tabLst>
            </a:pPr>
            <a:endParaRPr kumimoji="0" lang="en-CA" sz="2000" b="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358775" algn="l"/>
              </a:tabLst>
            </a:pPr>
            <a:r>
              <a:rPr lang="en-CA" sz="2000" b="1" dirty="0" smtClean="0">
                <a:latin typeface="Arial" pitchFamily="34" charset="0"/>
                <a:ea typeface="Calibri" pitchFamily="34" charset="0"/>
                <a:cs typeface="Arial" pitchFamily="34" charset="0"/>
              </a:rPr>
              <a:t> 	</a:t>
            </a:r>
            <a:r>
              <a:rPr kumimoji="0" lang="en-CA" sz="2000" b="1" u="none" strike="noStrike" cap="none" normalizeH="0" baseline="0" dirty="0" smtClean="0">
                <a:ln>
                  <a:noFill/>
                </a:ln>
                <a:solidFill>
                  <a:schemeClr val="tx1"/>
                </a:solidFill>
                <a:effectLst/>
                <a:latin typeface="Arial" pitchFamily="34" charset="0"/>
                <a:ea typeface="Calibri" pitchFamily="34" charset="0"/>
                <a:cs typeface="Arial" pitchFamily="34" charset="0"/>
              </a:rPr>
              <a:t>Men and women are</a:t>
            </a:r>
            <a:r>
              <a:rPr kumimoji="0" lang="en-CA" sz="2000" b="1"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CA" sz="2000" b="1" u="none" strike="noStrike" cap="none" normalizeH="0" baseline="0" dirty="0" smtClean="0">
                <a:ln>
                  <a:noFill/>
                </a:ln>
                <a:solidFill>
                  <a:schemeClr val="tx1"/>
                </a:solidFill>
                <a:effectLst/>
                <a:latin typeface="Arial" pitchFamily="34" charset="0"/>
                <a:ea typeface="Calibri" pitchFamily="34" charset="0"/>
                <a:cs typeface="Arial" pitchFamily="34" charset="0"/>
              </a:rPr>
              <a:t>equally likely to be in precarious 	</a:t>
            </a:r>
            <a:r>
              <a:rPr lang="en-CA" sz="2000" b="1" dirty="0" smtClean="0">
                <a:latin typeface="Arial" pitchFamily="34" charset="0"/>
                <a:ea typeface="Calibri" pitchFamily="34" charset="0"/>
                <a:cs typeface="Arial" pitchFamily="34" charset="0"/>
              </a:rPr>
              <a:t>employment</a:t>
            </a:r>
            <a:r>
              <a:rPr kumimoji="0" lang="en-CA" sz="2000" b="1"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CA" sz="20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8775" algn="l"/>
              </a:tabLst>
            </a:pPr>
            <a:r>
              <a:rPr kumimoji="0" lang="en-CA" sz="2000" b="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CA" sz="20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358775" algn="l"/>
              </a:tabLst>
            </a:pPr>
            <a:r>
              <a:rPr kumimoji="0" lang="en-CA" sz="2000" b="1" u="none" strike="noStrike" cap="none" normalizeH="0" baseline="0" dirty="0" smtClean="0">
                <a:ln>
                  <a:noFill/>
                </a:ln>
                <a:solidFill>
                  <a:schemeClr val="tx1"/>
                </a:solidFill>
                <a:effectLst/>
                <a:latin typeface="Arial" pitchFamily="34" charset="0"/>
                <a:ea typeface="Calibri" pitchFamily="34" charset="0"/>
                <a:cs typeface="Arial" pitchFamily="34" charset="0"/>
              </a:rPr>
              <a:t> 	New immigrants are mainly in</a:t>
            </a:r>
            <a:r>
              <a:rPr kumimoji="0" lang="en-CA" sz="2000" b="1"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CA" sz="2000" b="1" u="none" strike="noStrike" cap="none" normalizeH="0" baseline="0" dirty="0" smtClean="0">
                <a:ln>
                  <a:noFill/>
                </a:ln>
                <a:solidFill>
                  <a:schemeClr val="tx1"/>
                </a:solidFill>
                <a:effectLst/>
                <a:latin typeface="Arial" pitchFamily="34" charset="0"/>
                <a:ea typeface="Calibri" pitchFamily="34" charset="0"/>
                <a:cs typeface="Arial" pitchFamily="34" charset="0"/>
              </a:rPr>
              <a:t>precarious </a:t>
            </a:r>
            <a:r>
              <a:rPr lang="en-CA" sz="2000" b="1" dirty="0" smtClean="0">
                <a:latin typeface="Arial" pitchFamily="34" charset="0"/>
                <a:ea typeface="Calibri" pitchFamily="34" charset="0"/>
                <a:cs typeface="Arial" pitchFamily="34" charset="0"/>
              </a:rPr>
              <a:t>employment</a:t>
            </a:r>
            <a:r>
              <a:rPr kumimoji="0" lang="en-CA" sz="2000" b="1"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CA" sz="20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8775" algn="l"/>
              </a:tabLst>
            </a:pPr>
            <a:r>
              <a:rPr kumimoji="0" lang="en-CA" sz="2000" b="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tabLst>
                <a:tab pos="358775" algn="l"/>
              </a:tabLst>
            </a:pPr>
            <a:endParaRPr kumimoji="0" lang="en-CA" sz="2000" b="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7" name="Rectangle 6"/>
          <p:cNvSpPr/>
          <p:nvPr/>
        </p:nvSpPr>
        <p:spPr>
          <a:xfrm>
            <a:off x="827584" y="1340768"/>
            <a:ext cx="7632848" cy="1077218"/>
          </a:xfrm>
          <a:prstGeom prst="rect">
            <a:avLst/>
          </a:prstGeom>
        </p:spPr>
        <p:txBody>
          <a:bodyPr wrap="square">
            <a:spAutoFit/>
          </a:bodyPr>
          <a:lstStyle/>
          <a:p>
            <a:pPr algn="ctr"/>
            <a:r>
              <a:rPr lang="en-CA" sz="3200" b="1" dirty="0">
                <a:solidFill>
                  <a:srgbClr val="500000"/>
                </a:solidFill>
              </a:rPr>
              <a:t>3</a:t>
            </a:r>
            <a:r>
              <a:rPr lang="en-CA" sz="3200" b="1" dirty="0" smtClean="0">
                <a:solidFill>
                  <a:srgbClr val="500000"/>
                </a:solidFill>
              </a:rPr>
              <a:t>. People </a:t>
            </a:r>
            <a:r>
              <a:rPr lang="en-CA" sz="3200" b="1" dirty="0">
                <a:solidFill>
                  <a:srgbClr val="500000"/>
                </a:solidFill>
              </a:rPr>
              <a:t>in precarious employment earn less and face more </a:t>
            </a:r>
            <a:r>
              <a:rPr lang="en-CA" sz="3200" b="1" dirty="0" smtClean="0">
                <a:solidFill>
                  <a:srgbClr val="500000"/>
                </a:solidFill>
              </a:rPr>
              <a:t>uncertainty.</a:t>
            </a:r>
            <a:endParaRPr lang="en-CA" sz="3200" b="1" dirty="0">
              <a:solidFill>
                <a:srgbClr val="500000"/>
              </a:solidFill>
            </a:endParaRPr>
          </a:p>
        </p:txBody>
      </p:sp>
      <p:sp>
        <p:nvSpPr>
          <p:cNvPr id="2056" name="Rectangle 8"/>
          <p:cNvSpPr>
            <a:spLocks noChangeArrowheads="1"/>
          </p:cNvSpPr>
          <p:nvPr/>
        </p:nvSpPr>
        <p:spPr bwMode="auto">
          <a:xfrm>
            <a:off x="179512" y="4710336"/>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1403648" y="3153381"/>
            <a:ext cx="6768752" cy="1569660"/>
          </a:xfrm>
          <a:prstGeom prst="rect">
            <a:avLst/>
          </a:prstGeom>
        </p:spPr>
        <p:txBody>
          <a:bodyPr wrap="square">
            <a:spAutoFit/>
          </a:bodyPr>
          <a:lstStyle/>
          <a:p>
            <a:r>
              <a:rPr lang="en-CA" sz="2400" b="1" i="1" dirty="0">
                <a:cs typeface="Times New Roman" pitchFamily="18" charset="0"/>
              </a:rPr>
              <a:t>You cannot relax because you don't have steady work. . . . I think the most stress is the financial component of it.  When you don't know how much you may be making per month or per week. . . .</a:t>
            </a:r>
            <a:endParaRPr lang="en-CA" sz="2400" b="1" dirty="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8"/>
          <p:cNvPicPr preferRelativeResize="0">
            <a:picLocks noChangeAspect="1" noChangeArrowheads="1"/>
          </p:cNvPicPr>
          <p:nvPr/>
        </p:nvPicPr>
        <p:blipFill>
          <a:blip r:embed="rId3" cstate="print"/>
          <a:srcRect/>
          <a:stretch>
            <a:fillRect/>
          </a:stretch>
        </p:blipFill>
        <p:spPr bwMode="auto">
          <a:xfrm>
            <a:off x="625364" y="908720"/>
            <a:ext cx="8118902" cy="39604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
          <p:cNvPicPr preferRelativeResize="0">
            <a:picLocks noChangeAspect="1" noChangeArrowheads="1"/>
          </p:cNvPicPr>
          <p:nvPr/>
        </p:nvPicPr>
        <p:blipFill>
          <a:blip r:embed="rId3" cstate="print"/>
          <a:srcRect/>
          <a:stretch>
            <a:fillRect/>
          </a:stretch>
        </p:blipFill>
        <p:spPr bwMode="auto">
          <a:xfrm>
            <a:off x="373888" y="1484784"/>
            <a:ext cx="8257151" cy="345638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8049378" y="5805264"/>
            <a:ext cx="987866" cy="862184"/>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7" name="Rectangle 6"/>
          <p:cNvSpPr/>
          <p:nvPr/>
        </p:nvSpPr>
        <p:spPr>
          <a:xfrm>
            <a:off x="179512" y="1196752"/>
            <a:ext cx="9144000" cy="1754326"/>
          </a:xfrm>
          <a:prstGeom prst="rect">
            <a:avLst/>
          </a:prstGeom>
        </p:spPr>
        <p:txBody>
          <a:bodyPr wrap="square">
            <a:spAutoFit/>
          </a:bodyPr>
          <a:lstStyle/>
          <a:p>
            <a:pPr algn="ctr"/>
            <a:r>
              <a:rPr lang="en-CA" sz="3600" b="1" dirty="0" smtClean="0">
                <a:solidFill>
                  <a:srgbClr val="500000"/>
                </a:solidFill>
              </a:rPr>
              <a:t>4. Precarious </a:t>
            </a:r>
            <a:r>
              <a:rPr lang="en-CA" sz="3600" b="1" dirty="0">
                <a:solidFill>
                  <a:srgbClr val="500000"/>
                </a:solidFill>
              </a:rPr>
              <a:t>employment has harmful </a:t>
            </a:r>
            <a:endParaRPr lang="en-CA" sz="3600" b="1" dirty="0" smtClean="0">
              <a:solidFill>
                <a:srgbClr val="500000"/>
              </a:solidFill>
            </a:endParaRPr>
          </a:p>
          <a:p>
            <a:pPr algn="ctr"/>
            <a:r>
              <a:rPr lang="en-CA" sz="3600" b="1" dirty="0" smtClean="0">
                <a:solidFill>
                  <a:srgbClr val="500000"/>
                </a:solidFill>
              </a:rPr>
              <a:t>effects </a:t>
            </a:r>
            <a:r>
              <a:rPr lang="en-CA" sz="3600" b="1" dirty="0">
                <a:solidFill>
                  <a:srgbClr val="500000"/>
                </a:solidFill>
              </a:rPr>
              <a:t>on individuals, families, and </a:t>
            </a:r>
            <a:endParaRPr lang="en-CA" sz="3600" b="1" dirty="0" smtClean="0">
              <a:solidFill>
                <a:srgbClr val="500000"/>
              </a:solidFill>
            </a:endParaRPr>
          </a:p>
          <a:p>
            <a:pPr algn="ctr"/>
            <a:r>
              <a:rPr lang="en-CA" sz="3600" b="1" dirty="0" smtClean="0">
                <a:solidFill>
                  <a:srgbClr val="500000"/>
                </a:solidFill>
              </a:rPr>
              <a:t>community life.</a:t>
            </a:r>
            <a:endParaRPr lang="en-CA" sz="3600" b="1" dirty="0">
              <a:solidFill>
                <a:srgbClr val="500000"/>
              </a:solidFill>
            </a:endParaRPr>
          </a:p>
        </p:txBody>
      </p:sp>
      <p:sp>
        <p:nvSpPr>
          <p:cNvPr id="9" name="Rectangle 8"/>
          <p:cNvSpPr/>
          <p:nvPr/>
        </p:nvSpPr>
        <p:spPr>
          <a:xfrm>
            <a:off x="1283940" y="3356992"/>
            <a:ext cx="7273556" cy="1569660"/>
          </a:xfrm>
          <a:prstGeom prst="rect">
            <a:avLst/>
          </a:prstGeom>
        </p:spPr>
        <p:txBody>
          <a:bodyPr wrap="square">
            <a:spAutoFit/>
          </a:bodyPr>
          <a:lstStyle/>
          <a:p>
            <a:r>
              <a:rPr lang="en-CA" sz="2400" b="1" i="1" dirty="0">
                <a:cs typeface="Times New Roman" pitchFamily="18" charset="0"/>
              </a:rPr>
              <a:t>I want to work and have a good job and pay my debt and be a provider and be able to have children and provide for them. . . . I wouldn’t even think of it [having children] right now. . . . </a:t>
            </a:r>
            <a:endParaRPr lang="en-CA" sz="2400" b="1" dirty="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pic>
        <p:nvPicPr>
          <p:cNvPr id="26" name="Picture 34"/>
          <p:cNvPicPr>
            <a:picLocks noChangeAspect="1" noChangeArrowheads="1"/>
          </p:cNvPicPr>
          <p:nvPr/>
        </p:nvPicPr>
        <p:blipFill>
          <a:blip r:embed="rId6" cstate="print"/>
          <a:srcRect/>
          <a:stretch>
            <a:fillRect/>
          </a:stretch>
        </p:blipFill>
        <p:spPr bwMode="auto">
          <a:xfrm>
            <a:off x="899592" y="418865"/>
            <a:ext cx="7200800" cy="51159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8049378" y="5805264"/>
            <a:ext cx="987866" cy="862184"/>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7" name="Rectangle 6"/>
          <p:cNvSpPr/>
          <p:nvPr/>
        </p:nvSpPr>
        <p:spPr>
          <a:xfrm>
            <a:off x="179512" y="1196752"/>
            <a:ext cx="9144000" cy="646331"/>
          </a:xfrm>
          <a:prstGeom prst="rect">
            <a:avLst/>
          </a:prstGeom>
        </p:spPr>
        <p:txBody>
          <a:bodyPr wrap="square">
            <a:spAutoFit/>
          </a:bodyPr>
          <a:lstStyle/>
          <a:p>
            <a:pPr algn="ctr"/>
            <a:endParaRPr lang="en-CA" sz="3600" b="1" dirty="0">
              <a:solidFill>
                <a:srgbClr val="500000"/>
              </a:solidFill>
            </a:endParaRPr>
          </a:p>
        </p:txBody>
      </p:sp>
      <p:pic>
        <p:nvPicPr>
          <p:cNvPr id="32" name="Picture 46"/>
          <p:cNvPicPr>
            <a:picLocks noChangeAspect="1" noChangeArrowheads="1"/>
          </p:cNvPicPr>
          <p:nvPr/>
        </p:nvPicPr>
        <p:blipFill>
          <a:blip r:embed="rId6" cstate="print"/>
          <a:srcRect/>
          <a:stretch>
            <a:fillRect/>
          </a:stretch>
        </p:blipFill>
        <p:spPr bwMode="auto">
          <a:xfrm>
            <a:off x="842585" y="1052736"/>
            <a:ext cx="7968019" cy="410445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pic>
        <p:nvPicPr>
          <p:cNvPr id="22" name="Picture 26"/>
          <p:cNvPicPr>
            <a:picLocks noChangeAspect="1" noChangeArrowheads="1"/>
          </p:cNvPicPr>
          <p:nvPr/>
        </p:nvPicPr>
        <p:blipFill>
          <a:blip r:embed="rId6" cstate="print"/>
          <a:srcRect/>
          <a:stretch>
            <a:fillRect/>
          </a:stretch>
        </p:blipFill>
        <p:spPr bwMode="auto">
          <a:xfrm>
            <a:off x="827584" y="1340768"/>
            <a:ext cx="7834247" cy="316835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yne\AppData\Local\Temp\New cover for PPT-2.png"/>
          <p:cNvPicPr>
            <a:picLocks noChangeAspect="1" noChangeArrowheads="1"/>
          </p:cNvPicPr>
          <p:nvPr/>
        </p:nvPicPr>
        <p:blipFill>
          <a:blip r:embed="rId3" cstate="print"/>
          <a:srcRect/>
          <a:stretch>
            <a:fillRect/>
          </a:stretch>
        </p:blipFill>
        <p:spPr bwMode="auto">
          <a:xfrm>
            <a:off x="280987" y="214312"/>
            <a:ext cx="8582025" cy="64293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pic>
        <p:nvPicPr>
          <p:cNvPr id="24" name="Picture 30"/>
          <p:cNvPicPr>
            <a:picLocks noChangeAspect="1" noChangeArrowheads="1"/>
          </p:cNvPicPr>
          <p:nvPr/>
        </p:nvPicPr>
        <p:blipFill>
          <a:blip r:embed="rId6" cstate="print"/>
          <a:srcRect/>
          <a:stretch>
            <a:fillRect/>
          </a:stretch>
        </p:blipFill>
        <p:spPr bwMode="auto">
          <a:xfrm>
            <a:off x="334913" y="1196751"/>
            <a:ext cx="8413551" cy="35848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7" name="Rectangle 6"/>
          <p:cNvSpPr/>
          <p:nvPr/>
        </p:nvSpPr>
        <p:spPr>
          <a:xfrm>
            <a:off x="611560" y="1052736"/>
            <a:ext cx="8136904" cy="1200329"/>
          </a:xfrm>
          <a:prstGeom prst="rect">
            <a:avLst/>
          </a:prstGeom>
        </p:spPr>
        <p:txBody>
          <a:bodyPr wrap="square">
            <a:spAutoFit/>
          </a:bodyPr>
          <a:lstStyle/>
          <a:p>
            <a:pPr algn="ctr"/>
            <a:r>
              <a:rPr lang="en-CA" sz="3600" b="1" dirty="0" smtClean="0">
                <a:solidFill>
                  <a:srgbClr val="500000"/>
                </a:solidFill>
              </a:rPr>
              <a:t>5. Precarious </a:t>
            </a:r>
            <a:r>
              <a:rPr lang="en-CA" sz="3600" b="1" dirty="0">
                <a:solidFill>
                  <a:srgbClr val="500000"/>
                </a:solidFill>
              </a:rPr>
              <a:t>employment makes it more difficult to raise </a:t>
            </a:r>
            <a:r>
              <a:rPr lang="en-CA" sz="3600" b="1" dirty="0" smtClean="0">
                <a:solidFill>
                  <a:srgbClr val="500000"/>
                </a:solidFill>
              </a:rPr>
              <a:t>children.</a:t>
            </a:r>
            <a:endParaRPr lang="en-CA" sz="3600" b="1" dirty="0">
              <a:solidFill>
                <a:srgbClr val="500000"/>
              </a:solidFill>
            </a:endParaRPr>
          </a:p>
        </p:txBody>
      </p:sp>
      <p:sp>
        <p:nvSpPr>
          <p:cNvPr id="3" name="Rectangle 2"/>
          <p:cNvSpPr/>
          <p:nvPr/>
        </p:nvSpPr>
        <p:spPr>
          <a:xfrm>
            <a:off x="1331640" y="2551837"/>
            <a:ext cx="6840760" cy="1938992"/>
          </a:xfrm>
          <a:prstGeom prst="rect">
            <a:avLst/>
          </a:prstGeom>
        </p:spPr>
        <p:txBody>
          <a:bodyPr wrap="square">
            <a:spAutoFit/>
          </a:bodyPr>
          <a:lstStyle/>
          <a:p>
            <a:r>
              <a:rPr lang="en-CA" sz="2400" b="1" i="1" dirty="0">
                <a:cs typeface="Times New Roman" pitchFamily="18" charset="0"/>
              </a:rPr>
              <a:t>This year our oldest son started to crumble under the pressure through last year in high school, so he's been in counselling for depression.  Unfortunately, the kids went through the ringer when I look back on it. . . . It was bad at times.</a:t>
            </a:r>
            <a:endParaRPr lang="en-CA" sz="2400" b="1" dirty="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pic>
        <p:nvPicPr>
          <p:cNvPr id="28" name="Picture 38"/>
          <p:cNvPicPr>
            <a:picLocks noChangeAspect="1" noChangeArrowheads="1"/>
          </p:cNvPicPr>
          <p:nvPr/>
        </p:nvPicPr>
        <p:blipFill>
          <a:blip r:embed="rId6" cstate="print"/>
          <a:srcRect/>
          <a:stretch>
            <a:fillRect/>
          </a:stretch>
        </p:blipFill>
        <p:spPr bwMode="auto">
          <a:xfrm>
            <a:off x="1259632" y="389107"/>
            <a:ext cx="6844703" cy="505611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pic>
        <p:nvPicPr>
          <p:cNvPr id="30" name="Picture 42"/>
          <p:cNvPicPr>
            <a:picLocks noChangeAspect="1" noChangeArrowheads="1"/>
          </p:cNvPicPr>
          <p:nvPr/>
        </p:nvPicPr>
        <p:blipFill>
          <a:blip r:embed="rId6" cstate="print"/>
          <a:srcRect/>
          <a:stretch>
            <a:fillRect/>
          </a:stretch>
        </p:blipFill>
        <p:spPr bwMode="auto">
          <a:xfrm>
            <a:off x="1043609" y="1196752"/>
            <a:ext cx="7623406" cy="427885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7" name="Rectangle 6"/>
          <p:cNvSpPr/>
          <p:nvPr/>
        </p:nvSpPr>
        <p:spPr>
          <a:xfrm>
            <a:off x="683568" y="1268760"/>
            <a:ext cx="7992888" cy="1200329"/>
          </a:xfrm>
          <a:prstGeom prst="rect">
            <a:avLst/>
          </a:prstGeom>
        </p:spPr>
        <p:txBody>
          <a:bodyPr wrap="square">
            <a:spAutoFit/>
          </a:bodyPr>
          <a:lstStyle/>
          <a:p>
            <a:pPr algn="ctr"/>
            <a:r>
              <a:rPr lang="en-CA" sz="3600" b="1" dirty="0" smtClean="0">
                <a:solidFill>
                  <a:srgbClr val="500000"/>
                </a:solidFill>
              </a:rPr>
              <a:t>6. Precarious </a:t>
            </a:r>
            <a:r>
              <a:rPr lang="en-CA" sz="3600" b="1" dirty="0">
                <a:solidFill>
                  <a:srgbClr val="500000"/>
                </a:solidFill>
              </a:rPr>
              <a:t>employment can both limit and enable community </a:t>
            </a:r>
            <a:r>
              <a:rPr lang="en-CA" sz="3600" b="1" dirty="0" smtClean="0">
                <a:solidFill>
                  <a:srgbClr val="500000"/>
                </a:solidFill>
              </a:rPr>
              <a:t>connections.</a:t>
            </a:r>
            <a:endParaRPr lang="en-CA" sz="3600" b="1" dirty="0">
              <a:solidFill>
                <a:srgbClr val="500000"/>
              </a:solidFill>
            </a:endParaRPr>
          </a:p>
        </p:txBody>
      </p:sp>
      <p:sp>
        <p:nvSpPr>
          <p:cNvPr id="28675" name="Rectangle 3"/>
          <p:cNvSpPr>
            <a:spLocks noChangeArrowheads="1"/>
          </p:cNvSpPr>
          <p:nvPr/>
        </p:nvSpPr>
        <p:spPr bwMode="auto">
          <a:xfrm>
            <a:off x="0" y="2512367"/>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110363" y="2636912"/>
            <a:ext cx="6787599" cy="1107996"/>
          </a:xfrm>
          <a:prstGeom prst="rect">
            <a:avLst/>
          </a:prstGeom>
        </p:spPr>
        <p:txBody>
          <a:bodyPr wrap="square">
            <a:spAutoFit/>
          </a:bodyPr>
          <a:lstStyle/>
          <a:p>
            <a:r>
              <a:rPr lang="en-CA" sz="2200" b="1" i="1" dirty="0">
                <a:cs typeface="Times New Roman" pitchFamily="18" charset="0"/>
              </a:rPr>
              <a:t>Yes I would like to be more involved with my community. . .  but I can't afford to be giving away my time for free, or any more of my time.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28675" name="Rectangle 3"/>
          <p:cNvSpPr>
            <a:spLocks noChangeArrowheads="1"/>
          </p:cNvSpPr>
          <p:nvPr/>
        </p:nvSpPr>
        <p:spPr bwMode="auto">
          <a:xfrm>
            <a:off x="0" y="2512367"/>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 name="Picture 50"/>
          <p:cNvPicPr>
            <a:picLocks noChangeAspect="1" noChangeArrowheads="1"/>
          </p:cNvPicPr>
          <p:nvPr/>
        </p:nvPicPr>
        <p:blipFill>
          <a:blip r:embed="rId6" cstate="print"/>
          <a:srcRect/>
          <a:stretch>
            <a:fillRect/>
          </a:stretch>
        </p:blipFill>
        <p:spPr bwMode="auto">
          <a:xfrm>
            <a:off x="1172964" y="620688"/>
            <a:ext cx="7230941" cy="474582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pic>
        <p:nvPicPr>
          <p:cNvPr id="16" name="Picture 14"/>
          <p:cNvPicPr preferRelativeResize="0">
            <a:picLocks noChangeAspect="1" noChangeArrowheads="1"/>
          </p:cNvPicPr>
          <p:nvPr/>
        </p:nvPicPr>
        <p:blipFill>
          <a:blip r:embed="rId6" cstate="print"/>
          <a:srcRect/>
          <a:stretch>
            <a:fillRect/>
          </a:stretch>
        </p:blipFill>
        <p:spPr bwMode="auto">
          <a:xfrm>
            <a:off x="780823" y="836712"/>
            <a:ext cx="7758808" cy="43924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7" name="Rectangle 6"/>
          <p:cNvSpPr/>
          <p:nvPr/>
        </p:nvSpPr>
        <p:spPr>
          <a:xfrm>
            <a:off x="1331640" y="260648"/>
            <a:ext cx="6192688" cy="830997"/>
          </a:xfrm>
          <a:prstGeom prst="rect">
            <a:avLst/>
          </a:prstGeom>
        </p:spPr>
        <p:txBody>
          <a:bodyPr wrap="square">
            <a:spAutoFit/>
          </a:bodyPr>
          <a:lstStyle/>
          <a:p>
            <a:pPr algn="ctr"/>
            <a:r>
              <a:rPr lang="en-CA" sz="4800" b="1" dirty="0">
                <a:solidFill>
                  <a:srgbClr val="500000"/>
                </a:solidFill>
              </a:rPr>
              <a:t>An Agenda for Reform</a:t>
            </a:r>
          </a:p>
        </p:txBody>
      </p:sp>
      <p:sp>
        <p:nvSpPr>
          <p:cNvPr id="31745" name="Rectangle 1"/>
          <p:cNvSpPr>
            <a:spLocks noChangeArrowheads="1"/>
          </p:cNvSpPr>
          <p:nvPr/>
        </p:nvSpPr>
        <p:spPr bwMode="auto">
          <a:xfrm>
            <a:off x="539552" y="2192090"/>
            <a:ext cx="842493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68288" algn="l"/>
                <a:tab pos="363538" algn="l"/>
              </a:tabLst>
            </a:pPr>
            <a:r>
              <a:rPr lang="en-GB" sz="3600" b="1" dirty="0" smtClean="0">
                <a:latin typeface="Arial" pitchFamily="34" charset="0"/>
                <a:ea typeface="Calibri" pitchFamily="34" charset="0"/>
                <a:cs typeface="Arial" pitchFamily="34" charset="0"/>
              </a:rPr>
              <a:t>How to minimize the prevalence of precarious employment?</a:t>
            </a:r>
          </a:p>
          <a:p>
            <a:pPr marL="0" marR="0" lvl="0" indent="0" algn="ctr" defTabSz="914400" rtl="0" eaLnBrk="1" fontAlgn="base" latinLnBrk="0" hangingPunct="1">
              <a:lnSpc>
                <a:spcPct val="100000"/>
              </a:lnSpc>
              <a:spcBef>
                <a:spcPct val="0"/>
              </a:spcBef>
              <a:spcAft>
                <a:spcPct val="0"/>
              </a:spcAft>
              <a:buClrTx/>
              <a:buSzTx/>
              <a:tabLst>
                <a:tab pos="268288" algn="l"/>
                <a:tab pos="363538" algn="l"/>
              </a:tabLst>
            </a:pPr>
            <a:endParaRPr lang="en-GB" sz="3600" b="1" dirty="0">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tabLst>
                <a:tab pos="268288" algn="l"/>
                <a:tab pos="363538" algn="l"/>
              </a:tabLst>
            </a:pPr>
            <a:r>
              <a:rPr lang="en-GB" sz="3600" b="1" dirty="0" smtClean="0">
                <a:latin typeface="Arial" pitchFamily="34" charset="0"/>
                <a:ea typeface="Calibri" pitchFamily="34" charset="0"/>
                <a:cs typeface="Arial" pitchFamily="34" charset="0"/>
              </a:rPr>
              <a:t>How to mitigate its negative effects?</a:t>
            </a:r>
          </a:p>
          <a:p>
            <a:pPr marL="0" marR="0" lvl="0" indent="0" algn="ctr" defTabSz="914400" rtl="0" eaLnBrk="1" fontAlgn="base" latinLnBrk="0" hangingPunct="1">
              <a:lnSpc>
                <a:spcPct val="100000"/>
              </a:lnSpc>
              <a:spcBef>
                <a:spcPct val="0"/>
              </a:spcBef>
              <a:spcAft>
                <a:spcPct val="0"/>
              </a:spcAft>
              <a:buClrTx/>
              <a:buSzTx/>
              <a:tabLst>
                <a:tab pos="268288" algn="l"/>
                <a:tab pos="363538" algn="l"/>
              </a:tabLst>
            </a:pPr>
            <a:endParaRPr kumimoji="0" lang="en-GB" sz="2400" b="1" i="0" u="none" strike="noStrike" cap="none" normalizeH="0" baseline="0" dirty="0" smtClean="0">
              <a:ln>
                <a:noFill/>
              </a:ln>
              <a:solidFill>
                <a:srgbClr val="FF0000"/>
              </a:solidFill>
              <a:effectLst/>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7" name="Rectangle 6"/>
          <p:cNvSpPr/>
          <p:nvPr/>
        </p:nvSpPr>
        <p:spPr>
          <a:xfrm>
            <a:off x="899592" y="980728"/>
            <a:ext cx="7128792" cy="4524315"/>
          </a:xfrm>
          <a:prstGeom prst="rect">
            <a:avLst/>
          </a:prstGeom>
        </p:spPr>
        <p:txBody>
          <a:bodyPr wrap="square">
            <a:spAutoFit/>
          </a:bodyPr>
          <a:lstStyle/>
          <a:p>
            <a:pPr lvl="0" fontAlgn="base">
              <a:spcBef>
                <a:spcPct val="0"/>
              </a:spcBef>
              <a:spcAft>
                <a:spcPct val="0"/>
              </a:spcAft>
              <a:buFont typeface="Arial" pitchFamily="34" charset="0"/>
              <a:buChar char="•"/>
              <a:tabLst>
                <a:tab pos="268288" algn="l"/>
                <a:tab pos="363538" algn="l"/>
              </a:tabLst>
            </a:pPr>
            <a:r>
              <a:rPr kumimoji="0" lang="en-GB"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Ensuring jobs are a pathway to 	income 	and employment security</a:t>
            </a:r>
          </a:p>
          <a:p>
            <a:pPr lvl="0" fontAlgn="base">
              <a:spcBef>
                <a:spcPct val="0"/>
              </a:spcBef>
              <a:spcAft>
                <a:spcPct val="0"/>
              </a:spcAft>
              <a:tabLst>
                <a:tab pos="268288" algn="l"/>
                <a:tab pos="363538" algn="l"/>
              </a:tabLst>
            </a:pPr>
            <a:endParaRPr kumimoji="0" lang="en-CA" sz="32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268288" algn="l"/>
                <a:tab pos="363538" algn="l"/>
              </a:tabLst>
            </a:pPr>
            <a:r>
              <a:rPr kumimoji="0" lang="en-GB"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Supporting human capital 				development</a:t>
            </a:r>
          </a:p>
          <a:p>
            <a:pPr lvl="0" eaLnBrk="0" fontAlgn="base" hangingPunct="0">
              <a:spcBef>
                <a:spcPct val="0"/>
              </a:spcBef>
              <a:spcAft>
                <a:spcPct val="0"/>
              </a:spcAft>
              <a:tabLst>
                <a:tab pos="268288" algn="l"/>
                <a:tab pos="363538" algn="l"/>
              </a:tabLst>
            </a:pPr>
            <a:endParaRPr kumimoji="0" lang="en-CA" sz="32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268288" algn="l"/>
                <a:tab pos="363538" algn="l"/>
              </a:tabLst>
            </a:pPr>
            <a:r>
              <a:rPr kumimoji="0" lang="en-GB"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Enhancing social and community 		supports for families and 				communities</a:t>
            </a:r>
            <a:endParaRPr kumimoji="0" lang="en-GB"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7" name="TextBox 6"/>
          <p:cNvSpPr txBox="1"/>
          <p:nvPr/>
        </p:nvSpPr>
        <p:spPr>
          <a:xfrm>
            <a:off x="3635896" y="2420888"/>
            <a:ext cx="1656184" cy="584775"/>
          </a:xfrm>
          <a:prstGeom prst="rect">
            <a:avLst/>
          </a:prstGeom>
          <a:noFill/>
        </p:spPr>
        <p:txBody>
          <a:bodyPr wrap="square" rtlCol="0">
            <a:spAutoFit/>
          </a:bodyPr>
          <a:lstStyle/>
          <a:p>
            <a:pPr algn="ctr"/>
            <a:r>
              <a:rPr lang="en-CA" sz="3200" b="1" dirty="0" smtClean="0"/>
              <a:t>Thanks</a:t>
            </a:r>
            <a:endParaRPr lang="en-CA"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6145" name="Rectangle 1"/>
          <p:cNvSpPr>
            <a:spLocks noChangeArrowheads="1"/>
          </p:cNvSpPr>
          <p:nvPr/>
        </p:nvSpPr>
        <p:spPr bwMode="auto">
          <a:xfrm>
            <a:off x="827584" y="2564904"/>
            <a:ext cx="756084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3200" b="1" i="1" u="none" strike="noStrike" cap="none" normalizeH="0" baseline="0" dirty="0" smtClean="0">
                <a:ln>
                  <a:noFill/>
                </a:ln>
                <a:effectLst/>
                <a:latin typeface="Arial" pitchFamily="34" charset="0"/>
                <a:ea typeface="Calibri" pitchFamily="34" charset="0"/>
                <a:cs typeface="Arial" pitchFamily="34" charset="0"/>
              </a:rPr>
              <a:t>Before I knew I had a job, I went and did it, I came home and I had a life. . . . It’s like this precarious work. … It changes you as a person.</a:t>
            </a:r>
            <a:endParaRPr kumimoji="0" lang="en-CA" sz="3200" b="1" i="0" u="none" strike="noStrike" cap="none" normalizeH="0" baseline="0" dirty="0" smtClean="0">
              <a:ln>
                <a:noFill/>
              </a:ln>
              <a:effectLst/>
              <a:latin typeface="Arial" pitchFamily="34" charset="0"/>
              <a:cs typeface="Arial" pitchFamily="34" charset="0"/>
            </a:endParaRPr>
          </a:p>
        </p:txBody>
      </p:sp>
      <p:sp>
        <p:nvSpPr>
          <p:cNvPr id="7" name="TextBox 6"/>
          <p:cNvSpPr txBox="1"/>
          <p:nvPr/>
        </p:nvSpPr>
        <p:spPr>
          <a:xfrm>
            <a:off x="827584" y="620688"/>
            <a:ext cx="7560840" cy="1569660"/>
          </a:xfrm>
          <a:prstGeom prst="rect">
            <a:avLst/>
          </a:prstGeom>
          <a:noFill/>
        </p:spPr>
        <p:txBody>
          <a:bodyPr wrap="square" rtlCol="0">
            <a:spAutoFit/>
          </a:bodyPr>
          <a:lstStyle/>
          <a:p>
            <a:pPr algn="ctr"/>
            <a:r>
              <a:rPr lang="en-CA" sz="4800" b="1" dirty="0" smtClean="0">
                <a:solidFill>
                  <a:srgbClr val="500000"/>
                </a:solidFill>
              </a:rPr>
              <a:t>What are the social effects of precarious employment?</a:t>
            </a:r>
            <a:endParaRPr lang="en-CA" sz="4800" b="1" dirty="0">
              <a:solidFill>
                <a:srgbClr val="5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ciences logo.jpg"/>
          <p:cNvPicPr>
            <a:picLocks noChangeAspect="1"/>
          </p:cNvPicPr>
          <p:nvPr/>
        </p:nvPicPr>
        <p:blipFill>
          <a:blip r:embed="rId3" cstate="print"/>
          <a:stretch>
            <a:fillRect/>
          </a:stretch>
        </p:blipFill>
        <p:spPr>
          <a:xfrm>
            <a:off x="1043608" y="6077050"/>
            <a:ext cx="995560" cy="552415"/>
          </a:xfrm>
          <a:prstGeom prst="rect">
            <a:avLst/>
          </a:prstGeom>
        </p:spPr>
      </p:pic>
      <p:pic>
        <p:nvPicPr>
          <p:cNvPr id="6" name="Picture 5" descr="UW_LOGO_VERT_colour_ID.jpg"/>
          <p:cNvPicPr>
            <a:picLocks noChangeAspect="1"/>
          </p:cNvPicPr>
          <p:nvPr/>
        </p:nvPicPr>
        <p:blipFill>
          <a:blip r:embed="rId4" cstate="print"/>
          <a:stretch>
            <a:fillRect/>
          </a:stretch>
        </p:blipFill>
        <p:spPr>
          <a:xfrm>
            <a:off x="7380312" y="5661248"/>
            <a:ext cx="1152876" cy="1006200"/>
          </a:xfrm>
          <a:prstGeom prst="rect">
            <a:avLst/>
          </a:prstGeom>
        </p:spPr>
      </p:pic>
      <p:pic>
        <p:nvPicPr>
          <p:cNvPr id="8" name="Picture 7" descr="PEPSO_Logo.jpg"/>
          <p:cNvPicPr>
            <a:picLocks noChangeAspect="1"/>
          </p:cNvPicPr>
          <p:nvPr/>
        </p:nvPicPr>
        <p:blipFill>
          <a:blip r:embed="rId5" cstate="print"/>
          <a:stretch>
            <a:fillRect/>
          </a:stretch>
        </p:blipFill>
        <p:spPr>
          <a:xfrm>
            <a:off x="3419872" y="6093296"/>
            <a:ext cx="2486391" cy="406148"/>
          </a:xfrm>
          <a:prstGeom prst="rect">
            <a:avLst/>
          </a:prstGeom>
        </p:spPr>
      </p:pic>
      <p:sp>
        <p:nvSpPr>
          <p:cNvPr id="9" name="TextBox 8"/>
          <p:cNvSpPr txBox="1"/>
          <p:nvPr/>
        </p:nvSpPr>
        <p:spPr>
          <a:xfrm>
            <a:off x="827584" y="620688"/>
            <a:ext cx="7992888" cy="4647426"/>
          </a:xfrm>
          <a:prstGeom prst="rect">
            <a:avLst/>
          </a:prstGeom>
          <a:noFill/>
        </p:spPr>
        <p:txBody>
          <a:bodyPr wrap="square" rtlCol="0">
            <a:spAutoFit/>
          </a:bodyPr>
          <a:lstStyle/>
          <a:p>
            <a:pPr algn="ctr"/>
            <a:r>
              <a:rPr lang="en-CA" sz="4000" b="1" dirty="0" smtClean="0">
                <a:solidFill>
                  <a:srgbClr val="500000"/>
                </a:solidFill>
              </a:rPr>
              <a:t>The Data</a:t>
            </a:r>
          </a:p>
          <a:p>
            <a:pPr>
              <a:tabLst>
                <a:tab pos="363538" algn="l"/>
              </a:tabLst>
            </a:pPr>
            <a:endParaRPr lang="en-CA" sz="3200" dirty="0" smtClean="0"/>
          </a:p>
          <a:p>
            <a:pPr>
              <a:buFont typeface="Arial" pitchFamily="34" charset="0"/>
              <a:buChar char="•"/>
              <a:tabLst>
                <a:tab pos="363538" algn="l"/>
              </a:tabLst>
            </a:pPr>
            <a:r>
              <a:rPr lang="en-CA" sz="3200" dirty="0" smtClean="0"/>
              <a:t> 	</a:t>
            </a:r>
            <a:r>
              <a:rPr lang="en-CA" sz="3200" b="1" dirty="0" smtClean="0"/>
              <a:t>random survey of 4,000+ surveys of 	individuals (Leger Marketing)</a:t>
            </a:r>
          </a:p>
          <a:p>
            <a:pPr>
              <a:tabLst>
                <a:tab pos="363538" algn="l"/>
              </a:tabLst>
            </a:pPr>
            <a:endParaRPr lang="en-CA" sz="3200" b="1" dirty="0" smtClean="0"/>
          </a:p>
          <a:p>
            <a:pPr>
              <a:buFont typeface="Arial" pitchFamily="34" charset="0"/>
              <a:buChar char="•"/>
              <a:tabLst>
                <a:tab pos="363538" algn="l"/>
              </a:tabLst>
            </a:pPr>
            <a:r>
              <a:rPr lang="en-CA" sz="3200" b="1" dirty="0" smtClean="0"/>
              <a:t> 	covers Hamilton and the GTA</a:t>
            </a:r>
          </a:p>
          <a:p>
            <a:pPr>
              <a:tabLst>
                <a:tab pos="363538" algn="l"/>
              </a:tabLst>
            </a:pPr>
            <a:endParaRPr lang="en-CA" sz="3200" b="1" dirty="0" smtClean="0"/>
          </a:p>
          <a:p>
            <a:pPr>
              <a:buFont typeface="Arial" pitchFamily="34" charset="0"/>
              <a:buChar char="•"/>
              <a:tabLst>
                <a:tab pos="363538" algn="l"/>
              </a:tabLst>
            </a:pPr>
            <a:r>
              <a:rPr lang="en-CA" sz="3200" b="1" dirty="0" smtClean="0"/>
              <a:t> 	83 interviews with individuals in precarious 	employment</a:t>
            </a:r>
            <a:endParaRPr lang="en-CA"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988840"/>
            <a:ext cx="8280920" cy="4678204"/>
          </a:xfrm>
          <a:prstGeom prst="rect">
            <a:avLst/>
          </a:prstGeom>
          <a:noFill/>
        </p:spPr>
        <p:txBody>
          <a:bodyPr wrap="square" rtlCol="0">
            <a:spAutoFit/>
          </a:bodyPr>
          <a:lstStyle/>
          <a:p>
            <a:r>
              <a:rPr lang="en-CA" sz="2800" b="1" dirty="0" smtClean="0"/>
              <a:t>Two ways to measure:</a:t>
            </a:r>
          </a:p>
          <a:p>
            <a:endParaRPr lang="en-CA" sz="2800" b="1" dirty="0" smtClean="0"/>
          </a:p>
          <a:p>
            <a:pPr marL="342900" indent="-342900">
              <a:buAutoNum type="arabicParenR"/>
            </a:pPr>
            <a:r>
              <a:rPr lang="en-CA" sz="2800" b="1" dirty="0" smtClean="0">
                <a:solidFill>
                  <a:srgbClr val="500000"/>
                </a:solidFill>
              </a:rPr>
              <a:t>Form of the employment relationship</a:t>
            </a:r>
          </a:p>
          <a:p>
            <a:pPr marL="800100" lvl="1" indent="-342900"/>
            <a:endParaRPr lang="en-CA" sz="2800" b="1" dirty="0" smtClean="0"/>
          </a:p>
          <a:p>
            <a:pPr marL="0" lvl="1" defTabSz="719138"/>
            <a:r>
              <a:rPr lang="en-CA" sz="2800" b="1" dirty="0" smtClean="0"/>
              <a:t>	Is it temp agency work, short-term, casual, own 	account self-employed?</a:t>
            </a:r>
          </a:p>
          <a:p>
            <a:pPr marL="800100" lvl="1" indent="-342900">
              <a:buFont typeface="Arial" pitchFamily="34" charset="0"/>
              <a:buChar char="•"/>
            </a:pPr>
            <a:endParaRPr lang="en-CA" sz="2800" b="1" dirty="0" smtClean="0"/>
          </a:p>
          <a:p>
            <a:r>
              <a:rPr lang="en-CA" sz="2800" b="1" dirty="0" smtClean="0">
                <a:solidFill>
                  <a:srgbClr val="500000"/>
                </a:solidFill>
              </a:rPr>
              <a:t>2) Characteristics of the employment relationship</a:t>
            </a:r>
          </a:p>
          <a:p>
            <a:endParaRPr lang="en-CA" sz="2800" b="1" dirty="0" smtClean="0"/>
          </a:p>
          <a:p>
            <a:r>
              <a:rPr lang="en-CA" sz="2800" b="1" dirty="0" smtClean="0"/>
              <a:t>	Employment Precarity Index</a:t>
            </a:r>
            <a:endParaRPr lang="en-CA" sz="2800" dirty="0" smtClean="0"/>
          </a:p>
          <a:p>
            <a:endParaRPr lang="en-CA" dirty="0"/>
          </a:p>
        </p:txBody>
      </p:sp>
      <p:sp>
        <p:nvSpPr>
          <p:cNvPr id="3" name="TextBox 2"/>
          <p:cNvSpPr txBox="1"/>
          <p:nvPr/>
        </p:nvSpPr>
        <p:spPr>
          <a:xfrm>
            <a:off x="323528" y="476672"/>
            <a:ext cx="7848872" cy="1323439"/>
          </a:xfrm>
          <a:prstGeom prst="rect">
            <a:avLst/>
          </a:prstGeom>
          <a:noFill/>
        </p:spPr>
        <p:txBody>
          <a:bodyPr wrap="square" rtlCol="0">
            <a:spAutoFit/>
          </a:bodyPr>
          <a:lstStyle/>
          <a:p>
            <a:pPr algn="ctr"/>
            <a:r>
              <a:rPr lang="en-CA" sz="4000" b="1" dirty="0" smtClean="0">
                <a:solidFill>
                  <a:srgbClr val="500000"/>
                </a:solidFill>
              </a:rPr>
              <a:t>How to measure precarious employment?</a:t>
            </a:r>
            <a:endParaRPr lang="en-CA"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76672"/>
            <a:ext cx="7704856" cy="707886"/>
          </a:xfrm>
          <a:prstGeom prst="rect">
            <a:avLst/>
          </a:prstGeom>
          <a:noFill/>
        </p:spPr>
        <p:txBody>
          <a:bodyPr wrap="square" rtlCol="0">
            <a:spAutoFit/>
          </a:bodyPr>
          <a:lstStyle/>
          <a:p>
            <a:pPr algn="ctr"/>
            <a:r>
              <a:rPr lang="en-CA" sz="4000" b="1" dirty="0" smtClean="0">
                <a:solidFill>
                  <a:srgbClr val="500000"/>
                </a:solidFill>
              </a:rPr>
              <a:t>The Employment Precarity Inde</a:t>
            </a:r>
            <a:r>
              <a:rPr lang="en-CA" sz="3600" b="1" dirty="0" smtClean="0">
                <a:solidFill>
                  <a:srgbClr val="500000"/>
                </a:solidFill>
              </a:rPr>
              <a:t>x</a:t>
            </a:r>
            <a:endParaRPr lang="en-CA" sz="3600" b="1" dirty="0">
              <a:solidFill>
                <a:srgbClr val="500000"/>
              </a:solidFill>
            </a:endParaRPr>
          </a:p>
        </p:txBody>
      </p:sp>
      <p:sp>
        <p:nvSpPr>
          <p:cNvPr id="3" name="TextBox 2"/>
          <p:cNvSpPr txBox="1"/>
          <p:nvPr/>
        </p:nvSpPr>
        <p:spPr>
          <a:xfrm>
            <a:off x="395536" y="1700808"/>
            <a:ext cx="4032448" cy="4585871"/>
          </a:xfrm>
          <a:prstGeom prst="rect">
            <a:avLst/>
          </a:prstGeom>
          <a:noFill/>
          <a:ln w="15875" cmpd="sng">
            <a:solidFill>
              <a:schemeClr val="tx1"/>
            </a:solidFill>
          </a:ln>
        </p:spPr>
        <p:txBody>
          <a:bodyPr wrap="square" rtlCol="0">
            <a:spAutoFit/>
          </a:bodyPr>
          <a:lstStyle/>
          <a:p>
            <a:r>
              <a:rPr lang="en-CA" sz="3600" dirty="0" smtClean="0"/>
              <a:t>What is included?</a:t>
            </a:r>
          </a:p>
          <a:p>
            <a:endParaRPr lang="en-CA" sz="2000" b="1" dirty="0" smtClean="0"/>
          </a:p>
          <a:p>
            <a:pPr marL="342900" lvl="0" indent="-342900">
              <a:buFont typeface="+mj-lt"/>
              <a:buAutoNum type="arabicPeriod"/>
            </a:pPr>
            <a:r>
              <a:rPr lang="en-CA" b="1" dirty="0" smtClean="0"/>
              <a:t>Not paid if miss work </a:t>
            </a:r>
          </a:p>
          <a:p>
            <a:pPr marL="342900" lvl="0" indent="-342900">
              <a:buFont typeface="+mj-lt"/>
              <a:buAutoNum type="arabicPeriod"/>
            </a:pPr>
            <a:r>
              <a:rPr lang="en-CA" b="1" dirty="0" smtClean="0"/>
              <a:t>Not in standard employment relationship </a:t>
            </a:r>
          </a:p>
          <a:p>
            <a:pPr marL="342900" lvl="0" indent="-342900">
              <a:buFont typeface="+mj-lt"/>
              <a:buAutoNum type="arabicPeriod"/>
            </a:pPr>
            <a:r>
              <a:rPr lang="en-CA" b="1" dirty="0" smtClean="0"/>
              <a:t>Weekly income not stable</a:t>
            </a:r>
          </a:p>
          <a:p>
            <a:pPr marL="342900" lvl="0" indent="-342900">
              <a:buFont typeface="+mj-lt"/>
              <a:buAutoNum type="arabicPeriod"/>
            </a:pPr>
            <a:r>
              <a:rPr lang="en-CA" b="1" dirty="0" smtClean="0"/>
              <a:t>Hours worked not stable</a:t>
            </a:r>
          </a:p>
          <a:p>
            <a:pPr marL="342900" lvl="0" indent="-342900">
              <a:buFont typeface="+mj-lt"/>
              <a:buAutoNum type="arabicPeriod"/>
            </a:pPr>
            <a:r>
              <a:rPr lang="en-CA" b="1" dirty="0" smtClean="0"/>
              <a:t>Work on-call </a:t>
            </a:r>
          </a:p>
          <a:p>
            <a:pPr marL="342900" lvl="0" indent="-342900">
              <a:buFont typeface="+mj-lt"/>
              <a:buAutoNum type="arabicPeriod"/>
            </a:pPr>
            <a:r>
              <a:rPr lang="en-CA" b="1" dirty="0" smtClean="0"/>
              <a:t>Don’t know work schedule in advance</a:t>
            </a:r>
          </a:p>
          <a:p>
            <a:pPr marL="342900" lvl="0" indent="-342900">
              <a:buFont typeface="+mj-lt"/>
              <a:buAutoNum type="arabicPeriod"/>
            </a:pPr>
            <a:r>
              <a:rPr lang="en-CA" b="1" dirty="0" smtClean="0"/>
              <a:t>Paid in cash 	</a:t>
            </a:r>
          </a:p>
          <a:p>
            <a:pPr marL="342900" lvl="0" indent="-342900">
              <a:buFont typeface="+mj-lt"/>
              <a:buAutoNum type="arabicPeriod"/>
            </a:pPr>
            <a:r>
              <a:rPr lang="en-CA" b="1" dirty="0" smtClean="0"/>
              <a:t>Temporary employment</a:t>
            </a:r>
          </a:p>
          <a:p>
            <a:pPr marL="342900" lvl="0" indent="-342900">
              <a:buFont typeface="+mj-lt"/>
              <a:buAutoNum type="arabicPeriod"/>
            </a:pPr>
            <a:r>
              <a:rPr lang="en-CA" b="1" dirty="0" smtClean="0"/>
              <a:t>No benefits </a:t>
            </a:r>
          </a:p>
          <a:p>
            <a:pPr marL="342900" lvl="0" indent="-342900">
              <a:buFont typeface="+mj-lt"/>
              <a:buAutoNum type="arabicPeriod"/>
            </a:pPr>
            <a:r>
              <a:rPr lang="en-CA" b="1" dirty="0" smtClean="0"/>
              <a:t>Weak voice at work </a:t>
            </a:r>
            <a:endParaRPr lang="en-CA" b="1" dirty="0" smtClean="0">
              <a:latin typeface="MS Gothic"/>
              <a:ea typeface="MS Gothic"/>
            </a:endParaRPr>
          </a:p>
          <a:p>
            <a:pPr>
              <a:buFont typeface="Arial" pitchFamily="34" charset="0"/>
              <a:buChar char="•"/>
            </a:pPr>
            <a:endParaRPr lang="en-CA" sz="2000" dirty="0"/>
          </a:p>
        </p:txBody>
      </p:sp>
      <p:sp>
        <p:nvSpPr>
          <p:cNvPr id="5" name="TextBox 4"/>
          <p:cNvSpPr txBox="1"/>
          <p:nvPr/>
        </p:nvSpPr>
        <p:spPr>
          <a:xfrm>
            <a:off x="4716016" y="1700808"/>
            <a:ext cx="4248472" cy="1200329"/>
          </a:xfrm>
          <a:prstGeom prst="rect">
            <a:avLst/>
          </a:prstGeom>
          <a:noFill/>
          <a:ln w="15875" cmpd="sng">
            <a:solidFill>
              <a:schemeClr val="tx1"/>
            </a:solidFill>
          </a:ln>
        </p:spPr>
        <p:txBody>
          <a:bodyPr wrap="square" rtlCol="0">
            <a:spAutoFit/>
          </a:bodyPr>
          <a:lstStyle/>
          <a:p>
            <a:r>
              <a:rPr lang="en-CA" sz="3600" dirty="0" smtClean="0"/>
              <a:t>What is not included?</a:t>
            </a:r>
          </a:p>
          <a:p>
            <a:endParaRPr lang="en-CA" b="1" dirty="0" smtClean="0"/>
          </a:p>
          <a:p>
            <a:pPr marL="342900" indent="-342900">
              <a:buFont typeface="+mj-lt"/>
              <a:buAutoNum type="arabicPeriod"/>
            </a:pPr>
            <a:r>
              <a:rPr lang="en-CA" b="1" dirty="0" smtClean="0"/>
              <a:t>Income</a:t>
            </a:r>
            <a:endParaRPr lang="en-CA"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568952" cy="707886"/>
          </a:xfrm>
          <a:prstGeom prst="rect">
            <a:avLst/>
          </a:prstGeom>
          <a:noFill/>
        </p:spPr>
        <p:txBody>
          <a:bodyPr wrap="square" rtlCol="0">
            <a:spAutoFit/>
          </a:bodyPr>
          <a:lstStyle/>
          <a:p>
            <a:pPr algn="ctr"/>
            <a:r>
              <a:rPr lang="en-CA" sz="4000" b="1" dirty="0" smtClean="0">
                <a:solidFill>
                  <a:srgbClr val="500000"/>
                </a:solidFill>
              </a:rPr>
              <a:t>How does temp agency worker score?</a:t>
            </a:r>
            <a:endParaRPr lang="en-CA" sz="4000" b="1" dirty="0">
              <a:solidFill>
                <a:srgbClr val="500000"/>
              </a:solidFill>
            </a:endParaRPr>
          </a:p>
        </p:txBody>
      </p:sp>
      <p:sp>
        <p:nvSpPr>
          <p:cNvPr id="3" name="TextBox 2"/>
          <p:cNvSpPr txBox="1"/>
          <p:nvPr/>
        </p:nvSpPr>
        <p:spPr>
          <a:xfrm>
            <a:off x="323528" y="1268760"/>
            <a:ext cx="4464496" cy="4616648"/>
          </a:xfrm>
          <a:prstGeom prst="rect">
            <a:avLst/>
          </a:prstGeom>
          <a:noFill/>
          <a:ln w="15875" cmpd="sng">
            <a:solidFill>
              <a:schemeClr val="tx1"/>
            </a:solidFill>
          </a:ln>
        </p:spPr>
        <p:txBody>
          <a:bodyPr wrap="square" rtlCol="0">
            <a:spAutoFit/>
          </a:bodyPr>
          <a:lstStyle/>
          <a:p>
            <a:r>
              <a:rPr lang="en-CA" sz="3600" b="1" dirty="0" smtClean="0"/>
              <a:t>Precarity Score</a:t>
            </a:r>
          </a:p>
          <a:p>
            <a:endParaRPr lang="en-CA" sz="2000" b="1" dirty="0" smtClean="0"/>
          </a:p>
          <a:p>
            <a:pPr marL="342900" lvl="0" indent="-342900">
              <a:buFont typeface="+mj-lt"/>
              <a:buAutoNum type="arabicPeriod"/>
            </a:pPr>
            <a:r>
              <a:rPr lang="en-CA" b="1" dirty="0" smtClean="0">
                <a:solidFill>
                  <a:srgbClr val="500000"/>
                </a:solidFill>
              </a:rPr>
              <a:t>Not paid if miss work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Not in standard employment </a:t>
            </a:r>
            <a:r>
              <a:rPr lang="en-CA" b="1" dirty="0" smtClean="0">
                <a:solidFill>
                  <a:srgbClr val="500000"/>
                </a:solidFill>
                <a:latin typeface="MS Gothic"/>
                <a:ea typeface="MS Gothic"/>
              </a:rPr>
              <a:t>✓ </a:t>
            </a:r>
            <a:r>
              <a:rPr lang="en-CA" b="1" dirty="0" smtClean="0">
                <a:solidFill>
                  <a:srgbClr val="500000"/>
                </a:solidFill>
              </a:rPr>
              <a:t>relationship </a:t>
            </a:r>
          </a:p>
          <a:p>
            <a:pPr marL="342900" lvl="0" indent="-342900">
              <a:buFont typeface="+mj-lt"/>
              <a:buAutoNum type="arabicPeriod"/>
            </a:pPr>
            <a:r>
              <a:rPr lang="en-CA" b="1" dirty="0" smtClean="0">
                <a:solidFill>
                  <a:srgbClr val="500000"/>
                </a:solidFill>
              </a:rPr>
              <a:t>Weekly income not stable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Hours worked not stable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t>Work on-call </a:t>
            </a:r>
          </a:p>
          <a:p>
            <a:pPr marL="342900" lvl="0" indent="-342900">
              <a:buFont typeface="+mj-lt"/>
              <a:buAutoNum type="arabicPeriod"/>
            </a:pPr>
            <a:r>
              <a:rPr lang="en-CA" b="1" dirty="0" smtClean="0">
                <a:solidFill>
                  <a:srgbClr val="500000"/>
                </a:solidFill>
              </a:rPr>
              <a:t>Don’t know work schedule in advance </a:t>
            </a:r>
            <a:r>
              <a:rPr lang="en-CA" b="1" dirty="0" smtClean="0">
                <a:latin typeface="MS Gothic"/>
                <a:ea typeface="MS Gothic"/>
              </a:rPr>
              <a:t>✓</a:t>
            </a:r>
            <a:endParaRPr lang="en-CA" b="1" dirty="0" smtClean="0"/>
          </a:p>
          <a:p>
            <a:pPr marL="342900" lvl="0" indent="-342900">
              <a:buFont typeface="+mj-lt"/>
              <a:buAutoNum type="arabicPeriod"/>
            </a:pPr>
            <a:r>
              <a:rPr lang="en-CA" b="1" dirty="0" smtClean="0"/>
              <a:t>Paid in cash 	</a:t>
            </a:r>
          </a:p>
          <a:p>
            <a:pPr marL="342900" lvl="0" indent="-342900">
              <a:buFont typeface="+mj-lt"/>
              <a:buAutoNum type="arabicPeriod"/>
            </a:pPr>
            <a:r>
              <a:rPr lang="en-CA" b="1" dirty="0" smtClean="0">
                <a:solidFill>
                  <a:srgbClr val="500000"/>
                </a:solidFill>
              </a:rPr>
              <a:t>Temporary employment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No benefits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Weak voice at work </a:t>
            </a:r>
            <a:r>
              <a:rPr lang="en-CA" b="1" dirty="0" smtClean="0">
                <a:solidFill>
                  <a:srgbClr val="500000"/>
                </a:solidFill>
                <a:latin typeface="MS Gothic"/>
                <a:ea typeface="MS Gothic"/>
              </a:rPr>
              <a:t>✓</a:t>
            </a:r>
          </a:p>
          <a:p>
            <a:pPr marL="342900" lvl="0" indent="-342900"/>
            <a:endParaRPr lang="en-CA" sz="2000" b="1" dirty="0" smtClean="0">
              <a:latin typeface="MS Gothic"/>
              <a:ea typeface="MS Gothic"/>
            </a:endParaRPr>
          </a:p>
          <a:p>
            <a:pPr marL="342900" lvl="0" indent="-342900"/>
            <a:r>
              <a:rPr lang="en-CA" sz="2000" b="1" dirty="0" smtClean="0">
                <a:ea typeface="MS Gothic"/>
              </a:rPr>
              <a:t>TOTAL  80/100</a:t>
            </a:r>
            <a:endParaRPr lang="en-CA" sz="2000" b="1" dirty="0" smtClean="0"/>
          </a:p>
        </p:txBody>
      </p:sp>
      <p:sp>
        <p:nvSpPr>
          <p:cNvPr id="5" name="TextBox 4"/>
          <p:cNvSpPr txBox="1"/>
          <p:nvPr/>
        </p:nvSpPr>
        <p:spPr>
          <a:xfrm>
            <a:off x="5183560" y="1268760"/>
            <a:ext cx="3564904" cy="1200329"/>
          </a:xfrm>
          <a:prstGeom prst="rect">
            <a:avLst/>
          </a:prstGeom>
          <a:noFill/>
          <a:ln w="15875" cmpd="sng">
            <a:solidFill>
              <a:schemeClr val="tx1"/>
            </a:solidFill>
          </a:ln>
        </p:spPr>
        <p:txBody>
          <a:bodyPr wrap="square" rtlCol="0">
            <a:spAutoFit/>
          </a:bodyPr>
          <a:lstStyle/>
          <a:p>
            <a:r>
              <a:rPr lang="en-CA" sz="3600" b="1" dirty="0" smtClean="0"/>
              <a:t>Income</a:t>
            </a:r>
          </a:p>
          <a:p>
            <a:endParaRPr lang="en-CA" b="1" dirty="0" smtClean="0"/>
          </a:p>
          <a:p>
            <a:pPr marL="342900" indent="-342900">
              <a:buFont typeface="+mj-lt"/>
              <a:buAutoNum type="arabicPeriod"/>
            </a:pPr>
            <a:r>
              <a:rPr lang="en-CA" b="1" dirty="0" smtClean="0"/>
              <a:t>Income.  $30,000</a:t>
            </a:r>
            <a:endParaRPr lang="en-CA" b="1" dirty="0"/>
          </a:p>
        </p:txBody>
      </p:sp>
      <p:sp>
        <p:nvSpPr>
          <p:cNvPr id="6" name="TextBox 5"/>
          <p:cNvSpPr txBox="1"/>
          <p:nvPr/>
        </p:nvSpPr>
        <p:spPr>
          <a:xfrm>
            <a:off x="1043608" y="6021288"/>
            <a:ext cx="6552728" cy="769441"/>
          </a:xfrm>
          <a:prstGeom prst="rect">
            <a:avLst/>
          </a:prstGeom>
          <a:noFill/>
          <a:ln w="15875" cmpd="sng">
            <a:solidFill>
              <a:schemeClr val="tx1"/>
            </a:solidFill>
          </a:ln>
        </p:spPr>
        <p:txBody>
          <a:bodyPr wrap="square" rtlCol="0">
            <a:spAutoFit/>
          </a:bodyPr>
          <a:lstStyle/>
          <a:p>
            <a:r>
              <a:rPr lang="en-CA" sz="4400" b="1" dirty="0" smtClean="0">
                <a:solidFill>
                  <a:srgbClr val="002060"/>
                </a:solidFill>
              </a:rPr>
              <a:t>Precarious and low income</a:t>
            </a:r>
            <a:endParaRPr lang="en-CA" sz="4400" b="1"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568952" cy="707886"/>
          </a:xfrm>
          <a:prstGeom prst="rect">
            <a:avLst/>
          </a:prstGeom>
          <a:noFill/>
        </p:spPr>
        <p:txBody>
          <a:bodyPr wrap="square" rtlCol="0">
            <a:spAutoFit/>
          </a:bodyPr>
          <a:lstStyle/>
          <a:p>
            <a:pPr algn="ctr"/>
            <a:r>
              <a:rPr lang="en-CA" sz="4000" b="1" dirty="0" smtClean="0">
                <a:solidFill>
                  <a:srgbClr val="500000"/>
                </a:solidFill>
              </a:rPr>
              <a:t>How does the child-care worker score?</a:t>
            </a:r>
            <a:endParaRPr lang="en-CA" sz="4000" b="1" dirty="0">
              <a:solidFill>
                <a:srgbClr val="500000"/>
              </a:solidFill>
            </a:endParaRPr>
          </a:p>
        </p:txBody>
      </p:sp>
      <p:sp>
        <p:nvSpPr>
          <p:cNvPr id="3" name="TextBox 2"/>
          <p:cNvSpPr txBox="1"/>
          <p:nvPr/>
        </p:nvSpPr>
        <p:spPr>
          <a:xfrm>
            <a:off x="323528" y="1484784"/>
            <a:ext cx="4896544" cy="4247317"/>
          </a:xfrm>
          <a:prstGeom prst="rect">
            <a:avLst/>
          </a:prstGeom>
          <a:noFill/>
          <a:ln w="15875" cmpd="sng">
            <a:solidFill>
              <a:schemeClr val="tx1"/>
            </a:solidFill>
          </a:ln>
        </p:spPr>
        <p:txBody>
          <a:bodyPr wrap="square" rtlCol="0">
            <a:spAutoFit/>
          </a:bodyPr>
          <a:lstStyle/>
          <a:p>
            <a:r>
              <a:rPr lang="en-CA" sz="3600" b="1" dirty="0" smtClean="0"/>
              <a:t>Precarity Score</a:t>
            </a:r>
          </a:p>
          <a:p>
            <a:endParaRPr lang="en-CA" b="1" dirty="0" smtClean="0"/>
          </a:p>
          <a:p>
            <a:pPr marL="342900" lvl="0" indent="-342900">
              <a:buFont typeface="+mj-lt"/>
              <a:buAutoNum type="arabicPeriod"/>
            </a:pPr>
            <a:r>
              <a:rPr lang="en-CA" b="1" dirty="0" smtClean="0">
                <a:solidFill>
                  <a:srgbClr val="500000"/>
                </a:solidFill>
              </a:rPr>
              <a:t>Not paid if miss work ?</a:t>
            </a:r>
          </a:p>
          <a:p>
            <a:pPr marL="342900" lvl="0" indent="-342900">
              <a:buFont typeface="+mj-lt"/>
              <a:buAutoNum type="arabicPeriod"/>
            </a:pPr>
            <a:r>
              <a:rPr lang="en-CA" b="1" dirty="0" smtClean="0"/>
              <a:t>Not in standard employment relationship</a:t>
            </a:r>
          </a:p>
          <a:p>
            <a:pPr marL="342900" lvl="0" indent="-342900">
              <a:buFont typeface="+mj-lt"/>
              <a:buAutoNum type="arabicPeriod"/>
            </a:pPr>
            <a:r>
              <a:rPr lang="en-CA" b="1" dirty="0" smtClean="0"/>
              <a:t>Weekly income not stable </a:t>
            </a:r>
          </a:p>
          <a:p>
            <a:pPr marL="342900" lvl="0" indent="-342900">
              <a:buFont typeface="+mj-lt"/>
              <a:buAutoNum type="arabicPeriod"/>
            </a:pPr>
            <a:r>
              <a:rPr lang="en-CA" b="1" dirty="0" smtClean="0"/>
              <a:t>Hours worked not stable </a:t>
            </a:r>
          </a:p>
          <a:p>
            <a:pPr marL="342900" lvl="0" indent="-342900">
              <a:buFont typeface="+mj-lt"/>
              <a:buAutoNum type="arabicPeriod"/>
            </a:pPr>
            <a:r>
              <a:rPr lang="en-CA" b="1" dirty="0" smtClean="0"/>
              <a:t>Work on-call </a:t>
            </a:r>
          </a:p>
          <a:p>
            <a:pPr marL="342900" lvl="0" indent="-342900">
              <a:buFont typeface="+mj-lt"/>
              <a:buAutoNum type="arabicPeriod"/>
            </a:pPr>
            <a:r>
              <a:rPr lang="en-CA" b="1" dirty="0" smtClean="0"/>
              <a:t>Don’t know work schedule in advance </a:t>
            </a:r>
          </a:p>
          <a:p>
            <a:pPr marL="342900" lvl="0" indent="-342900">
              <a:buFont typeface="+mj-lt"/>
              <a:buAutoNum type="arabicPeriod"/>
            </a:pPr>
            <a:r>
              <a:rPr lang="en-CA" b="1" dirty="0" smtClean="0"/>
              <a:t>Paid in cash 	</a:t>
            </a:r>
          </a:p>
          <a:p>
            <a:pPr marL="342900" lvl="0" indent="-342900">
              <a:buFont typeface="+mj-lt"/>
              <a:buAutoNum type="arabicPeriod"/>
            </a:pPr>
            <a:r>
              <a:rPr lang="en-CA" b="1" dirty="0" smtClean="0"/>
              <a:t>Temporary employment </a:t>
            </a:r>
          </a:p>
          <a:p>
            <a:pPr marL="342900" lvl="0" indent="-342900">
              <a:buFont typeface="+mj-lt"/>
              <a:buAutoNum type="arabicPeriod"/>
            </a:pPr>
            <a:r>
              <a:rPr lang="en-CA" b="1" dirty="0" smtClean="0"/>
              <a:t>No benefits </a:t>
            </a:r>
          </a:p>
          <a:p>
            <a:pPr marL="342900" lvl="0" indent="-342900">
              <a:buFont typeface="+mj-lt"/>
              <a:buAutoNum type="arabicPeriod"/>
            </a:pPr>
            <a:r>
              <a:rPr lang="en-CA" b="1" dirty="0" smtClean="0">
                <a:solidFill>
                  <a:srgbClr val="500000"/>
                </a:solidFill>
              </a:rPr>
              <a:t>Weak voice at work </a:t>
            </a:r>
            <a:r>
              <a:rPr lang="en-CA" b="1" dirty="0" smtClean="0">
                <a:solidFill>
                  <a:srgbClr val="500000"/>
                </a:solidFill>
                <a:latin typeface="MS Gothic"/>
                <a:ea typeface="MS Gothic"/>
              </a:rPr>
              <a:t>?</a:t>
            </a:r>
          </a:p>
          <a:p>
            <a:pPr marL="342900" lvl="0" indent="-342900"/>
            <a:endParaRPr lang="en-CA" b="1" dirty="0" smtClean="0">
              <a:latin typeface="MS Gothic"/>
              <a:ea typeface="MS Gothic"/>
            </a:endParaRPr>
          </a:p>
          <a:p>
            <a:pPr marL="342900" lvl="0" indent="-342900"/>
            <a:r>
              <a:rPr lang="en-CA" b="1" dirty="0" smtClean="0">
                <a:ea typeface="MS Gothic"/>
              </a:rPr>
              <a:t>TOTAL  10/100</a:t>
            </a:r>
            <a:endParaRPr lang="en-CA" b="1" dirty="0" smtClean="0">
              <a:latin typeface="MS Gothic"/>
              <a:ea typeface="MS Gothic"/>
            </a:endParaRPr>
          </a:p>
        </p:txBody>
      </p:sp>
      <p:sp>
        <p:nvSpPr>
          <p:cNvPr id="5" name="TextBox 4"/>
          <p:cNvSpPr txBox="1"/>
          <p:nvPr/>
        </p:nvSpPr>
        <p:spPr>
          <a:xfrm>
            <a:off x="5652120" y="1484784"/>
            <a:ext cx="3384376" cy="1200329"/>
          </a:xfrm>
          <a:prstGeom prst="rect">
            <a:avLst/>
          </a:prstGeom>
          <a:noFill/>
          <a:ln w="15875" cmpd="sng">
            <a:solidFill>
              <a:schemeClr val="tx1"/>
            </a:solidFill>
          </a:ln>
        </p:spPr>
        <p:txBody>
          <a:bodyPr wrap="square" rtlCol="0">
            <a:spAutoFit/>
          </a:bodyPr>
          <a:lstStyle/>
          <a:p>
            <a:r>
              <a:rPr lang="en-CA" sz="3600" b="1" dirty="0" smtClean="0"/>
              <a:t>Income</a:t>
            </a:r>
          </a:p>
          <a:p>
            <a:endParaRPr lang="en-CA" b="1" dirty="0" smtClean="0"/>
          </a:p>
          <a:p>
            <a:pPr marL="342900" indent="-342900">
              <a:buFont typeface="+mj-lt"/>
              <a:buAutoNum type="arabicPeriod"/>
            </a:pPr>
            <a:r>
              <a:rPr lang="en-CA" b="1" dirty="0" smtClean="0"/>
              <a:t>Income.  $30,000</a:t>
            </a:r>
            <a:endParaRPr lang="en-CA" b="1" dirty="0"/>
          </a:p>
        </p:txBody>
      </p:sp>
      <p:sp>
        <p:nvSpPr>
          <p:cNvPr id="6" name="TextBox 5"/>
          <p:cNvSpPr txBox="1"/>
          <p:nvPr/>
        </p:nvSpPr>
        <p:spPr>
          <a:xfrm>
            <a:off x="1187624" y="6021288"/>
            <a:ext cx="6264696" cy="769441"/>
          </a:xfrm>
          <a:prstGeom prst="rect">
            <a:avLst/>
          </a:prstGeom>
          <a:noFill/>
          <a:ln w="15875" cmpd="sng">
            <a:solidFill>
              <a:schemeClr val="tx1"/>
            </a:solidFill>
          </a:ln>
        </p:spPr>
        <p:txBody>
          <a:bodyPr wrap="square" rtlCol="0">
            <a:spAutoFit/>
          </a:bodyPr>
          <a:lstStyle/>
          <a:p>
            <a:r>
              <a:rPr lang="en-CA" sz="4400" b="1" dirty="0" smtClean="0">
                <a:solidFill>
                  <a:srgbClr val="002060"/>
                </a:solidFill>
              </a:rPr>
              <a:t>Secure and low income</a:t>
            </a:r>
            <a:endParaRPr lang="en-CA" sz="4400" b="1"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640960" cy="1323439"/>
          </a:xfrm>
          <a:prstGeom prst="rect">
            <a:avLst/>
          </a:prstGeom>
          <a:noFill/>
        </p:spPr>
        <p:txBody>
          <a:bodyPr wrap="square" rtlCol="0">
            <a:spAutoFit/>
          </a:bodyPr>
          <a:lstStyle/>
          <a:p>
            <a:pPr algn="ctr"/>
            <a:r>
              <a:rPr lang="en-CA" sz="4000" b="1" dirty="0" smtClean="0">
                <a:solidFill>
                  <a:srgbClr val="500000"/>
                </a:solidFill>
              </a:rPr>
              <a:t>How does the university contract worker score?</a:t>
            </a:r>
            <a:endParaRPr lang="en-CA" sz="4000" b="1" dirty="0">
              <a:solidFill>
                <a:srgbClr val="500000"/>
              </a:solidFill>
            </a:endParaRPr>
          </a:p>
        </p:txBody>
      </p:sp>
      <p:sp>
        <p:nvSpPr>
          <p:cNvPr id="3" name="TextBox 2"/>
          <p:cNvSpPr txBox="1"/>
          <p:nvPr/>
        </p:nvSpPr>
        <p:spPr>
          <a:xfrm>
            <a:off x="395536" y="1484784"/>
            <a:ext cx="5184576" cy="4308872"/>
          </a:xfrm>
          <a:prstGeom prst="rect">
            <a:avLst/>
          </a:prstGeom>
          <a:noFill/>
          <a:ln w="15875" cmpd="sng">
            <a:solidFill>
              <a:schemeClr val="tx1"/>
            </a:solidFill>
          </a:ln>
        </p:spPr>
        <p:txBody>
          <a:bodyPr wrap="square" rtlCol="0">
            <a:spAutoFit/>
          </a:bodyPr>
          <a:lstStyle/>
          <a:p>
            <a:r>
              <a:rPr lang="en-CA" sz="4000" b="1" dirty="0" smtClean="0"/>
              <a:t>Precarity Score</a:t>
            </a:r>
          </a:p>
          <a:p>
            <a:endParaRPr lang="en-CA" b="1" dirty="0" smtClean="0"/>
          </a:p>
          <a:p>
            <a:pPr marL="342900" lvl="0" indent="-342900">
              <a:buFont typeface="+mj-lt"/>
              <a:buAutoNum type="arabicPeriod"/>
            </a:pPr>
            <a:r>
              <a:rPr lang="en-CA" b="1" dirty="0" smtClean="0"/>
              <a:t>Not paid if miss work </a:t>
            </a:r>
          </a:p>
          <a:p>
            <a:pPr marL="342900" lvl="0" indent="-342900">
              <a:buFont typeface="+mj-lt"/>
              <a:buAutoNum type="arabicPeriod"/>
            </a:pPr>
            <a:r>
              <a:rPr lang="en-CA" b="1" dirty="0" smtClean="0">
                <a:solidFill>
                  <a:srgbClr val="500000"/>
                </a:solidFill>
              </a:rPr>
              <a:t>Not in standard employment relationship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t>Weekly income not stable </a:t>
            </a:r>
          </a:p>
          <a:p>
            <a:pPr marL="342900" lvl="0" indent="-342900">
              <a:buFont typeface="+mj-lt"/>
              <a:buAutoNum type="arabicPeriod"/>
            </a:pPr>
            <a:r>
              <a:rPr lang="en-CA" b="1" dirty="0" smtClean="0">
                <a:solidFill>
                  <a:srgbClr val="500000"/>
                </a:solidFill>
              </a:rPr>
              <a:t>Hours worked not stable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t>Work on-call </a:t>
            </a:r>
          </a:p>
          <a:p>
            <a:pPr marL="342900" lvl="0" indent="-342900">
              <a:buFont typeface="+mj-lt"/>
              <a:buAutoNum type="arabicPeriod"/>
            </a:pPr>
            <a:r>
              <a:rPr lang="en-CA" b="1" dirty="0" smtClean="0"/>
              <a:t>Don’t know work schedule in advance </a:t>
            </a:r>
          </a:p>
          <a:p>
            <a:pPr marL="342900" lvl="0" indent="-342900">
              <a:buFont typeface="+mj-lt"/>
              <a:buAutoNum type="arabicPeriod"/>
            </a:pPr>
            <a:r>
              <a:rPr lang="en-CA" b="1" dirty="0" smtClean="0"/>
              <a:t>Paid in cash 	</a:t>
            </a:r>
          </a:p>
          <a:p>
            <a:pPr marL="342900" lvl="0" indent="-342900">
              <a:buFont typeface="+mj-lt"/>
              <a:buAutoNum type="arabicPeriod"/>
            </a:pPr>
            <a:r>
              <a:rPr lang="en-CA" b="1" dirty="0" smtClean="0">
                <a:solidFill>
                  <a:srgbClr val="500000"/>
                </a:solidFill>
              </a:rPr>
              <a:t>Temporary employment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No benefits </a:t>
            </a:r>
            <a:r>
              <a:rPr lang="en-CA" b="1" dirty="0" smtClean="0">
                <a:solidFill>
                  <a:srgbClr val="500000"/>
                </a:solidFill>
                <a:latin typeface="MS Gothic"/>
                <a:ea typeface="MS Gothic"/>
              </a:rPr>
              <a:t>✓</a:t>
            </a:r>
            <a:endParaRPr lang="en-CA" b="1" dirty="0" smtClean="0">
              <a:solidFill>
                <a:srgbClr val="500000"/>
              </a:solidFill>
            </a:endParaRPr>
          </a:p>
          <a:p>
            <a:pPr marL="342900" lvl="0" indent="-342900">
              <a:buFont typeface="+mj-lt"/>
              <a:buAutoNum type="arabicPeriod"/>
            </a:pPr>
            <a:r>
              <a:rPr lang="en-CA" b="1" dirty="0" smtClean="0">
                <a:solidFill>
                  <a:srgbClr val="500000"/>
                </a:solidFill>
              </a:rPr>
              <a:t>Weak voice at work </a:t>
            </a:r>
            <a:r>
              <a:rPr lang="en-CA" b="1" dirty="0" smtClean="0">
                <a:solidFill>
                  <a:srgbClr val="500000"/>
                </a:solidFill>
                <a:latin typeface="MS Gothic"/>
                <a:ea typeface="MS Gothic"/>
              </a:rPr>
              <a:t>✓</a:t>
            </a:r>
          </a:p>
          <a:p>
            <a:pPr marL="342900" lvl="0" indent="-342900"/>
            <a:endParaRPr lang="en-CA" b="1" dirty="0" smtClean="0">
              <a:latin typeface="MS Gothic"/>
              <a:ea typeface="MS Gothic"/>
            </a:endParaRPr>
          </a:p>
          <a:p>
            <a:pPr marL="342900" lvl="0" indent="-342900"/>
            <a:r>
              <a:rPr lang="en-CA" b="1" dirty="0" smtClean="0">
                <a:ea typeface="MS Gothic"/>
              </a:rPr>
              <a:t>TOTAL  50/100</a:t>
            </a:r>
            <a:endParaRPr lang="en-CA" b="1" dirty="0" smtClean="0">
              <a:latin typeface="MS Gothic"/>
              <a:ea typeface="MS Gothic"/>
            </a:endParaRPr>
          </a:p>
        </p:txBody>
      </p:sp>
      <p:sp>
        <p:nvSpPr>
          <p:cNvPr id="5" name="TextBox 4"/>
          <p:cNvSpPr txBox="1"/>
          <p:nvPr/>
        </p:nvSpPr>
        <p:spPr>
          <a:xfrm>
            <a:off x="6084168" y="1484784"/>
            <a:ext cx="2736304" cy="1200329"/>
          </a:xfrm>
          <a:prstGeom prst="rect">
            <a:avLst/>
          </a:prstGeom>
          <a:noFill/>
          <a:ln w="15875" cmpd="sng">
            <a:solidFill>
              <a:schemeClr val="tx1"/>
            </a:solidFill>
          </a:ln>
        </p:spPr>
        <p:txBody>
          <a:bodyPr wrap="square" rtlCol="0">
            <a:spAutoFit/>
          </a:bodyPr>
          <a:lstStyle/>
          <a:p>
            <a:r>
              <a:rPr lang="en-CA" sz="3600" b="1" dirty="0" smtClean="0"/>
              <a:t>Income</a:t>
            </a:r>
          </a:p>
          <a:p>
            <a:endParaRPr lang="en-CA" b="1" dirty="0" smtClean="0"/>
          </a:p>
          <a:p>
            <a:pPr marL="342900" indent="-342900">
              <a:buFont typeface="+mj-lt"/>
              <a:buAutoNum type="arabicPeriod"/>
            </a:pPr>
            <a:r>
              <a:rPr lang="en-CA" b="1" dirty="0" smtClean="0"/>
              <a:t>Income.  $60,000</a:t>
            </a:r>
            <a:endParaRPr lang="en-CA" b="1" dirty="0"/>
          </a:p>
        </p:txBody>
      </p:sp>
      <p:sp>
        <p:nvSpPr>
          <p:cNvPr id="6" name="TextBox 5"/>
          <p:cNvSpPr txBox="1"/>
          <p:nvPr/>
        </p:nvSpPr>
        <p:spPr>
          <a:xfrm>
            <a:off x="1259632" y="5949280"/>
            <a:ext cx="7344816" cy="769441"/>
          </a:xfrm>
          <a:prstGeom prst="rect">
            <a:avLst/>
          </a:prstGeom>
          <a:noFill/>
          <a:ln w="15875" cmpd="sng">
            <a:solidFill>
              <a:schemeClr val="tx1"/>
            </a:solidFill>
          </a:ln>
        </p:spPr>
        <p:txBody>
          <a:bodyPr wrap="square" rtlCol="0">
            <a:spAutoFit/>
          </a:bodyPr>
          <a:lstStyle/>
          <a:p>
            <a:pPr lvl="0"/>
            <a:r>
              <a:rPr lang="en-CA" sz="4400" b="1" dirty="0" smtClean="0">
                <a:solidFill>
                  <a:srgbClr val="002060"/>
                </a:solidFill>
              </a:rPr>
              <a:t>Precarious and middle income</a:t>
            </a:r>
            <a:endParaRPr lang="en-CA" sz="4400" b="1" dirty="0">
              <a:solidFill>
                <a:srgbClr val="00206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2003</TotalTime>
  <Words>978</Words>
  <Application>Microsoft Office PowerPoint</Application>
  <PresentationFormat>On-screen Show (4:3)</PresentationFormat>
  <Paragraphs>256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Wayne</dc:creator>
  <cp:lastModifiedBy>Wayne</cp:lastModifiedBy>
  <cp:revision>103</cp:revision>
  <dcterms:created xsi:type="dcterms:W3CDTF">2013-01-23T16:28:14Z</dcterms:created>
  <dcterms:modified xsi:type="dcterms:W3CDTF">2013-03-19T19:53:09Z</dcterms:modified>
</cp:coreProperties>
</file>