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9E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F113E3-F285-384C-80F8-46D24D812398}" v="14" dt="2024-06-11T15:05:51.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5"/>
    <p:restoredTop sz="94648"/>
  </p:normalViewPr>
  <p:slideViewPr>
    <p:cSldViewPr snapToGrid="0">
      <p:cViewPr varScale="1">
        <p:scale>
          <a:sx n="107" d="100"/>
          <a:sy n="107" d="100"/>
        </p:scale>
        <p:origin x="106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ung, Jack" userId="e064267e-cc83-4067-b3e1-998835266c9a" providerId="ADAL" clId="{80F113E3-F285-384C-80F8-46D24D812398}"/>
    <pc:docChg chg="custSel modSld">
      <pc:chgData name="Young, Jack" userId="e064267e-cc83-4067-b3e1-998835266c9a" providerId="ADAL" clId="{80F113E3-F285-384C-80F8-46D24D812398}" dt="2024-06-12T17:30:58.803" v="159" actId="5793"/>
      <pc:docMkLst>
        <pc:docMk/>
      </pc:docMkLst>
      <pc:sldChg chg="modSp mod">
        <pc:chgData name="Young, Jack" userId="e064267e-cc83-4067-b3e1-998835266c9a" providerId="ADAL" clId="{80F113E3-F285-384C-80F8-46D24D812398}" dt="2024-06-12T17:30:58.803" v="159" actId="5793"/>
        <pc:sldMkLst>
          <pc:docMk/>
          <pc:sldMk cId="3515624001" sldId="258"/>
        </pc:sldMkLst>
        <pc:spChg chg="mod">
          <ac:chgData name="Young, Jack" userId="e064267e-cc83-4067-b3e1-998835266c9a" providerId="ADAL" clId="{80F113E3-F285-384C-80F8-46D24D812398}" dt="2024-06-12T17:30:58.803" v="159" actId="5793"/>
          <ac:spMkLst>
            <pc:docMk/>
            <pc:sldMk cId="3515624001" sldId="258"/>
            <ac:spMk id="3" creationId="{615B2300-DD44-930E-279E-7B39B35AADA3}"/>
          </ac:spMkLst>
        </pc:spChg>
      </pc:sldChg>
      <pc:sldChg chg="modSp mod">
        <pc:chgData name="Young, Jack" userId="e064267e-cc83-4067-b3e1-998835266c9a" providerId="ADAL" clId="{80F113E3-F285-384C-80F8-46D24D812398}" dt="2024-06-12T17:29:15.229" v="21" actId="14100"/>
        <pc:sldMkLst>
          <pc:docMk/>
          <pc:sldMk cId="168821849" sldId="259"/>
        </pc:sldMkLst>
        <pc:spChg chg="mod">
          <ac:chgData name="Young, Jack" userId="e064267e-cc83-4067-b3e1-998835266c9a" providerId="ADAL" clId="{80F113E3-F285-384C-80F8-46D24D812398}" dt="2024-06-12T17:29:15.229" v="21" actId="14100"/>
          <ac:spMkLst>
            <pc:docMk/>
            <pc:sldMk cId="168821849" sldId="259"/>
            <ac:spMk id="3" creationId="{F7E834EA-486F-8A5E-A45B-9E2DA107E584}"/>
          </ac:spMkLst>
        </pc:spChg>
      </pc:sldChg>
      <pc:sldChg chg="modSp mod">
        <pc:chgData name="Young, Jack" userId="e064267e-cc83-4067-b3e1-998835266c9a" providerId="ADAL" clId="{80F113E3-F285-384C-80F8-46D24D812398}" dt="2024-06-12T17:28:16.561" v="4" actId="20577"/>
        <pc:sldMkLst>
          <pc:docMk/>
          <pc:sldMk cId="2526354264" sldId="261"/>
        </pc:sldMkLst>
        <pc:spChg chg="mod">
          <ac:chgData name="Young, Jack" userId="e064267e-cc83-4067-b3e1-998835266c9a" providerId="ADAL" clId="{80F113E3-F285-384C-80F8-46D24D812398}" dt="2024-06-12T17:28:16.561" v="4" actId="20577"/>
          <ac:spMkLst>
            <pc:docMk/>
            <pc:sldMk cId="2526354264" sldId="261"/>
            <ac:spMk id="3" creationId="{FDAC2717-152A-A999-EA69-07C86872EF15}"/>
          </ac:spMkLst>
        </pc:spChg>
      </pc:sldChg>
      <pc:sldChg chg="modSp mod">
        <pc:chgData name="Young, Jack" userId="e064267e-cc83-4067-b3e1-998835266c9a" providerId="ADAL" clId="{80F113E3-F285-384C-80F8-46D24D812398}" dt="2024-06-12T17:28:48.578" v="20" actId="20577"/>
        <pc:sldMkLst>
          <pc:docMk/>
          <pc:sldMk cId="3753584538" sldId="262"/>
        </pc:sldMkLst>
        <pc:spChg chg="mod">
          <ac:chgData name="Young, Jack" userId="e064267e-cc83-4067-b3e1-998835266c9a" providerId="ADAL" clId="{80F113E3-F285-384C-80F8-46D24D812398}" dt="2024-06-12T17:28:48.578" v="20" actId="20577"/>
          <ac:spMkLst>
            <pc:docMk/>
            <pc:sldMk cId="3753584538" sldId="262"/>
            <ac:spMk id="3" creationId="{1A225232-29F1-A503-3D64-588B703F1B1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C0272-68A9-F408-45FA-4B237E0F19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A33764-0640-737A-7B66-D010CB011D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4BE19A-7E7D-C588-5D36-DA100B58DAF8}"/>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5" name="Footer Placeholder 4">
            <a:extLst>
              <a:ext uri="{FF2B5EF4-FFF2-40B4-BE49-F238E27FC236}">
                <a16:creationId xmlns:a16="http://schemas.microsoft.com/office/drawing/2014/main" id="{5E9EC3A0-8370-6112-3A8C-166A8C272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1F9C37-1589-6340-433F-14FB580BBA72}"/>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228377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41A21-7211-AF32-0922-6320C34AAA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F99EB4-933B-8678-E24C-4EB148236E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934F40-E0AF-13AB-9C11-8A97E8119CA7}"/>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5" name="Footer Placeholder 4">
            <a:extLst>
              <a:ext uri="{FF2B5EF4-FFF2-40B4-BE49-F238E27FC236}">
                <a16:creationId xmlns:a16="http://schemas.microsoft.com/office/drawing/2014/main" id="{229DBB85-4325-AA4F-F341-B4752A88C8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A0E83-FED3-65B6-D6F7-D57C79DDCA0C}"/>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3098356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98DDCB-6B70-1B82-3580-83C8143EAE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B9207B-BD8F-9DB4-D5DB-11F7FD2A11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701859-0DF5-E994-0433-088428847569}"/>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5" name="Footer Placeholder 4">
            <a:extLst>
              <a:ext uri="{FF2B5EF4-FFF2-40B4-BE49-F238E27FC236}">
                <a16:creationId xmlns:a16="http://schemas.microsoft.com/office/drawing/2014/main" id="{6A79ABCA-B79E-4ED2-96B4-CBB5B155E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998ADB-FC86-56E5-A7DF-6084F1F0B5AE}"/>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56850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8D2BE-330B-44D7-1251-3C88BD16E6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4C5BAF-BD56-F8F7-CFE4-E019E1DFD2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E2B01-470E-2C4F-0CE3-A29705839D2C}"/>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5" name="Footer Placeholder 4">
            <a:extLst>
              <a:ext uri="{FF2B5EF4-FFF2-40B4-BE49-F238E27FC236}">
                <a16:creationId xmlns:a16="http://schemas.microsoft.com/office/drawing/2014/main" id="{301EEE1C-1B97-31F0-3504-21E8C26BA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5880E4-2DD7-5F6C-7FC8-FD7CC350C507}"/>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3144076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3BC13-2D8F-A42C-AE2B-C21C0B4378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91C68E-C2E2-A6B1-2217-4104F5266E5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15F499-BF79-3F91-E8C4-68E095E26FE0}"/>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5" name="Footer Placeholder 4">
            <a:extLst>
              <a:ext uri="{FF2B5EF4-FFF2-40B4-BE49-F238E27FC236}">
                <a16:creationId xmlns:a16="http://schemas.microsoft.com/office/drawing/2014/main" id="{341C7E1C-5281-B5C9-BE4A-B968774969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7B444A-3310-E9F7-7AF8-865E7A60E76B}"/>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215015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ED949-EE7A-DB32-69EB-FB3FE4AFD7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23C04C-67BB-67BC-6EC5-D07ED7D3E5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EBEA86-D9C2-55FB-156A-C0642CA9C5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135D40-53CF-76EB-BA34-DA1A1D0ADC42}"/>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6" name="Footer Placeholder 5">
            <a:extLst>
              <a:ext uri="{FF2B5EF4-FFF2-40B4-BE49-F238E27FC236}">
                <a16:creationId xmlns:a16="http://schemas.microsoft.com/office/drawing/2014/main" id="{CFBE824A-6CB4-BBE9-2C81-575ADF1919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65E471-9CFD-6B9A-4E1D-551A5B9E19AF}"/>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1726793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BCA45-0FCA-C75F-72A9-1A8E342455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82DA4D-F598-636C-25A5-8345AA9879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B20397-6242-FF96-375E-6465BF4941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333241-5DED-D3C0-3B89-CEF8805336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8278C0-A7EC-4E28-F178-75A940C533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D96DB0-DDE5-A959-4B4B-DEB3C4A546B0}"/>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8" name="Footer Placeholder 7">
            <a:extLst>
              <a:ext uri="{FF2B5EF4-FFF2-40B4-BE49-F238E27FC236}">
                <a16:creationId xmlns:a16="http://schemas.microsoft.com/office/drawing/2014/main" id="{A191133E-283D-EF54-9162-0E680CB5E9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281B7E-D87D-F570-83FA-468950A2F013}"/>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2770537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47DC3-6230-DF62-9B65-8F61121D70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44A951-3BF3-EBF6-F205-93158A5EE052}"/>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4" name="Footer Placeholder 3">
            <a:extLst>
              <a:ext uri="{FF2B5EF4-FFF2-40B4-BE49-F238E27FC236}">
                <a16:creationId xmlns:a16="http://schemas.microsoft.com/office/drawing/2014/main" id="{8E8882F9-B0D1-DC4A-554B-61D6BF415B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BB0CDD-2F03-70A3-21AD-F32A925729FC}"/>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402395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D5CBD0-2B97-12B6-7682-EB412937A466}"/>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3" name="Footer Placeholder 2">
            <a:extLst>
              <a:ext uri="{FF2B5EF4-FFF2-40B4-BE49-F238E27FC236}">
                <a16:creationId xmlns:a16="http://schemas.microsoft.com/office/drawing/2014/main" id="{F68CD399-DD41-3433-4C9E-FBAE4D1723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FA12D8-C692-219A-282B-E5D0DCC21206}"/>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33683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D8ACC-D4BD-A717-8E04-C7C367460F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A80D26-9A96-1BCB-BDDF-23775030DC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C736F5-CA74-A7C6-6FED-D560BF17B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C7E01B-02FA-5119-4EC2-5DE2E310BB95}"/>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6" name="Footer Placeholder 5">
            <a:extLst>
              <a:ext uri="{FF2B5EF4-FFF2-40B4-BE49-F238E27FC236}">
                <a16:creationId xmlns:a16="http://schemas.microsoft.com/office/drawing/2014/main" id="{2BE6687A-FAC8-75E4-5C75-213F05FC9D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5030CC-006F-E657-0205-387F9C82391F}"/>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155900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752DB-3D2D-EDA3-43A9-3B1B75DFB1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4DFBDF-4901-F49A-5AE0-90E62C45E0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852D04-57DD-C664-477C-CFE3A587CE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F4552-A7FE-A6FF-4656-82AFF5D0B1F3}"/>
              </a:ext>
            </a:extLst>
          </p:cNvPr>
          <p:cNvSpPr>
            <a:spLocks noGrp="1"/>
          </p:cNvSpPr>
          <p:nvPr>
            <p:ph type="dt" sz="half" idx="10"/>
          </p:nvPr>
        </p:nvSpPr>
        <p:spPr/>
        <p:txBody>
          <a:bodyPr/>
          <a:lstStyle/>
          <a:p>
            <a:fld id="{5AD28859-A638-AD46-B3E1-0EDFE1C4B325}" type="datetimeFigureOut">
              <a:rPr lang="en-US" smtClean="0"/>
              <a:t>6/12/24</a:t>
            </a:fld>
            <a:endParaRPr lang="en-US"/>
          </a:p>
        </p:txBody>
      </p:sp>
      <p:sp>
        <p:nvSpPr>
          <p:cNvPr id="6" name="Footer Placeholder 5">
            <a:extLst>
              <a:ext uri="{FF2B5EF4-FFF2-40B4-BE49-F238E27FC236}">
                <a16:creationId xmlns:a16="http://schemas.microsoft.com/office/drawing/2014/main" id="{5D8077EF-D2C9-F50D-C7AA-2454C3D1C4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D91870-EB22-1A55-CCA0-CA0F15DE02B5}"/>
              </a:ext>
            </a:extLst>
          </p:cNvPr>
          <p:cNvSpPr>
            <a:spLocks noGrp="1"/>
          </p:cNvSpPr>
          <p:nvPr>
            <p:ph type="sldNum" sz="quarter" idx="12"/>
          </p:nvPr>
        </p:nvSpPr>
        <p:spPr/>
        <p:txBody>
          <a:bodyPr/>
          <a:lstStyle/>
          <a:p>
            <a:fld id="{DFF085C4-1B25-D947-821E-DC63A29F0592}" type="slidenum">
              <a:rPr lang="en-US" smtClean="0"/>
              <a:t>‹#›</a:t>
            </a:fld>
            <a:endParaRPr lang="en-US"/>
          </a:p>
        </p:txBody>
      </p:sp>
    </p:spTree>
    <p:extLst>
      <p:ext uri="{BB962C8B-B14F-4D97-AF65-F5344CB8AC3E}">
        <p14:creationId xmlns:p14="http://schemas.microsoft.com/office/powerpoint/2010/main" val="1487343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FB23-E741-704E-97A5-5502E6DDF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23A446-73F9-BAE6-A2F8-BBAAE14F9E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2008CB-18E1-14B5-EBA0-2565A2465E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AD28859-A638-AD46-B3E1-0EDFE1C4B325}" type="datetimeFigureOut">
              <a:rPr lang="en-US" smtClean="0"/>
              <a:t>6/12/24</a:t>
            </a:fld>
            <a:endParaRPr lang="en-US"/>
          </a:p>
        </p:txBody>
      </p:sp>
      <p:sp>
        <p:nvSpPr>
          <p:cNvPr id="5" name="Footer Placeholder 4">
            <a:extLst>
              <a:ext uri="{FF2B5EF4-FFF2-40B4-BE49-F238E27FC236}">
                <a16:creationId xmlns:a16="http://schemas.microsoft.com/office/drawing/2014/main" id="{A5531F23-C8E3-3E35-B0C4-FB81902769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36B001F-ADC8-C870-9DEA-0A685638B8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FF085C4-1B25-D947-821E-DC63A29F0592}" type="slidenum">
              <a:rPr lang="en-US" smtClean="0"/>
              <a:t>‹#›</a:t>
            </a:fld>
            <a:endParaRPr lang="en-US"/>
          </a:p>
        </p:txBody>
      </p:sp>
    </p:spTree>
    <p:extLst>
      <p:ext uri="{BB962C8B-B14F-4D97-AF65-F5344CB8AC3E}">
        <p14:creationId xmlns:p14="http://schemas.microsoft.com/office/powerpoint/2010/main" val="8501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cience.gc.ca/site/science/en/safeguarding-your-research/guidelines-and-tools-implement-research-security/sensitive-technology-research-and-affiliations-concern/named-research-organizations" TargetMode="External"/><Relationship Id="rId2" Type="http://schemas.openxmlformats.org/officeDocument/2006/relationships/hyperlink" Target="https://science.gc.ca/site/science/en/safeguarding-your-research/guidelines-and-tools-implement-research-security/sensitive-technology-research-and-affiliations-concern/sensitive-technology-research-area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454A37-3019-3ED4-CC79-DEA1E16C2CAC}"/>
              </a:ext>
            </a:extLst>
          </p:cNvPr>
          <p:cNvSpPr>
            <a:spLocks noGrp="1"/>
          </p:cNvSpPr>
          <p:nvPr>
            <p:ph type="ctrTitle"/>
          </p:nvPr>
        </p:nvSpPr>
        <p:spPr>
          <a:xfrm>
            <a:off x="1285241" y="1008993"/>
            <a:ext cx="9231410" cy="3542045"/>
          </a:xfrm>
        </p:spPr>
        <p:txBody>
          <a:bodyPr anchor="b">
            <a:normAutofit/>
          </a:bodyPr>
          <a:lstStyle/>
          <a:p>
            <a:pPr algn="l"/>
            <a:r>
              <a:rPr lang="en-CA" sz="5500" b="0" u="none" strike="noStrike">
                <a:effectLst/>
                <a:latin typeface="Aptos" panose="020B0004020202020204" pitchFamily="34" charset="0"/>
              </a:rPr>
              <a:t>Canada’s Sensitive Technology Research and Affiliations of Concern (STRAC) Policy</a:t>
            </a:r>
            <a:endParaRPr lang="en-US" sz="5500"/>
          </a:p>
        </p:txBody>
      </p:sp>
      <p:sp>
        <p:nvSpPr>
          <p:cNvPr id="3" name="Subtitle 2">
            <a:extLst>
              <a:ext uri="{FF2B5EF4-FFF2-40B4-BE49-F238E27FC236}">
                <a16:creationId xmlns:a16="http://schemas.microsoft.com/office/drawing/2014/main" id="{6EDA4546-2A5B-42A5-A632-3FD67E478D46}"/>
              </a:ext>
            </a:extLst>
          </p:cNvPr>
          <p:cNvSpPr>
            <a:spLocks noGrp="1"/>
          </p:cNvSpPr>
          <p:nvPr>
            <p:ph type="subTitle" idx="1"/>
          </p:nvPr>
        </p:nvSpPr>
        <p:spPr>
          <a:xfrm>
            <a:off x="1285241" y="4582814"/>
            <a:ext cx="7132335" cy="1312657"/>
          </a:xfrm>
        </p:spPr>
        <p:txBody>
          <a:bodyPr anchor="t">
            <a:normAutofit/>
          </a:bodyPr>
          <a:lstStyle/>
          <a:p>
            <a:pPr algn="l"/>
            <a:r>
              <a:rPr lang="en-CA" b="0" u="none" strike="noStrike" dirty="0">
                <a:effectLst/>
                <a:latin typeface="Aptos" panose="020B0004020202020204" pitchFamily="34" charset="0"/>
              </a:rPr>
              <a:t>Understanding Institutional Impact Using Bibliometric Tools</a:t>
            </a:r>
            <a:endParaRPr lang="en-US" dirty="0"/>
          </a:p>
        </p:txBody>
      </p:sp>
      <p:sp>
        <p:nvSpPr>
          <p:cNvPr id="9" name="TextBox 8">
            <a:extLst>
              <a:ext uri="{FF2B5EF4-FFF2-40B4-BE49-F238E27FC236}">
                <a16:creationId xmlns:a16="http://schemas.microsoft.com/office/drawing/2014/main" id="{489B6F63-DBD6-C66E-DA4C-751A4D90F9CA}"/>
              </a:ext>
            </a:extLst>
          </p:cNvPr>
          <p:cNvSpPr txBox="1"/>
          <p:nvPr/>
        </p:nvSpPr>
        <p:spPr>
          <a:xfrm>
            <a:off x="1276173" y="5845002"/>
            <a:ext cx="4131426" cy="369332"/>
          </a:xfrm>
          <a:prstGeom prst="rect">
            <a:avLst/>
          </a:prstGeom>
          <a:noFill/>
        </p:spPr>
        <p:txBody>
          <a:bodyPr wrap="square" rtlCol="0">
            <a:spAutoFit/>
          </a:bodyPr>
          <a:lstStyle/>
          <a:p>
            <a:r>
              <a:rPr lang="en-US" dirty="0"/>
              <a:t>Jack Young – </a:t>
            </a:r>
            <a:r>
              <a:rPr lang="en-US" dirty="0" err="1"/>
              <a:t>jkyoung@mcmaster.ca</a:t>
            </a:r>
            <a:endParaRPr lang="en-US" dirty="0"/>
          </a:p>
        </p:txBody>
      </p:sp>
    </p:spTree>
    <p:extLst>
      <p:ext uri="{BB962C8B-B14F-4D97-AF65-F5344CB8AC3E}">
        <p14:creationId xmlns:p14="http://schemas.microsoft.com/office/powerpoint/2010/main" val="330036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AF8059-F992-B122-0427-F511C1D1297A}"/>
              </a:ext>
            </a:extLst>
          </p:cNvPr>
          <p:cNvSpPr>
            <a:spLocks noGrp="1"/>
          </p:cNvSpPr>
          <p:nvPr>
            <p:ph type="title"/>
          </p:nvPr>
        </p:nvSpPr>
        <p:spPr>
          <a:xfrm>
            <a:off x="1285240" y="1050595"/>
            <a:ext cx="8074815" cy="1618489"/>
          </a:xfrm>
        </p:spPr>
        <p:txBody>
          <a:bodyPr anchor="ctr">
            <a:normAutofit/>
          </a:bodyPr>
          <a:lstStyle/>
          <a:p>
            <a:r>
              <a:rPr lang="en-US" sz="5400" dirty="0"/>
              <a:t>STRAC Overview</a:t>
            </a:r>
          </a:p>
        </p:txBody>
      </p:sp>
      <p:sp>
        <p:nvSpPr>
          <p:cNvPr id="3" name="Content Placeholder 2">
            <a:extLst>
              <a:ext uri="{FF2B5EF4-FFF2-40B4-BE49-F238E27FC236}">
                <a16:creationId xmlns:a16="http://schemas.microsoft.com/office/drawing/2014/main" id="{754023E7-F025-80DC-2EC1-511E854EF565}"/>
              </a:ext>
            </a:extLst>
          </p:cNvPr>
          <p:cNvSpPr>
            <a:spLocks noGrp="1"/>
          </p:cNvSpPr>
          <p:nvPr>
            <p:ph idx="1"/>
          </p:nvPr>
        </p:nvSpPr>
        <p:spPr>
          <a:xfrm>
            <a:off x="1285239" y="2669084"/>
            <a:ext cx="8074815" cy="2800395"/>
          </a:xfrm>
        </p:spPr>
        <p:txBody>
          <a:bodyPr anchor="t">
            <a:normAutofit lnSpcReduction="10000"/>
          </a:bodyPr>
          <a:lstStyle/>
          <a:p>
            <a:r>
              <a:rPr lang="en-US" sz="1600" dirty="0"/>
              <a:t>As of May 2024, funding applications submitted to the federal granting councils and the Canada Foundation for Innovation will be subject to the STRAC policy, which is a two-step process:</a:t>
            </a:r>
          </a:p>
          <a:p>
            <a:pPr marL="0" indent="0">
              <a:buNone/>
            </a:pPr>
            <a:endParaRPr lang="en-US" sz="1600" dirty="0"/>
          </a:p>
          <a:p>
            <a:pPr marL="971550" lvl="1" indent="-514350">
              <a:buFont typeface="+mj-lt"/>
              <a:buAutoNum type="arabicPeriod"/>
            </a:pPr>
            <a:r>
              <a:rPr lang="en-US" sz="1600" dirty="0"/>
              <a:t>Determine whether the grant will be used to advance any sensitive technology research area, defined </a:t>
            </a:r>
            <a:r>
              <a:rPr lang="en-US" sz="1600" dirty="0">
                <a:hlinkClick r:id="rId2"/>
              </a:rPr>
              <a:t>here</a:t>
            </a:r>
            <a:r>
              <a:rPr lang="en-US" sz="1600" dirty="0"/>
              <a:t>.</a:t>
            </a:r>
          </a:p>
          <a:p>
            <a:pPr marL="971550" lvl="1" indent="-514350">
              <a:buFont typeface="+mj-lt"/>
              <a:buAutoNum type="arabicPeriod"/>
            </a:pPr>
            <a:r>
              <a:rPr lang="en-US" sz="1600" dirty="0"/>
              <a:t>If yes, determine if any of the researchers with named roles on the grant maintain a current affiliation with any of the military or state security-related institutions on the </a:t>
            </a:r>
            <a:r>
              <a:rPr lang="en-US" sz="1600" dirty="0">
                <a:hlinkClick r:id="rId3"/>
              </a:rPr>
              <a:t>Named Research Organizations List</a:t>
            </a:r>
            <a:r>
              <a:rPr lang="en-US" sz="1600" dirty="0"/>
              <a:t>.</a:t>
            </a:r>
          </a:p>
          <a:p>
            <a:pPr marL="457200" lvl="1" indent="0">
              <a:buNone/>
            </a:pPr>
            <a:endParaRPr lang="en-US" sz="1600" dirty="0"/>
          </a:p>
          <a:p>
            <a:r>
              <a:rPr lang="en-US" sz="1600" dirty="0"/>
              <a:t>If the answer to both questions is yes, then the application will not be approved.  </a:t>
            </a:r>
          </a:p>
        </p:txBody>
      </p:sp>
    </p:spTree>
    <p:extLst>
      <p:ext uri="{BB962C8B-B14F-4D97-AF65-F5344CB8AC3E}">
        <p14:creationId xmlns:p14="http://schemas.microsoft.com/office/powerpoint/2010/main" val="1347065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AA2364-89BA-E18C-D73A-C969515D5639}"/>
              </a:ext>
            </a:extLst>
          </p:cNvPr>
          <p:cNvSpPr>
            <a:spLocks noGrp="1"/>
          </p:cNvSpPr>
          <p:nvPr>
            <p:ph type="title"/>
          </p:nvPr>
        </p:nvSpPr>
        <p:spPr>
          <a:xfrm>
            <a:off x="1285240" y="1050595"/>
            <a:ext cx="8074815" cy="1618489"/>
          </a:xfrm>
        </p:spPr>
        <p:txBody>
          <a:bodyPr anchor="ctr">
            <a:normAutofit/>
          </a:bodyPr>
          <a:lstStyle/>
          <a:p>
            <a:r>
              <a:rPr lang="en-US" sz="5000"/>
              <a:t>Analyzing Past Collaborations</a:t>
            </a:r>
          </a:p>
        </p:txBody>
      </p:sp>
      <p:sp>
        <p:nvSpPr>
          <p:cNvPr id="3" name="Content Placeholder 2">
            <a:extLst>
              <a:ext uri="{FF2B5EF4-FFF2-40B4-BE49-F238E27FC236}">
                <a16:creationId xmlns:a16="http://schemas.microsoft.com/office/drawing/2014/main" id="{615B2300-DD44-930E-279E-7B39B35AADA3}"/>
              </a:ext>
            </a:extLst>
          </p:cNvPr>
          <p:cNvSpPr>
            <a:spLocks noGrp="1"/>
          </p:cNvSpPr>
          <p:nvPr>
            <p:ph idx="1"/>
          </p:nvPr>
        </p:nvSpPr>
        <p:spPr>
          <a:xfrm>
            <a:off x="1285240" y="2969469"/>
            <a:ext cx="8074815" cy="2800395"/>
          </a:xfrm>
        </p:spPr>
        <p:txBody>
          <a:bodyPr anchor="t">
            <a:normAutofit fontScale="92500" lnSpcReduction="20000"/>
          </a:bodyPr>
          <a:lstStyle/>
          <a:p>
            <a:r>
              <a:rPr lang="en-US" sz="2200" dirty="0"/>
              <a:t>Although the policy itself does not consider past collaborations, research organizations can derive value from this information:</a:t>
            </a:r>
          </a:p>
          <a:p>
            <a:pPr marL="0" indent="0">
              <a:buNone/>
            </a:pPr>
            <a:endParaRPr lang="en-US" sz="2200" dirty="0"/>
          </a:p>
          <a:p>
            <a:pPr lvl="1"/>
            <a:r>
              <a:rPr lang="en-US" sz="2200" dirty="0"/>
              <a:t>Understanding how disruptive this new policy may be at your institution.</a:t>
            </a:r>
          </a:p>
          <a:p>
            <a:pPr lvl="1"/>
            <a:r>
              <a:rPr lang="en-US" sz="2200" dirty="0"/>
              <a:t>Planning appropriate training for researchers, groups, and departments most affected by the new </a:t>
            </a:r>
            <a:r>
              <a:rPr lang="en-US" sz="2200"/>
              <a:t>policy.</a:t>
            </a:r>
          </a:p>
          <a:p>
            <a:pPr marL="457200" lvl="1" indent="0">
              <a:buNone/>
            </a:pPr>
            <a:endParaRPr lang="en-US" sz="2200" dirty="0"/>
          </a:p>
          <a:p>
            <a:r>
              <a:rPr lang="en-US" sz="2200" dirty="0"/>
              <a:t>This was the work that I sought to accomplish in concert with McMaster’s Research Security Office.</a:t>
            </a:r>
          </a:p>
        </p:txBody>
      </p:sp>
    </p:spTree>
    <p:extLst>
      <p:ext uri="{BB962C8B-B14F-4D97-AF65-F5344CB8AC3E}">
        <p14:creationId xmlns:p14="http://schemas.microsoft.com/office/powerpoint/2010/main" val="3515624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63B7B-42A7-E3FE-DF2F-6119F8AC1D4B}"/>
              </a:ext>
            </a:extLst>
          </p:cNvPr>
          <p:cNvSpPr>
            <a:spLocks noGrp="1"/>
          </p:cNvSpPr>
          <p:nvPr>
            <p:ph type="title"/>
          </p:nvPr>
        </p:nvSpPr>
        <p:spPr/>
        <p:txBody>
          <a:bodyPr/>
          <a:lstStyle/>
          <a:p>
            <a:r>
              <a:rPr lang="en-US" dirty="0"/>
              <a:t>What is a Sensitive Technology Research Area?</a:t>
            </a:r>
          </a:p>
        </p:txBody>
      </p:sp>
      <p:sp>
        <p:nvSpPr>
          <p:cNvPr id="3" name="Content Placeholder 2">
            <a:extLst>
              <a:ext uri="{FF2B5EF4-FFF2-40B4-BE49-F238E27FC236}">
                <a16:creationId xmlns:a16="http://schemas.microsoft.com/office/drawing/2014/main" id="{F7E834EA-486F-8A5E-A45B-9E2DA107E584}"/>
              </a:ext>
            </a:extLst>
          </p:cNvPr>
          <p:cNvSpPr>
            <a:spLocks noGrp="1"/>
          </p:cNvSpPr>
          <p:nvPr>
            <p:ph idx="1"/>
          </p:nvPr>
        </p:nvSpPr>
        <p:spPr>
          <a:xfrm>
            <a:off x="838200" y="1825625"/>
            <a:ext cx="10515600" cy="1306830"/>
          </a:xfrm>
        </p:spPr>
        <p:txBody>
          <a:bodyPr/>
          <a:lstStyle/>
          <a:p>
            <a:r>
              <a:rPr lang="en-US" sz="2400" dirty="0"/>
              <a:t>Government’s website identifies 11 broad research areas with multiple sub-categories (not ready-made for searching).</a:t>
            </a:r>
          </a:p>
          <a:p>
            <a:r>
              <a:rPr lang="en-US" sz="2400" dirty="0"/>
              <a:t>Generated a title/abstract search strategy based on these research areas:</a:t>
            </a:r>
          </a:p>
          <a:p>
            <a:endParaRPr lang="en-US" dirty="0"/>
          </a:p>
        </p:txBody>
      </p:sp>
      <p:graphicFrame>
        <p:nvGraphicFramePr>
          <p:cNvPr id="6" name="Table 5">
            <a:extLst>
              <a:ext uri="{FF2B5EF4-FFF2-40B4-BE49-F238E27FC236}">
                <a16:creationId xmlns:a16="http://schemas.microsoft.com/office/drawing/2014/main" id="{D57756A6-D5B6-334E-3B36-26880321A61E}"/>
              </a:ext>
            </a:extLst>
          </p:cNvPr>
          <p:cNvGraphicFramePr>
            <a:graphicFrameLocks noGrp="1"/>
          </p:cNvGraphicFramePr>
          <p:nvPr>
            <p:extLst>
              <p:ext uri="{D42A27DB-BD31-4B8C-83A1-F6EECF244321}">
                <p14:modId xmlns:p14="http://schemas.microsoft.com/office/powerpoint/2010/main" val="582038438"/>
              </p:ext>
            </p:extLst>
          </p:nvPr>
        </p:nvGraphicFramePr>
        <p:xfrm>
          <a:off x="419100" y="3132455"/>
          <a:ext cx="11353799" cy="3194685"/>
        </p:xfrm>
        <a:graphic>
          <a:graphicData uri="http://schemas.openxmlformats.org/drawingml/2006/table">
            <a:tbl>
              <a:tblPr>
                <a:tableStyleId>{5C22544A-7EE6-4342-B048-85BDC9FD1C3A}</a:tableStyleId>
              </a:tblPr>
              <a:tblGrid>
                <a:gridCol w="11353799">
                  <a:extLst>
                    <a:ext uri="{9D8B030D-6E8A-4147-A177-3AD203B41FA5}">
                      <a16:colId xmlns:a16="http://schemas.microsoft.com/office/drawing/2014/main" val="1715550787"/>
                    </a:ext>
                  </a:extLst>
                </a:gridCol>
              </a:tblGrid>
              <a:tr h="2902513">
                <a:tc>
                  <a:txBody>
                    <a:bodyPr/>
                    <a:lstStyle/>
                    <a:p>
                      <a:pPr algn="l" fontAlgn="b"/>
                      <a:r>
                        <a:rPr lang="en-CA" sz="1300" b="0" i="0" u="none" strike="noStrike" dirty="0">
                          <a:solidFill>
                            <a:srgbClr val="000000"/>
                          </a:solidFill>
                          <a:effectLst/>
                          <a:latin typeface="Aptos Narrow" panose="020B0004020202020204" pitchFamily="34" charset="0"/>
                        </a:rPr>
                        <a:t>"Digital </a:t>
                      </a:r>
                      <a:r>
                        <a:rPr lang="en-CA" sz="1400" u="none" strike="noStrike" kern="1200" dirty="0">
                          <a:solidFill>
                            <a:schemeClr val="dk1"/>
                          </a:solidFill>
                          <a:effectLst/>
                          <a:latin typeface="+mn-lt"/>
                          <a:ea typeface="+mn-ea"/>
                          <a:cs typeface="+mn-cs"/>
                        </a:rPr>
                        <a:t>Infrastructure</a:t>
                      </a:r>
                      <a:r>
                        <a:rPr lang="en-CA" sz="1300" b="0" i="0" u="none" strike="noStrike" dirty="0">
                          <a:solidFill>
                            <a:srgbClr val="000000"/>
                          </a:solidFill>
                          <a:effectLst/>
                          <a:latin typeface="Aptos Narrow" panose="020B0004020202020204" pitchFamily="34" charset="0"/>
                        </a:rPr>
                        <a:t> " OR "Advanced communications" OR "Advanced computing " OR "Cryptography" OR "Cyber security" OR "Data storage" OR "Distributed ledger" OR "Microelectronics" OR "network technology" OR "Advanced Energy Technology" OR "Advanced energy storage" OR "Advanced nuclear generation" OR "Wireless power transfer" OR "Advanced Materials" OR "Augmented conventional materials" OR "Auxetic materials" OR "High-entropy materials" OR "Metamaterials" OR "smart materials" OR "Multifunctional materials" OR "Nanomaterials" OR "Powder materials" OR "Superconducting materials" OR "Two-dimensional materials" OR "Advanced Manufacturing" OR "3D printing" OR "Additive manufacturing" OR "Advanced semiconductor manufacturing" OR "Critical materials manufacturing" OR "Four-dimensional printing" OR "Nano-manufacturing" OR "Two-dimensional materials" OR "Surveillance" OR "Advanced Sensing" OR "biometric recognition " OR "Advanced radar technologies" OR "Atomic interferometer" OR "Cross-cueing sensors" OR "Electric field sensors" OR "Magnetometers" OR "Magnetic field sensors " OR "nano electro mechanical systems" OR "Micro electro-mechanical systems" OR "PNT Technology " OR "Position, navigation and timing technology" OR "Side scan sonar" OR "Synthetic aperture sonar " OR "Underwater sensor network" OR "Weapons" OR "space technology" OR "Aerospace Technology" OR "Advanced wind tunnels" OR "On-orbit servicing" OR "Payloads" OR "Propulsion technologies" OR "Satellites" OR "Space stations" OR "Zero-emission aircraft" OR "big data" OR "Artificial Intelligence" OR "AI chipsets" OR "Computer vision" OR "Data science" OR "Digital twin technology" OR "Machine learning " OR "Natural language processing" OR "Human Machine Integration" OR "Brain computer interfaces" OR "Exoskeletons" OR "cybernetic" OR "</a:t>
                      </a:r>
                      <a:r>
                        <a:rPr lang="en-CA" sz="1300" b="0" i="0" u="none" strike="noStrike" dirty="0" err="1">
                          <a:solidFill>
                            <a:srgbClr val="000000"/>
                          </a:solidFill>
                          <a:effectLst/>
                          <a:latin typeface="Aptos Narrow" panose="020B0004020202020204" pitchFamily="34" charset="0"/>
                        </a:rPr>
                        <a:t>Neuroprosthetic</a:t>
                      </a:r>
                      <a:r>
                        <a:rPr lang="en-CA" sz="1300" b="0" i="0" u="none" strike="noStrike" dirty="0">
                          <a:solidFill>
                            <a:srgbClr val="000000"/>
                          </a:solidFill>
                          <a:effectLst/>
                          <a:latin typeface="Aptos Narrow" panose="020B0004020202020204" pitchFamily="34" charset="0"/>
                        </a:rPr>
                        <a:t>" OR "mixed reality" OR "augmented reality" OR "Virtual reality" OR "Wearable neurotechnology" OR "Biotechnology" OR "Biomanufacturing" OR "genetic engineering" OR "Genomic sequencing" OR "Proteomics" OR "Synthetic biology" OR "Gene therapy" OR "Nanomedicine" OR "regenerative medicine" OR "Tissue engineering" OR "Quantum Technology" OR "Quantum Science" OR "Quantum communications" OR "Quantum computing" OR "Quantum materials" OR "Quantum sensing" OR "Quantum software" OR "robotics" OR "Autonomous Systems" OR "nano robotics" OR "Molecular robotics" OR "autonomous vehicles" OR "Service robots" OR "Space robotics"</a:t>
                      </a:r>
                    </a:p>
                  </a:txBody>
                  <a:tcPr marL="9525" marR="9525" marT="9525" marB="0" anchor="b">
                    <a:lnL w="19050" cap="flat" cmpd="sng" algn="ctr">
                      <a:solidFill>
                        <a:srgbClr val="0D9ED5"/>
                      </a:solidFill>
                      <a:prstDash val="solid"/>
                      <a:round/>
                      <a:headEnd type="none" w="med" len="med"/>
                      <a:tailEnd type="none" w="med" len="med"/>
                    </a:lnL>
                    <a:lnR w="19050" cap="flat" cmpd="sng" algn="ctr">
                      <a:solidFill>
                        <a:srgbClr val="0D9ED5"/>
                      </a:solidFill>
                      <a:prstDash val="solid"/>
                      <a:round/>
                      <a:headEnd type="none" w="med" len="med"/>
                      <a:tailEnd type="none" w="med" len="med"/>
                    </a:lnR>
                    <a:lnT w="19050" cap="flat" cmpd="sng" algn="ctr">
                      <a:solidFill>
                        <a:srgbClr val="0D9ED5"/>
                      </a:solidFill>
                      <a:prstDash val="solid"/>
                      <a:round/>
                      <a:headEnd type="none" w="med" len="med"/>
                      <a:tailEnd type="none" w="med" len="med"/>
                    </a:lnT>
                    <a:lnB w="19050" cap="flat" cmpd="sng" algn="ctr">
                      <a:solidFill>
                        <a:srgbClr val="0D9ED5"/>
                      </a:solidFill>
                      <a:prstDash val="solid"/>
                      <a:round/>
                      <a:headEnd type="none" w="med" len="med"/>
                      <a:tailEnd type="none" w="med" len="med"/>
                    </a:lnB>
                  </a:tcPr>
                </a:tc>
                <a:extLst>
                  <a:ext uri="{0D108BD9-81ED-4DB2-BD59-A6C34878D82A}">
                    <a16:rowId xmlns:a16="http://schemas.microsoft.com/office/drawing/2014/main" val="2269321237"/>
                  </a:ext>
                </a:extLst>
              </a:tr>
            </a:tbl>
          </a:graphicData>
        </a:graphic>
      </p:graphicFrame>
    </p:spTree>
    <p:extLst>
      <p:ext uri="{BB962C8B-B14F-4D97-AF65-F5344CB8AC3E}">
        <p14:creationId xmlns:p14="http://schemas.microsoft.com/office/powerpoint/2010/main" val="168821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25394-33BE-0F05-5D0C-F321295125AA}"/>
              </a:ext>
            </a:extLst>
          </p:cNvPr>
          <p:cNvSpPr>
            <a:spLocks noGrp="1"/>
          </p:cNvSpPr>
          <p:nvPr>
            <p:ph type="title"/>
          </p:nvPr>
        </p:nvSpPr>
        <p:spPr/>
        <p:txBody>
          <a:bodyPr/>
          <a:lstStyle/>
          <a:p>
            <a:r>
              <a:rPr lang="en-US" dirty="0"/>
              <a:t>Identifying Named Research Organizations in a Database</a:t>
            </a:r>
          </a:p>
        </p:txBody>
      </p:sp>
      <p:sp>
        <p:nvSpPr>
          <p:cNvPr id="3" name="Content Placeholder 2">
            <a:extLst>
              <a:ext uri="{FF2B5EF4-FFF2-40B4-BE49-F238E27FC236}">
                <a16:creationId xmlns:a16="http://schemas.microsoft.com/office/drawing/2014/main" id="{86ED2A79-299A-7665-A5AA-2AAB01B6C195}"/>
              </a:ext>
            </a:extLst>
          </p:cNvPr>
          <p:cNvSpPr>
            <a:spLocks noGrp="1"/>
          </p:cNvSpPr>
          <p:nvPr>
            <p:ph idx="1"/>
          </p:nvPr>
        </p:nvSpPr>
        <p:spPr/>
        <p:txBody>
          <a:bodyPr/>
          <a:lstStyle/>
          <a:p>
            <a:r>
              <a:rPr lang="en-US" sz="2000" dirty="0"/>
              <a:t>On January 22, 2024, Robert Chen from the University Health Network shared a document on the CARL Bibliometrics listserv that mapped the NROs to the aliases listed in their ROR ID record.</a:t>
            </a:r>
          </a:p>
          <a:p>
            <a:r>
              <a:rPr lang="en-US" sz="2000" dirty="0"/>
              <a:t>I then mapped these RORs to their corresponding GRIDs to generate a Dimensions search strategy.  </a:t>
            </a:r>
          </a:p>
          <a:p>
            <a:pPr marL="0" indent="0">
              <a:buNone/>
            </a:pPr>
            <a:endParaRPr lang="en-US" sz="2000" dirty="0"/>
          </a:p>
          <a:p>
            <a:endParaRPr lang="en-US" dirty="0"/>
          </a:p>
        </p:txBody>
      </p:sp>
      <p:graphicFrame>
        <p:nvGraphicFramePr>
          <p:cNvPr id="5" name="Table 4">
            <a:extLst>
              <a:ext uri="{FF2B5EF4-FFF2-40B4-BE49-F238E27FC236}">
                <a16:creationId xmlns:a16="http://schemas.microsoft.com/office/drawing/2014/main" id="{2CC6726A-16F3-28EF-6DD0-4A9771B7FC2E}"/>
              </a:ext>
            </a:extLst>
          </p:cNvPr>
          <p:cNvGraphicFramePr>
            <a:graphicFrameLocks noGrp="1"/>
          </p:cNvGraphicFramePr>
          <p:nvPr>
            <p:extLst>
              <p:ext uri="{D42A27DB-BD31-4B8C-83A1-F6EECF244321}">
                <p14:modId xmlns:p14="http://schemas.microsoft.com/office/powerpoint/2010/main" val="106082832"/>
              </p:ext>
            </p:extLst>
          </p:nvPr>
        </p:nvGraphicFramePr>
        <p:xfrm>
          <a:off x="598714" y="3539332"/>
          <a:ext cx="10918371" cy="2774824"/>
        </p:xfrm>
        <a:graphic>
          <a:graphicData uri="http://schemas.openxmlformats.org/drawingml/2006/table">
            <a:tbl>
              <a:tblPr>
                <a:tableStyleId>{5C22544A-7EE6-4342-B048-85BDC9FD1C3A}</a:tableStyleId>
              </a:tblPr>
              <a:tblGrid>
                <a:gridCol w="10918371">
                  <a:extLst>
                    <a:ext uri="{9D8B030D-6E8A-4147-A177-3AD203B41FA5}">
                      <a16:colId xmlns:a16="http://schemas.microsoft.com/office/drawing/2014/main" val="1877689475"/>
                    </a:ext>
                  </a:extLst>
                </a:gridCol>
              </a:tblGrid>
              <a:tr h="2749550">
                <a:tc>
                  <a:txBody>
                    <a:bodyPr/>
                    <a:lstStyle/>
                    <a:p>
                      <a:pPr algn="l" fontAlgn="b"/>
                      <a:r>
                        <a:rPr lang="en-CA" sz="1400" u="none" strike="noStrike" dirty="0">
                          <a:effectLst/>
                        </a:rPr>
                        <a:t>(</a:t>
                      </a:r>
                      <a:r>
                        <a:rPr lang="en-CA" sz="1400" u="none" strike="noStrike" dirty="0" err="1">
                          <a:effectLst/>
                        </a:rPr>
                        <a:t>org_id</a:t>
                      </a:r>
                      <a:r>
                        <a:rPr lang="en-CA" sz="1400" u="none" strike="noStrike" dirty="0">
                          <a:effectLst/>
                        </a:rPr>
                        <a:t>:(grid.435025.5 OR grid.410740.6 OR grid.500274.4 OR grid.494521.f OR grid.233520.5 OR grid.452802.9 OR grid.440645.7 OR grid.510414.5 OR grid.440614.3 OR grid.414048.d OR grid.417298.1 OR grid.416208.9 OR grid.410570.7 OR grid.469609.4 OR grid.448988.1 OR grid.510414.5 OR grid.411521.2 OR grid.64939.31 OR grid.410743.5 OR grid.443243.6 OR grid.43555.32 OR grid.31880.32 OR grid.410733.2 OR grid.503238.f OR grid.503239.e OR grid.469557.c OR grid.410733.2 OR grid.249079.1 OR grid.503238.f OR grid.503239.e OR grid.424936.e OR grid.458486.3 OR grid.507026.6 OR grid.506926.e OR grid.33764.35 OR grid.495243.d OR grid.19373.3f OR grid.495885.d OR grid.443405.2 OR grid.440781.e OR grid.462326.7 OR grid.477978.2 OR grid.440778.8 OR grid.411991.5 OR grid.411429.b OR grid.478013.9 OR grid.410738.9 OR grid.506978.5 OR grid.411431.2 OR grid.464349.8 OR grid.411427.5 OR grid.443321.3 OR grid.67293.39 OR grid.488482.a OR grid.411979.3 OR grid.411536.4 OR grid.440606.0 OR grid.459609.7 OR grid.64938.30 OR grid.410579.e OR grid.469602.f OR grid.469864.1 OR grid.412110.7 OR grid.472481.c OR grid.413810.f OR grid.411525.6 OR grid.414375.0 OR grid.73113.37 OR grid.459818.9 OR grid.440581.c OR grid.482424.c OR grid.440588.5 OR grid.420169.8 OR grid.411699.2 OR grid.469623.c OR grid.412502.0 OR grid.411600.2 OR grid.412553.4 OR grid.461863.e OR grid.412901.f OR grid.440644.6 OR grid.13291.38 OR grid.413200.4 OR grid.412605.4 OR grid.510280.e OR grid.507932.a OR grid.469635.b OR grid.265025.6 OR grid.33763.32 OR grid.413109.e OR grid.464478.d OR grid.412635.7 OR grid.449573.8 OR grid.410648.f OR grid.464479.c OR grid.54549.39 OR grid.443286.f OR grid.460183.8)) AND (org_id:grid.25073.33)</a:t>
                      </a:r>
                      <a:endParaRPr lang="en-CA" sz="1400" b="0" i="0" u="none" strike="noStrike" dirty="0">
                        <a:solidFill>
                          <a:srgbClr val="000000"/>
                        </a:solidFill>
                        <a:effectLst/>
                        <a:latin typeface="Aptos Narrow" panose="020B0004020202020204" pitchFamily="34" charset="0"/>
                      </a:endParaRPr>
                    </a:p>
                  </a:txBody>
                  <a:tcPr marL="1144" marR="1144" marT="1144" marB="0" anchor="b">
                    <a:lnL w="38100" cap="flat" cmpd="sng" algn="ctr">
                      <a:solidFill>
                        <a:srgbClr val="0D9ED5"/>
                      </a:solidFill>
                      <a:prstDash val="solid"/>
                      <a:round/>
                      <a:headEnd type="none" w="med" len="med"/>
                      <a:tailEnd type="none" w="med" len="med"/>
                    </a:lnL>
                    <a:lnR w="38100" cap="flat" cmpd="sng" algn="ctr">
                      <a:solidFill>
                        <a:srgbClr val="0D9ED5"/>
                      </a:solidFill>
                      <a:prstDash val="solid"/>
                      <a:round/>
                      <a:headEnd type="none" w="med" len="med"/>
                      <a:tailEnd type="none" w="med" len="med"/>
                    </a:lnR>
                    <a:lnT w="38100" cap="flat" cmpd="sng" algn="ctr">
                      <a:solidFill>
                        <a:srgbClr val="0D9ED5"/>
                      </a:solidFill>
                      <a:prstDash val="solid"/>
                      <a:round/>
                      <a:headEnd type="none" w="med" len="med"/>
                      <a:tailEnd type="none" w="med" len="med"/>
                    </a:lnT>
                    <a:lnB w="38100" cap="flat" cmpd="sng" algn="ctr">
                      <a:solidFill>
                        <a:srgbClr val="0D9ED5"/>
                      </a:solidFill>
                      <a:prstDash val="solid"/>
                      <a:round/>
                      <a:headEnd type="none" w="med" len="med"/>
                      <a:tailEnd type="none" w="med" len="med"/>
                    </a:lnB>
                  </a:tcPr>
                </a:tc>
                <a:extLst>
                  <a:ext uri="{0D108BD9-81ED-4DB2-BD59-A6C34878D82A}">
                    <a16:rowId xmlns:a16="http://schemas.microsoft.com/office/drawing/2014/main" val="3277928397"/>
                  </a:ext>
                </a:extLst>
              </a:tr>
            </a:tbl>
          </a:graphicData>
        </a:graphic>
      </p:graphicFrame>
    </p:spTree>
    <p:extLst>
      <p:ext uri="{BB962C8B-B14F-4D97-AF65-F5344CB8AC3E}">
        <p14:creationId xmlns:p14="http://schemas.microsoft.com/office/powerpoint/2010/main" val="358485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F03512-A913-8EE6-EA8D-C5855692FB2D}"/>
              </a:ext>
            </a:extLst>
          </p:cNvPr>
          <p:cNvSpPr>
            <a:spLocks noGrp="1"/>
          </p:cNvSpPr>
          <p:nvPr>
            <p:ph type="title"/>
          </p:nvPr>
        </p:nvSpPr>
        <p:spPr>
          <a:xfrm>
            <a:off x="1285240" y="1050595"/>
            <a:ext cx="8074815" cy="1618489"/>
          </a:xfrm>
        </p:spPr>
        <p:txBody>
          <a:bodyPr anchor="ctr">
            <a:normAutofit/>
          </a:bodyPr>
          <a:lstStyle/>
          <a:p>
            <a:r>
              <a:rPr lang="en-US" sz="3400"/>
              <a:t>Identifying McMaster’s Past Collaborations with NROs for Sensitive Technology Research</a:t>
            </a:r>
          </a:p>
        </p:txBody>
      </p:sp>
      <p:sp>
        <p:nvSpPr>
          <p:cNvPr id="3" name="Content Placeholder 2">
            <a:extLst>
              <a:ext uri="{FF2B5EF4-FFF2-40B4-BE49-F238E27FC236}">
                <a16:creationId xmlns:a16="http://schemas.microsoft.com/office/drawing/2014/main" id="{FDAC2717-152A-A999-EA69-07C86872EF15}"/>
              </a:ext>
            </a:extLst>
          </p:cNvPr>
          <p:cNvSpPr>
            <a:spLocks noGrp="1"/>
          </p:cNvSpPr>
          <p:nvPr>
            <p:ph idx="1"/>
          </p:nvPr>
        </p:nvSpPr>
        <p:spPr>
          <a:xfrm>
            <a:off x="1285240" y="2788719"/>
            <a:ext cx="8074815" cy="2800395"/>
          </a:xfrm>
        </p:spPr>
        <p:txBody>
          <a:bodyPr anchor="t">
            <a:normAutofit/>
          </a:bodyPr>
          <a:lstStyle/>
          <a:p>
            <a:r>
              <a:rPr lang="en-US" sz="2000" dirty="0"/>
              <a:t>Using Dimensions Analytics</a:t>
            </a:r>
          </a:p>
          <a:p>
            <a:pPr lvl="1"/>
            <a:r>
              <a:rPr lang="en-US" sz="2000" dirty="0"/>
              <a:t>Sensitive Technology Search Strategy + NRO Search Strategy + McMaster University </a:t>
            </a:r>
          </a:p>
          <a:p>
            <a:r>
              <a:rPr lang="en-US" sz="2000" dirty="0"/>
              <a:t>Identified 69 past publications that may have been disrupted had they been subject to the current STRAC policy.</a:t>
            </a:r>
          </a:p>
          <a:p>
            <a:r>
              <a:rPr lang="en-US" sz="2000" dirty="0"/>
              <a:t>Identified 28 McMaster researchers who publish frequently in Sensitive Technology Research areas ( &gt;10 publications since 2020), who could benefit from targeted training on the STRAC policy.  </a:t>
            </a:r>
          </a:p>
        </p:txBody>
      </p:sp>
    </p:spTree>
    <p:extLst>
      <p:ext uri="{BB962C8B-B14F-4D97-AF65-F5344CB8AC3E}">
        <p14:creationId xmlns:p14="http://schemas.microsoft.com/office/powerpoint/2010/main" val="2526354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FE885D-EEF9-3235-C91B-2FDA2124AF86}"/>
              </a:ext>
            </a:extLst>
          </p:cNvPr>
          <p:cNvSpPr>
            <a:spLocks noGrp="1"/>
          </p:cNvSpPr>
          <p:nvPr>
            <p:ph type="title"/>
          </p:nvPr>
        </p:nvSpPr>
        <p:spPr>
          <a:xfrm>
            <a:off x="1285240" y="1050595"/>
            <a:ext cx="8074815" cy="1618489"/>
          </a:xfrm>
        </p:spPr>
        <p:txBody>
          <a:bodyPr anchor="ctr">
            <a:normAutofit/>
          </a:bodyPr>
          <a:lstStyle/>
          <a:p>
            <a:r>
              <a:rPr lang="en-US" sz="4800" dirty="0"/>
              <a:t>Caveats</a:t>
            </a:r>
          </a:p>
        </p:txBody>
      </p:sp>
      <p:sp>
        <p:nvSpPr>
          <p:cNvPr id="3" name="Content Placeholder 2">
            <a:extLst>
              <a:ext uri="{FF2B5EF4-FFF2-40B4-BE49-F238E27FC236}">
                <a16:creationId xmlns:a16="http://schemas.microsoft.com/office/drawing/2014/main" id="{1A225232-29F1-A503-3D64-588B703F1B12}"/>
              </a:ext>
            </a:extLst>
          </p:cNvPr>
          <p:cNvSpPr>
            <a:spLocks noGrp="1"/>
          </p:cNvSpPr>
          <p:nvPr>
            <p:ph idx="1"/>
          </p:nvPr>
        </p:nvSpPr>
        <p:spPr>
          <a:xfrm>
            <a:off x="1285240" y="2669084"/>
            <a:ext cx="8074815" cy="2800395"/>
          </a:xfrm>
        </p:spPr>
        <p:txBody>
          <a:bodyPr anchor="t">
            <a:normAutofit/>
          </a:bodyPr>
          <a:lstStyle/>
          <a:p>
            <a:r>
              <a:rPr lang="en-US" sz="1900" dirty="0"/>
              <a:t>Sensitive Technology Research search strategy could be further refined.</a:t>
            </a:r>
          </a:p>
          <a:p>
            <a:r>
              <a:rPr lang="en-US" sz="1900" dirty="0"/>
              <a:t>NRO search strategy is not complete (many named organizations could not be linked to GRIDs) and will need to evolve over time as organizational structures evolve.</a:t>
            </a:r>
          </a:p>
          <a:p>
            <a:r>
              <a:rPr lang="en-US" sz="1900" dirty="0"/>
              <a:t>While this STRAC policy is forward looking, this work looks backwards.</a:t>
            </a:r>
          </a:p>
          <a:p>
            <a:r>
              <a:rPr lang="en-US" sz="1900" dirty="0"/>
              <a:t>That said, this work can be used to identify potentially problematic areas moving forward and can be one step in the due diligence procedure (i.e. not used in isolation).  </a:t>
            </a:r>
          </a:p>
        </p:txBody>
      </p:sp>
    </p:spTree>
    <p:extLst>
      <p:ext uri="{BB962C8B-B14F-4D97-AF65-F5344CB8AC3E}">
        <p14:creationId xmlns:p14="http://schemas.microsoft.com/office/powerpoint/2010/main" val="3753584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454A37-3019-3ED4-CC79-DEA1E16C2CAC}"/>
              </a:ext>
            </a:extLst>
          </p:cNvPr>
          <p:cNvSpPr>
            <a:spLocks noGrp="1"/>
          </p:cNvSpPr>
          <p:nvPr>
            <p:ph type="ctrTitle"/>
          </p:nvPr>
        </p:nvSpPr>
        <p:spPr>
          <a:xfrm>
            <a:off x="1285241" y="1008993"/>
            <a:ext cx="9231410" cy="3542045"/>
          </a:xfrm>
        </p:spPr>
        <p:txBody>
          <a:bodyPr anchor="b">
            <a:normAutofit/>
          </a:bodyPr>
          <a:lstStyle/>
          <a:p>
            <a:pPr algn="l"/>
            <a:r>
              <a:rPr lang="en-CA" sz="5500" b="0" u="none" strike="noStrike">
                <a:effectLst/>
                <a:latin typeface="Aptos" panose="020B0004020202020204" pitchFamily="34" charset="0"/>
              </a:rPr>
              <a:t>Canada’s Sensitive Technology Research and Affiliations of Concern (STRAC) Policy</a:t>
            </a:r>
            <a:endParaRPr lang="en-US" sz="5500"/>
          </a:p>
        </p:txBody>
      </p:sp>
      <p:sp>
        <p:nvSpPr>
          <p:cNvPr id="3" name="Subtitle 2">
            <a:extLst>
              <a:ext uri="{FF2B5EF4-FFF2-40B4-BE49-F238E27FC236}">
                <a16:creationId xmlns:a16="http://schemas.microsoft.com/office/drawing/2014/main" id="{6EDA4546-2A5B-42A5-A632-3FD67E478D46}"/>
              </a:ext>
            </a:extLst>
          </p:cNvPr>
          <p:cNvSpPr>
            <a:spLocks noGrp="1"/>
          </p:cNvSpPr>
          <p:nvPr>
            <p:ph type="subTitle" idx="1"/>
          </p:nvPr>
        </p:nvSpPr>
        <p:spPr>
          <a:xfrm>
            <a:off x="1285241" y="4582814"/>
            <a:ext cx="7132335" cy="1312657"/>
          </a:xfrm>
        </p:spPr>
        <p:txBody>
          <a:bodyPr anchor="t">
            <a:normAutofit/>
          </a:bodyPr>
          <a:lstStyle/>
          <a:p>
            <a:pPr algn="l"/>
            <a:r>
              <a:rPr lang="en-CA" b="0" u="none" strike="noStrike" dirty="0">
                <a:effectLst/>
                <a:latin typeface="Aptos" panose="020B0004020202020204" pitchFamily="34" charset="0"/>
              </a:rPr>
              <a:t>Understanding Institutional Impact Using Bibliometric Tools</a:t>
            </a:r>
            <a:endParaRPr lang="en-US" dirty="0"/>
          </a:p>
        </p:txBody>
      </p:sp>
      <p:sp>
        <p:nvSpPr>
          <p:cNvPr id="9" name="TextBox 8">
            <a:extLst>
              <a:ext uri="{FF2B5EF4-FFF2-40B4-BE49-F238E27FC236}">
                <a16:creationId xmlns:a16="http://schemas.microsoft.com/office/drawing/2014/main" id="{489B6F63-DBD6-C66E-DA4C-751A4D90F9CA}"/>
              </a:ext>
            </a:extLst>
          </p:cNvPr>
          <p:cNvSpPr txBox="1"/>
          <p:nvPr/>
        </p:nvSpPr>
        <p:spPr>
          <a:xfrm>
            <a:off x="1276173" y="5845002"/>
            <a:ext cx="4131426" cy="369332"/>
          </a:xfrm>
          <a:prstGeom prst="rect">
            <a:avLst/>
          </a:prstGeom>
          <a:noFill/>
        </p:spPr>
        <p:txBody>
          <a:bodyPr wrap="square" rtlCol="0">
            <a:spAutoFit/>
          </a:bodyPr>
          <a:lstStyle/>
          <a:p>
            <a:r>
              <a:rPr lang="en-US" dirty="0"/>
              <a:t>Jack Young – </a:t>
            </a:r>
            <a:r>
              <a:rPr lang="en-US" dirty="0" err="1"/>
              <a:t>jkyoung@mcmaster.ca</a:t>
            </a:r>
            <a:endParaRPr lang="en-US" dirty="0"/>
          </a:p>
        </p:txBody>
      </p:sp>
    </p:spTree>
    <p:extLst>
      <p:ext uri="{BB962C8B-B14F-4D97-AF65-F5344CB8AC3E}">
        <p14:creationId xmlns:p14="http://schemas.microsoft.com/office/powerpoint/2010/main" val="365699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121</TotalTime>
  <Words>1451</Words>
  <Application>Microsoft Macintosh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Aptos Narrow</vt:lpstr>
      <vt:lpstr>Arial</vt:lpstr>
      <vt:lpstr>Office Theme</vt:lpstr>
      <vt:lpstr>Canada’s Sensitive Technology Research and Affiliations of Concern (STRAC) Policy</vt:lpstr>
      <vt:lpstr>STRAC Overview</vt:lpstr>
      <vt:lpstr>Analyzing Past Collaborations</vt:lpstr>
      <vt:lpstr>What is a Sensitive Technology Research Area?</vt:lpstr>
      <vt:lpstr>Identifying Named Research Organizations in a Database</vt:lpstr>
      <vt:lpstr>Identifying McMaster’s Past Collaborations with NROs for Sensitive Technology Research</vt:lpstr>
      <vt:lpstr>Caveats</vt:lpstr>
      <vt:lpstr>Canada’s Sensitive Technology Research and Affiliations of Concern (STRAC)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Young, Jack</dc:creator>
  <cp:lastModifiedBy>Young, Jack</cp:lastModifiedBy>
  <cp:revision>1</cp:revision>
  <dcterms:created xsi:type="dcterms:W3CDTF">2024-06-11T13:11:28Z</dcterms:created>
  <dcterms:modified xsi:type="dcterms:W3CDTF">2024-06-12T17:31:00Z</dcterms:modified>
</cp:coreProperties>
</file>