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7"/>
  </p:normalViewPr>
  <p:slideViewPr>
    <p:cSldViewPr snapToGrid="0" snapToObjects="1">
      <p:cViewPr varScale="1">
        <p:scale>
          <a:sx n="126" d="100"/>
          <a:sy n="126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9A73-B0B7-1049-8124-7D6DB0D6F2A3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DC1E-C8F5-A04D-B5F7-FCC5B6D65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DDC1E-C8F5-A04D-B5F7-FCC5B6D65C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5" r:id="rId6"/>
    <p:sldLayoutId id="2147483730" r:id="rId7"/>
    <p:sldLayoutId id="2147483731" r:id="rId8"/>
    <p:sldLayoutId id="2147483732" r:id="rId9"/>
    <p:sldLayoutId id="2147483734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kyoung@mcmaster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kyoung@mcmaster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062C22-CF5D-AE4C-A5A6-DEFD0959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2">
                    <a:alpha val="80000"/>
                  </a:schemeClr>
                </a:solidFill>
              </a:rPr>
              <a:t>Altmetric</a:t>
            </a:r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 Top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E2578-600E-E04B-86FE-C843E07DD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A Novel Approach to Marketing Research Impact Services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87203-3279-4AFD-90E8-FA7A4A13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63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FFE1E-508D-1146-A64E-27EE8F23BC99}"/>
              </a:ext>
            </a:extLst>
          </p:cNvPr>
          <p:cNvSpPr txBox="1"/>
          <p:nvPr/>
        </p:nvSpPr>
        <p:spPr>
          <a:xfrm>
            <a:off x="556591" y="5186426"/>
            <a:ext cx="502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Jack Young </a:t>
            </a:r>
          </a:p>
          <a:p>
            <a:r>
              <a:rPr lang="en-US" dirty="0"/>
              <a:t>McMaster University Health Sciences Library</a:t>
            </a:r>
          </a:p>
          <a:p>
            <a:r>
              <a:rPr lang="en-US" dirty="0">
                <a:hlinkClick r:id="rId4"/>
              </a:rPr>
              <a:t>jkyoung@mcmaster.ca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61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Right Triangle 15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25905-E855-F84F-A778-6A4330A7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75FB-28EA-4044-ADF4-EE86EAB1F1A5}"/>
              </a:ext>
            </a:extLst>
          </p:cNvPr>
          <p:cNvSpPr txBox="1"/>
          <p:nvPr/>
        </p:nvSpPr>
        <p:spPr>
          <a:xfrm>
            <a:off x="457200" y="2396247"/>
            <a:ext cx="5858325" cy="387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400" dirty="0"/>
              <a:t>McMaster’s Health Sciences Library has gradually expanded its research impact services over the past 3 years.  Service currently includes support for author identifiers/profiles, bibliometric topic analysis, and impact reports for research groups/ departments.   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endParaRPr lang="en-US" sz="1100" dirty="0"/>
          </a:p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400" dirty="0"/>
              <a:t>Three barriers when it comes to stakeholder engagement: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endParaRPr lang="en-US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400" b="1" dirty="0">
                <a:solidFill>
                  <a:schemeClr val="tx2"/>
                </a:solidFill>
              </a:rPr>
              <a:t>Library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r>
              <a:rPr lang="en-US" sz="1400" dirty="0"/>
              <a:t>Cost of tools.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400" b="1" dirty="0">
                <a:solidFill>
                  <a:schemeClr val="tx2"/>
                </a:solidFill>
              </a:rPr>
              <a:t>Administrators</a:t>
            </a:r>
            <a:r>
              <a:rPr lang="en-US" sz="1400" dirty="0">
                <a:solidFill>
                  <a:schemeClr val="tx2"/>
                </a:solidFill>
              </a:rPr>
              <a:t>:  </a:t>
            </a:r>
            <a:r>
              <a:rPr lang="en-US" sz="1400" dirty="0"/>
              <a:t>Narrow view of what constitutes research impact.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1400" b="1" dirty="0">
                <a:solidFill>
                  <a:schemeClr val="tx2"/>
                </a:solidFill>
              </a:rPr>
              <a:t>Researchers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r>
              <a:rPr lang="en-US" sz="1400" dirty="0"/>
              <a:t>Concern over how research impact data might be used.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1100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1100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3" name="Picture 4" descr="Health Sciences Library | mcCallumSather">
            <a:extLst>
              <a:ext uri="{FF2B5EF4-FFF2-40B4-BE49-F238E27FC236}">
                <a16:creationId xmlns:a16="http://schemas.microsoft.com/office/drawing/2014/main" id="{67F01179-8D2E-864A-9889-FE16314FB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60" r="27431" b="-62"/>
          <a:stretch/>
        </p:blipFill>
        <p:spPr bwMode="auto"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6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25905-E855-F84F-A778-6A4330A7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8" y="600638"/>
            <a:ext cx="10733204" cy="1057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The </a:t>
            </a:r>
            <a:r>
              <a:rPr lang="en-US" sz="5400" dirty="0" err="1">
                <a:solidFill>
                  <a:schemeClr val="tx2"/>
                </a:solidFill>
              </a:rPr>
              <a:t>Altmetric</a:t>
            </a:r>
            <a:r>
              <a:rPr lang="en-US" sz="5400" dirty="0">
                <a:solidFill>
                  <a:schemeClr val="tx2"/>
                </a:solidFill>
              </a:rPr>
              <a:t> Top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75FB-28EA-4044-ADF4-EE86EAB1F1A5}"/>
              </a:ext>
            </a:extLst>
          </p:cNvPr>
          <p:cNvSpPr txBox="1"/>
          <p:nvPr/>
        </p:nvSpPr>
        <p:spPr>
          <a:xfrm>
            <a:off x="456699" y="1844122"/>
            <a:ext cx="1035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yearly countdown of the Top 10 most attention-grabbing articles coming out of McMaster’s Faculty of Health Sciences based on </a:t>
            </a:r>
            <a:r>
              <a:rPr lang="en-US" dirty="0" err="1"/>
              <a:t>Altmetric</a:t>
            </a:r>
            <a:r>
              <a:rPr lang="en-US" dirty="0"/>
              <a:t> Attention Score.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The donut and Altmetric Attention Score – Altmetric">
            <a:extLst>
              <a:ext uri="{FF2B5EF4-FFF2-40B4-BE49-F238E27FC236}">
                <a16:creationId xmlns:a16="http://schemas.microsoft.com/office/drawing/2014/main" id="{7BD0ABB6-EEA5-3441-B61B-82172311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7" y="2998545"/>
            <a:ext cx="9843800" cy="32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4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25905-E855-F84F-A778-6A4330A7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8" y="600638"/>
            <a:ext cx="10733204" cy="1057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How We Did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75FB-28EA-4044-ADF4-EE86EAB1F1A5}"/>
              </a:ext>
            </a:extLst>
          </p:cNvPr>
          <p:cNvSpPr txBox="1"/>
          <p:nvPr/>
        </p:nvSpPr>
        <p:spPr>
          <a:xfrm>
            <a:off x="456699" y="1844122"/>
            <a:ext cx="10350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Web of Science to identify all articles published by McMaster researchers in 2019.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Further refined results to 54 Web of Science health-related categories.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Exported all results to Excel and compiled the DOIs of the publications in a Word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Pasted the DOIs (50 at at time) into the free </a:t>
            </a:r>
            <a:r>
              <a:rPr lang="en-US" dirty="0" err="1"/>
              <a:t>Altmetric</a:t>
            </a:r>
            <a:r>
              <a:rPr lang="en-US" dirty="0"/>
              <a:t> Explorer tool and exported these results to a new Excel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Sorted this final Excel document by </a:t>
            </a:r>
            <a:r>
              <a:rPr lang="en-US" dirty="0" err="1"/>
              <a:t>Altmetric</a:t>
            </a:r>
            <a:r>
              <a:rPr lang="en-US" dirty="0"/>
              <a:t> Attention Score to generate the list of the Top 10 most attention-grabbing articles.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Web of Science Reviews 2021: Details, Pricing, &amp; Features | G2">
            <a:extLst>
              <a:ext uri="{FF2B5EF4-FFF2-40B4-BE49-F238E27FC236}">
                <a16:creationId xmlns:a16="http://schemas.microsoft.com/office/drawing/2014/main" id="{413C003C-8268-2E48-A242-9E00E65C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74" y="4777365"/>
            <a:ext cx="1687479" cy="16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Excel 2019 Icon – Free Download, PNG and Vector">
            <a:extLst>
              <a:ext uri="{FF2B5EF4-FFF2-40B4-BE49-F238E27FC236}">
                <a16:creationId xmlns:a16="http://schemas.microsoft.com/office/drawing/2014/main" id="{85E67182-22EE-4240-B8DA-AA02EBB1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76" y="4761756"/>
            <a:ext cx="1619728" cy="16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tmetric - Wikipedia">
            <a:extLst>
              <a:ext uri="{FF2B5EF4-FFF2-40B4-BE49-F238E27FC236}">
                <a16:creationId xmlns:a16="http://schemas.microsoft.com/office/drawing/2014/main" id="{9A0F2660-7A65-474E-A088-1B103692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37" y="5045365"/>
            <a:ext cx="3140765" cy="10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6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25905-E855-F84F-A778-6A4330A7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" y="355715"/>
            <a:ext cx="10733204" cy="1057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How We Did It</a:t>
            </a:r>
          </a:p>
        </p:txBody>
      </p:sp>
      <p:pic>
        <p:nvPicPr>
          <p:cNvPr id="165" name="Picture 16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12296B-A65D-734B-A854-DA4A88AC0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068" y="230444"/>
            <a:ext cx="4858557" cy="291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788F24-51B9-7B45-B7D8-FF97C4E8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35" y="1810187"/>
            <a:ext cx="4858557" cy="2812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7" name="Picture 146" descr="Diagram&#10;&#10;Description automatically generated">
            <a:extLst>
              <a:ext uri="{FF2B5EF4-FFF2-40B4-BE49-F238E27FC236}">
                <a16:creationId xmlns:a16="http://schemas.microsoft.com/office/drawing/2014/main" id="{E51F6E08-444E-EF4F-9A6F-81E4FDD4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716" y="3277991"/>
            <a:ext cx="998656" cy="931856"/>
          </a:xfrm>
          <a:prstGeom prst="rect">
            <a:avLst/>
          </a:prstGeom>
        </p:spPr>
      </p:pic>
      <p:pic>
        <p:nvPicPr>
          <p:cNvPr id="155" name="Picture 15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552732-7A01-2144-917E-61F86E5FD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47" y="3986194"/>
            <a:ext cx="4795893" cy="2614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45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25905-E855-F84F-A778-6A4330A7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58" y="600638"/>
            <a:ext cx="10733204" cy="1057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FD6DB1B-DEBC-6E48-A008-9702AEAA8089}"/>
              </a:ext>
            </a:extLst>
          </p:cNvPr>
          <p:cNvSpPr txBox="1"/>
          <p:nvPr/>
        </p:nvSpPr>
        <p:spPr>
          <a:xfrm>
            <a:off x="456699" y="1844122"/>
            <a:ext cx="1035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1A3D574-CFA7-9A43-82B8-D26B101C4CED}"/>
              </a:ext>
            </a:extLst>
          </p:cNvPr>
          <p:cNvSpPr txBox="1"/>
          <p:nvPr/>
        </p:nvSpPr>
        <p:spPr>
          <a:xfrm>
            <a:off x="456699" y="1844122"/>
            <a:ext cx="1035067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campaigns (run in 2019 and 2020) generated considerable interest and the library gained a number of influential Twitter followers as a result.</a:t>
            </a:r>
          </a:p>
          <a:p>
            <a:endParaRPr lang="en-US" dirty="0"/>
          </a:p>
          <a:p>
            <a:r>
              <a:rPr lang="en-US" dirty="0"/>
              <a:t>Views of the library’s Research Impact subject guide increased 39% over the year, with spikes at the time of the campaign.</a:t>
            </a:r>
          </a:p>
          <a:p>
            <a:endParaRPr lang="en-US" dirty="0"/>
          </a:p>
          <a:p>
            <a:r>
              <a:rPr lang="en-US" dirty="0"/>
              <a:t>Effectively addressed the three barriers identified:</a:t>
            </a:r>
          </a:p>
          <a:p>
            <a:endParaRPr lang="en-US" dirty="0"/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Library</a:t>
            </a:r>
            <a:r>
              <a:rPr lang="en-US" dirty="0"/>
              <a:t>: Used free tools or tools that the library already had access to.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Administrators</a:t>
            </a:r>
            <a:r>
              <a:rPr lang="en-US" dirty="0"/>
              <a:t>: Introduced alternate ways of understanding research impact.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Researchers</a:t>
            </a:r>
            <a:r>
              <a:rPr lang="en-US" dirty="0"/>
              <a:t>: Demonstrated that research impact services are about more than evaluation.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4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Right Triangle 15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25905-E855-F84F-A778-6A4330A7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B75FB-28EA-4044-ADF4-EE86EAB1F1A5}"/>
              </a:ext>
            </a:extLst>
          </p:cNvPr>
          <p:cNvSpPr txBox="1"/>
          <p:nvPr/>
        </p:nvSpPr>
        <p:spPr>
          <a:xfrm>
            <a:off x="457200" y="3264832"/>
            <a:ext cx="4952999" cy="3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</a:rPr>
              <a:t>Jack Young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  <a:hlinkClick r:id="rId3"/>
              </a:rPr>
              <a:t>jkyoung@mcmaster.ca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7E9D84AC-4947-E340-914C-9804E84A2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4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0971306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338</Words>
  <Application>Microsoft Macintosh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Posterama</vt:lpstr>
      <vt:lpstr>SineVTI</vt:lpstr>
      <vt:lpstr>Altmetric Top 10</vt:lpstr>
      <vt:lpstr>Context</vt:lpstr>
      <vt:lpstr>The Altmetric Top 10</vt:lpstr>
      <vt:lpstr>How We Did It</vt:lpstr>
      <vt:lpstr>How We Did It</vt:lpstr>
      <vt:lpstr>Results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Altmetric Top 10</dc:title>
  <dc:creator>Young, Jack</dc:creator>
  <cp:lastModifiedBy>Young, Jack</cp:lastModifiedBy>
  <cp:revision>24</cp:revision>
  <dcterms:created xsi:type="dcterms:W3CDTF">2021-05-17T16:35:02Z</dcterms:created>
  <dcterms:modified xsi:type="dcterms:W3CDTF">2021-05-20T20:37:57Z</dcterms:modified>
</cp:coreProperties>
</file>