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5" r:id="rId11"/>
    <p:sldId id="264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098"/>
  </p:normalViewPr>
  <p:slideViewPr>
    <p:cSldViewPr snapToGrid="0" snapToObjects="1">
      <p:cViewPr varScale="1">
        <p:scale>
          <a:sx n="127" d="100"/>
          <a:sy n="127" d="100"/>
        </p:scale>
        <p:origin x="22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7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8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5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7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30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3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0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083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1CF75C5-A885-7440-97CA-D448F68CFBEE}" type="datetimeFigureOut">
              <a:rPr lang="en-US" smtClean="0"/>
              <a:t>4/29/21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CB1055A-920E-2F45-821A-C22A0D449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6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kyoung@mcmaster.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slmcmaster.libguides.com/claimin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jkyoung@mcamster.ca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4906E-CB31-AB44-BE12-DF14046FDA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Standardized Bibliometric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21FC6-2A4B-3549-A795-F0F4270A8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/>
              <a:t>Increasing efficiency, engagement, and educational opportunities through standardization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1941F3-EDBD-CA4E-BC1A-EDF87D872E86}"/>
              </a:ext>
            </a:extLst>
          </p:cNvPr>
          <p:cNvSpPr txBox="1"/>
          <p:nvPr/>
        </p:nvSpPr>
        <p:spPr>
          <a:xfrm>
            <a:off x="3921492" y="5501857"/>
            <a:ext cx="41880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Jack Young</a:t>
            </a:r>
          </a:p>
          <a:p>
            <a:pPr algn="ctr"/>
            <a:r>
              <a:rPr lang="en-US" sz="1600" dirty="0"/>
              <a:t>Health Sciences Librarian - McMaster University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jkyoung@mcmaster.ca</a:t>
            </a:r>
            <a:endParaRPr lang="en-US" sz="16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8A230B-4FDA-AF46-AC44-4613F2516536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4B616E2-3BCA-7447-BFD2-F02B39BCD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5" y="285265"/>
            <a:ext cx="3163271" cy="78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15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80599D7-8CF2-024D-A86D-B47AB8D5A0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" y="1169539"/>
            <a:ext cx="7074528" cy="252674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3827F-226F-714E-8483-1DE7F5D9CBCD}"/>
              </a:ext>
            </a:extLst>
          </p:cNvPr>
          <p:cNvSpPr txBox="1"/>
          <p:nvPr/>
        </p:nvSpPr>
        <p:spPr>
          <a:xfrm>
            <a:off x="622852" y="284976"/>
            <a:ext cx="76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Sample Report:  Visualizations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0DA93C7-1BDD-4944-B8D2-C5C43147289C}"/>
              </a:ext>
            </a:extLst>
          </p:cNvPr>
          <p:cNvGrpSpPr/>
          <p:nvPr/>
        </p:nvGrpSpPr>
        <p:grpSpPr>
          <a:xfrm>
            <a:off x="3462070" y="3133239"/>
            <a:ext cx="8023125" cy="2942208"/>
            <a:chOff x="0" y="0"/>
            <a:chExt cx="12199704" cy="411480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F77DBDE-40FB-A740-BD27-F26F1EFD4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9704" cy="4114800"/>
            </a:xfrm>
            <a:prstGeom prst="rect">
              <a:avLst/>
            </a:prstGeom>
            <a:ln w="38100">
              <a:solidFill>
                <a:schemeClr val="accent2"/>
              </a:solidFill>
            </a:ln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170464-3DD3-C841-A383-66784C31E3E5}"/>
                </a:ext>
              </a:extLst>
            </p:cNvPr>
            <p:cNvSpPr/>
            <p:nvPr/>
          </p:nvSpPr>
          <p:spPr>
            <a:xfrm>
              <a:off x="11671300" y="457200"/>
              <a:ext cx="165100" cy="139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n-US" sz="110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A68CBD3-52C2-494A-9743-C7FE196AEFF3}"/>
              </a:ext>
            </a:extLst>
          </p:cNvPr>
          <p:cNvSpPr txBox="1"/>
          <p:nvPr/>
        </p:nvSpPr>
        <p:spPr>
          <a:xfrm>
            <a:off x="1212847" y="1289891"/>
            <a:ext cx="3233257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Publications – 5-Year Trend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397499-7921-7D46-A7A7-D42BA3B280C9}"/>
              </a:ext>
            </a:extLst>
          </p:cNvPr>
          <p:cNvSpPr txBox="1"/>
          <p:nvPr/>
        </p:nvSpPr>
        <p:spPr>
          <a:xfrm>
            <a:off x="4145797" y="3326952"/>
            <a:ext cx="3535583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Citations/Publication – 5-Year Trend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794487-59A3-E449-8F8D-9AC4FCACE1EB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641058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23827F-226F-714E-8483-1DE7F5D9CBCD}"/>
              </a:ext>
            </a:extLst>
          </p:cNvPr>
          <p:cNvSpPr txBox="1"/>
          <p:nvPr/>
        </p:nvSpPr>
        <p:spPr>
          <a:xfrm>
            <a:off x="622852" y="284976"/>
            <a:ext cx="76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Sample Report:  Visualizations</a:t>
            </a:r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25CD807D-8FAB-7543-965F-55018217E6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" r="19052"/>
          <a:stretch/>
        </p:blipFill>
        <p:spPr>
          <a:xfrm>
            <a:off x="689113" y="850860"/>
            <a:ext cx="7038323" cy="38067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91CABF1-C1CE-6442-922D-97901C7D4A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725" y="3594110"/>
            <a:ext cx="7683423" cy="2865783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7242ED-CEBE-CC4E-991F-785D39254BC6}"/>
              </a:ext>
            </a:extLst>
          </p:cNvPr>
          <p:cNvSpPr txBox="1"/>
          <p:nvPr/>
        </p:nvSpPr>
        <p:spPr>
          <a:xfrm>
            <a:off x="815281" y="1038100"/>
            <a:ext cx="205761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Publications – </a:t>
            </a:r>
          </a:p>
          <a:p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By Collaborator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AF3348-7501-4541-B9CF-D4BABAC6DB6E}"/>
              </a:ext>
            </a:extLst>
          </p:cNvPr>
          <p:cNvSpPr txBox="1"/>
          <p:nvPr/>
        </p:nvSpPr>
        <p:spPr>
          <a:xfrm>
            <a:off x="8269356" y="5162935"/>
            <a:ext cx="3061736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Total Publications – By Source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EF8EFE-9600-364B-871D-99DF77EB0465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358317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able&#10;&#10;Description automatically generated">
            <a:extLst>
              <a:ext uri="{FF2B5EF4-FFF2-40B4-BE49-F238E27FC236}">
                <a16:creationId xmlns:a16="http://schemas.microsoft.com/office/drawing/2014/main" id="{67224902-DC40-B945-979C-F65111163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2" y="800148"/>
            <a:ext cx="6857601" cy="265806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23827F-226F-714E-8483-1DE7F5D9CBCD}"/>
              </a:ext>
            </a:extLst>
          </p:cNvPr>
          <p:cNvSpPr txBox="1"/>
          <p:nvPr/>
        </p:nvSpPr>
        <p:spPr>
          <a:xfrm>
            <a:off x="622852" y="284976"/>
            <a:ext cx="76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Report:  Publication List</a:t>
            </a: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DA1A9008-98EA-B74B-BF8F-DA2A10D1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0990" y="2317218"/>
            <a:ext cx="6434160" cy="2573664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FD644F2-165D-0B4D-A49E-2F09C150E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931" y="3513397"/>
            <a:ext cx="4928947" cy="2847607"/>
          </a:xfrm>
          <a:prstGeom prst="rect">
            <a:avLst/>
          </a:prstGeom>
          <a:ln w="38100">
            <a:solidFill>
              <a:schemeClr val="accent5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9B9321A-A3B6-4B4E-AC39-179278C0DDC4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3487851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an &amp; VP message regarding racism">
            <a:extLst>
              <a:ext uri="{FF2B5EF4-FFF2-40B4-BE49-F238E27FC236}">
                <a16:creationId xmlns:a16="http://schemas.microsoft.com/office/drawing/2014/main" id="{60BB83A0-7679-174D-87DE-53C3F8A6A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2EC63E-57CA-724C-8199-D8BC6749B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D4753-350A-8646-9FC7-7B7F87A48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dirty="0"/>
              <a:t>Produced reports for six departments within the Faculty of Health Sciences since October 2020. </a:t>
            </a:r>
          </a:p>
          <a:p>
            <a:r>
              <a:rPr lang="en-US" dirty="0"/>
              <a:t>Follow-up meetings were very successful.</a:t>
            </a:r>
          </a:p>
          <a:p>
            <a:r>
              <a:rPr lang="en-US" dirty="0"/>
              <a:t>Three questions:</a:t>
            </a:r>
          </a:p>
          <a:p>
            <a:pPr lvl="1"/>
            <a:r>
              <a:rPr lang="en-US" dirty="0"/>
              <a:t>Customizability</a:t>
            </a:r>
          </a:p>
          <a:p>
            <a:pPr lvl="1"/>
            <a:r>
              <a:rPr lang="en-US" dirty="0"/>
              <a:t>Frequency </a:t>
            </a:r>
          </a:p>
          <a:p>
            <a:pPr lvl="1"/>
            <a:r>
              <a:rPr lang="en-US" dirty="0"/>
              <a:t>Additional Indicators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660F8-A4ED-BF45-B404-DD90833A84CB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2082588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novations at the Health Sciences Library | Health Sciences Library">
            <a:extLst>
              <a:ext uri="{FF2B5EF4-FFF2-40B4-BE49-F238E27FC236}">
                <a16:creationId xmlns:a16="http://schemas.microsoft.com/office/drawing/2014/main" id="{C8DAE41D-7DBE-7143-837E-0882F85BEC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" b="43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7F2409-11CC-E944-994F-527A3DCE2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5A248-01D1-5A43-B393-F6D5DEB019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dirty="0"/>
              <a:t>Using the Standardized Bibliometric Report as a launching pad to discuss the importance of author identifiers with the departments.</a:t>
            </a:r>
          </a:p>
          <a:p>
            <a:r>
              <a:rPr lang="en-US" dirty="0"/>
              <a:t>Launched the “Claiming Your Publications” </a:t>
            </a:r>
            <a:r>
              <a:rPr lang="en-US" dirty="0" err="1"/>
              <a:t>LibGuide</a:t>
            </a:r>
            <a:r>
              <a:rPr lang="en-US" dirty="0"/>
              <a:t> and workshop series that teaches researchers how to set up self-sustaining profiles/identifiers in </a:t>
            </a:r>
            <a:r>
              <a:rPr lang="en-US" dirty="0" err="1"/>
              <a:t>ORCiD</a:t>
            </a:r>
            <a:r>
              <a:rPr lang="en-US" dirty="0"/>
              <a:t>, </a:t>
            </a:r>
            <a:r>
              <a:rPr lang="en-US" dirty="0" err="1"/>
              <a:t>Publons</a:t>
            </a:r>
            <a:r>
              <a:rPr lang="en-US" dirty="0"/>
              <a:t>, and McMaster Experts:</a:t>
            </a:r>
          </a:p>
          <a:p>
            <a:pPr marL="228600" lvl="1" indent="0" algn="ctr">
              <a:buNone/>
            </a:pPr>
            <a:r>
              <a:rPr lang="en-US" dirty="0">
                <a:hlinkClick r:id="rId3"/>
              </a:rPr>
              <a:t>https://hslmcmaster.libguides.com/claiming</a:t>
            </a:r>
            <a:r>
              <a:rPr lang="en-US" dirty="0"/>
              <a:t> </a:t>
            </a:r>
          </a:p>
          <a:p>
            <a:r>
              <a:rPr lang="en-US" dirty="0"/>
              <a:t>Successfully updated a report for one department using their researchers’ </a:t>
            </a:r>
            <a:r>
              <a:rPr lang="en-US" dirty="0" err="1"/>
              <a:t>Publons</a:t>
            </a:r>
            <a:r>
              <a:rPr lang="en-US" dirty="0"/>
              <a:t> identifiers in place of author names.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F901E-574D-3747-925E-3355AFEF5E1C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4277743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Question mark on green pastel background">
            <a:extLst>
              <a:ext uri="{FF2B5EF4-FFF2-40B4-BE49-F238E27FC236}">
                <a16:creationId xmlns:a16="http://schemas.microsoft.com/office/drawing/2014/main" id="{98732227-2EAC-468B-96D6-A8FDBB4AC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4819" b="201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3E3D73-A3DE-4F42-B2BD-48F8D8B64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noFill/>
          <a:ln w="38100" cap="sq">
            <a:solidFill>
              <a:schemeClr val="tx1"/>
            </a:solidFill>
            <a:miter lim="800000"/>
          </a:ln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D4EBD6-35FA-C74F-8E69-D030B815F4DF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DD6ED4-B306-3E46-9AC9-79DB8BCEBA13}"/>
              </a:ext>
            </a:extLst>
          </p:cNvPr>
          <p:cNvSpPr txBox="1"/>
          <p:nvPr/>
        </p:nvSpPr>
        <p:spPr>
          <a:xfrm>
            <a:off x="4924269" y="4753890"/>
            <a:ext cx="2279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jkyoung@mcmaster.ca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48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FF345B-45E6-A249-BBA6-11AA6DB9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CF7B2-E27F-5841-B8FE-B825170E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dirty="0"/>
              <a:t>Context</a:t>
            </a:r>
          </a:p>
          <a:p>
            <a:r>
              <a:rPr lang="en-US" dirty="0"/>
              <a:t>Our Approach</a:t>
            </a:r>
          </a:p>
          <a:p>
            <a:r>
              <a:rPr lang="en-US" dirty="0"/>
              <a:t>Choosing Indicators</a:t>
            </a:r>
          </a:p>
          <a:p>
            <a:r>
              <a:rPr lang="en-US" dirty="0"/>
              <a:t>Sample Report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Next Steps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DD8C4-39A5-2145-BC65-8D4FE68F561E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1087176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rvices | Health Sciences Library">
            <a:extLst>
              <a:ext uri="{FF2B5EF4-FFF2-40B4-BE49-F238E27FC236}">
                <a16:creationId xmlns:a16="http://schemas.microsoft.com/office/drawing/2014/main" id="{56B8D615-4941-464B-A500-71A3E8BCC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9" r="23979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AB39D00-A44B-F54D-9D80-BBD74C3E2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F294D-9C95-A942-A5D0-F923697F5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sz="1700" dirty="0"/>
              <a:t>Bottom-up approach to bibliometrics and research impact.</a:t>
            </a:r>
          </a:p>
          <a:p>
            <a:r>
              <a:rPr lang="en-US" sz="1700" dirty="0"/>
              <a:t>Initial focus on building up a strong foundation of knowledge and seeking out use cases within the Faculty.</a:t>
            </a:r>
          </a:p>
          <a:p>
            <a:r>
              <a:rPr lang="en-US" sz="1700" dirty="0"/>
              <a:t>Added InCites subscription to the library’s existing Web of Science subscription.</a:t>
            </a:r>
          </a:p>
          <a:p>
            <a:r>
              <a:rPr lang="en-US" sz="1700" dirty="0"/>
              <a:t>High barrier to engagement, as a deep understanding of bibliometric indicators was necessary to know what types of questions they could answer.</a:t>
            </a:r>
          </a:p>
          <a:p>
            <a:r>
              <a:rPr lang="en-US" sz="1700" dirty="0"/>
              <a:t>Limited dedicated staff to pursue this work.  </a:t>
            </a:r>
          </a:p>
          <a:p>
            <a:endParaRPr lang="en-US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C82E6-2AD5-244A-9382-EA539ED37FBB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3329727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97542195-527C-D740-8ED3-1CFE675336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11048" r="10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6ED0A8-5C23-7841-86C3-FBED0B22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noFill/>
          <a:ln>
            <a:solidFill>
              <a:srgbClr val="FFFFFF"/>
            </a:solidFill>
          </a:ln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Our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8658C-BA30-1F46-8B83-478BBEB7B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r>
              <a:rPr lang="en-US" dirty="0"/>
              <a:t>Leveraging the new algorithmically generated author profiles in Web of Science to produce rapid (if imperfect) data sets based on a list of provided names.</a:t>
            </a:r>
          </a:p>
          <a:p>
            <a:r>
              <a:rPr lang="en-US" dirty="0"/>
              <a:t>Using InCites to analyze these data sets on a set of predetermined bibliometric indicators and visualizations.</a:t>
            </a:r>
          </a:p>
          <a:p>
            <a:r>
              <a:rPr lang="en-US" dirty="0"/>
              <a:t>Packaging these indicators into a prebuilt reporting template.</a:t>
            </a:r>
          </a:p>
          <a:p>
            <a:r>
              <a:rPr lang="en-US" dirty="0"/>
              <a:t>Meeting with submitting departments to go through the report and explain the indicators used.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16C374-736E-AF47-B794-AAAC06286595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2892205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75398-B5A2-2D4A-AD32-03E8910BB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Choosing Indicators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E7772-EC3F-714E-90AE-FA1890616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Included a representative range of </a:t>
            </a:r>
            <a:r>
              <a:rPr lang="en-US" b="1" dirty="0">
                <a:solidFill>
                  <a:schemeClr val="accent2"/>
                </a:solidFill>
              </a:rPr>
              <a:t>aggregate</a:t>
            </a:r>
            <a:r>
              <a:rPr lang="en-US" dirty="0"/>
              <a:t>, </a:t>
            </a:r>
            <a:r>
              <a:rPr lang="en-US" b="1" dirty="0">
                <a:solidFill>
                  <a:schemeClr val="tx2"/>
                </a:solidFill>
              </a:rPr>
              <a:t>percentage-based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and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normalized</a:t>
            </a:r>
            <a:r>
              <a:rPr lang="en-US" dirty="0"/>
              <a:t> indicators: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A36AF8-28A8-AC4F-9ADE-E100F533D468}"/>
              </a:ext>
            </a:extLst>
          </p:cNvPr>
          <p:cNvSpPr/>
          <p:nvPr/>
        </p:nvSpPr>
        <p:spPr>
          <a:xfrm>
            <a:off x="2343539" y="3429000"/>
            <a:ext cx="2158178" cy="776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Publications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6F763A-D76E-8642-A5D9-EEEEA1D90231}"/>
              </a:ext>
            </a:extLst>
          </p:cNvPr>
          <p:cNvSpPr/>
          <p:nvPr/>
        </p:nvSpPr>
        <p:spPr>
          <a:xfrm>
            <a:off x="2343539" y="4542042"/>
            <a:ext cx="2158178" cy="7767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Citations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9C7BA7-0D55-D24B-BF5E-9545E84A78B5}"/>
              </a:ext>
            </a:extLst>
          </p:cNvPr>
          <p:cNvSpPr/>
          <p:nvPr/>
        </p:nvSpPr>
        <p:spPr>
          <a:xfrm>
            <a:off x="7469945" y="3429000"/>
            <a:ext cx="2158178" cy="776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of Pubs in Top 1%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D15E2D-2FF6-0E4A-9BDB-F63100844CBB}"/>
              </a:ext>
            </a:extLst>
          </p:cNvPr>
          <p:cNvSpPr/>
          <p:nvPr/>
        </p:nvSpPr>
        <p:spPr>
          <a:xfrm>
            <a:off x="7469945" y="4542042"/>
            <a:ext cx="2158178" cy="776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of Pubs in Top 10%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5C3945-C440-BB46-8182-342ED7AED67E}"/>
              </a:ext>
            </a:extLst>
          </p:cNvPr>
          <p:cNvSpPr/>
          <p:nvPr/>
        </p:nvSpPr>
        <p:spPr>
          <a:xfrm>
            <a:off x="7469945" y="5625681"/>
            <a:ext cx="2158178" cy="7767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Average Percentile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F5D886-F914-6744-B437-214E0EA10F1A}"/>
              </a:ext>
            </a:extLst>
          </p:cNvPr>
          <p:cNvSpPr/>
          <p:nvPr/>
        </p:nvSpPr>
        <p:spPr>
          <a:xfrm>
            <a:off x="4906742" y="3431942"/>
            <a:ext cx="2158178" cy="7767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of Pubs in Q1 JIF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BA5689B-2B96-164F-BBE8-1CB9E02929EE}"/>
              </a:ext>
            </a:extLst>
          </p:cNvPr>
          <p:cNvSpPr/>
          <p:nvPr/>
        </p:nvSpPr>
        <p:spPr>
          <a:xfrm>
            <a:off x="4906742" y="4542042"/>
            <a:ext cx="2158178" cy="7767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of International Collabs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3E55A-B898-484C-8322-B3AEEF1443A7}"/>
              </a:ext>
            </a:extLst>
          </p:cNvPr>
          <p:cNvSpPr/>
          <p:nvPr/>
        </p:nvSpPr>
        <p:spPr>
          <a:xfrm>
            <a:off x="4906742" y="5630056"/>
            <a:ext cx="2158178" cy="7767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% of Industry Collabs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F3D65F-C978-0441-B149-10A515762846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2035105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EFFFF2-9EB4-4B6C-B9F8-2BA3EF89A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07017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65299F-028F-4AFC-B46A-8DB33E20F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0172" y="0"/>
            <a:ext cx="912182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AC87F6E-526A-49B5-995D-42DB65659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23" y="1443035"/>
            <a:ext cx="3971932" cy="3971930"/>
          </a:xfrm>
          <a:prstGeom prst="ellipse">
            <a:avLst/>
          </a:prstGeom>
          <a:solidFill>
            <a:srgbClr val="FFFFFF"/>
          </a:solidFill>
          <a:ln w="317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80239A-4168-F046-BD3A-835D0616E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73" y="1586484"/>
            <a:ext cx="3685032" cy="36850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Sample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84E28-0982-C948-B65A-709E84BCF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1695" y="1402080"/>
            <a:ext cx="5320696" cy="4053840"/>
          </a:xfrm>
        </p:spPr>
        <p:txBody>
          <a:bodyPr anchor="ctr">
            <a:normAutofit/>
          </a:bodyPr>
          <a:lstStyle/>
          <a:p>
            <a:r>
              <a:rPr lang="en-US" dirty="0"/>
              <a:t>Report was broken down into five sections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Methodology</a:t>
            </a:r>
          </a:p>
          <a:p>
            <a:pPr lvl="1"/>
            <a:r>
              <a:rPr lang="en-US" dirty="0"/>
              <a:t>Data</a:t>
            </a:r>
          </a:p>
          <a:p>
            <a:pPr lvl="1"/>
            <a:r>
              <a:rPr lang="en-US" dirty="0"/>
              <a:t>Visualizations</a:t>
            </a:r>
          </a:p>
          <a:p>
            <a:pPr lvl="1"/>
            <a:r>
              <a:rPr lang="en-US" dirty="0"/>
              <a:t>Article 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15914C-63E3-6543-9717-CA2A31C63931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142791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F40419-B008-6940-A99B-662E8F19C1C7}"/>
              </a:ext>
            </a:extLst>
          </p:cNvPr>
          <p:cNvSpPr txBox="1"/>
          <p:nvPr/>
        </p:nvSpPr>
        <p:spPr>
          <a:xfrm>
            <a:off x="622852" y="284976"/>
            <a:ext cx="76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Report: Introduction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7C227F-70D9-3E47-A40E-BF64BFB01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7916" y="1756925"/>
            <a:ext cx="7729728" cy="3536654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CA" dirty="0">
                <a:solidFill>
                  <a:schemeClr val="tx1"/>
                </a:solidFill>
              </a:rPr>
              <a:t>The </a:t>
            </a:r>
            <a:r>
              <a:rPr lang="en-CA" i="1" dirty="0">
                <a:solidFill>
                  <a:schemeClr val="tx1"/>
                </a:solidFill>
              </a:rPr>
              <a:t>Standardized Bibliometric Report</a:t>
            </a:r>
            <a:r>
              <a:rPr lang="en-CA" dirty="0">
                <a:solidFill>
                  <a:schemeClr val="tx1"/>
                </a:solidFill>
              </a:rPr>
              <a:t> pulls together eight key indicators of research productivity and impact for your department or research group.  Presenting data in both tabular and graphical forms, we aim to create a report that is transparent, concise, and easy to navigate.  </a:t>
            </a:r>
          </a:p>
          <a:p>
            <a:pPr marL="0" indent="0" algn="just">
              <a:buNone/>
            </a:pPr>
            <a:endParaRPr lang="en-CA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n-CA" b="1" dirty="0">
                <a:solidFill>
                  <a:schemeClr val="tx1"/>
                </a:solidFill>
              </a:rPr>
              <a:t>The data included in this report explores the citation- and publication-based activity of research published in academic journals.  This type of data is only one lens through which to view research impact and should be considered alongside a multitude of other qualitative and discipline-specific indicators for the most accurate picture of true impact.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D0ACE-C48B-5D40-B8BE-DF6E013AA866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991944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AE7C246-B9DF-AA44-AE2B-CF3BD953E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52" y="788558"/>
            <a:ext cx="10946296" cy="57844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40419-B008-6940-A99B-662E8F19C1C7}"/>
              </a:ext>
            </a:extLst>
          </p:cNvPr>
          <p:cNvSpPr txBox="1"/>
          <p:nvPr/>
        </p:nvSpPr>
        <p:spPr>
          <a:xfrm>
            <a:off x="622852" y="284976"/>
            <a:ext cx="76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Report: Methodology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E7C786-DA16-B444-A085-F2AE0D678E1F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508021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6FF029DD-F1BB-2844-AACE-FCAC46DB8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4199"/>
          <a:stretch/>
        </p:blipFill>
        <p:spPr>
          <a:xfrm>
            <a:off x="715617" y="786079"/>
            <a:ext cx="8388362" cy="3945697"/>
          </a:xfrm>
          <a:ln w="38100">
            <a:solidFill>
              <a:schemeClr val="accent1"/>
            </a:solidFill>
          </a:ln>
        </p:spPr>
      </p:pic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27AAEF4A-223B-2C43-8967-E1ADD5A6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062" y="2442943"/>
            <a:ext cx="6286588" cy="3989867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9A1C72C-C844-D54C-9BF7-43B0F6BE90F5}"/>
              </a:ext>
            </a:extLst>
          </p:cNvPr>
          <p:cNvSpPr txBox="1"/>
          <p:nvPr/>
        </p:nvSpPr>
        <p:spPr>
          <a:xfrm>
            <a:off x="715617" y="5279006"/>
            <a:ext cx="3551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*Data section also included a legend defining each indicator.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B49F9-AC9A-7B4B-8F25-F645D5F4B0E3}"/>
              </a:ext>
            </a:extLst>
          </p:cNvPr>
          <p:cNvSpPr txBox="1"/>
          <p:nvPr/>
        </p:nvSpPr>
        <p:spPr>
          <a:xfrm>
            <a:off x="622852" y="284976"/>
            <a:ext cx="764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Report: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5F280-E76C-334E-8A7F-6F84B96A1030}"/>
              </a:ext>
            </a:extLst>
          </p:cNvPr>
          <p:cNvSpPr txBox="1"/>
          <p:nvPr/>
        </p:nvSpPr>
        <p:spPr>
          <a:xfrm>
            <a:off x="9260923" y="176271"/>
            <a:ext cx="266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BRIC Conference – April 29, 2021</a:t>
            </a:r>
          </a:p>
        </p:txBody>
      </p:sp>
    </p:spTree>
    <p:extLst>
      <p:ext uri="{BB962C8B-B14F-4D97-AF65-F5344CB8AC3E}">
        <p14:creationId xmlns:p14="http://schemas.microsoft.com/office/powerpoint/2010/main" val="423835024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{6D44DBE2-9875-7F44-ADA7-2E8C01161A8D}tf10001120</Template>
  <TotalTime>2272</TotalTime>
  <Words>625</Words>
  <Application>Microsoft Macintosh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MT</vt:lpstr>
      <vt:lpstr>Parcel</vt:lpstr>
      <vt:lpstr>The Standardized Bibliometric Report</vt:lpstr>
      <vt:lpstr>Overview</vt:lpstr>
      <vt:lpstr>Context</vt:lpstr>
      <vt:lpstr>Our Approach</vt:lpstr>
      <vt:lpstr>Choosing Indicators </vt:lpstr>
      <vt:lpstr>Sample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Next Steps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Standardized Bibliometric Report</dc:title>
  <dc:creator>Young, Jack</dc:creator>
  <cp:lastModifiedBy>Young, Jack</cp:lastModifiedBy>
  <cp:revision>36</cp:revision>
  <dcterms:created xsi:type="dcterms:W3CDTF">2021-04-20T19:01:23Z</dcterms:created>
  <dcterms:modified xsi:type="dcterms:W3CDTF">2021-04-29T18:35:52Z</dcterms:modified>
</cp:coreProperties>
</file>