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sldIdLst>
    <p:sldId id="378" r:id="rId2"/>
    <p:sldId id="379" r:id="rId3"/>
    <p:sldId id="382" r:id="rId4"/>
    <p:sldId id="386" r:id="rId5"/>
    <p:sldId id="398" r:id="rId6"/>
    <p:sldId id="399" r:id="rId7"/>
    <p:sldId id="406" r:id="rId8"/>
    <p:sldId id="387" r:id="rId9"/>
    <p:sldId id="400" r:id="rId10"/>
    <p:sldId id="401" r:id="rId11"/>
    <p:sldId id="402" r:id="rId12"/>
    <p:sldId id="403" r:id="rId13"/>
    <p:sldId id="404" r:id="rId14"/>
    <p:sldId id="405" r:id="rId15"/>
    <p:sldId id="393" r:id="rId16"/>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F55"/>
    <a:srgbClr val="8BD3E6"/>
    <a:srgbClr val="D2D755"/>
    <a:srgbClr val="FFD100"/>
    <a:srgbClr val="DBDBDD"/>
    <a:srgbClr val="007096"/>
    <a:srgbClr val="5E6A71"/>
    <a:srgbClr val="FDBF57"/>
    <a:srgbClr val="7A003C"/>
    <a:srgbClr val="D5D6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E4B4F5-E014-4118-917E-83071B80D71B}" v="1" dt="2023-11-28T19:45:44.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887" autoAdjust="0"/>
  </p:normalViewPr>
  <p:slideViewPr>
    <p:cSldViewPr snapToGrid="0">
      <p:cViewPr varScale="1">
        <p:scale>
          <a:sx n="84" d="100"/>
          <a:sy n="84" d="100"/>
        </p:scale>
        <p:origin x="2316" y="108"/>
      </p:cViewPr>
      <p:guideLst>
        <p:guide orient="horz" pos="160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Kinnell, Jennifer" userId="b83984bf-f6c6-49fa-aca8-f37300f5b13b" providerId="ADAL" clId="{43E4B4F5-E014-4118-917E-83071B80D71B}"/>
    <pc:docChg chg="undo custSel modSld">
      <pc:chgData name="McKinnell, Jennifer" userId="b83984bf-f6c6-49fa-aca8-f37300f5b13b" providerId="ADAL" clId="{43E4B4F5-E014-4118-917E-83071B80D71B}" dt="2023-11-28T19:46:16.866" v="7"/>
      <pc:docMkLst>
        <pc:docMk/>
      </pc:docMkLst>
      <pc:sldChg chg="modNotesTx">
        <pc:chgData name="McKinnell, Jennifer" userId="b83984bf-f6c6-49fa-aca8-f37300f5b13b" providerId="ADAL" clId="{43E4B4F5-E014-4118-917E-83071B80D71B}" dt="2023-11-28T19:45:40.361" v="3"/>
        <pc:sldMkLst>
          <pc:docMk/>
          <pc:sldMk cId="190868475" sldId="387"/>
        </pc:sldMkLst>
      </pc:sldChg>
      <pc:sldChg chg="modNotesTx">
        <pc:chgData name="McKinnell, Jennifer" userId="b83984bf-f6c6-49fa-aca8-f37300f5b13b" providerId="ADAL" clId="{43E4B4F5-E014-4118-917E-83071B80D71B}" dt="2023-11-28T19:46:16.866" v="7"/>
        <pc:sldMkLst>
          <pc:docMk/>
          <pc:sldMk cId="4289951175" sldId="393"/>
        </pc:sldMkLst>
      </pc:sldChg>
      <pc:sldChg chg="modNotesTx">
        <pc:chgData name="McKinnell, Jennifer" userId="b83984bf-f6c6-49fa-aca8-f37300f5b13b" providerId="ADAL" clId="{43E4B4F5-E014-4118-917E-83071B80D71B}" dt="2023-11-28T19:45:10.035" v="1"/>
        <pc:sldMkLst>
          <pc:docMk/>
          <pc:sldMk cId="58560862" sldId="399"/>
        </pc:sldMkLst>
      </pc:sldChg>
      <pc:sldChg chg="modNotesTx">
        <pc:chgData name="McKinnell, Jennifer" userId="b83984bf-f6c6-49fa-aca8-f37300f5b13b" providerId="ADAL" clId="{43E4B4F5-E014-4118-917E-83071B80D71B}" dt="2023-11-28T19:45:50.859" v="4"/>
        <pc:sldMkLst>
          <pc:docMk/>
          <pc:sldMk cId="3027552706" sldId="400"/>
        </pc:sldMkLst>
      </pc:sldChg>
      <pc:sldChg chg="modNotesTx">
        <pc:chgData name="McKinnell, Jennifer" userId="b83984bf-f6c6-49fa-aca8-f37300f5b13b" providerId="ADAL" clId="{43E4B4F5-E014-4118-917E-83071B80D71B}" dt="2023-11-28T19:45:22.852" v="2"/>
        <pc:sldMkLst>
          <pc:docMk/>
          <pc:sldMk cId="337639608" sldId="4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a:latin typeface="Arial" charset="0"/>
              </a:defRPr>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latin typeface="Arial" charset="0"/>
              </a:defRPr>
            </a:lvl1pPr>
          </a:lstStyle>
          <a:p>
            <a:fld id="{E9F3A7FF-300E-B84F-A2D0-CDCDE713DCB9}" type="datetimeFigureOut">
              <a:rPr lang="en-US" smtClean="0"/>
              <a:pPr/>
              <a:t>11/28/2023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latin typeface="Arial" charset="0"/>
              </a:defRPr>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0" i="0">
                <a:latin typeface="Arial" charset="0"/>
              </a:defRPr>
            </a:lvl1pPr>
          </a:lstStyle>
          <a:p>
            <a:fld id="{7C11621C-3EA7-C342-A130-13C6D43C8C01}" type="slidenum">
              <a:rPr lang="en-US" smtClean="0"/>
              <a:pPr/>
              <a:t>‹#›</a:t>
            </a:fld>
            <a:endParaRPr lang="en-US"/>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11621C-3EA7-C342-A130-13C6D43C8C01}" type="slidenum">
              <a:rPr lang="en-US" smtClean="0"/>
              <a:pPr/>
              <a:t>1</a:t>
            </a:fld>
            <a:endParaRPr lang="en-US"/>
          </a:p>
        </p:txBody>
      </p:sp>
    </p:spTree>
    <p:extLst>
      <p:ext uri="{BB962C8B-B14F-4D97-AF65-F5344CB8AC3E}">
        <p14:creationId xmlns:p14="http://schemas.microsoft.com/office/powerpoint/2010/main" val="3978433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Denise (1 min)</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At the time of analysis there were 568 cumulative citations to McMaster’s health evidence syntheses within Wikipedia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across 524 unique articles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in 29 different language editions.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 44.9% (n=255) of the citations were in English Wikipedia, the remaining 54% were distributed across articles in 28 different languages.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Differentiating between the number of times an article is cited vs. the number of articles that cited an evidence synthesis output allowed us to understand the difference between citation count (one research output can be cited multiple times in a WP article), and the reach of the outputs in Wikipedia (how many articles include a citation to </a:t>
            </a:r>
            <a:r>
              <a:rPr lang="en-US" b="0" i="0" u="none" strike="noStrike" err="1">
                <a:solidFill>
                  <a:srgbClr val="000000"/>
                </a:solidFill>
                <a:effectLst/>
                <a:latin typeface="Calibri" panose="020F0502020204030204" pitchFamily="34" charset="0"/>
              </a:rPr>
              <a:t>Mcmaster</a:t>
            </a:r>
            <a:r>
              <a:rPr lang="en-US" b="0" i="0" u="none" strike="noStrike">
                <a:solidFill>
                  <a:srgbClr val="000000"/>
                </a:solidFill>
                <a:effectLst/>
                <a:latin typeface="Calibri" panose="020F0502020204030204" pitchFamily="34" charset="0"/>
              </a:rPr>
              <a:t> research). The insights into where these citations are occurring, less than half in English language Wikipedia articles, provides space for potential conversation about the role of language translation in knowledge translation and communication. It also provides insight into the potential global impact of McMaster's outputs.</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7C11621C-3EA7-C342-A130-13C6D43C8C01}" type="slidenum">
              <a:rPr lang="en-US" smtClean="0"/>
              <a:pPr/>
              <a:t>10</a:t>
            </a:fld>
            <a:endParaRPr lang="en-US"/>
          </a:p>
        </p:txBody>
      </p:sp>
    </p:spTree>
    <p:extLst>
      <p:ext uri="{BB962C8B-B14F-4D97-AF65-F5344CB8AC3E}">
        <p14:creationId xmlns:p14="http://schemas.microsoft.com/office/powerpoint/2010/main" val="767719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Light" panose="020F0302020204030204" pitchFamily="34" charset="0"/>
              </a:rPr>
              <a:t>Jack </a:t>
            </a:r>
            <a:r>
              <a:rPr lang="en-US" b="0" i="0">
                <a:solidFill>
                  <a:srgbClr val="000000"/>
                </a:solidFill>
                <a:effectLst/>
                <a:latin typeface="Calibri Light" panose="020F03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Light" panose="020F03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Of the 219 health evidence syntheses cited in Wikipedia, 79% (n = 173) were published using an Open Access model.</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When the proportion of articles cited in Wikipedia (6.1%) was adjusted for Open Access publication status, the proportion of articles cited in Wikipedia increased to 8.1%. A 33% increase. Suggesting a relationship between the open access publication status of a research output and its likelihood of being cited in a Wikipedia article. </a:t>
            </a:r>
            <a:r>
              <a:rPr lang="en-CA" b="0" i="0">
                <a:solidFill>
                  <a:srgbClr val="000000"/>
                </a:solidFill>
                <a:effectLst/>
                <a:latin typeface="Calibri" panose="020F0502020204030204" pitchFamily="34" charset="0"/>
              </a:rPr>
              <a:t>​</a:t>
            </a:r>
            <a:endParaRPr lang="en-CA"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CA" b="1" i="0" u="sng">
                <a:solidFill>
                  <a:srgbClr val="000000"/>
                </a:solidFill>
                <a:effectLst/>
                <a:latin typeface="Calibri Light" panose="020F0302020204030204" pitchFamily="34" charset="0"/>
              </a:rPr>
              <a:t>Why is this important: </a:t>
            </a:r>
            <a:r>
              <a:rPr lang="en-CA" b="0" i="0" u="none" strike="noStrike">
                <a:solidFill>
                  <a:srgbClr val="000000"/>
                </a:solidFill>
                <a:effectLst/>
                <a:latin typeface="Calibri Light" panose="020F0302020204030204" pitchFamily="34" charset="0"/>
              </a:rPr>
              <a:t>Open access can increase attention – can we see if this is specifically true for </a:t>
            </a:r>
            <a:r>
              <a:rPr lang="en-CA" b="0" i="0" u="none" strike="noStrike" dirty="0" err="1">
                <a:solidFill>
                  <a:srgbClr val="000000"/>
                </a:solidFill>
                <a:effectLst/>
                <a:latin typeface="Calibri Light" panose="020F0302020204030204" pitchFamily="34" charset="0"/>
              </a:rPr>
              <a:t>altmetric</a:t>
            </a:r>
            <a:r>
              <a:rPr lang="en-CA" b="0" i="0" u="none" strike="noStrike">
                <a:solidFill>
                  <a:srgbClr val="000000"/>
                </a:solidFill>
                <a:effectLst/>
                <a:latin typeface="Calibri Light" panose="020F0302020204030204" pitchFamily="34" charset="0"/>
              </a:rPr>
              <a:t> (and Wikipedia in particular)</a:t>
            </a:r>
            <a:endParaRPr lang="en-CA"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7C11621C-3EA7-C342-A130-13C6D43C8C01}" type="slidenum">
              <a:rPr lang="en-US" smtClean="0"/>
              <a:pPr/>
              <a:t>11</a:t>
            </a:fld>
            <a:endParaRPr lang="en-US"/>
          </a:p>
        </p:txBody>
      </p:sp>
    </p:spTree>
    <p:extLst>
      <p:ext uri="{BB962C8B-B14F-4D97-AF65-F5344CB8AC3E}">
        <p14:creationId xmlns:p14="http://schemas.microsoft.com/office/powerpoint/2010/main" val="1183278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0" i="0">
              <a:solidFill>
                <a:srgbClr val="000000"/>
              </a:solidFill>
              <a:effectLst/>
              <a:latin typeface="Calibri" panose="020F0502020204030204" pitchFamily="34" charset="0"/>
              <a:cs typeface="Calibri"/>
            </a:endParaRPr>
          </a:p>
          <a:p>
            <a:r>
              <a:rPr lang="en-US" dirty="0"/>
              <a:t>Jack</a:t>
            </a:r>
            <a:endParaRPr lang="en-US"/>
          </a:p>
        </p:txBody>
      </p:sp>
      <p:sp>
        <p:nvSpPr>
          <p:cNvPr id="4" name="Slide Number Placeholder 3"/>
          <p:cNvSpPr>
            <a:spLocks noGrp="1"/>
          </p:cNvSpPr>
          <p:nvPr>
            <p:ph type="sldNum" sz="quarter" idx="5"/>
          </p:nvPr>
        </p:nvSpPr>
        <p:spPr/>
        <p:txBody>
          <a:bodyPr/>
          <a:lstStyle/>
          <a:p>
            <a:fld id="{7C11621C-3EA7-C342-A130-13C6D43C8C01}" type="slidenum">
              <a:rPr lang="en-US" smtClean="0"/>
              <a:pPr/>
              <a:t>12</a:t>
            </a:fld>
            <a:endParaRPr lang="en-US"/>
          </a:p>
        </p:txBody>
      </p:sp>
    </p:spTree>
    <p:extLst>
      <p:ext uri="{BB962C8B-B14F-4D97-AF65-F5344CB8AC3E}">
        <p14:creationId xmlns:p14="http://schemas.microsoft.com/office/powerpoint/2010/main" val="271073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 (2.5 mins) </a:t>
            </a:r>
          </a:p>
          <a:p>
            <a:r>
              <a:rPr lang="en-US" dirty="0">
                <a:latin typeface="Arial"/>
                <a:cs typeface="Arial"/>
              </a:rPr>
              <a:t> </a:t>
            </a:r>
          </a:p>
          <a:p>
            <a:r>
              <a:rPr lang="en-US" dirty="0">
                <a:latin typeface="Arial"/>
                <a:cs typeface="Arial"/>
              </a:rPr>
              <a:t>We suggest that </a:t>
            </a:r>
            <a:r>
              <a:rPr lang="en-US" dirty="0" err="1">
                <a:latin typeface="Arial"/>
                <a:cs typeface="Arial"/>
              </a:rPr>
              <a:t>Altmetric</a:t>
            </a:r>
            <a:r>
              <a:rPr lang="en-US" dirty="0">
                <a:latin typeface="Arial"/>
                <a:cs typeface="Arial"/>
              </a:rPr>
              <a:t> Explorer can be a valuable tool for tracking attention gained outside of the academic sphere, specifically to understand the inclusion of research in a frequently accessed public health information resource like Wikipedia. We've learned that Wikipedia mentions can provide insights not available through traditional citation-metrics, such as the global, community-level reach of a work.   </a:t>
            </a:r>
          </a:p>
          <a:p>
            <a:r>
              <a:rPr lang="en-US" dirty="0">
                <a:latin typeface="Arial"/>
                <a:cs typeface="Arial"/>
              </a:rPr>
              <a:t> </a:t>
            </a:r>
            <a:endParaRPr lang="en-US" dirty="0">
              <a:cs typeface="Arial"/>
            </a:endParaRPr>
          </a:p>
          <a:p>
            <a:r>
              <a:rPr lang="en-US" dirty="0">
                <a:latin typeface="Arial"/>
                <a:cs typeface="Arial"/>
              </a:rPr>
              <a:t>We've also reported, in our paper, a methodology that could be applied to future analyses of research outputs: be they topic-, institution-, or author-based.  </a:t>
            </a:r>
            <a:endParaRPr lang="en-US" dirty="0">
              <a:cs typeface="Arial"/>
            </a:endParaRPr>
          </a:p>
          <a:p>
            <a:r>
              <a:rPr lang="en-US" dirty="0">
                <a:latin typeface="Arial"/>
                <a:cs typeface="Arial"/>
              </a:rPr>
              <a:t> </a:t>
            </a:r>
          </a:p>
          <a:p>
            <a:r>
              <a:rPr lang="en-US" dirty="0">
                <a:latin typeface="Arial"/>
                <a:cs typeface="Arial"/>
              </a:rPr>
              <a:t>The 6.1% of health evidence syntheses from McMaster affiliated authors appearing in Wikipedia provides a baseline for future investigations into citation activity of our institution's evidence synthesis outputs in Wikipedia. This baseline can be applied to future research that reports on the growth or decline of McMasters’ presence in Wikipedia over time.  </a:t>
            </a:r>
            <a:endParaRPr lang="en-US" dirty="0">
              <a:cs typeface="Arial"/>
            </a:endParaRPr>
          </a:p>
          <a:p>
            <a:r>
              <a:rPr lang="en-US" dirty="0">
                <a:latin typeface="Arial"/>
                <a:cs typeface="Arial"/>
              </a:rPr>
              <a:t> </a:t>
            </a:r>
          </a:p>
          <a:p>
            <a:r>
              <a:rPr lang="en-US" dirty="0">
                <a:latin typeface="Arial"/>
                <a:cs typeface="Arial"/>
              </a:rPr>
              <a:t> </a:t>
            </a:r>
          </a:p>
          <a:p>
            <a:r>
              <a:rPr lang="en-US" dirty="0">
                <a:latin typeface="Arial"/>
                <a:cs typeface="Arial"/>
              </a:rPr>
              <a:t>The research found that, when ranked by attention score, the top ten percent of evidence syntheses in the data set were well represented among the evidence syntheses cited in Wikipedia. In addition to demonstrating the University’s reach,  this data can be related to  the university's institutional goals around knowledge translation. However, the nature of this relationship wasn't investigated.  </a:t>
            </a:r>
            <a:endParaRPr lang="en-US" dirty="0">
              <a:cs typeface="Arial"/>
            </a:endParaRPr>
          </a:p>
          <a:p>
            <a:r>
              <a:rPr lang="en-US" dirty="0">
                <a:latin typeface="Arial"/>
                <a:cs typeface="Arial"/>
              </a:rPr>
              <a:t> </a:t>
            </a:r>
          </a:p>
          <a:p>
            <a:r>
              <a:rPr lang="en-US" dirty="0">
                <a:latin typeface="Arial"/>
                <a:cs typeface="Arial"/>
              </a:rPr>
              <a:t>Our finding that open access evidence syntheses are more likely to be cited in Wikipedia is consistent with Wikipedia’s well-known preference for verifying its content by citing open-access materials. This relationship between open access publishing models and presence in Wikipedia across multiple languages could be included in ongoing conversations about the value of open access publishing.   </a:t>
            </a:r>
            <a:endParaRPr lang="en-US" dirty="0">
              <a:cs typeface="Arial"/>
            </a:endParaRPr>
          </a:p>
          <a:p>
            <a:pPr marL="174708" indent="-174708">
              <a:buFont typeface="Arial,Sans-Serif"/>
              <a:buChar char="•"/>
            </a:pPr>
            <a:r>
              <a:rPr lang="en-US" dirty="0">
                <a:latin typeface="Arial"/>
                <a:cs typeface="Arial"/>
              </a:rPr>
              <a:t> </a:t>
            </a:r>
          </a:p>
          <a:p>
            <a:r>
              <a:rPr lang="en-US" dirty="0">
                <a:latin typeface="Arial"/>
                <a:cs typeface="Arial"/>
              </a:rPr>
              <a:t>Finally, Wikipedia’s reliability guidelines for medical information name six core medical journals as preferred information sources. While outside the scope of this study, we noticed these core journals were strongly represented among the top ten percent of evidence-syntheses as ranked by attention score.  So, we believe there is an undefined interplay between an article's attention score, presence in Wikipedia and open access status that requires further investigation. </a:t>
            </a:r>
            <a:endParaRPr lang="en-US" dirty="0">
              <a:cs typeface="Arial"/>
            </a:endParaRPr>
          </a:p>
          <a:p>
            <a:r>
              <a:rPr lang="en-US" dirty="0">
                <a:latin typeface="Arial"/>
                <a:cs typeface="Arial"/>
              </a:rPr>
              <a:t> </a:t>
            </a:r>
          </a:p>
          <a:p>
            <a:r>
              <a:rPr lang="en-US" dirty="0">
                <a:latin typeface="Arial"/>
                <a:cs typeface="Arial"/>
              </a:rPr>
              <a:t>Speaking of future investigation...</a:t>
            </a:r>
          </a:p>
        </p:txBody>
      </p:sp>
      <p:sp>
        <p:nvSpPr>
          <p:cNvPr id="4" name="Slide Number Placeholder 3"/>
          <p:cNvSpPr>
            <a:spLocks noGrp="1"/>
          </p:cNvSpPr>
          <p:nvPr>
            <p:ph type="sldNum" sz="quarter" idx="5"/>
          </p:nvPr>
        </p:nvSpPr>
        <p:spPr/>
        <p:txBody>
          <a:bodyPr/>
          <a:lstStyle/>
          <a:p>
            <a:fld id="{7C11621C-3EA7-C342-A130-13C6D43C8C01}" type="slidenum">
              <a:rPr lang="en-US" smtClean="0"/>
              <a:pPr/>
              <a:t>13</a:t>
            </a:fld>
            <a:endParaRPr lang="en-US"/>
          </a:p>
        </p:txBody>
      </p:sp>
    </p:spTree>
    <p:extLst>
      <p:ext uri="{BB962C8B-B14F-4D97-AF65-F5344CB8AC3E}">
        <p14:creationId xmlns:p14="http://schemas.microsoft.com/office/powerpoint/2010/main" val="1133818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a:t>
            </a:r>
            <a:endParaRPr lang="en-US"/>
          </a:p>
        </p:txBody>
      </p:sp>
      <p:sp>
        <p:nvSpPr>
          <p:cNvPr id="4" name="Slide Number Placeholder 3"/>
          <p:cNvSpPr>
            <a:spLocks noGrp="1"/>
          </p:cNvSpPr>
          <p:nvPr>
            <p:ph type="sldNum" sz="quarter" idx="5"/>
          </p:nvPr>
        </p:nvSpPr>
        <p:spPr/>
        <p:txBody>
          <a:bodyPr/>
          <a:lstStyle/>
          <a:p>
            <a:fld id="{7C11621C-3EA7-C342-A130-13C6D43C8C01}" type="slidenum">
              <a:rPr lang="en-US" smtClean="0"/>
              <a:pPr/>
              <a:t>14</a:t>
            </a:fld>
            <a:endParaRPr lang="en-US"/>
          </a:p>
        </p:txBody>
      </p:sp>
    </p:spTree>
    <p:extLst>
      <p:ext uri="{BB962C8B-B14F-4D97-AF65-F5344CB8AC3E}">
        <p14:creationId xmlns:p14="http://schemas.microsoft.com/office/powerpoint/2010/main" val="1085928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452755">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why did we do this study?</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452755">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Both Jack and Denise hold leadership roles at their respective institutions where they are responsible for supporting and accelerating research. This type of study will help them better understand the reach of their organizations’ output and perhaps consider where health research outputs might be reaching lay audiences and influencing improved health care delivery and quality of life – goals that are closely aligned with the priorities of their parent institutions.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452755">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452755">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hold an administrative role at McMaster. In this role I am always looking to explore how and where the library can most efficiently and effectively support our constituencies. Again, it seems that this type of work can help provide some insight into our research reach beyond the just the academic community.</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452755">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452755">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with that, I think I’ll stop, and we can take some questions.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452755">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15</a:t>
            </a:fld>
            <a:endParaRPr lang="en-US"/>
          </a:p>
        </p:txBody>
      </p:sp>
    </p:spTree>
    <p:extLst>
      <p:ext uri="{BB962C8B-B14F-4D97-AF65-F5344CB8AC3E}">
        <p14:creationId xmlns:p14="http://schemas.microsoft.com/office/powerpoint/2010/main" val="1313080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11621C-3EA7-C342-A130-13C6D43C8C01}" type="slidenum">
              <a:rPr lang="en-US" smtClean="0"/>
              <a:pPr/>
              <a:t>2</a:t>
            </a:fld>
            <a:endParaRPr lang="en-US"/>
          </a:p>
        </p:txBody>
      </p:sp>
    </p:spTree>
    <p:extLst>
      <p:ext uri="{BB962C8B-B14F-4D97-AF65-F5344CB8AC3E}">
        <p14:creationId xmlns:p14="http://schemas.microsoft.com/office/powerpoint/2010/main" val="406927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11621C-3EA7-C342-A130-13C6D43C8C01}" type="slidenum">
              <a:rPr lang="en-US" smtClean="0"/>
              <a:pPr/>
              <a:t>3</a:t>
            </a:fld>
            <a:endParaRPr lang="en-US"/>
          </a:p>
        </p:txBody>
      </p:sp>
    </p:spTree>
    <p:extLst>
      <p:ext uri="{BB962C8B-B14F-4D97-AF65-F5344CB8AC3E}">
        <p14:creationId xmlns:p14="http://schemas.microsoft.com/office/powerpoint/2010/main" val="1149842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a:solidFill>
                  <a:srgbClr val="000000"/>
                </a:solidFill>
                <a:latin typeface="Calibri"/>
                <a:cs typeface="Calibri"/>
              </a:rPr>
              <a:t>Jack  (4min)​</a:t>
            </a:r>
            <a:endParaRPr lang="en-US" sz="1800">
              <a:solidFill>
                <a:srgbClr val="444444"/>
              </a:solidFill>
              <a:latin typeface="Calibri"/>
              <a:cs typeface="Calibri"/>
            </a:endParaRPr>
          </a:p>
          <a:p>
            <a:pPr fontAlgn="base"/>
            <a:r>
              <a:rPr lang="en-US" b="0" i="0" u="none" strike="noStrike">
                <a:solidFill>
                  <a:srgbClr val="000000"/>
                </a:solidFill>
                <a:effectLst/>
                <a:latin typeface="Calibri"/>
                <a:cs typeface="Calibri"/>
              </a:rPr>
              <a:t>When we talk about research impact, we're talking about the influence of a given research output across multiple dimensions...  </a:t>
            </a:r>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US" b="0" i="0" u="none" strike="noStrike">
                <a:solidFill>
                  <a:srgbClr val="000000"/>
                </a:solidFill>
                <a:effectLst/>
                <a:latin typeface="Calibri"/>
                <a:cs typeface="Calibri"/>
              </a:rPr>
              <a:t>Depending on the type of impact we’re exploring, we need to analyze a variety of metrics or indicators. </a:t>
            </a:r>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US" b="0" i="0">
                <a:solidFill>
                  <a:srgbClr val="000000"/>
                </a:solidFill>
                <a:effectLst/>
                <a:latin typeface="Calibri"/>
                <a:cs typeface="Calibri"/>
              </a:rPr>
              <a:t>​</a:t>
            </a:r>
            <a:endParaRPr lang="en-US" b="0" i="0">
              <a:solidFill>
                <a:srgbClr val="444444"/>
              </a:solidFill>
              <a:effectLst/>
              <a:latin typeface="Calibri"/>
              <a:cs typeface="Calibri"/>
            </a:endParaRPr>
          </a:p>
          <a:p>
            <a:r>
              <a:rPr lang="en-US">
                <a:solidFill>
                  <a:srgbClr val="000000"/>
                </a:solidFill>
                <a:latin typeface="Calibri"/>
                <a:cs typeface="Calibri"/>
              </a:rPr>
              <a:t>But traditionally, the research impact conversation has been dominated by academic citations.  So if a research group wants to understand the impact it's having, it will typically look at the number of times it's work has been cited by other researchers.  </a:t>
            </a:r>
          </a:p>
          <a:p>
            <a:endParaRPr lang="en-US">
              <a:solidFill>
                <a:srgbClr val="000000"/>
              </a:solidFill>
              <a:latin typeface="Calibri"/>
              <a:cs typeface="Calibri"/>
            </a:endParaRPr>
          </a:p>
          <a:p>
            <a:pPr fontAlgn="base"/>
            <a:endParaRPr lang="en-US" b="0" i="0">
              <a:solidFill>
                <a:srgbClr val="000000"/>
              </a:solidFill>
              <a:effectLst/>
              <a:latin typeface="Calibri"/>
              <a:cs typeface="Calibri"/>
            </a:endParaRPr>
          </a:p>
          <a:p>
            <a:pPr fontAlgn="base"/>
            <a:r>
              <a:rPr lang="en-US">
                <a:solidFill>
                  <a:srgbClr val="000000"/>
                </a:solidFill>
                <a:latin typeface="Calibri"/>
                <a:cs typeface="Calibri"/>
              </a:rPr>
              <a:t>But academic citations only</a:t>
            </a:r>
            <a:r>
              <a:rPr lang="en-US" b="0" i="0" u="none" strike="noStrike">
                <a:solidFill>
                  <a:srgbClr val="000000"/>
                </a:solidFill>
                <a:effectLst/>
                <a:latin typeface="Calibri"/>
                <a:cs typeface="Calibri"/>
              </a:rPr>
              <a:t> </a:t>
            </a:r>
            <a:r>
              <a:rPr lang="en-US">
                <a:solidFill>
                  <a:srgbClr val="000000"/>
                </a:solidFill>
                <a:latin typeface="Calibri"/>
                <a:cs typeface="Calibri"/>
              </a:rPr>
              <a:t>address</a:t>
            </a:r>
            <a:r>
              <a:rPr lang="en-US" b="0" i="0" u="none" strike="noStrike">
                <a:solidFill>
                  <a:srgbClr val="000000"/>
                </a:solidFill>
                <a:effectLst/>
                <a:latin typeface="Calibri"/>
                <a:cs typeface="Calibri"/>
              </a:rPr>
              <a:t> one of the dimensions of impact mentioned here. </a:t>
            </a:r>
            <a:endParaRPr lang="en-US" b="0" i="0">
              <a:solidFill>
                <a:srgbClr val="444444"/>
              </a:solidFill>
              <a:effectLst/>
              <a:latin typeface="Calibri"/>
              <a:cs typeface="Calibri"/>
            </a:endParaRPr>
          </a:p>
          <a:p>
            <a:pPr algn="l" rtl="0" fontAlgn="base"/>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US" b="0" i="0" u="none" strike="noStrike">
                <a:solidFill>
                  <a:srgbClr val="000000"/>
                </a:solidFill>
                <a:effectLst/>
                <a:latin typeface="Calibri"/>
                <a:cs typeface="Calibri"/>
              </a:rPr>
              <a:t>Maybe that same research group wants to learn about how the knowledge their research is generating is being utilized by the general public.  Now the academic citation doesn’t provide much clarity.   The general public is interacting with the research in a different way, and we need to consider different indicators. </a:t>
            </a:r>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US" b="0" i="0" u="none" strike="noStrike">
                <a:solidFill>
                  <a:srgbClr val="000000"/>
                </a:solidFill>
                <a:effectLst/>
                <a:latin typeface="Calibri"/>
                <a:cs typeface="Calibri"/>
              </a:rPr>
              <a:t>One class of indicators that have grown significantly over the past decade are called </a:t>
            </a:r>
            <a:r>
              <a:rPr lang="en-US" b="0" i="0" u="none" strike="noStrike" err="1">
                <a:solidFill>
                  <a:srgbClr val="000000"/>
                </a:solidFill>
                <a:effectLst/>
                <a:latin typeface="Calibri"/>
                <a:cs typeface="Calibri"/>
              </a:rPr>
              <a:t>altmetrics</a:t>
            </a:r>
            <a:r>
              <a:rPr lang="en-US" b="0" i="0" u="none" strike="noStrike">
                <a:solidFill>
                  <a:srgbClr val="000000"/>
                </a:solidFill>
                <a:effectLst/>
                <a:latin typeface="Calibri"/>
                <a:cs typeface="Calibri"/>
              </a:rPr>
              <a:t>.  Instead of focusing on academic citations, these indicators examine the online attention at piece of research is receiving by tracking the number of times it has been mentioned on a variety of platforms, from news, to social media, to Wikipedia. </a:t>
            </a:r>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US" b="0" i="0" u="none" strike="noStrike">
                <a:solidFill>
                  <a:srgbClr val="000000"/>
                </a:solidFill>
                <a:effectLst/>
                <a:latin typeface="Calibri"/>
                <a:cs typeface="Calibri"/>
              </a:rPr>
              <a:t>One popular tool, </a:t>
            </a:r>
            <a:r>
              <a:rPr lang="en-US" b="0" i="0" u="none" strike="noStrike" err="1">
                <a:solidFill>
                  <a:srgbClr val="000000"/>
                </a:solidFill>
                <a:effectLst/>
                <a:latin typeface="Calibri"/>
                <a:cs typeface="Calibri"/>
              </a:rPr>
              <a:t>Altmetric</a:t>
            </a:r>
            <a:r>
              <a:rPr lang="en-US" b="0" i="0" u="none" strike="noStrike">
                <a:solidFill>
                  <a:srgbClr val="000000"/>
                </a:solidFill>
                <a:effectLst/>
                <a:latin typeface="Calibri"/>
                <a:cs typeface="Calibri"/>
              </a:rPr>
              <a:t> Explorer, aggregates these online mentions and calculates an overarching Attention Score.  By looking the </a:t>
            </a:r>
            <a:r>
              <a:rPr lang="en-US" b="0" i="0" u="none" strike="noStrike" err="1">
                <a:solidFill>
                  <a:srgbClr val="000000"/>
                </a:solidFill>
                <a:effectLst/>
                <a:latin typeface="Calibri"/>
                <a:cs typeface="Calibri"/>
              </a:rPr>
              <a:t>Altmetric</a:t>
            </a:r>
            <a:r>
              <a:rPr lang="en-US" b="0" i="0" u="none" strike="noStrike">
                <a:solidFill>
                  <a:srgbClr val="000000"/>
                </a:solidFill>
                <a:effectLst/>
                <a:latin typeface="Calibri"/>
                <a:cs typeface="Calibri"/>
              </a:rPr>
              <a:t> Attention Score of a research output, you can get a sense of how the public is engaging with your work. </a:t>
            </a:r>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US" b="0" i="0" u="none" strike="noStrike">
                <a:solidFill>
                  <a:srgbClr val="000000"/>
                </a:solidFill>
                <a:effectLst/>
                <a:latin typeface="Calibri"/>
                <a:cs typeface="Calibri"/>
              </a:rPr>
              <a:t> </a:t>
            </a:r>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US" b="0" i="0" u="none" strike="noStrike">
                <a:solidFill>
                  <a:srgbClr val="000000"/>
                </a:solidFill>
                <a:effectLst/>
                <a:latin typeface="Calibri"/>
                <a:cs typeface="Calibri"/>
              </a:rPr>
              <a:t>For this project we used </a:t>
            </a:r>
            <a:r>
              <a:rPr lang="en-US" b="0" i="0" u="none" strike="noStrike" err="1">
                <a:solidFill>
                  <a:srgbClr val="000000"/>
                </a:solidFill>
                <a:effectLst/>
                <a:latin typeface="Calibri"/>
                <a:cs typeface="Calibri"/>
              </a:rPr>
              <a:t>Altmetric</a:t>
            </a:r>
            <a:r>
              <a:rPr lang="en-US" b="0" i="0" u="none" strike="noStrike">
                <a:solidFill>
                  <a:srgbClr val="000000"/>
                </a:solidFill>
                <a:effectLst/>
                <a:latin typeface="Calibri"/>
                <a:cs typeface="Calibri"/>
              </a:rPr>
              <a:t> Explorer to focus specifically on Wikipedia citations to McMaster’s research, I'm going to pass it to Denise to talk about why Wikipedia is such a unique tool for examining research impact. </a:t>
            </a:r>
            <a:endParaRPr lang="en-US" b="0" i="0">
              <a:solidFill>
                <a:srgbClr val="444444"/>
              </a:solidFill>
              <a:effectLst/>
              <a:latin typeface="Calibri"/>
              <a:cs typeface="Calibri"/>
            </a:endParaRPr>
          </a:p>
          <a:p>
            <a:endParaRPr lang="en-US"/>
          </a:p>
        </p:txBody>
      </p:sp>
      <p:sp>
        <p:nvSpPr>
          <p:cNvPr id="4" name="Slide Number Placeholder 3"/>
          <p:cNvSpPr>
            <a:spLocks noGrp="1"/>
          </p:cNvSpPr>
          <p:nvPr>
            <p:ph type="sldNum" sz="quarter" idx="5"/>
          </p:nvPr>
        </p:nvSpPr>
        <p:spPr/>
        <p:txBody>
          <a:bodyPr/>
          <a:lstStyle/>
          <a:p>
            <a:fld id="{7C11621C-3EA7-C342-A130-13C6D43C8C01}" type="slidenum">
              <a:rPr lang="en-US" smtClean="0"/>
              <a:pPr/>
              <a:t>4</a:t>
            </a:fld>
            <a:endParaRPr lang="en-US"/>
          </a:p>
        </p:txBody>
      </p:sp>
    </p:spTree>
    <p:extLst>
      <p:ext uri="{BB962C8B-B14F-4D97-AF65-F5344CB8AC3E}">
        <p14:creationId xmlns:p14="http://schemas.microsoft.com/office/powerpoint/2010/main" val="628432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a:cs typeface="Calibri"/>
              </a:rPr>
              <a:t>Denise (1.5mins)</a:t>
            </a:r>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US" b="0" i="0" u="none" strike="noStrike">
                <a:solidFill>
                  <a:srgbClr val="000000"/>
                </a:solidFill>
                <a:effectLst/>
                <a:latin typeface="Calibri"/>
                <a:cs typeface="Calibri"/>
              </a:rPr>
              <a:t>Wikipedia is the most frequently accessed web site for health information.  It's health and medical pages have been reported to receive around two billion views per year (2019).  Early in the pandemic, Wikipedia received media acclaim for its role in mitigating the misinformation crisis, and later became an official partner with the WHO for doing so. Also, in 2020 it was identified in </a:t>
            </a:r>
            <a:r>
              <a:rPr lang="en-US" b="0" i="1" u="none" strike="noStrike">
                <a:solidFill>
                  <a:srgbClr val="000000"/>
                </a:solidFill>
                <a:effectLst/>
                <a:latin typeface="Calibri"/>
                <a:cs typeface="Calibri"/>
              </a:rPr>
              <a:t>The Lancet Countdown</a:t>
            </a:r>
            <a:r>
              <a:rPr lang="en-US" b="0" i="0" u="none" strike="noStrike">
                <a:solidFill>
                  <a:srgbClr val="000000"/>
                </a:solidFill>
                <a:effectLst/>
                <a:latin typeface="Calibri"/>
                <a:cs typeface="Calibri"/>
              </a:rPr>
              <a:t> as a key player in the amplification of science. </a:t>
            </a:r>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US" b="0" i="0" u="none" strike="noStrike">
                <a:solidFill>
                  <a:srgbClr val="000000"/>
                </a:solidFill>
                <a:effectLst/>
                <a:latin typeface="Calibri"/>
                <a:cs typeface="Calibri"/>
              </a:rPr>
              <a:t>Given its key role in public health education, we explored using citations in Wikipedia as a measure of research impact for several reasons:</a:t>
            </a:r>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buFont typeface="Arial" panose="020B0604020202020204" pitchFamily="34" charset="0"/>
              <a:buChar char="•"/>
            </a:pPr>
            <a:r>
              <a:rPr lang="en-US" sz="1800">
                <a:solidFill>
                  <a:srgbClr val="000000"/>
                </a:solidFill>
                <a:latin typeface="Calibri"/>
                <a:cs typeface="Calibri"/>
              </a:rPr>
              <a:t>News media, frequently available to the public, communicates new or promising findings but does not necessarily provide an overview of the topic as a whole ​</a:t>
            </a:r>
            <a:endParaRPr lang="en-US" sz="1800">
              <a:solidFill>
                <a:srgbClr val="444444"/>
              </a:solidFill>
              <a:latin typeface="Calibri"/>
              <a:cs typeface="Calibri"/>
            </a:endParaRPr>
          </a:p>
          <a:p>
            <a:pPr algn="l" rtl="0" fontAlgn="base">
              <a:buFont typeface="Arial" panose="020B0604020202020204" pitchFamily="34" charset="0"/>
              <a:buChar char="•"/>
            </a:pPr>
            <a:r>
              <a:rPr lang="en-US" sz="1800">
                <a:solidFill>
                  <a:srgbClr val="000000"/>
                </a:solidFill>
                <a:latin typeface="Calibri"/>
                <a:cs typeface="Calibri"/>
              </a:rPr>
              <a:t>Wikipedia requires an element of knowledge translation: contributors are asked to summarize high-quality secondary sources (e.g. evidence syntheses)​</a:t>
            </a:r>
            <a:endParaRPr lang="en-US" sz="1800">
              <a:solidFill>
                <a:srgbClr val="444444"/>
              </a:solidFill>
              <a:latin typeface="Calibri"/>
              <a:cs typeface="Calibri"/>
            </a:endParaRPr>
          </a:p>
          <a:p>
            <a:pPr algn="l" rtl="0" fontAlgn="base">
              <a:buFont typeface="Arial" panose="020B0604020202020204" pitchFamily="34" charset="0"/>
              <a:buChar char="•"/>
            </a:pPr>
            <a:r>
              <a:rPr lang="en-US" sz="1800">
                <a:solidFill>
                  <a:srgbClr val="000000"/>
                </a:solidFill>
                <a:latin typeface="Calibri"/>
                <a:cs typeface="Calibri"/>
              </a:rPr>
              <a:t>The transparent and open process of peer-review and community debate aims to ensure neutrality, accuracy, and verifiability of any contributions made to a Wikipedia article, which is not a perfect system, but has a net positive impact.​</a:t>
            </a:r>
            <a:endParaRPr lang="en-US" sz="1800">
              <a:solidFill>
                <a:srgbClr val="444444"/>
              </a:solidFill>
              <a:latin typeface="Calibri"/>
              <a:cs typeface="Calibri"/>
            </a:endParaRPr>
          </a:p>
          <a:p>
            <a:pPr algn="l" rtl="0" fontAlgn="base">
              <a:buFont typeface="Arial" panose="020B0604020202020204" pitchFamily="34" charset="0"/>
              <a:buChar char="•"/>
            </a:pPr>
            <a:r>
              <a:rPr lang="en-US" sz="1800">
                <a:solidFill>
                  <a:srgbClr val="000000"/>
                </a:solidFill>
                <a:latin typeface="Calibri"/>
                <a:cs typeface="Calibri"/>
              </a:rPr>
              <a:t>​</a:t>
            </a:r>
            <a:endParaRPr lang="en-US" sz="1800">
              <a:solidFill>
                <a:srgbClr val="444444"/>
              </a:solidFill>
              <a:latin typeface="Calibri"/>
              <a:cs typeface="Calibri"/>
            </a:endParaRPr>
          </a:p>
          <a:p>
            <a:pPr algn="l" rtl="0" fontAlgn="base"/>
            <a:r>
              <a:rPr lang="en-US" b="0" i="0" u="none" strike="noStrike">
                <a:solidFill>
                  <a:srgbClr val="000000"/>
                </a:solidFill>
                <a:effectLst/>
                <a:latin typeface="Calibri"/>
                <a:cs typeface="Calibri"/>
              </a:rPr>
              <a:t>Understanding research </a:t>
            </a:r>
            <a:r>
              <a:rPr lang="en-US">
                <a:solidFill>
                  <a:srgbClr val="000000"/>
                </a:solidFill>
                <a:latin typeface="Calibri"/>
                <a:cs typeface="Calibri"/>
              </a:rPr>
              <a:t>reach</a:t>
            </a:r>
            <a:r>
              <a:rPr lang="en-US" b="0" i="0" u="none" strike="noStrike">
                <a:solidFill>
                  <a:srgbClr val="000000"/>
                </a:solidFill>
                <a:effectLst/>
                <a:latin typeface="Calibri"/>
                <a:cs typeface="Calibri"/>
              </a:rPr>
              <a:t> through the lens of Wikipedia citations could potentially offer additional insight into the dissemination and translation of an institutions research outputs. Namely, it offers a view of community-level access to these outputs.  </a:t>
            </a:r>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US" b="0" i="0" u="none" strike="noStrike">
                <a:solidFill>
                  <a:srgbClr val="000000"/>
                </a:solidFill>
                <a:effectLst/>
                <a:latin typeface="Calibri"/>
                <a:cs typeface="Calibri"/>
              </a:rPr>
              <a:t>So where did we start? With research questions, of course!</a:t>
            </a:r>
            <a:endParaRPr lang="en-US" b="0" i="0">
              <a:solidFill>
                <a:srgbClr val="444444"/>
              </a:solidFill>
              <a:effectLst/>
              <a:latin typeface="Calibri"/>
              <a:cs typeface="Calibri"/>
            </a:endParaRPr>
          </a:p>
          <a:p>
            <a:endParaRPr lang="en-US"/>
          </a:p>
        </p:txBody>
      </p:sp>
      <p:sp>
        <p:nvSpPr>
          <p:cNvPr id="4" name="Slide Number Placeholder 3"/>
          <p:cNvSpPr>
            <a:spLocks noGrp="1"/>
          </p:cNvSpPr>
          <p:nvPr>
            <p:ph type="sldNum" sz="quarter" idx="5"/>
          </p:nvPr>
        </p:nvSpPr>
        <p:spPr/>
        <p:txBody>
          <a:bodyPr/>
          <a:lstStyle/>
          <a:p>
            <a:fld id="{7C11621C-3EA7-C342-A130-13C6D43C8C01}" type="slidenum">
              <a:rPr lang="en-US" smtClean="0"/>
              <a:pPr/>
              <a:t>5</a:t>
            </a:fld>
            <a:endParaRPr lang="en-US"/>
          </a:p>
        </p:txBody>
      </p:sp>
    </p:spTree>
    <p:extLst>
      <p:ext uri="{BB962C8B-B14F-4D97-AF65-F5344CB8AC3E}">
        <p14:creationId xmlns:p14="http://schemas.microsoft.com/office/powerpoint/2010/main" val="638823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452755">
              <a:lnSpc>
                <a:spcPct val="107000"/>
              </a:lnSpc>
              <a:spcAft>
                <a:spcPts val="800"/>
              </a:spcAft>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Using McMaster university as our case example, we used </a:t>
            </a:r>
            <a:r>
              <a:rPr lang="en-CA" sz="1600" kern="100" dirty="0" err="1">
                <a:effectLst/>
                <a:latin typeface="Calibri" panose="020F0502020204030204" pitchFamily="34" charset="0"/>
                <a:ea typeface="Calibri" panose="020F0502020204030204" pitchFamily="34" charset="0"/>
                <a:cs typeface="Times New Roman" panose="02020603050405020304" pitchFamily="18" charset="0"/>
              </a:rPr>
              <a:t>Altmetric</a:t>
            </a: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 explorer to track publication citations in Wikipedia. Our hope was that we could gain some insight into the reach of health evidence syntheses.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R="452755">
              <a:lnSpc>
                <a:spcPct val="107000"/>
              </a:lnSpc>
              <a:spcAft>
                <a:spcPts val="800"/>
              </a:spcAft>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Because our literature review related this study was one of the first of its kind, we took an exploratory approach and landed on four broad research questions: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R="452755">
              <a:lnSpc>
                <a:spcPct val="107000"/>
              </a:lnSpc>
              <a:spcAft>
                <a:spcPts val="800"/>
              </a:spcAft>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452755" lvl="0" indent="-342900">
              <a:lnSpc>
                <a:spcPct val="107000"/>
              </a:lnSpc>
              <a:spcAft>
                <a:spcPts val="800"/>
              </a:spcAft>
              <a:tabLst>
                <a:tab pos="457200" algn="l"/>
              </a:tabLst>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What proportion of health evidence syntheses from McMaster University affiliated authors, published between 2017 and 2022, have been cited in Wikipedia​</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452755" lvl="0" indent="-342900">
              <a:lnSpc>
                <a:spcPct val="107000"/>
              </a:lnSpc>
              <a:spcAft>
                <a:spcPts val="800"/>
              </a:spcAft>
              <a:tabLst>
                <a:tab pos="457200" algn="l"/>
              </a:tabLst>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Of McMaster University's top 10% most impactful health evidence syntheses, ranked by the </a:t>
            </a:r>
            <a:r>
              <a:rPr lang="en-CA" sz="1600" kern="100" dirty="0" err="1">
                <a:effectLst/>
                <a:latin typeface="Calibri" panose="020F0502020204030204" pitchFamily="34" charset="0"/>
                <a:ea typeface="Calibri" panose="020F0502020204030204" pitchFamily="34" charset="0"/>
                <a:cs typeface="Times New Roman" panose="02020603050405020304" pitchFamily="18" charset="0"/>
              </a:rPr>
              <a:t>Altmetric</a:t>
            </a: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 Attention Score, what proportion are cited in Wikipedia?​</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452755" lvl="0" indent="-342900">
              <a:lnSpc>
                <a:spcPct val="107000"/>
              </a:lnSpc>
              <a:spcAft>
                <a:spcPts val="800"/>
              </a:spcAft>
              <a:tabLst>
                <a:tab pos="457200" algn="l"/>
              </a:tabLst>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How many citations to McMaster University's published evidence synthesis outputs from 2017 to 2022 appear in Wikipedia?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452755" lvl="1" indent="-285750">
              <a:lnSpc>
                <a:spcPct val="107000"/>
              </a:lnSpc>
              <a:spcAft>
                <a:spcPts val="800"/>
              </a:spcAft>
              <a:buFont typeface="+mj-lt"/>
              <a:buAutoNum type="alphaLcParenR"/>
              <a:tabLst>
                <a:tab pos="914400" algn="l"/>
              </a:tabLst>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How many unique Wikipedia articles do these citations appear in?​</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452755" lvl="0" indent="-342900">
              <a:lnSpc>
                <a:spcPct val="107000"/>
              </a:lnSpc>
              <a:spcAft>
                <a:spcPts val="800"/>
              </a:spcAft>
              <a:tabLst>
                <a:tab pos="457200" algn="l"/>
              </a:tabLst>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Is there a relationship between Open Access publication and a research output's citation in Wikipedia?</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R="452755">
              <a:lnSpc>
                <a:spcPct val="107000"/>
              </a:lnSpc>
              <a:spcAft>
                <a:spcPts val="800"/>
              </a:spcAft>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R="452755">
              <a:lnSpc>
                <a:spcPct val="107000"/>
              </a:lnSpc>
              <a:spcAft>
                <a:spcPts val="800"/>
              </a:spcAft>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For the purpose of this talk, we will not be delving too far into our methodology, however, if you have questions, we are happy to address them in at the end. In addition, we have a manuscript out for review, which provides a complete description of our methods.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6</a:t>
            </a:fld>
            <a:endParaRPr lang="en-US"/>
          </a:p>
        </p:txBody>
      </p:sp>
    </p:spTree>
    <p:extLst>
      <p:ext uri="{BB962C8B-B14F-4D97-AF65-F5344CB8AC3E}">
        <p14:creationId xmlns:p14="http://schemas.microsoft.com/office/powerpoint/2010/main" val="2627277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452755">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Before we proceed, I want to be sure everyone is clear by what we mean when we say health evidence synthesis. </a:t>
            </a:r>
          </a:p>
          <a:p>
            <a:pPr marR="452755">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R="452755">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In general, Wikipedia prefers that the evidence referenced in it’s health entries are of the highest quality – and as such – evidence synthesis are often used. </a:t>
            </a:r>
          </a:p>
          <a:p>
            <a:pPr marR="452755">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R="452755">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Health evidence syntheses are studies that combine information from multiple studies investigating the same topic. Their purpose is to help readers comprehensively understand findings and determine the effectiveness of a particular intervention or how individuals experience health conditions or treatments.</a:t>
            </a:r>
          </a:p>
          <a:p>
            <a:pPr marR="452755">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R="452755">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Basically, these syntheses are studies that bring together the results of dozens, or even hundreds of individual primary studies, to help the reader better understand the strength or validity of the findings. </a:t>
            </a:r>
          </a:p>
          <a:p>
            <a:pPr marR="452755">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The diagram on this slide shows there are many levels of synthesis, each producing a higher quality of evidence. Our study pulled any publication that used methodologies associated with papers falling above the dotted line. </a:t>
            </a:r>
          </a:p>
          <a:p>
            <a:endParaRPr lang="en-CA"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7</a:t>
            </a:fld>
            <a:endParaRPr lang="en-US"/>
          </a:p>
        </p:txBody>
      </p:sp>
    </p:spTree>
    <p:extLst>
      <p:ext uri="{BB962C8B-B14F-4D97-AF65-F5344CB8AC3E}">
        <p14:creationId xmlns:p14="http://schemas.microsoft.com/office/powerpoint/2010/main" val="1869248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452755">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So now lets look at our results:</a:t>
            </a:r>
          </a:p>
          <a:p>
            <a:pPr marR="452755">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findings for question #1 indicate that of the 3,582 health evidence syntheses published between 2017 and 2022 tracked 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Altmetric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Explorer 6.1% (n=219) were cited in Wikipedia articles at the time of analysis.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452755">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​These 219 articles are important because they formed the foundation data set used for the subsequent analysis. These results also establish a baseline </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should we decide to continue our research in this area or to look for change over time.</a:t>
            </a:r>
          </a:p>
          <a:p>
            <a:pPr marR="452755">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8</a:t>
            </a:fld>
            <a:endParaRPr lang="en-US"/>
          </a:p>
        </p:txBody>
      </p:sp>
    </p:spTree>
    <p:extLst>
      <p:ext uri="{BB962C8B-B14F-4D97-AF65-F5344CB8AC3E}">
        <p14:creationId xmlns:p14="http://schemas.microsoft.com/office/powerpoint/2010/main" val="380894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452755">
              <a:lnSpc>
                <a:spcPct val="107000"/>
              </a:lnSpc>
              <a:spcAft>
                <a:spcPts val="800"/>
              </a:spcAft>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SLIDE 9</a:t>
            </a:r>
          </a:p>
          <a:p>
            <a:pPr marR="452755">
              <a:lnSpc>
                <a:spcPct val="107000"/>
              </a:lnSpc>
              <a:spcAft>
                <a:spcPts val="800"/>
              </a:spcAft>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The findings for question 2 show that of</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the top 10% (n=358) of McMaster University’s evidence syntheses, ranked by the altimetric attention score, 29.3% (n=105) were cited in Wikipedia. These 105 articles represented 48% of the 219 outputs cited in Wikipedia and 62.5% (n = 355) of cumulative citations. ​</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R="452755">
              <a:lnSpc>
                <a:spcPct val="107000"/>
              </a:lnSpc>
              <a:spcAft>
                <a:spcPts val="800"/>
              </a:spcAft>
            </a:pP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​Now, remember that our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goal was to try and determine whether or not knowledge synthesis work results in knowledge translation, and ultimately, improve health care practice and outcomes. Therefore, we thought it might be useful to see if the biggest articles (in terms of reach as defined by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altmetrics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might also be heavy hitters in terms of their presence in Wikipedia. </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R="452755">
              <a:lnSpc>
                <a:spcPct val="107000"/>
              </a:lnSpc>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Given these numbers, and knowing that Wikipedia is one of the most heavily consulted online health resources, this result indicates there is some evidence that these high performing articles are making a difference. ​</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9</a:t>
            </a:fld>
            <a:endParaRPr lang="en-US"/>
          </a:p>
        </p:txBody>
      </p:sp>
    </p:spTree>
    <p:extLst>
      <p:ext uri="{BB962C8B-B14F-4D97-AF65-F5344CB8AC3E}">
        <p14:creationId xmlns:p14="http://schemas.microsoft.com/office/powerpoint/2010/main" val="3724975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Background Image" descr="McMaster University Brighter World themed background image featuring overlayed circles, radiences and an image of the McMaster Iconic Archway">
            <a:extLst>
              <a:ext uri="{FF2B5EF4-FFF2-40B4-BE49-F238E27FC236}">
                <a16:creationId xmlns:a16="http://schemas.microsoft.com/office/drawing/2014/main" id="{B6EC7246-D40E-A849-88BF-8FEAEB18D21B}"/>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Placeholder" descr="Master title"/>
          <p:cNvSpPr>
            <a:spLocks noGrp="1"/>
          </p:cNvSpPr>
          <p:nvPr>
            <p:ph type="ctrTitle"/>
          </p:nvPr>
        </p:nvSpPr>
        <p:spPr>
          <a:xfrm>
            <a:off x="2563091" y="476104"/>
            <a:ext cx="3255818" cy="1999628"/>
          </a:xfrm>
        </p:spPr>
        <p:txBody>
          <a:bodyPr anchor="b" anchorCtr="0">
            <a:normAutofit/>
          </a:bodyPr>
          <a:lstStyle>
            <a:lvl1pPr>
              <a:lnSpc>
                <a:spcPct val="100000"/>
              </a:lnSpc>
              <a:defRPr sz="3000">
                <a:solidFill>
                  <a:schemeClr val="tx1"/>
                </a:solidFill>
              </a:defRPr>
            </a:lvl1pPr>
          </a:lstStyle>
          <a:p>
            <a:r>
              <a:rPr lang="en-US"/>
              <a:t>Click to edit Master title style</a:t>
            </a:r>
          </a:p>
        </p:txBody>
      </p:sp>
      <p:sp>
        <p:nvSpPr>
          <p:cNvPr id="3" name="Subtitle Placeholder" descr="Master subtitle"/>
          <p:cNvSpPr>
            <a:spLocks noGrp="1"/>
          </p:cNvSpPr>
          <p:nvPr>
            <p:ph type="subTitle" idx="1"/>
          </p:nvPr>
        </p:nvSpPr>
        <p:spPr>
          <a:xfrm>
            <a:off x="2563090" y="2475732"/>
            <a:ext cx="3054928" cy="683718"/>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1510146" y="3159450"/>
            <a:ext cx="1364672" cy="1019380"/>
          </a:xfrm>
        </p:spPr>
        <p:txBody>
          <a:bodyPr anchor="ctr" anchorCtr="0">
            <a:noAutofit/>
          </a:bodyPr>
          <a:lstStyle>
            <a:lvl1pPr marL="0" indent="0" algn="ctr">
              <a:buNone/>
              <a:defRPr sz="1100">
                <a:solidFill>
                  <a:srgbClr val="464F55"/>
                </a:solidFill>
              </a:defRPr>
            </a:lvl1pPr>
            <a:lvl2pPr marL="342900" indent="0">
              <a:buNone/>
              <a:defRPr sz="1100"/>
            </a:lvl2pPr>
            <a:lvl3pPr marL="685800" indent="0">
              <a:buNone/>
              <a:defRPr sz="1100"/>
            </a:lvl3pPr>
            <a:lvl4pPr marL="1028700" indent="0">
              <a:buNone/>
              <a:defRPr sz="1100"/>
            </a:lvl4pPr>
            <a:lvl5pPr marL="1371600" indent="0">
              <a:buNone/>
              <a:defRPr sz="1100"/>
            </a:lvl5pPr>
          </a:lstStyle>
          <a:p>
            <a:pPr lvl="0"/>
            <a:r>
              <a:rPr lang="en-US"/>
              <a:t>Meeting or Audience Date</a:t>
            </a:r>
          </a:p>
        </p:txBody>
      </p:sp>
      <p:cxnSp>
        <p:nvCxnSpPr>
          <p:cNvPr id="13" name="Brighter World Divider">
            <a:extLst>
              <a:ext uri="{C183D7F6-B498-43B3-948B-1728B52AA6E4}">
                <adec:decorative xmlns:adec="http://schemas.microsoft.com/office/drawing/2017/decorative" val="1"/>
              </a:ext>
            </a:extLst>
          </p:cNvPr>
          <p:cNvCxnSpPr>
            <a:cxnSpLocks/>
          </p:cNvCxnSpPr>
          <p:nvPr userDrawn="1"/>
        </p:nvCxnSpPr>
        <p:spPr>
          <a:xfrm>
            <a:off x="1" y="4661165"/>
            <a:ext cx="7710054" cy="0"/>
          </a:xfrm>
          <a:prstGeom prst="line">
            <a:avLst/>
          </a:prstGeom>
          <a:ln w="38100" cap="flat">
            <a:solidFill>
              <a:srgbClr val="7C0040"/>
            </a:solidFill>
          </a:ln>
          <a:effectLst/>
        </p:spPr>
        <p:style>
          <a:lnRef idx="2">
            <a:schemeClr val="accent1"/>
          </a:lnRef>
          <a:fillRef idx="0">
            <a:schemeClr val="accent1"/>
          </a:fillRef>
          <a:effectRef idx="1">
            <a:schemeClr val="accent1"/>
          </a:effectRef>
          <a:fontRef idx="minor">
            <a:schemeClr val="tx1"/>
          </a:fontRef>
        </p:style>
      </p:cxnSp>
      <p:pic>
        <p:nvPicPr>
          <p:cNvPr id="14" name="McMaster Logo" descr="McMaster University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62769" y="4484767"/>
            <a:ext cx="1019175" cy="561975"/>
          </a:xfrm>
          <a:prstGeom prst="rect">
            <a:avLst/>
          </a:prstGeom>
        </p:spPr>
      </p:pic>
      <p:pic>
        <p:nvPicPr>
          <p:cNvPr id="15" name="Brighter World Logo" descr="Brighter World Logo"/>
          <p:cNvPicPr>
            <a:picLocks noChangeAspect="1"/>
          </p:cNvPicPr>
          <p:nvPr userDrawn="1"/>
        </p:nvPicPr>
        <p:blipFill rotWithShape="1">
          <a:blip r:embed="rId4">
            <a:extLst>
              <a:ext uri="{28A0092B-C50C-407E-A947-70E740481C1C}">
                <a14:useLocalDpi xmlns:a14="http://schemas.microsoft.com/office/drawing/2010/main" val="0"/>
              </a:ext>
            </a:extLst>
          </a:blip>
          <a:srcRect t="1" r="39176" b="47"/>
          <a:stretch/>
        </p:blipFill>
        <p:spPr>
          <a:xfrm>
            <a:off x="200893" y="4834777"/>
            <a:ext cx="1136072" cy="136841"/>
          </a:xfrm>
          <a:prstGeom prst="rect">
            <a:avLst/>
          </a:prstGeom>
        </p:spPr>
      </p:pic>
      <p:sp>
        <p:nvSpPr>
          <p:cNvPr id="18" name="URL">
            <a:extLst>
              <a:ext uri="{FF2B5EF4-FFF2-40B4-BE49-F238E27FC236}">
                <a16:creationId xmlns:a16="http://schemas.microsoft.com/office/drawing/2014/main" id="{966BBFA2-FDBF-FA4A-9952-D71EB07DF1D7}"/>
              </a:ext>
            </a:extLst>
          </p:cNvPr>
          <p:cNvSpPr txBox="1"/>
          <p:nvPr userDrawn="1"/>
        </p:nvSpPr>
        <p:spPr>
          <a:xfrm>
            <a:off x="1277515" y="4774219"/>
            <a:ext cx="2504775" cy="242374"/>
          </a:xfrm>
          <a:prstGeom prst="rect">
            <a:avLst/>
          </a:prstGeom>
          <a:noFill/>
        </p:spPr>
        <p:txBody>
          <a:bodyPr wrap="square" rtlCol="0">
            <a:spAutoFit/>
          </a:bodyPr>
          <a:lstStyle/>
          <a:p>
            <a:r>
              <a:rPr lang="en-US" sz="975" spc="20" baseline="0">
                <a:latin typeface="Arial" panose="020B0604020202020204" pitchFamily="34" charset="0"/>
                <a:cs typeface="Arial" panose="020B0604020202020204" pitchFamily="34" charset="0"/>
              </a:rPr>
              <a:t>mcmaster.ca</a:t>
            </a:r>
          </a:p>
        </p:txBody>
      </p:sp>
    </p:spTree>
    <p:extLst>
      <p:ext uri="{BB962C8B-B14F-4D97-AF65-F5344CB8AC3E}">
        <p14:creationId xmlns:p14="http://schemas.microsoft.com/office/powerpoint/2010/main" val="141760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Placeholder"/>
          <p:cNvSpPr>
            <a:spLocks noGrp="1"/>
          </p:cNvSpPr>
          <p:nvPr>
            <p:ph type="title"/>
          </p:nvPr>
        </p:nvSpPr>
        <p:spPr>
          <a:xfrm>
            <a:off x="1792288" y="3600450"/>
            <a:ext cx="5486400" cy="425054"/>
          </a:xfrm>
        </p:spPr>
        <p:txBody>
          <a:bodyPr anchor="b"/>
          <a:lstStyle>
            <a:lvl1pPr algn="l">
              <a:defRPr sz="1500" b="0">
                <a:solidFill>
                  <a:schemeClr val="accent1"/>
                </a:solidFill>
              </a:defRPr>
            </a:lvl1pPr>
          </a:lstStyle>
          <a:p>
            <a:r>
              <a:rPr lang="en-US"/>
              <a:t>Click to edit Master title style</a:t>
            </a:r>
          </a:p>
        </p:txBody>
      </p:sp>
      <p:sp>
        <p:nvSpPr>
          <p:cNvPr id="4" name="Subtitle Placeholder"/>
          <p:cNvSpPr>
            <a:spLocks noGrp="1"/>
          </p:cNvSpPr>
          <p:nvPr>
            <p:ph type="body" sz="half" idx="2" hasCustomPrompt="1"/>
          </p:nvPr>
        </p:nvSpPr>
        <p:spPr>
          <a:xfrm>
            <a:off x="1792288" y="4025503"/>
            <a:ext cx="5486400" cy="603647"/>
          </a:xfrm>
        </p:spPr>
        <p:txBody>
          <a:bodyPr/>
          <a:lstStyle>
            <a:lvl1pPr marL="0" indent="0">
              <a:buNone/>
              <a:defRPr sz="10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add subtitle</a:t>
            </a:r>
          </a:p>
        </p:txBody>
      </p:sp>
      <p:sp>
        <p:nvSpPr>
          <p:cNvPr id="3" name="Picture Placeholder"/>
          <p:cNvSpPr>
            <a:spLocks noGrp="1"/>
          </p:cNvSpPr>
          <p:nvPr>
            <p:ph type="pic" idx="1" hasCustomPrompt="1"/>
          </p:nvPr>
        </p:nvSpPr>
        <p:spPr>
          <a:xfrm>
            <a:off x="1792288" y="459581"/>
            <a:ext cx="5486400" cy="3086100"/>
          </a:xfrm>
          <a:solidFill>
            <a:schemeClr val="tx1"/>
          </a:solidFill>
          <a:effectLst>
            <a:outerShdw blurRad="393700" dist="50800" dir="5400000" sx="105000" sy="105000" algn="ctr" rotWithShape="0">
              <a:srgbClr val="000000">
                <a:alpha val="20000"/>
              </a:srgbClr>
            </a:outerShdw>
          </a:effectLst>
        </p:spPr>
        <p:txBody>
          <a:bodyPr>
            <a:normAutofit/>
          </a:bodyPr>
          <a:lstStyle>
            <a:lvl1pPr marL="0" indent="0">
              <a:buNone/>
              <a:defRPr sz="1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the picture icon to insert a picture. </a:t>
            </a:r>
            <a:br>
              <a:rPr lang="en-US"/>
            </a:br>
            <a:r>
              <a:rPr lang="en-US"/>
              <a:t>Make sure to include an image description by right clicking on your image and selecting ‘Edit Alt Text…’ </a:t>
            </a:r>
          </a:p>
        </p:txBody>
      </p:sp>
      <p:sp>
        <p:nvSpPr>
          <p:cNvPr id="14" name="Slide Number"/>
          <p:cNvSpPr>
            <a:spLocks noGrp="1"/>
          </p:cNvSpPr>
          <p:nvPr>
            <p:ph type="sldNum" sz="quarter" idx="11"/>
          </p:nvPr>
        </p:nvSpPr>
        <p:spPr/>
        <p:txBody>
          <a:bodyPr/>
          <a:lstStyle/>
          <a:p>
            <a:fld id="{E2CB33EA-91D6-F140-A440-0A130B2A34DE}" type="slidenum">
              <a:rPr lang="en-US" smtClean="0"/>
              <a:pPr/>
              <a:t>‹#›</a:t>
            </a:fld>
            <a:endParaRPr lang="en-US"/>
          </a:p>
        </p:txBody>
      </p:sp>
      <p:sp>
        <p:nvSpPr>
          <p:cNvPr id="13" name="Date"/>
          <p:cNvSpPr>
            <a:spLocks noGrp="1"/>
          </p:cNvSpPr>
          <p:nvPr>
            <p:ph type="dt" sz="half" idx="10"/>
          </p:nvPr>
        </p:nvSpPr>
        <p:spPr/>
        <p:txBody>
          <a:bodyPr/>
          <a:lstStyle/>
          <a:p>
            <a:fld id="{12CEF10F-437A-1E47-9122-F08C813F0AE8}" type="datetime4">
              <a:rPr lang="en-CA" smtClean="0"/>
              <a:pPr/>
              <a:t>November 28, 2023</a:t>
            </a:fld>
            <a:endParaRPr lang="en-US"/>
          </a:p>
        </p:txBody>
      </p:sp>
    </p:spTree>
    <p:extLst>
      <p:ext uri="{BB962C8B-B14F-4D97-AF65-F5344CB8AC3E}">
        <p14:creationId xmlns:p14="http://schemas.microsoft.com/office/powerpoint/2010/main" val="276083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Background Picture">
            <a:extLst>
              <a:ext uri="{FF2B5EF4-FFF2-40B4-BE49-F238E27FC236}">
                <a16:creationId xmlns:a16="http://schemas.microsoft.com/office/drawing/2014/main" id="{409D0A44-800A-1E41-B4A3-4200850312ED}"/>
              </a:ext>
            </a:extLst>
          </p:cNvPr>
          <p:cNvSpPr>
            <a:spLocks noGrp="1"/>
          </p:cNvSpPr>
          <p:nvPr>
            <p:ph type="pic" sz="quarter" idx="11" hasCustomPrompt="1"/>
          </p:nvPr>
        </p:nvSpPr>
        <p:spPr>
          <a:xfrm>
            <a:off x="0" y="0"/>
            <a:ext cx="9144000" cy="5143500"/>
          </a:xfrm>
          <a:solidFill>
            <a:schemeClr val="tx1"/>
          </a:solidFill>
        </p:spPr>
        <p:txBody>
          <a:bodyPr anchor="ctr" anchorCtr="0"/>
          <a:lstStyle>
            <a:lvl1pPr marL="0" indent="0" algn="l">
              <a:buNone/>
              <a:defRPr>
                <a:solidFill>
                  <a:schemeClr val="bg1"/>
                </a:solidFill>
              </a:defRPr>
            </a:lvl1pPr>
          </a:lstStyle>
          <a:p>
            <a:r>
              <a:rPr lang="en-US"/>
              <a:t>Click the picture icon to insert a background picture. </a:t>
            </a:r>
            <a:br>
              <a:rPr lang="en-US"/>
            </a:br>
            <a:r>
              <a:rPr lang="en-US"/>
              <a:t>Make sure to include an image description by right </a:t>
            </a:r>
            <a:br>
              <a:rPr lang="en-US"/>
            </a:br>
            <a:r>
              <a:rPr lang="en-US"/>
              <a:t>clicking on your image and selecting ‘Edit Alt Text…’ </a:t>
            </a:r>
          </a:p>
          <a:p>
            <a:endParaRPr lang="en-US"/>
          </a:p>
        </p:txBody>
      </p:sp>
      <p:sp>
        <p:nvSpPr>
          <p:cNvPr id="8" name="Background Circle">
            <a:extLst>
              <a:ext uri="{FF2B5EF4-FFF2-40B4-BE49-F238E27FC236}">
                <a16:creationId xmlns:a16="http://schemas.microsoft.com/office/drawing/2014/main" id="{79F78E7C-BD8A-B74C-8DDE-969A46B4B0D8}"/>
              </a:ext>
              <a:ext uri="{C183D7F6-B498-43B3-948B-1728B52AA6E4}">
                <adec:decorative xmlns:adec="http://schemas.microsoft.com/office/drawing/2017/decorative" val="1"/>
              </a:ext>
            </a:extLst>
          </p:cNvPr>
          <p:cNvSpPr>
            <a:spLocks noGrp="1"/>
          </p:cNvSpPr>
          <p:nvPr>
            <p:ph type="pic" sz="quarter" idx="13"/>
          </p:nvPr>
        </p:nvSpPr>
        <p:spPr>
          <a:xfrm>
            <a:off x="6515292" y="-704631"/>
            <a:ext cx="4166289" cy="4166288"/>
          </a:xfrm>
          <a:prstGeom prst="ellipse">
            <a:avLst/>
          </a:prstGeom>
          <a:solidFill>
            <a:schemeClr val="accent1"/>
          </a:solidFill>
        </p:spPr>
        <p:txBody>
          <a:bodyPr/>
          <a:lstStyle>
            <a:lvl1pPr>
              <a:defRPr>
                <a:solidFill>
                  <a:schemeClr val="accent1"/>
                </a:solidFill>
              </a:defRPr>
            </a:lvl1pPr>
          </a:lstStyle>
          <a:p>
            <a:endParaRPr lang="en-US"/>
          </a:p>
        </p:txBody>
      </p:sp>
      <p:sp>
        <p:nvSpPr>
          <p:cNvPr id="2" name="Title Placeholder">
            <a:extLst>
              <a:ext uri="{FF2B5EF4-FFF2-40B4-BE49-F238E27FC236}">
                <a16:creationId xmlns:a16="http://schemas.microsoft.com/office/drawing/2014/main" id="{640BBB7F-73D8-794B-A9B5-A5869AB0A481}"/>
              </a:ext>
            </a:extLst>
          </p:cNvPr>
          <p:cNvSpPr>
            <a:spLocks noGrp="1"/>
          </p:cNvSpPr>
          <p:nvPr>
            <p:ph type="title" hasCustomPrompt="1"/>
          </p:nvPr>
        </p:nvSpPr>
        <p:spPr>
          <a:xfrm>
            <a:off x="6978763" y="496248"/>
            <a:ext cx="2029237" cy="2065338"/>
          </a:xfrm>
        </p:spPr>
        <p:txBody>
          <a:bodyPr>
            <a:normAutofit/>
          </a:bodyPr>
          <a:lstStyle>
            <a:lvl1pPr>
              <a:lnSpc>
                <a:spcPct val="112000"/>
              </a:lnSpc>
              <a:defRPr sz="1200">
                <a:solidFill>
                  <a:schemeClr val="bg1"/>
                </a:solidFill>
              </a:defRPr>
            </a:lvl1pPr>
          </a:lstStyle>
          <a:p>
            <a:pPr lvl="0"/>
            <a:r>
              <a:rPr lang="en-US"/>
              <a:t>Author Name, </a:t>
            </a:r>
            <a:br>
              <a:rPr lang="en-US"/>
            </a:br>
            <a:r>
              <a:rPr lang="en-US"/>
              <a:t>Title, </a:t>
            </a:r>
            <a:br>
              <a:rPr lang="en-US"/>
            </a:br>
            <a:r>
              <a:rPr lang="en-US"/>
              <a:t>Contact Details</a:t>
            </a:r>
          </a:p>
        </p:txBody>
      </p:sp>
    </p:spTree>
    <p:extLst>
      <p:ext uri="{BB962C8B-B14F-4D97-AF65-F5344CB8AC3E}">
        <p14:creationId xmlns:p14="http://schemas.microsoft.com/office/powerpoint/2010/main" val="421656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13" name="Background Picture">
            <a:extLst>
              <a:ext uri="{FF2B5EF4-FFF2-40B4-BE49-F238E27FC236}">
                <a16:creationId xmlns:a16="http://schemas.microsoft.com/office/drawing/2014/main" id="{B5352B15-F5A1-3540-B5B6-E1513B58E0FE}"/>
              </a:ext>
            </a:extLst>
          </p:cNvPr>
          <p:cNvSpPr>
            <a:spLocks noGrp="1"/>
          </p:cNvSpPr>
          <p:nvPr>
            <p:ph type="pic" sz="quarter" idx="11" hasCustomPrompt="1"/>
          </p:nvPr>
        </p:nvSpPr>
        <p:spPr>
          <a:xfrm>
            <a:off x="0" y="0"/>
            <a:ext cx="9144000" cy="5143500"/>
          </a:xfrm>
          <a:solidFill>
            <a:schemeClr val="tx1"/>
          </a:solidFill>
        </p:spPr>
        <p:txBody>
          <a:bodyPr anchor="ctr" anchorCtr="0"/>
          <a:lstStyle>
            <a:lvl1pPr marL="0" indent="0" algn="l">
              <a:buNone/>
              <a:defRPr>
                <a:solidFill>
                  <a:schemeClr val="bg1"/>
                </a:solidFill>
              </a:defRPr>
            </a:lvl1pPr>
          </a:lstStyle>
          <a:p>
            <a:r>
              <a:rPr lang="en-US"/>
              <a:t>Click the picture icon to insert a background picture. </a:t>
            </a:r>
            <a:br>
              <a:rPr lang="en-US"/>
            </a:br>
            <a:r>
              <a:rPr lang="en-US"/>
              <a:t>Make sure to include an image description by right </a:t>
            </a:r>
            <a:br>
              <a:rPr lang="en-US"/>
            </a:br>
            <a:r>
              <a:rPr lang="en-US"/>
              <a:t>clicking on your image and selecting ‘Edit Alt Text…’ </a:t>
            </a:r>
          </a:p>
          <a:p>
            <a:endParaRPr lang="en-US"/>
          </a:p>
        </p:txBody>
      </p:sp>
      <p:sp>
        <p:nvSpPr>
          <p:cNvPr id="20" name="Background Circle">
            <a:extLst>
              <a:ext uri="{FF2B5EF4-FFF2-40B4-BE49-F238E27FC236}">
                <a16:creationId xmlns:a16="http://schemas.microsoft.com/office/drawing/2014/main" id="{5A2FA8D5-369B-C44D-90BE-9F100D869C39}"/>
              </a:ext>
              <a:ext uri="{C183D7F6-B498-43B3-948B-1728B52AA6E4}">
                <adec:decorative xmlns:adec="http://schemas.microsoft.com/office/drawing/2017/decorative" val="1"/>
              </a:ext>
            </a:extLst>
          </p:cNvPr>
          <p:cNvSpPr>
            <a:spLocks noGrp="1"/>
          </p:cNvSpPr>
          <p:nvPr>
            <p:ph type="pic" sz="quarter" idx="13"/>
          </p:nvPr>
        </p:nvSpPr>
        <p:spPr>
          <a:xfrm>
            <a:off x="6385906" y="1303338"/>
            <a:ext cx="3338513" cy="3338512"/>
          </a:xfrm>
          <a:prstGeom prst="ellipse">
            <a:avLst/>
          </a:prstGeom>
          <a:solidFill>
            <a:schemeClr val="accent1"/>
          </a:solidFill>
        </p:spPr>
        <p:txBody>
          <a:bodyPr/>
          <a:lstStyle>
            <a:lvl1pPr>
              <a:defRPr>
                <a:solidFill>
                  <a:schemeClr val="accent1"/>
                </a:solidFill>
              </a:defRPr>
            </a:lvl1pPr>
          </a:lstStyle>
          <a:p>
            <a:endParaRPr lang="en-US"/>
          </a:p>
        </p:txBody>
      </p:sp>
      <p:sp>
        <p:nvSpPr>
          <p:cNvPr id="2" name="Title Placeholder">
            <a:extLst>
              <a:ext uri="{FF2B5EF4-FFF2-40B4-BE49-F238E27FC236}">
                <a16:creationId xmlns:a16="http://schemas.microsoft.com/office/drawing/2014/main" id="{649F63A3-0BA1-094E-B7F9-F33A78C6C9F4}"/>
              </a:ext>
            </a:extLst>
          </p:cNvPr>
          <p:cNvSpPr>
            <a:spLocks noGrp="1"/>
          </p:cNvSpPr>
          <p:nvPr>
            <p:ph type="title"/>
          </p:nvPr>
        </p:nvSpPr>
        <p:spPr>
          <a:xfrm>
            <a:off x="6677892" y="1607127"/>
            <a:ext cx="2417618" cy="1447011"/>
          </a:xfrm>
        </p:spPr>
        <p:txBody>
          <a:bodyPr anchor="b" anchorCtr="0">
            <a:normAutofit/>
          </a:bodyPr>
          <a:lstStyle>
            <a:lvl1pPr algn="l">
              <a:lnSpc>
                <a:spcPct val="100000"/>
              </a:lnSpc>
              <a:defRPr sz="2400">
                <a:solidFill>
                  <a:schemeClr val="bg1"/>
                </a:solidFill>
              </a:defRPr>
            </a:lvl1pPr>
          </a:lstStyle>
          <a:p>
            <a:r>
              <a:rPr lang="en-US"/>
              <a:t>Click to edit Master title style</a:t>
            </a:r>
          </a:p>
        </p:txBody>
      </p:sp>
      <p:sp>
        <p:nvSpPr>
          <p:cNvPr id="12" name="Subtitle Placeholder" descr="Master subtitle">
            <a:extLst>
              <a:ext uri="{FF2B5EF4-FFF2-40B4-BE49-F238E27FC236}">
                <a16:creationId xmlns:a16="http://schemas.microsoft.com/office/drawing/2014/main" id="{FC2F2E22-5550-2248-8176-512794DFA78D}"/>
              </a:ext>
            </a:extLst>
          </p:cNvPr>
          <p:cNvSpPr>
            <a:spLocks noGrp="1"/>
          </p:cNvSpPr>
          <p:nvPr>
            <p:ph type="subTitle" idx="1" hasCustomPrompt="1"/>
          </p:nvPr>
        </p:nvSpPr>
        <p:spPr>
          <a:xfrm>
            <a:off x="6677892" y="3057603"/>
            <a:ext cx="2417618" cy="1300038"/>
          </a:xfrm>
        </p:spPr>
        <p:txBody>
          <a:bodyPr/>
          <a:lstStyle>
            <a:lvl1pPr marL="0" indent="0" algn="l">
              <a:lnSpc>
                <a:spcPct val="150000"/>
              </a:lnSpc>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add subtitle</a:t>
            </a:r>
          </a:p>
        </p:txBody>
      </p:sp>
    </p:spTree>
    <p:extLst>
      <p:ext uri="{BB962C8B-B14F-4D97-AF65-F5344CB8AC3E}">
        <p14:creationId xmlns:p14="http://schemas.microsoft.com/office/powerpoint/2010/main" val="400695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Placeholder" descr="Slide title">
            <a:extLst>
              <a:ext uri="{FF2B5EF4-FFF2-40B4-BE49-F238E27FC236}">
                <a16:creationId xmlns:a16="http://schemas.microsoft.com/office/drawing/2014/main" id="{6BBD06D5-C1DC-E148-8EFB-74F86B116334}"/>
              </a:ext>
            </a:extLst>
          </p:cNvPr>
          <p:cNvSpPr>
            <a:spLocks noGrp="1"/>
          </p:cNvSpPr>
          <p:nvPr>
            <p:ph type="title"/>
          </p:nvPr>
        </p:nvSpPr>
        <p:spPr>
          <a:xfrm>
            <a:off x="200893" y="0"/>
            <a:ext cx="8781051" cy="491537"/>
          </a:xfrm>
        </p:spPr>
        <p:txBody>
          <a:bodyPr bIns="0" anchor="b" anchorCtr="0"/>
          <a:lstStyle>
            <a:lvl1pPr>
              <a:lnSpc>
                <a:spcPct val="150000"/>
              </a:lnSpc>
              <a:defRPr>
                <a:solidFill>
                  <a:schemeClr val="accent1"/>
                </a:solidFill>
              </a:defRPr>
            </a:lvl1pPr>
          </a:lstStyle>
          <a:p>
            <a:r>
              <a:rPr lang="en-US"/>
              <a:t>Click to edit Master title style</a:t>
            </a:r>
          </a:p>
        </p:txBody>
      </p:sp>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01613" y="494210"/>
            <a:ext cx="8780462" cy="564942"/>
          </a:xfrm>
        </p:spPr>
        <p:txBody>
          <a:bodyPr>
            <a:no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a:t>Click to add subtitle</a:t>
            </a:r>
          </a:p>
        </p:txBody>
      </p:sp>
      <p:sp>
        <p:nvSpPr>
          <p:cNvPr id="3" name="Content Placeholder" descr="Slide content"/>
          <p:cNvSpPr>
            <a:spLocks noGrp="1"/>
          </p:cNvSpPr>
          <p:nvPr>
            <p:ph idx="1" hasCustomPrompt="1"/>
          </p:nvPr>
        </p:nvSpPr>
        <p:spPr>
          <a:xfrm>
            <a:off x="200893" y="1066080"/>
            <a:ext cx="8781051" cy="3402011"/>
          </a:xfrm>
        </p:spPr>
        <p:txBody>
          <a:bodyPr lIns="108000"/>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add text or select an icon below for picture, table, graph and more content options.</a:t>
            </a:r>
          </a:p>
        </p:txBody>
      </p:sp>
      <p:sp>
        <p:nvSpPr>
          <p:cNvPr id="19" name="Slide Number" descr="Slide Number"/>
          <p:cNvSpPr>
            <a:spLocks noGrp="1"/>
          </p:cNvSpPr>
          <p:nvPr>
            <p:ph type="sldNum" sz="quarter" idx="11"/>
          </p:nvPr>
        </p:nvSpPr>
        <p:spPr/>
        <p:txBody>
          <a:bodyPr/>
          <a:lstStyle/>
          <a:p>
            <a:fld id="{E2CB33EA-91D6-F140-A440-0A130B2A34DE}" type="slidenum">
              <a:rPr lang="en-US" smtClean="0"/>
              <a:pPr/>
              <a:t>‹#›</a:t>
            </a:fld>
            <a:endParaRPr lang="en-US"/>
          </a:p>
        </p:txBody>
      </p:sp>
      <p:sp>
        <p:nvSpPr>
          <p:cNvPr id="18" name="Date">
            <a:extLst>
              <a:ext uri="{C183D7F6-B498-43B3-948B-1728B52AA6E4}">
                <adec:decorative xmlns:adec="http://schemas.microsoft.com/office/drawing/2017/decorative" val="1"/>
              </a:ext>
            </a:extLst>
          </p:cNvPr>
          <p:cNvSpPr>
            <a:spLocks noGrp="1"/>
          </p:cNvSpPr>
          <p:nvPr>
            <p:ph type="dt" sz="half" idx="10"/>
          </p:nvPr>
        </p:nvSpPr>
        <p:spPr/>
        <p:txBody>
          <a:bodyPr/>
          <a:lstStyle/>
          <a:p>
            <a:fld id="{12CEF10F-437A-1E47-9122-F08C813F0AE8}" type="datetime4">
              <a:rPr lang="en-CA" smtClean="0"/>
              <a:pPr/>
              <a:t>November 28, 2023</a:t>
            </a:fld>
            <a:endParaRPr lang="en-US"/>
          </a:p>
        </p:txBody>
      </p:sp>
    </p:spTree>
    <p:extLst>
      <p:ext uri="{BB962C8B-B14F-4D97-AF65-F5344CB8AC3E}">
        <p14:creationId xmlns:p14="http://schemas.microsoft.com/office/powerpoint/2010/main" val="4172202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Placeholder">
            <a:extLst>
              <a:ext uri="{FF2B5EF4-FFF2-40B4-BE49-F238E27FC236}">
                <a16:creationId xmlns:a16="http://schemas.microsoft.com/office/drawing/2014/main" id="{6C77D3C7-0799-4147-8E2C-FF0B1E1717F6}"/>
              </a:ext>
            </a:extLst>
          </p:cNvPr>
          <p:cNvSpPr>
            <a:spLocks noGrp="1"/>
          </p:cNvSpPr>
          <p:nvPr>
            <p:ph type="title"/>
          </p:nvPr>
        </p:nvSpPr>
        <p:spPr>
          <a:xfrm>
            <a:off x="200893" y="0"/>
            <a:ext cx="8781051" cy="491537"/>
          </a:xfrm>
        </p:spPr>
        <p:txBody>
          <a:bodyPr bIns="0" anchor="b" anchorCtr="0"/>
          <a:lstStyle>
            <a:lvl1pPr>
              <a:lnSpc>
                <a:spcPct val="150000"/>
              </a:lnSpc>
              <a:defRPr>
                <a:solidFill>
                  <a:schemeClr val="accent1"/>
                </a:solidFill>
              </a:defRPr>
            </a:lvl1pPr>
          </a:lstStyle>
          <a:p>
            <a:r>
              <a:rPr lang="en-US"/>
              <a:t>Click to edit Master title style</a:t>
            </a:r>
          </a:p>
        </p:txBody>
      </p:sp>
      <p:sp>
        <p:nvSpPr>
          <p:cNvPr id="10" name="Subtitle Placeholder">
            <a:extLst>
              <a:ext uri="{FF2B5EF4-FFF2-40B4-BE49-F238E27FC236}">
                <a16:creationId xmlns:a16="http://schemas.microsoft.com/office/drawing/2014/main" id="{9F008ECF-AE56-1E42-879F-E7F7F65B5AA2}"/>
              </a:ext>
            </a:extLst>
          </p:cNvPr>
          <p:cNvSpPr>
            <a:spLocks noGrp="1"/>
          </p:cNvSpPr>
          <p:nvPr>
            <p:ph type="body" sz="quarter" idx="12" hasCustomPrompt="1"/>
          </p:nvPr>
        </p:nvSpPr>
        <p:spPr>
          <a:xfrm>
            <a:off x="201613" y="494209"/>
            <a:ext cx="8780462" cy="623309"/>
          </a:xfrm>
        </p:spPr>
        <p:txBody>
          <a:bodyPr>
            <a:no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a:t>Click to add subtitle</a:t>
            </a:r>
          </a:p>
        </p:txBody>
      </p:sp>
      <p:sp>
        <p:nvSpPr>
          <p:cNvPr id="3" name="Left Content Placeholder"/>
          <p:cNvSpPr>
            <a:spLocks noGrp="1"/>
          </p:cNvSpPr>
          <p:nvPr>
            <p:ph sz="half" idx="1" hasCustomPrompt="1"/>
          </p:nvPr>
        </p:nvSpPr>
        <p:spPr>
          <a:xfrm>
            <a:off x="457200" y="1200151"/>
            <a:ext cx="4038600" cy="3394472"/>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add text or select an icon below for picture, table, graph and more content options.</a:t>
            </a:r>
          </a:p>
        </p:txBody>
      </p:sp>
      <p:sp>
        <p:nvSpPr>
          <p:cNvPr id="4" name="Right Content Placeholder"/>
          <p:cNvSpPr>
            <a:spLocks noGrp="1"/>
          </p:cNvSpPr>
          <p:nvPr>
            <p:ph sz="half" idx="2" hasCustomPrompt="1"/>
          </p:nvPr>
        </p:nvSpPr>
        <p:spPr>
          <a:xfrm>
            <a:off x="4648200" y="1200151"/>
            <a:ext cx="4038600" cy="3394472"/>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add text or select an icon below for picture, table, graph and more content options.</a:t>
            </a:r>
          </a:p>
        </p:txBody>
      </p:sp>
      <p:sp>
        <p:nvSpPr>
          <p:cNvPr id="14" name="Slide Number"/>
          <p:cNvSpPr>
            <a:spLocks noGrp="1"/>
          </p:cNvSpPr>
          <p:nvPr>
            <p:ph type="sldNum" sz="quarter" idx="11"/>
          </p:nvPr>
        </p:nvSpPr>
        <p:spPr/>
        <p:txBody>
          <a:bodyPr/>
          <a:lstStyle/>
          <a:p>
            <a:fld id="{E2CB33EA-91D6-F140-A440-0A130B2A34DE}" type="slidenum">
              <a:rPr lang="en-US" smtClean="0"/>
              <a:pPr/>
              <a:t>‹#›</a:t>
            </a:fld>
            <a:endParaRPr lang="en-US"/>
          </a:p>
        </p:txBody>
      </p:sp>
      <p:sp>
        <p:nvSpPr>
          <p:cNvPr id="13" name="Date"/>
          <p:cNvSpPr>
            <a:spLocks noGrp="1"/>
          </p:cNvSpPr>
          <p:nvPr>
            <p:ph type="dt" sz="half" idx="10"/>
          </p:nvPr>
        </p:nvSpPr>
        <p:spPr/>
        <p:txBody>
          <a:bodyPr/>
          <a:lstStyle/>
          <a:p>
            <a:fld id="{12CEF10F-437A-1E47-9122-F08C813F0AE8}" type="datetime4">
              <a:rPr lang="en-CA" smtClean="0"/>
              <a:pPr/>
              <a:t>November 28, 2023</a:t>
            </a:fld>
            <a:endParaRPr lang="en-US"/>
          </a:p>
        </p:txBody>
      </p:sp>
    </p:spTree>
    <p:extLst>
      <p:ext uri="{BB962C8B-B14F-4D97-AF65-F5344CB8AC3E}">
        <p14:creationId xmlns:p14="http://schemas.microsoft.com/office/powerpoint/2010/main" val="3935014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9F834383-94D0-7E4C-BCAE-DAC829951A9A}"/>
              </a:ext>
            </a:extLst>
          </p:cNvPr>
          <p:cNvSpPr>
            <a:spLocks noGrp="1"/>
          </p:cNvSpPr>
          <p:nvPr>
            <p:ph type="title"/>
          </p:nvPr>
        </p:nvSpPr>
        <p:spPr>
          <a:xfrm>
            <a:off x="200893" y="0"/>
            <a:ext cx="8781051" cy="491537"/>
          </a:xfrm>
        </p:spPr>
        <p:txBody>
          <a:bodyPr bIns="0" anchor="b" anchorCtr="0"/>
          <a:lstStyle>
            <a:lvl1pPr>
              <a:lnSpc>
                <a:spcPct val="150000"/>
              </a:lnSpc>
              <a:defRPr>
                <a:solidFill>
                  <a:schemeClr val="accent1"/>
                </a:solidFill>
              </a:defRPr>
            </a:lvl1pPr>
          </a:lstStyle>
          <a:p>
            <a:r>
              <a:rPr lang="en-US"/>
              <a:t>Click to edit Master title style</a:t>
            </a:r>
          </a:p>
        </p:txBody>
      </p:sp>
      <p:sp>
        <p:nvSpPr>
          <p:cNvPr id="6" name="Subtitle Placeholder">
            <a:extLst>
              <a:ext uri="{FF2B5EF4-FFF2-40B4-BE49-F238E27FC236}">
                <a16:creationId xmlns:a16="http://schemas.microsoft.com/office/drawing/2014/main" id="{192EC7AF-6E96-4C4A-BA85-15411DB3BCF0}"/>
              </a:ext>
            </a:extLst>
          </p:cNvPr>
          <p:cNvSpPr>
            <a:spLocks noGrp="1"/>
          </p:cNvSpPr>
          <p:nvPr>
            <p:ph type="body" sz="quarter" idx="12" hasCustomPrompt="1"/>
          </p:nvPr>
        </p:nvSpPr>
        <p:spPr>
          <a:xfrm>
            <a:off x="201613" y="494209"/>
            <a:ext cx="8780462" cy="623309"/>
          </a:xfrm>
        </p:spPr>
        <p:txBody>
          <a:bodyPr>
            <a:no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a:t>Click to add subtitle</a:t>
            </a:r>
          </a:p>
        </p:txBody>
      </p:sp>
      <p:sp>
        <p:nvSpPr>
          <p:cNvPr id="12" name="Slide Number"/>
          <p:cNvSpPr>
            <a:spLocks noGrp="1"/>
          </p:cNvSpPr>
          <p:nvPr>
            <p:ph type="sldNum" sz="quarter" idx="11"/>
          </p:nvPr>
        </p:nvSpPr>
        <p:spPr/>
        <p:txBody>
          <a:bodyPr/>
          <a:lstStyle/>
          <a:p>
            <a:fld id="{E2CB33EA-91D6-F140-A440-0A130B2A34DE}" type="slidenum">
              <a:rPr lang="en-US" smtClean="0"/>
              <a:pPr/>
              <a:t>‹#›</a:t>
            </a:fld>
            <a:endParaRPr lang="en-US"/>
          </a:p>
        </p:txBody>
      </p:sp>
      <p:sp>
        <p:nvSpPr>
          <p:cNvPr id="11" name="Date"/>
          <p:cNvSpPr>
            <a:spLocks noGrp="1"/>
          </p:cNvSpPr>
          <p:nvPr>
            <p:ph type="dt" sz="half" idx="10"/>
          </p:nvPr>
        </p:nvSpPr>
        <p:spPr/>
        <p:txBody>
          <a:bodyPr/>
          <a:lstStyle/>
          <a:p>
            <a:fld id="{12CEF10F-437A-1E47-9122-F08C813F0AE8}" type="datetime4">
              <a:rPr lang="en-CA" smtClean="0"/>
              <a:pPr/>
              <a:t>November 28, 2023</a:t>
            </a:fld>
            <a:endParaRPr lang="en-US"/>
          </a:p>
        </p:txBody>
      </p:sp>
    </p:spTree>
    <p:extLst>
      <p:ext uri="{BB962C8B-B14F-4D97-AF65-F5344CB8AC3E}">
        <p14:creationId xmlns:p14="http://schemas.microsoft.com/office/powerpoint/2010/main" val="106162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ircles">
    <p:spTree>
      <p:nvGrpSpPr>
        <p:cNvPr id="1" name=""/>
        <p:cNvGrpSpPr/>
        <p:nvPr/>
      </p:nvGrpSpPr>
      <p:grpSpPr>
        <a:xfrm>
          <a:off x="0" y="0"/>
          <a:ext cx="0" cy="0"/>
          <a:chOff x="0" y="0"/>
          <a:chExt cx="0" cy="0"/>
        </a:xfrm>
      </p:grpSpPr>
      <p:pic>
        <p:nvPicPr>
          <p:cNvPr id="7" name="Background Picture" descr="circle image collage depicting a rending of the human brain and a student smiling while reading a book beside a window">
            <a:extLst>
              <a:ext uri="{FF2B5EF4-FFF2-40B4-BE49-F238E27FC236}">
                <a16:creationId xmlns:a16="http://schemas.microsoft.com/office/drawing/2014/main" id="{E6070089-2CCE-BC44-92E5-1BB4AB268B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725" y="210299"/>
            <a:ext cx="5829300" cy="4133088"/>
          </a:xfrm>
          <a:prstGeom prst="rect">
            <a:avLst/>
          </a:prstGeom>
        </p:spPr>
      </p:pic>
      <p:sp>
        <p:nvSpPr>
          <p:cNvPr id="5" name="Title Placeholder">
            <a:extLst>
              <a:ext uri="{FF2B5EF4-FFF2-40B4-BE49-F238E27FC236}">
                <a16:creationId xmlns:a16="http://schemas.microsoft.com/office/drawing/2014/main" id="{9F834383-94D0-7E4C-BCAE-DAC829951A9A}"/>
              </a:ext>
            </a:extLst>
          </p:cNvPr>
          <p:cNvSpPr>
            <a:spLocks noGrp="1"/>
          </p:cNvSpPr>
          <p:nvPr>
            <p:ph type="title"/>
          </p:nvPr>
        </p:nvSpPr>
        <p:spPr>
          <a:xfrm>
            <a:off x="200893" y="0"/>
            <a:ext cx="8781051" cy="491537"/>
          </a:xfrm>
        </p:spPr>
        <p:txBody>
          <a:bodyPr bIns="0" anchor="b" anchorCtr="0"/>
          <a:lstStyle>
            <a:lvl1pPr>
              <a:lnSpc>
                <a:spcPct val="150000"/>
              </a:lnSpc>
              <a:defRPr>
                <a:solidFill>
                  <a:schemeClr val="accent1"/>
                </a:solidFill>
              </a:defRPr>
            </a:lvl1pPr>
          </a:lstStyle>
          <a:p>
            <a:r>
              <a:rPr lang="en-US"/>
              <a:t>Click to edit Master title style</a:t>
            </a:r>
          </a:p>
        </p:txBody>
      </p:sp>
      <p:sp>
        <p:nvSpPr>
          <p:cNvPr id="6" name="Subtitle Placeholder">
            <a:extLst>
              <a:ext uri="{FF2B5EF4-FFF2-40B4-BE49-F238E27FC236}">
                <a16:creationId xmlns:a16="http://schemas.microsoft.com/office/drawing/2014/main" id="{192EC7AF-6E96-4C4A-BA85-15411DB3BCF0}"/>
              </a:ext>
            </a:extLst>
          </p:cNvPr>
          <p:cNvSpPr>
            <a:spLocks noGrp="1"/>
          </p:cNvSpPr>
          <p:nvPr>
            <p:ph type="body" sz="quarter" idx="12" hasCustomPrompt="1"/>
          </p:nvPr>
        </p:nvSpPr>
        <p:spPr>
          <a:xfrm>
            <a:off x="201613" y="494209"/>
            <a:ext cx="8780462" cy="623309"/>
          </a:xfrm>
        </p:spPr>
        <p:txBody>
          <a:bodyPr>
            <a:no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a:t>Click to add subtitle</a:t>
            </a:r>
          </a:p>
        </p:txBody>
      </p:sp>
      <p:sp>
        <p:nvSpPr>
          <p:cNvPr id="3" name="Content Placeholder">
            <a:extLst>
              <a:ext uri="{FF2B5EF4-FFF2-40B4-BE49-F238E27FC236}">
                <a16:creationId xmlns:a16="http://schemas.microsoft.com/office/drawing/2014/main" id="{CA6AC2AF-EA7D-1845-B660-F59AAE826966}"/>
              </a:ext>
            </a:extLst>
          </p:cNvPr>
          <p:cNvSpPr>
            <a:spLocks noGrp="1"/>
          </p:cNvSpPr>
          <p:nvPr>
            <p:ph type="body" sz="quarter" idx="13" hasCustomPrompt="1"/>
          </p:nvPr>
        </p:nvSpPr>
        <p:spPr>
          <a:xfrm>
            <a:off x="3151908" y="1981200"/>
            <a:ext cx="2292927" cy="1925638"/>
          </a:xfrm>
        </p:spPr>
        <p:txBody>
          <a:bodyPr anchor="ctr" anchorCtr="0">
            <a:noAutofit/>
          </a:bodyPr>
          <a:lstStyle>
            <a:lvl1pPr marL="0" indent="0" algn="ctr">
              <a:buNone/>
              <a:defRPr sz="2400">
                <a:solidFill>
                  <a:schemeClr val="tx1"/>
                </a:solidFill>
              </a:defRPr>
            </a:lvl1pPr>
            <a:lvl2pPr marL="342900" indent="0" algn="ctr">
              <a:buNone/>
              <a:defRPr sz="2400">
                <a:solidFill>
                  <a:schemeClr val="bg1"/>
                </a:solidFill>
              </a:defRPr>
            </a:lvl2pPr>
            <a:lvl3pPr marL="685800" indent="0" algn="ctr">
              <a:buNone/>
              <a:defRPr sz="2400">
                <a:solidFill>
                  <a:schemeClr val="bg1"/>
                </a:solidFill>
              </a:defRPr>
            </a:lvl3pPr>
            <a:lvl4pPr marL="1028700" indent="0" algn="ctr">
              <a:buNone/>
              <a:defRPr sz="2400">
                <a:solidFill>
                  <a:schemeClr val="bg1"/>
                </a:solidFill>
              </a:defRPr>
            </a:lvl4pPr>
            <a:lvl5pPr marL="1371600" indent="0" algn="ctr">
              <a:buNone/>
              <a:defRPr sz="2400">
                <a:solidFill>
                  <a:schemeClr val="bg1"/>
                </a:solidFill>
              </a:defRPr>
            </a:lvl5pPr>
          </a:lstStyle>
          <a:p>
            <a:pPr lvl="0"/>
            <a:r>
              <a:rPr lang="en-US"/>
              <a:t>Click to add title</a:t>
            </a:r>
          </a:p>
        </p:txBody>
      </p:sp>
      <p:sp>
        <p:nvSpPr>
          <p:cNvPr id="12" name="Slide Number"/>
          <p:cNvSpPr>
            <a:spLocks noGrp="1"/>
          </p:cNvSpPr>
          <p:nvPr>
            <p:ph type="sldNum" sz="quarter" idx="11"/>
          </p:nvPr>
        </p:nvSpPr>
        <p:spPr/>
        <p:txBody>
          <a:bodyPr/>
          <a:lstStyle/>
          <a:p>
            <a:fld id="{E2CB33EA-91D6-F140-A440-0A130B2A34DE}" type="slidenum">
              <a:rPr lang="en-US" smtClean="0"/>
              <a:pPr/>
              <a:t>‹#›</a:t>
            </a:fld>
            <a:endParaRPr lang="en-US"/>
          </a:p>
        </p:txBody>
      </p:sp>
      <p:sp>
        <p:nvSpPr>
          <p:cNvPr id="11" name="Date"/>
          <p:cNvSpPr>
            <a:spLocks noGrp="1"/>
          </p:cNvSpPr>
          <p:nvPr>
            <p:ph type="dt" sz="half" idx="10"/>
          </p:nvPr>
        </p:nvSpPr>
        <p:spPr/>
        <p:txBody>
          <a:bodyPr/>
          <a:lstStyle/>
          <a:p>
            <a:fld id="{12CEF10F-437A-1E47-9122-F08C813F0AE8}" type="datetime4">
              <a:rPr lang="en-CA" smtClean="0"/>
              <a:pPr/>
              <a:t>November 28, 2023</a:t>
            </a:fld>
            <a:endParaRPr lang="en-US"/>
          </a:p>
        </p:txBody>
      </p:sp>
    </p:spTree>
    <p:extLst>
      <p:ext uri="{BB962C8B-B14F-4D97-AF65-F5344CB8AC3E}">
        <p14:creationId xmlns:p14="http://schemas.microsoft.com/office/powerpoint/2010/main" val="124237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Background Picture" descr="colourful circles with text overlayed. Im image of a boy and a girl walking together on campus engaged in coversation and smiling.">
            <a:extLst>
              <a:ext uri="{FF2B5EF4-FFF2-40B4-BE49-F238E27FC236}">
                <a16:creationId xmlns:a16="http://schemas.microsoft.com/office/drawing/2014/main" id="{CE1C8C8A-E128-DB4F-89B6-F622070530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4544" y="590864"/>
            <a:ext cx="6088967" cy="3653381"/>
          </a:xfrm>
          <a:prstGeom prst="rect">
            <a:avLst/>
          </a:prstGeom>
        </p:spPr>
      </p:pic>
      <p:sp>
        <p:nvSpPr>
          <p:cNvPr id="5" name="Title Placeholder">
            <a:extLst>
              <a:ext uri="{FF2B5EF4-FFF2-40B4-BE49-F238E27FC236}">
                <a16:creationId xmlns:a16="http://schemas.microsoft.com/office/drawing/2014/main" id="{3957A4D7-17B2-DF4C-9315-D964D47D3AC0}"/>
              </a:ext>
            </a:extLst>
          </p:cNvPr>
          <p:cNvSpPr>
            <a:spLocks noGrp="1"/>
          </p:cNvSpPr>
          <p:nvPr>
            <p:ph type="title"/>
          </p:nvPr>
        </p:nvSpPr>
        <p:spPr>
          <a:xfrm>
            <a:off x="3462728" y="885401"/>
            <a:ext cx="2570813" cy="2973090"/>
          </a:xfrm>
        </p:spPr>
        <p:txBody>
          <a:bodyPr bIns="0" anchor="ctr" anchorCtr="0"/>
          <a:lstStyle>
            <a:lvl1pPr algn="ctr">
              <a:lnSpc>
                <a:spcPct val="112000"/>
              </a:lnSpc>
              <a:defRPr>
                <a:solidFill>
                  <a:schemeClr val="tx1"/>
                </a:solidFill>
              </a:defRPr>
            </a:lvl1pPr>
          </a:lstStyle>
          <a:p>
            <a:r>
              <a:rPr lang="en-US"/>
              <a:t>Click to edit Master title style</a:t>
            </a:r>
          </a:p>
        </p:txBody>
      </p:sp>
      <p:sp>
        <p:nvSpPr>
          <p:cNvPr id="6" name="Subtitle Placeholder">
            <a:extLst>
              <a:ext uri="{FF2B5EF4-FFF2-40B4-BE49-F238E27FC236}">
                <a16:creationId xmlns:a16="http://schemas.microsoft.com/office/drawing/2014/main" id="{3BC43BA5-B147-5E40-827F-3DE426502BC5}"/>
              </a:ext>
            </a:extLst>
          </p:cNvPr>
          <p:cNvSpPr>
            <a:spLocks noGrp="1"/>
          </p:cNvSpPr>
          <p:nvPr>
            <p:ph type="body" sz="quarter" idx="12" hasCustomPrompt="1"/>
          </p:nvPr>
        </p:nvSpPr>
        <p:spPr>
          <a:xfrm>
            <a:off x="6144492" y="2708563"/>
            <a:ext cx="1156854" cy="1535682"/>
          </a:xfrm>
        </p:spPr>
        <p:txBody>
          <a:bodyPr anchor="ctr" anchorCtr="0">
            <a:noAutofit/>
          </a:bodyPr>
          <a:lstStyle>
            <a:lvl1pPr marL="0" indent="0" algn="ctr">
              <a:buNone/>
              <a:defRPr sz="1200">
                <a:solidFill>
                  <a:schemeClr val="tx1"/>
                </a:solidFill>
              </a:defRPr>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a:t>Click to add subtitle</a:t>
            </a:r>
          </a:p>
        </p:txBody>
      </p:sp>
      <p:sp>
        <p:nvSpPr>
          <p:cNvPr id="11" name="Slide Number"/>
          <p:cNvSpPr>
            <a:spLocks noGrp="1"/>
          </p:cNvSpPr>
          <p:nvPr>
            <p:ph type="sldNum" sz="quarter" idx="11"/>
          </p:nvPr>
        </p:nvSpPr>
        <p:spPr/>
        <p:txBody>
          <a:bodyPr/>
          <a:lstStyle/>
          <a:p>
            <a:fld id="{E2CB33EA-91D6-F140-A440-0A130B2A34DE}" type="slidenum">
              <a:rPr lang="en-US" smtClean="0"/>
              <a:pPr/>
              <a:t>‹#›</a:t>
            </a:fld>
            <a:endParaRPr lang="en-US"/>
          </a:p>
        </p:txBody>
      </p:sp>
      <p:sp>
        <p:nvSpPr>
          <p:cNvPr id="10" name="Date"/>
          <p:cNvSpPr>
            <a:spLocks noGrp="1"/>
          </p:cNvSpPr>
          <p:nvPr>
            <p:ph type="dt" sz="half" idx="10"/>
          </p:nvPr>
        </p:nvSpPr>
        <p:spPr/>
        <p:txBody>
          <a:bodyPr/>
          <a:lstStyle/>
          <a:p>
            <a:fld id="{12CEF10F-437A-1E47-9122-F08C813F0AE8}" type="datetime4">
              <a:rPr lang="en-CA" smtClean="0"/>
              <a:pPr/>
              <a:t>November 28, 2023</a:t>
            </a:fld>
            <a:endParaRPr lang="en-US"/>
          </a:p>
        </p:txBody>
      </p:sp>
    </p:spTree>
    <p:extLst>
      <p:ext uri="{BB962C8B-B14F-4D97-AF65-F5344CB8AC3E}">
        <p14:creationId xmlns:p14="http://schemas.microsoft.com/office/powerpoint/2010/main" val="384817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Background Circle">
            <a:extLst>
              <a:ext uri="{FF2B5EF4-FFF2-40B4-BE49-F238E27FC236}">
                <a16:creationId xmlns:a16="http://schemas.microsoft.com/office/drawing/2014/main" id="{43338589-10ED-9C42-B552-9C7DF681C668}"/>
              </a:ext>
              <a:ext uri="{C183D7F6-B498-43B3-948B-1728B52AA6E4}">
                <adec:decorative xmlns:adec="http://schemas.microsoft.com/office/drawing/2017/decorative" val="1"/>
              </a:ext>
            </a:extLst>
          </p:cNvPr>
          <p:cNvSpPr>
            <a:spLocks noChangeArrowheads="1"/>
          </p:cNvSpPr>
          <p:nvPr userDrawn="1"/>
        </p:nvSpPr>
        <p:spPr bwMode="auto">
          <a:xfrm>
            <a:off x="-434421" y="640556"/>
            <a:ext cx="3338513" cy="3338512"/>
          </a:xfrm>
          <a:prstGeom prst="ellipse">
            <a:avLst/>
          </a:prstGeom>
          <a:solidFill>
            <a:schemeClr val="accent1"/>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endParaRPr lang="en-US" altLang="en-US" sz="2625">
              <a:solidFill>
                <a:schemeClr val="bg1"/>
              </a:solidFill>
              <a:ea typeface="ＭＳ Ｐゴシック" charset="-128"/>
            </a:endParaRPr>
          </a:p>
        </p:txBody>
      </p:sp>
      <p:sp>
        <p:nvSpPr>
          <p:cNvPr id="2" name="Title Placeholder"/>
          <p:cNvSpPr>
            <a:spLocks noGrp="1"/>
          </p:cNvSpPr>
          <p:nvPr>
            <p:ph type="title"/>
          </p:nvPr>
        </p:nvSpPr>
        <p:spPr>
          <a:xfrm>
            <a:off x="235527" y="1493260"/>
            <a:ext cx="2376054" cy="871538"/>
          </a:xfrm>
        </p:spPr>
        <p:txBody>
          <a:bodyPr anchor="b">
            <a:normAutofit/>
          </a:bodyPr>
          <a:lstStyle>
            <a:lvl1pPr algn="l">
              <a:lnSpc>
                <a:spcPct val="100000"/>
              </a:lnSpc>
              <a:defRPr sz="1800" b="0">
                <a:solidFill>
                  <a:schemeClr val="bg1"/>
                </a:solidFill>
              </a:defRPr>
            </a:lvl1pPr>
          </a:lstStyle>
          <a:p>
            <a:r>
              <a:rPr lang="en-US"/>
              <a:t>Click to edit Master title style</a:t>
            </a:r>
          </a:p>
        </p:txBody>
      </p:sp>
      <p:sp>
        <p:nvSpPr>
          <p:cNvPr id="4" name="Subtitle Placeholder"/>
          <p:cNvSpPr>
            <a:spLocks noGrp="1"/>
          </p:cNvSpPr>
          <p:nvPr>
            <p:ph type="body" sz="half" idx="2" hasCustomPrompt="1"/>
          </p:nvPr>
        </p:nvSpPr>
        <p:spPr>
          <a:xfrm>
            <a:off x="235527" y="2385580"/>
            <a:ext cx="2376054" cy="1064201"/>
          </a:xfrm>
        </p:spPr>
        <p:txBody>
          <a:bodyPr>
            <a:normAutofit/>
          </a:bodyPr>
          <a:lstStyle>
            <a:lvl1pPr marL="0" indent="0">
              <a:buNone/>
              <a:defRPr sz="14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add subtitle</a:t>
            </a:r>
          </a:p>
        </p:txBody>
      </p:sp>
      <p:sp>
        <p:nvSpPr>
          <p:cNvPr id="3" name="Content Placeholder"/>
          <p:cNvSpPr>
            <a:spLocks noGrp="1"/>
          </p:cNvSpPr>
          <p:nvPr>
            <p:ph idx="1" hasCustomPrompt="1"/>
          </p:nvPr>
        </p:nvSpPr>
        <p:spPr>
          <a:xfrm>
            <a:off x="3575050" y="512618"/>
            <a:ext cx="5111750" cy="3900055"/>
          </a:xfrm>
        </p:spPr>
        <p:txBody>
          <a:bodyPr>
            <a:normAutofit/>
          </a:bodyPr>
          <a:lstStyle>
            <a:lvl1pPr>
              <a:defRPr sz="1350"/>
            </a:lvl1pPr>
            <a:lvl2pPr>
              <a:defRPr sz="135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a:t>Click to add text or select an icon below for picture, table, graph and more content options.</a:t>
            </a:r>
          </a:p>
        </p:txBody>
      </p:sp>
      <p:sp>
        <p:nvSpPr>
          <p:cNvPr id="14" name="Slide Number"/>
          <p:cNvSpPr>
            <a:spLocks noGrp="1"/>
          </p:cNvSpPr>
          <p:nvPr>
            <p:ph type="sldNum" sz="quarter" idx="11"/>
          </p:nvPr>
        </p:nvSpPr>
        <p:spPr/>
        <p:txBody>
          <a:bodyPr/>
          <a:lstStyle/>
          <a:p>
            <a:fld id="{E2CB33EA-91D6-F140-A440-0A130B2A34DE}" type="slidenum">
              <a:rPr lang="en-US" smtClean="0"/>
              <a:pPr/>
              <a:t>‹#›</a:t>
            </a:fld>
            <a:endParaRPr lang="en-US"/>
          </a:p>
        </p:txBody>
      </p:sp>
      <p:sp>
        <p:nvSpPr>
          <p:cNvPr id="13" name="Date"/>
          <p:cNvSpPr>
            <a:spLocks noGrp="1"/>
          </p:cNvSpPr>
          <p:nvPr>
            <p:ph type="dt" sz="half" idx="10"/>
          </p:nvPr>
        </p:nvSpPr>
        <p:spPr/>
        <p:txBody>
          <a:bodyPr/>
          <a:lstStyle/>
          <a:p>
            <a:fld id="{12CEF10F-437A-1E47-9122-F08C813F0AE8}" type="datetime4">
              <a:rPr lang="en-CA" smtClean="0"/>
              <a:pPr/>
              <a:t>November 28, 2023</a:t>
            </a:fld>
            <a:endParaRPr lang="en-US"/>
          </a:p>
        </p:txBody>
      </p:sp>
    </p:spTree>
    <p:extLst>
      <p:ext uri="{BB962C8B-B14F-4D97-AF65-F5344CB8AC3E}">
        <p14:creationId xmlns:p14="http://schemas.microsoft.com/office/powerpoint/2010/main" val="148363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2">
    <p:spTree>
      <p:nvGrpSpPr>
        <p:cNvPr id="1" name=""/>
        <p:cNvGrpSpPr/>
        <p:nvPr/>
      </p:nvGrpSpPr>
      <p:grpSpPr>
        <a:xfrm>
          <a:off x="0" y="0"/>
          <a:ext cx="0" cy="0"/>
          <a:chOff x="0" y="0"/>
          <a:chExt cx="0" cy="0"/>
        </a:xfrm>
      </p:grpSpPr>
      <p:sp>
        <p:nvSpPr>
          <p:cNvPr id="9" name="Title Placeholder">
            <a:extLst>
              <a:ext uri="{FF2B5EF4-FFF2-40B4-BE49-F238E27FC236}">
                <a16:creationId xmlns:a16="http://schemas.microsoft.com/office/drawing/2014/main" id="{8C456362-D07C-D447-9EE5-3045E4C2E1C5}"/>
              </a:ext>
            </a:extLst>
          </p:cNvPr>
          <p:cNvSpPr>
            <a:spLocks noGrp="1"/>
          </p:cNvSpPr>
          <p:nvPr>
            <p:ph type="title"/>
          </p:nvPr>
        </p:nvSpPr>
        <p:spPr>
          <a:xfrm>
            <a:off x="200893" y="0"/>
            <a:ext cx="8781051" cy="491537"/>
          </a:xfrm>
        </p:spPr>
        <p:txBody>
          <a:bodyPr bIns="0" anchor="b" anchorCtr="0"/>
          <a:lstStyle>
            <a:lvl1pPr>
              <a:lnSpc>
                <a:spcPct val="150000"/>
              </a:lnSpc>
              <a:defRPr>
                <a:solidFill>
                  <a:schemeClr val="accent1"/>
                </a:solidFill>
              </a:defRPr>
            </a:lvl1pPr>
          </a:lstStyle>
          <a:p>
            <a:r>
              <a:rPr lang="en-US"/>
              <a:t>Click to edit Master title style</a:t>
            </a:r>
          </a:p>
        </p:txBody>
      </p:sp>
      <p:sp>
        <p:nvSpPr>
          <p:cNvPr id="10" name="Subtitle Placeholder">
            <a:extLst>
              <a:ext uri="{FF2B5EF4-FFF2-40B4-BE49-F238E27FC236}">
                <a16:creationId xmlns:a16="http://schemas.microsoft.com/office/drawing/2014/main" id="{79399BB8-DA3F-7144-B2BF-15A07BE135E1}"/>
              </a:ext>
            </a:extLst>
          </p:cNvPr>
          <p:cNvSpPr>
            <a:spLocks noGrp="1"/>
          </p:cNvSpPr>
          <p:nvPr>
            <p:ph type="body" sz="quarter" idx="12" hasCustomPrompt="1"/>
          </p:nvPr>
        </p:nvSpPr>
        <p:spPr>
          <a:xfrm>
            <a:off x="201613" y="494209"/>
            <a:ext cx="8780462" cy="623309"/>
          </a:xfrm>
        </p:spPr>
        <p:txBody>
          <a:bodyPr>
            <a:no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a:t>Click to add subtitle</a:t>
            </a:r>
          </a:p>
        </p:txBody>
      </p:sp>
      <p:sp>
        <p:nvSpPr>
          <p:cNvPr id="8" name="Background Circle">
            <a:extLst>
              <a:ext uri="{FF2B5EF4-FFF2-40B4-BE49-F238E27FC236}">
                <a16:creationId xmlns:a16="http://schemas.microsoft.com/office/drawing/2014/main" id="{0CD4AF8B-071D-174E-AE9D-8CAB9C065E2E}"/>
              </a:ext>
              <a:ext uri="{C183D7F6-B498-43B3-948B-1728B52AA6E4}">
                <adec:decorative xmlns:adec="http://schemas.microsoft.com/office/drawing/2017/decorative" val="1"/>
              </a:ext>
            </a:extLst>
          </p:cNvPr>
          <p:cNvSpPr>
            <a:spLocks noChangeArrowheads="1"/>
          </p:cNvSpPr>
          <p:nvPr userDrawn="1"/>
        </p:nvSpPr>
        <p:spPr bwMode="auto">
          <a:xfrm>
            <a:off x="1209422" y="1291430"/>
            <a:ext cx="2237185" cy="2237184"/>
          </a:xfrm>
          <a:prstGeom prst="ellipse">
            <a:avLst/>
          </a:prstGeom>
          <a:solidFill>
            <a:schemeClr val="accent4"/>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endParaRPr lang="en-US" altLang="en-US" sz="2625">
              <a:solidFill>
                <a:schemeClr val="bg1"/>
              </a:solidFill>
              <a:ea typeface="ＭＳ Ｐゴシック" charset="-128"/>
            </a:endParaRPr>
          </a:p>
        </p:txBody>
      </p:sp>
      <p:sp>
        <p:nvSpPr>
          <p:cNvPr id="16" name="Subject Placeholder">
            <a:extLst>
              <a:ext uri="{FF2B5EF4-FFF2-40B4-BE49-F238E27FC236}">
                <a16:creationId xmlns:a16="http://schemas.microsoft.com/office/drawing/2014/main" id="{C0612D96-9BC3-9442-BA58-3850F396C358}"/>
              </a:ext>
            </a:extLst>
          </p:cNvPr>
          <p:cNvSpPr>
            <a:spLocks noGrp="1"/>
          </p:cNvSpPr>
          <p:nvPr>
            <p:ph type="body" sz="quarter" idx="13" hasCustomPrompt="1"/>
          </p:nvPr>
        </p:nvSpPr>
        <p:spPr>
          <a:xfrm>
            <a:off x="1209278" y="1290638"/>
            <a:ext cx="2237185" cy="2238375"/>
          </a:xfrm>
        </p:spPr>
        <p:txBody>
          <a:bodyPr anchor="ctr" anchorCtr="0">
            <a:normAutofit/>
          </a:bodyPr>
          <a:lstStyle>
            <a:lvl1pPr marL="0" indent="0" algn="ctr">
              <a:lnSpc>
                <a:spcPct val="100000"/>
              </a:lnSpc>
              <a:buNone/>
              <a:defRPr sz="2600"/>
            </a:lvl1pPr>
          </a:lstStyle>
          <a:p>
            <a:pPr lvl="0"/>
            <a:r>
              <a:rPr lang="en-US"/>
              <a:t>Subject Headline</a:t>
            </a:r>
          </a:p>
        </p:txBody>
      </p:sp>
      <p:sp>
        <p:nvSpPr>
          <p:cNvPr id="3" name="Content Placeholder"/>
          <p:cNvSpPr>
            <a:spLocks noGrp="1"/>
          </p:cNvSpPr>
          <p:nvPr>
            <p:ph idx="1" hasCustomPrompt="1"/>
          </p:nvPr>
        </p:nvSpPr>
        <p:spPr>
          <a:xfrm>
            <a:off x="3665105" y="754776"/>
            <a:ext cx="5111750" cy="3379131"/>
          </a:xfrm>
        </p:spPr>
        <p:txBody>
          <a:bodyPr anchor="ctr" anchorCtr="0">
            <a:normAutofit/>
          </a:bodyPr>
          <a:lstStyle>
            <a:lvl1pPr>
              <a:defRPr sz="1350"/>
            </a:lvl1pPr>
            <a:lvl2pPr>
              <a:defRPr sz="135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a:t>Click to add text or</a:t>
            </a:r>
            <a:br>
              <a:rPr lang="en-US"/>
            </a:br>
            <a:r>
              <a:rPr lang="en-US"/>
              <a:t>select a content icon</a:t>
            </a:r>
          </a:p>
        </p:txBody>
      </p:sp>
      <p:sp>
        <p:nvSpPr>
          <p:cNvPr id="14" name="Slide Number"/>
          <p:cNvSpPr>
            <a:spLocks noGrp="1"/>
          </p:cNvSpPr>
          <p:nvPr>
            <p:ph type="sldNum" sz="quarter" idx="11"/>
          </p:nvPr>
        </p:nvSpPr>
        <p:spPr/>
        <p:txBody>
          <a:bodyPr/>
          <a:lstStyle/>
          <a:p>
            <a:fld id="{E2CB33EA-91D6-F140-A440-0A130B2A34DE}" type="slidenum">
              <a:rPr lang="en-US" smtClean="0"/>
              <a:pPr/>
              <a:t>‹#›</a:t>
            </a:fld>
            <a:endParaRPr lang="en-US"/>
          </a:p>
        </p:txBody>
      </p:sp>
      <p:sp>
        <p:nvSpPr>
          <p:cNvPr id="13" name="Date"/>
          <p:cNvSpPr>
            <a:spLocks noGrp="1"/>
          </p:cNvSpPr>
          <p:nvPr>
            <p:ph type="dt" sz="half" idx="10"/>
          </p:nvPr>
        </p:nvSpPr>
        <p:spPr/>
        <p:txBody>
          <a:bodyPr/>
          <a:lstStyle/>
          <a:p>
            <a:fld id="{12CEF10F-437A-1E47-9122-F08C813F0AE8}" type="datetime4">
              <a:rPr lang="en-CA" smtClean="0"/>
              <a:pPr/>
              <a:t>November 28, 2023</a:t>
            </a:fld>
            <a:endParaRPr lang="en-US"/>
          </a:p>
        </p:txBody>
      </p:sp>
    </p:spTree>
    <p:extLst>
      <p:ext uri="{BB962C8B-B14F-4D97-AF65-F5344CB8AC3E}">
        <p14:creationId xmlns:p14="http://schemas.microsoft.com/office/powerpoint/2010/main" val="2778290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descr="Master Title"/>
          <p:cNvSpPr>
            <a:spLocks noGrp="1"/>
          </p:cNvSpPr>
          <p:nvPr>
            <p:ph type="title"/>
          </p:nvPr>
        </p:nvSpPr>
        <p:spPr>
          <a:xfrm>
            <a:off x="200893" y="0"/>
            <a:ext cx="8781051" cy="754776"/>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descr="Slide Content"/>
          <p:cNvSpPr>
            <a:spLocks noGrp="1"/>
          </p:cNvSpPr>
          <p:nvPr>
            <p:ph type="body" idx="1"/>
          </p:nvPr>
        </p:nvSpPr>
        <p:spPr>
          <a:xfrm>
            <a:off x="200893" y="853499"/>
            <a:ext cx="8781051" cy="3741124"/>
          </a:xfrm>
          <a:prstGeom prst="rect">
            <a:avLst/>
          </a:prstGeom>
        </p:spPr>
        <p:txBody>
          <a:bodyPr vert="horz" lIns="10800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Brighter World Line">
            <a:extLst>
              <a:ext uri="{FF2B5EF4-FFF2-40B4-BE49-F238E27FC236}">
                <a16:creationId xmlns:a16="http://schemas.microsoft.com/office/drawing/2014/main" id="{99DC7CF7-5982-6749-B770-08C5172A398F}"/>
              </a:ext>
              <a:ext uri="{C183D7F6-B498-43B3-948B-1728B52AA6E4}">
                <adec:decorative xmlns:adec="http://schemas.microsoft.com/office/drawing/2017/decorative" val="1"/>
              </a:ext>
            </a:extLst>
          </p:cNvPr>
          <p:cNvCxnSpPr>
            <a:cxnSpLocks/>
          </p:cNvCxnSpPr>
          <p:nvPr userDrawn="1"/>
        </p:nvCxnSpPr>
        <p:spPr>
          <a:xfrm>
            <a:off x="1" y="4661165"/>
            <a:ext cx="7710054" cy="0"/>
          </a:xfrm>
          <a:prstGeom prst="line">
            <a:avLst/>
          </a:prstGeom>
          <a:ln w="38100" cap="flat">
            <a:solidFill>
              <a:srgbClr val="7C0040"/>
            </a:solidFill>
          </a:ln>
          <a:effectLst/>
        </p:spPr>
        <p:style>
          <a:lnRef idx="2">
            <a:schemeClr val="accent1"/>
          </a:lnRef>
          <a:fillRef idx="0">
            <a:schemeClr val="accent1"/>
          </a:fillRef>
          <a:effectRef idx="1">
            <a:schemeClr val="accent1"/>
          </a:effectRef>
          <a:fontRef idx="minor">
            <a:schemeClr val="tx1"/>
          </a:fontRef>
        </p:style>
      </p:cxnSp>
      <p:pic>
        <p:nvPicPr>
          <p:cNvPr id="13" name="Brighter World Logo" descr="Brighter World Logo">
            <a:extLst>
              <a:ext uri="{FF2B5EF4-FFF2-40B4-BE49-F238E27FC236}">
                <a16:creationId xmlns:a16="http://schemas.microsoft.com/office/drawing/2014/main" id="{29B74334-1B70-354B-A315-9B4AC67D2CB0}"/>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 r="39176" b="47"/>
          <a:stretch/>
        </p:blipFill>
        <p:spPr>
          <a:xfrm>
            <a:off x="200893" y="4834777"/>
            <a:ext cx="1136072" cy="136841"/>
          </a:xfrm>
          <a:prstGeom prst="rect">
            <a:avLst/>
          </a:prstGeom>
        </p:spPr>
      </p:pic>
      <p:sp>
        <p:nvSpPr>
          <p:cNvPr id="14" name="URL">
            <a:extLst>
              <a:ext uri="{FF2B5EF4-FFF2-40B4-BE49-F238E27FC236}">
                <a16:creationId xmlns:a16="http://schemas.microsoft.com/office/drawing/2014/main" id="{0C654FC7-9C31-074E-AD8E-D6FD365BF2A7}"/>
              </a:ext>
            </a:extLst>
          </p:cNvPr>
          <p:cNvSpPr txBox="1"/>
          <p:nvPr userDrawn="1"/>
        </p:nvSpPr>
        <p:spPr>
          <a:xfrm>
            <a:off x="1277515" y="4774219"/>
            <a:ext cx="2504775" cy="242374"/>
          </a:xfrm>
          <a:prstGeom prst="rect">
            <a:avLst/>
          </a:prstGeom>
          <a:noFill/>
        </p:spPr>
        <p:txBody>
          <a:bodyPr wrap="square" rtlCol="0">
            <a:spAutoFit/>
          </a:bodyPr>
          <a:lstStyle/>
          <a:p>
            <a:r>
              <a:rPr lang="en-US" sz="975" spc="20" baseline="0">
                <a:latin typeface="Arial" panose="020B0604020202020204" pitchFamily="34" charset="0"/>
                <a:cs typeface="Arial" panose="020B0604020202020204" pitchFamily="34" charset="0"/>
              </a:rPr>
              <a:t>mcmaster.ca</a:t>
            </a:r>
          </a:p>
        </p:txBody>
      </p:sp>
      <p:pic>
        <p:nvPicPr>
          <p:cNvPr id="12" name="McMaster University Logo" descr="McMaster University Logo">
            <a:extLst>
              <a:ext uri="{FF2B5EF4-FFF2-40B4-BE49-F238E27FC236}">
                <a16:creationId xmlns:a16="http://schemas.microsoft.com/office/drawing/2014/main" id="{25F451A7-DF44-C948-A3AA-6CB9F92DA20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62769" y="4484767"/>
            <a:ext cx="1019175" cy="561975"/>
          </a:xfrm>
          <a:prstGeom prst="rect">
            <a:avLst/>
          </a:prstGeom>
        </p:spPr>
      </p:pic>
      <p:sp>
        <p:nvSpPr>
          <p:cNvPr id="15" name="Slide Number" descr="Page Number"/>
          <p:cNvSpPr>
            <a:spLocks noGrp="1"/>
          </p:cNvSpPr>
          <p:nvPr>
            <p:ph type="sldNum" sz="quarter" idx="4"/>
          </p:nvPr>
        </p:nvSpPr>
        <p:spPr>
          <a:xfrm>
            <a:off x="7230530" y="4759888"/>
            <a:ext cx="479525" cy="273844"/>
          </a:xfrm>
          <a:prstGeom prst="rect">
            <a:avLst/>
          </a:prstGeom>
        </p:spPr>
        <p:txBody>
          <a:bodyPr tIns="46800" rIns="0" anchor="ctr" anchorCtr="0"/>
          <a:lstStyle>
            <a:lvl1pPr algn="r">
              <a:defRPr sz="900">
                <a:solidFill>
                  <a:schemeClr val="tx1"/>
                </a:solidFill>
                <a:latin typeface="Arial" charset="0"/>
                <a:ea typeface="Arial" charset="0"/>
                <a:cs typeface="Arial" charset="0"/>
              </a:defRPr>
            </a:lvl1pPr>
          </a:lstStyle>
          <a:p>
            <a:fld id="{E2CB33EA-91D6-F140-A440-0A130B2A34DE}" type="slidenum">
              <a:rPr lang="en-US" smtClean="0"/>
              <a:pPr/>
              <a:t>‹#›</a:t>
            </a:fld>
            <a:endParaRPr lang="en-US"/>
          </a:p>
        </p:txBody>
      </p:sp>
      <p:sp>
        <p:nvSpPr>
          <p:cNvPr id="20" name="Divider Line">
            <a:extLst>
              <a:ext uri="{C183D7F6-B498-43B3-948B-1728B52AA6E4}">
                <adec:decorative xmlns:adec="http://schemas.microsoft.com/office/drawing/2017/decorative" val="1"/>
              </a:ext>
            </a:extLst>
          </p:cNvPr>
          <p:cNvSpPr txBox="1">
            <a:spLocks/>
          </p:cNvSpPr>
          <p:nvPr userDrawn="1"/>
        </p:nvSpPr>
        <p:spPr>
          <a:xfrm>
            <a:off x="7242057" y="4759889"/>
            <a:ext cx="224451" cy="273844"/>
          </a:xfrm>
          <a:prstGeom prst="rect">
            <a:avLst/>
          </a:prstGeom>
        </p:spPr>
        <p:txBody>
          <a:bodyPr vert="horz" lIns="68580" tIns="34290" rIns="68580" bIns="34290" rtlCol="0" anchor="ctr" anchorCtr="0"/>
          <a:lstStyle>
            <a:defPPr>
              <a:defRPr lang="en-US"/>
            </a:defPPr>
            <a:lvl1pPr marL="0" algn="r" defTabSz="457200" rtl="0" eaLnBrk="1" latinLnBrk="0" hangingPunct="1">
              <a:defRPr sz="1200" kern="1200">
                <a:solidFill>
                  <a:srgbClr val="929292"/>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a:solidFill>
                  <a:schemeClr val="tx1"/>
                </a:solidFill>
              </a:rPr>
              <a:t>|</a:t>
            </a:r>
            <a:endParaRPr lang="en-US" sz="900">
              <a:solidFill>
                <a:schemeClr val="tx1"/>
              </a:solidFill>
            </a:endParaRPr>
          </a:p>
        </p:txBody>
      </p:sp>
      <p:sp>
        <p:nvSpPr>
          <p:cNvPr id="16" name="Date">
            <a:extLst>
              <a:ext uri="{C183D7F6-B498-43B3-948B-1728B52AA6E4}">
                <adec:decorative xmlns:adec="http://schemas.microsoft.com/office/drawing/2017/decorative" val="1"/>
              </a:ext>
            </a:extLst>
          </p:cNvPr>
          <p:cNvSpPr>
            <a:spLocks noGrp="1"/>
          </p:cNvSpPr>
          <p:nvPr>
            <p:ph type="dt" sz="half" idx="2"/>
          </p:nvPr>
        </p:nvSpPr>
        <p:spPr>
          <a:xfrm>
            <a:off x="5250458" y="4759889"/>
            <a:ext cx="1958715" cy="273844"/>
          </a:xfrm>
          <a:prstGeom prst="rect">
            <a:avLst/>
          </a:prstGeom>
        </p:spPr>
        <p:txBody>
          <a:bodyPr vert="horz" lIns="91440" tIns="45720" rIns="91440" bIns="45720" rtlCol="0" anchor="ctr" anchorCtr="0"/>
          <a:lstStyle>
            <a:lvl1pPr algn="r">
              <a:defRPr sz="900">
                <a:solidFill>
                  <a:schemeClr val="tx1"/>
                </a:solidFill>
                <a:latin typeface="Arial" charset="0"/>
                <a:ea typeface="Arial" charset="0"/>
                <a:cs typeface="Arial" charset="0"/>
              </a:defRPr>
            </a:lvl1pPr>
          </a:lstStyle>
          <a:p>
            <a:fld id="{12CEF10F-437A-1E47-9122-F08C813F0AE8}" type="datetime4">
              <a:rPr lang="en-CA" smtClean="0"/>
              <a:pPr/>
              <a:t>November 28, 2023</a:t>
            </a:fld>
            <a:endParaRPr lang="en-US"/>
          </a:p>
        </p:txBody>
      </p:sp>
    </p:spTree>
    <p:extLst>
      <p:ext uri="{BB962C8B-B14F-4D97-AF65-F5344CB8AC3E}">
        <p14:creationId xmlns:p14="http://schemas.microsoft.com/office/powerpoint/2010/main" val="110468982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4" r:id="rId5"/>
    <p:sldLayoutId id="2147483665" r:id="rId6"/>
    <p:sldLayoutId id="2147483666" r:id="rId7"/>
    <p:sldLayoutId id="2147483656" r:id="rId8"/>
    <p:sldLayoutId id="2147483664" r:id="rId9"/>
    <p:sldLayoutId id="2147483657" r:id="rId10"/>
    <p:sldLayoutId id="2147483667" r:id="rId11"/>
  </p:sldLayoutIdLst>
  <p:hf hdr="0" ftr="0"/>
  <p:txStyles>
    <p:titleStyle>
      <a:lvl1pPr algn="l" defTabSz="342900" rtl="0" eaLnBrk="1" latinLnBrk="0" hangingPunct="1">
        <a:lnSpc>
          <a:spcPct val="150000"/>
        </a:lnSpc>
        <a:spcBef>
          <a:spcPct val="0"/>
        </a:spcBef>
        <a:buNone/>
        <a:defRPr sz="1800" b="0" i="0" kern="1200">
          <a:solidFill>
            <a:schemeClr val="accent1"/>
          </a:solidFill>
          <a:latin typeface="Arial" charset="0"/>
          <a:ea typeface="+mj-ea"/>
          <a:cs typeface="+mj-cs"/>
        </a:defRPr>
      </a:lvl1pPr>
    </p:titleStyle>
    <p:bodyStyle>
      <a:lvl1pPr marL="257175" indent="-257175" algn="l" defTabSz="342900" rtl="0" eaLnBrk="1" latinLnBrk="0" hangingPunct="1">
        <a:lnSpc>
          <a:spcPct val="112000"/>
        </a:lnSpc>
        <a:spcBef>
          <a:spcPts val="0"/>
        </a:spcBef>
        <a:spcAft>
          <a:spcPts val="600"/>
        </a:spcAft>
        <a:buClr>
          <a:srgbClr val="7C0040"/>
        </a:buClr>
        <a:buFont typeface="Arial"/>
        <a:buChar char="•"/>
        <a:defRPr sz="1350" b="0" i="0" kern="1200">
          <a:solidFill>
            <a:schemeClr val="tx1"/>
          </a:solidFill>
          <a:latin typeface="Arial" charset="0"/>
          <a:ea typeface="+mn-ea"/>
          <a:cs typeface="+mn-cs"/>
        </a:defRPr>
      </a:lvl1pPr>
      <a:lvl2pPr marL="485213" indent="-214313" algn="l" defTabSz="342900" rtl="0" eaLnBrk="1" latinLnBrk="0" hangingPunct="1">
        <a:lnSpc>
          <a:spcPct val="112000"/>
        </a:lnSpc>
        <a:spcBef>
          <a:spcPts val="0"/>
        </a:spcBef>
        <a:spcAft>
          <a:spcPts val="600"/>
        </a:spcAft>
        <a:buClr>
          <a:srgbClr val="7C0040"/>
        </a:buClr>
        <a:buSzPct val="65000"/>
        <a:buFont typeface="Courier New" panose="02070309020205020404" pitchFamily="49" charset="0"/>
        <a:buChar char="o"/>
        <a:defRPr sz="1350" b="0" i="0" kern="1200">
          <a:solidFill>
            <a:schemeClr val="tx1"/>
          </a:solidFill>
          <a:latin typeface="Arial" charset="0"/>
          <a:ea typeface="+mn-ea"/>
          <a:cs typeface="+mn-cs"/>
        </a:defRPr>
      </a:lvl2pPr>
      <a:lvl3pPr marL="677250" indent="-171450" algn="l" defTabSz="342900" rtl="0" eaLnBrk="1" latinLnBrk="0" hangingPunct="1">
        <a:lnSpc>
          <a:spcPct val="112000"/>
        </a:lnSpc>
        <a:spcBef>
          <a:spcPts val="0"/>
        </a:spcBef>
        <a:spcAft>
          <a:spcPts val="600"/>
        </a:spcAft>
        <a:buClr>
          <a:schemeClr val="tx1">
            <a:lumMod val="60000"/>
            <a:lumOff val="40000"/>
          </a:schemeClr>
        </a:buClr>
        <a:buFont typeface="Arial"/>
        <a:buChar char="•"/>
        <a:defRPr sz="1350" b="0" i="0" kern="1200">
          <a:solidFill>
            <a:schemeClr val="tx1"/>
          </a:solidFill>
          <a:latin typeface="Arial" charset="0"/>
          <a:ea typeface="+mn-ea"/>
          <a:cs typeface="+mn-cs"/>
        </a:defRPr>
      </a:lvl3pPr>
      <a:lvl4pPr marL="876150" indent="-171450" algn="l" defTabSz="342900" rtl="0" eaLnBrk="1" latinLnBrk="0" hangingPunct="1">
        <a:lnSpc>
          <a:spcPct val="112000"/>
        </a:lnSpc>
        <a:spcBef>
          <a:spcPts val="0"/>
        </a:spcBef>
        <a:spcAft>
          <a:spcPts val="600"/>
        </a:spcAft>
        <a:buClr>
          <a:schemeClr val="tx1">
            <a:lumMod val="60000"/>
            <a:lumOff val="40000"/>
          </a:schemeClr>
        </a:buClr>
        <a:buSzPct val="65000"/>
        <a:buFont typeface="Courier New" panose="02070309020205020404" pitchFamily="49" charset="0"/>
        <a:buChar char="o"/>
        <a:defRPr sz="1350" b="0" i="0" kern="1200">
          <a:solidFill>
            <a:schemeClr val="tx1"/>
          </a:solidFill>
          <a:latin typeface="Arial" charset="0"/>
          <a:ea typeface="+mn-ea"/>
          <a:cs typeface="+mn-cs"/>
        </a:defRPr>
      </a:lvl4pPr>
      <a:lvl5pPr marL="1075050" indent="-171450" algn="l" defTabSz="342900" rtl="0" eaLnBrk="1" latinLnBrk="0" hangingPunct="1">
        <a:lnSpc>
          <a:spcPct val="112000"/>
        </a:lnSpc>
        <a:spcBef>
          <a:spcPts val="0"/>
        </a:spcBef>
        <a:spcAft>
          <a:spcPts val="600"/>
        </a:spcAft>
        <a:buClr>
          <a:schemeClr val="tx1">
            <a:lumMod val="60000"/>
            <a:lumOff val="40000"/>
          </a:schemeClr>
        </a:buClr>
        <a:buFont typeface="Arial" panose="020B0604020202020204" pitchFamily="34" charset="0"/>
        <a:buChar char="•"/>
        <a:defRPr sz="1350" b="0" i="0" kern="1200">
          <a:solidFill>
            <a:schemeClr val="tx1"/>
          </a:solidFill>
          <a:latin typeface="Arial"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4.0/?ref=chooser-v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libraryguides.griffith.edu.au/c.php?g=28798&amp;p=5275146"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B0D6FE-8DA1-F341-A125-C435290DB0CF}"/>
              </a:ext>
            </a:extLst>
          </p:cNvPr>
          <p:cNvSpPr>
            <a:spLocks noGrp="1"/>
          </p:cNvSpPr>
          <p:nvPr>
            <p:ph type="ctrTitle"/>
          </p:nvPr>
        </p:nvSpPr>
        <p:spPr>
          <a:xfrm>
            <a:off x="2462645" y="476104"/>
            <a:ext cx="3255818" cy="1999628"/>
          </a:xfrm>
        </p:spPr>
        <p:txBody>
          <a:bodyPr>
            <a:normAutofit/>
          </a:bodyPr>
          <a:lstStyle/>
          <a:p>
            <a:r>
              <a:rPr lang="en-CA" sz="2400">
                <a:latin typeface="Arial"/>
                <a:cs typeface="Arial"/>
              </a:rPr>
              <a:t>Citations in Wikipedia for Understanding Research Reach</a:t>
            </a:r>
          </a:p>
        </p:txBody>
      </p:sp>
      <p:sp>
        <p:nvSpPr>
          <p:cNvPr id="3" name="Subtitle Placeholder">
            <a:extLst>
              <a:ext uri="{FF2B5EF4-FFF2-40B4-BE49-F238E27FC236}">
                <a16:creationId xmlns:a16="http://schemas.microsoft.com/office/drawing/2014/main" id="{40A6380A-F0A0-D041-A01E-B58CAE535178}"/>
              </a:ext>
            </a:extLst>
          </p:cNvPr>
          <p:cNvSpPr>
            <a:spLocks noGrp="1"/>
          </p:cNvSpPr>
          <p:nvPr>
            <p:ph type="subTitle" idx="1"/>
          </p:nvPr>
        </p:nvSpPr>
        <p:spPr>
          <a:xfrm>
            <a:off x="2462645" y="2475732"/>
            <a:ext cx="3054928" cy="762768"/>
          </a:xfrm>
        </p:spPr>
        <p:txBody>
          <a:bodyPr>
            <a:normAutofit fontScale="70000" lnSpcReduction="20000"/>
          </a:bodyPr>
          <a:lstStyle/>
          <a:p>
            <a:r>
              <a:rPr lang="en-US"/>
              <a:t>Jennifer McKinnell (McMaster University)​</a:t>
            </a:r>
          </a:p>
          <a:p>
            <a:r>
              <a:rPr lang="en-US"/>
              <a:t>Denise Smith (Brock University, formerly McMaster U.)​</a:t>
            </a:r>
          </a:p>
          <a:p>
            <a:r>
              <a:rPr lang="en-US"/>
              <a:t>Jack Young (McMaster University)</a:t>
            </a:r>
          </a:p>
        </p:txBody>
      </p:sp>
      <p:sp>
        <p:nvSpPr>
          <p:cNvPr id="4" name="Meeting Information Placeholder">
            <a:extLst>
              <a:ext uri="{FF2B5EF4-FFF2-40B4-BE49-F238E27FC236}">
                <a16:creationId xmlns:a16="http://schemas.microsoft.com/office/drawing/2014/main" id="{598FC110-1797-7641-85E2-C797735892D8}"/>
              </a:ext>
            </a:extLst>
          </p:cNvPr>
          <p:cNvSpPr>
            <a:spLocks noGrp="1"/>
          </p:cNvSpPr>
          <p:nvPr>
            <p:ph type="body" sz="quarter" idx="10"/>
          </p:nvPr>
        </p:nvSpPr>
        <p:spPr/>
        <p:txBody>
          <a:bodyPr/>
          <a:lstStyle/>
          <a:p>
            <a:r>
              <a:rPr lang="en-CA" sz="900">
                <a:solidFill>
                  <a:schemeClr val="tx1"/>
                </a:solidFill>
                <a:latin typeface="Arial"/>
                <a:cs typeface="Arial"/>
              </a:rPr>
              <a:t>November 11, 2023  </a:t>
            </a:r>
            <a:endParaRPr lang="en-CA" sz="900">
              <a:solidFill>
                <a:schemeClr val="tx1"/>
              </a:solidFill>
            </a:endParaRPr>
          </a:p>
          <a:p>
            <a:r>
              <a:rPr lang="en-CA" sz="900" err="1">
                <a:solidFill>
                  <a:schemeClr val="tx1"/>
                </a:solidFill>
                <a:latin typeface="Arial"/>
                <a:cs typeface="Arial"/>
              </a:rPr>
              <a:t>WikiConference</a:t>
            </a:r>
            <a:r>
              <a:rPr lang="en-CA" sz="900">
                <a:solidFill>
                  <a:schemeClr val="tx1"/>
                </a:solidFill>
                <a:latin typeface="Arial"/>
                <a:cs typeface="Arial"/>
              </a:rPr>
              <a:t> North America</a:t>
            </a:r>
            <a:endParaRPr lang="en-CA" sz="900">
              <a:solidFill>
                <a:schemeClr val="tx1"/>
              </a:solidFill>
              <a:cs typeface="Arial"/>
            </a:endParaRPr>
          </a:p>
        </p:txBody>
      </p:sp>
      <p:sp>
        <p:nvSpPr>
          <p:cNvPr id="5" name="TextBox 4">
            <a:extLst>
              <a:ext uri="{FF2B5EF4-FFF2-40B4-BE49-F238E27FC236}">
                <a16:creationId xmlns:a16="http://schemas.microsoft.com/office/drawing/2014/main" id="{89958226-C284-3BF1-83A2-1994F25AFB11}"/>
              </a:ext>
            </a:extLst>
          </p:cNvPr>
          <p:cNvSpPr txBox="1"/>
          <p:nvPr/>
        </p:nvSpPr>
        <p:spPr>
          <a:xfrm>
            <a:off x="132421" y="4390793"/>
            <a:ext cx="3816503"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rgbClr val="333333"/>
                </a:solidFill>
                <a:ea typeface="+mn-lt"/>
                <a:cs typeface="+mn-lt"/>
              </a:rPr>
              <a:t>This work is licensed under </a:t>
            </a:r>
            <a:r>
              <a:rPr lang="en-US" sz="900" dirty="0">
                <a:solidFill>
                  <a:srgbClr val="D14500"/>
                </a:solidFill>
                <a:ea typeface="+mn-lt"/>
                <a:cs typeface="+mn-lt"/>
                <a:hlinkClick r:id="rId3"/>
              </a:rPr>
              <a:t>CC BY-NC 4.0 </a:t>
            </a:r>
            <a:endParaRPr lang="en-US" sz="900">
              <a:cs typeface="Arial"/>
            </a:endParaRPr>
          </a:p>
        </p:txBody>
      </p:sp>
    </p:spTree>
    <p:extLst>
      <p:ext uri="{BB962C8B-B14F-4D97-AF65-F5344CB8AC3E}">
        <p14:creationId xmlns:p14="http://schemas.microsoft.com/office/powerpoint/2010/main" val="3661685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966A7C92-F401-FB45-AEC7-220E44D2C53E}"/>
              </a:ext>
            </a:extLst>
          </p:cNvPr>
          <p:cNvSpPr>
            <a:spLocks noGrp="1"/>
          </p:cNvSpPr>
          <p:nvPr>
            <p:ph type="title"/>
          </p:nvPr>
        </p:nvSpPr>
        <p:spPr>
          <a:xfrm>
            <a:off x="200893" y="491537"/>
            <a:ext cx="8781051" cy="491537"/>
          </a:xfrm>
        </p:spPr>
        <p:txBody>
          <a:bodyPr/>
          <a:lstStyle/>
          <a:p>
            <a:r>
              <a:rPr lang="en-US"/>
              <a:t>Findings: RQ3</a:t>
            </a:r>
          </a:p>
        </p:txBody>
      </p:sp>
      <p:sp>
        <p:nvSpPr>
          <p:cNvPr id="2" name="Left Content Placeholder">
            <a:extLst>
              <a:ext uri="{FF2B5EF4-FFF2-40B4-BE49-F238E27FC236}">
                <a16:creationId xmlns:a16="http://schemas.microsoft.com/office/drawing/2014/main" id="{50642657-4E00-F147-A5CC-8CF95656D3A3}"/>
              </a:ext>
            </a:extLst>
          </p:cNvPr>
          <p:cNvSpPr>
            <a:spLocks noGrp="1"/>
          </p:cNvSpPr>
          <p:nvPr>
            <p:ph sz="half" idx="1"/>
          </p:nvPr>
        </p:nvSpPr>
        <p:spPr/>
        <p:txBody>
          <a:bodyPr>
            <a:normAutofit/>
          </a:bodyPr>
          <a:lstStyle/>
          <a:p>
            <a:pPr marL="0" indent="0">
              <a:buNone/>
            </a:pPr>
            <a:r>
              <a:rPr lang="en-CA" sz="1600"/>
              <a:t>How many citations to McMaster University's published evidence synthesis outputs from 2017 to 2022 appear in Wikipedia? How many Wikipedia articles do these citations appear in? </a:t>
            </a:r>
            <a:endParaRPr lang="en-US" sz="1600"/>
          </a:p>
        </p:txBody>
      </p:sp>
      <p:sp>
        <p:nvSpPr>
          <p:cNvPr id="3" name="Right Content Placeholder">
            <a:extLst>
              <a:ext uri="{FF2B5EF4-FFF2-40B4-BE49-F238E27FC236}">
                <a16:creationId xmlns:a16="http://schemas.microsoft.com/office/drawing/2014/main" id="{A56929CE-BE6D-8A4A-8D93-99317A899813}"/>
              </a:ext>
            </a:extLst>
          </p:cNvPr>
          <p:cNvSpPr>
            <a:spLocks noGrp="1"/>
          </p:cNvSpPr>
          <p:nvPr>
            <p:ph sz="half" idx="2"/>
          </p:nvPr>
        </p:nvSpPr>
        <p:spPr/>
        <p:txBody>
          <a:bodyPr>
            <a:normAutofit/>
          </a:bodyPr>
          <a:lstStyle/>
          <a:p>
            <a:r>
              <a:rPr lang="en-CA" sz="1600"/>
              <a:t>568 citations across 524 unique articles​</a:t>
            </a:r>
          </a:p>
          <a:p>
            <a:r>
              <a:rPr lang="en-CA" sz="1600"/>
              <a:t>29 different language editions​</a:t>
            </a:r>
          </a:p>
          <a:p>
            <a:r>
              <a:rPr lang="en-CA" sz="1600"/>
              <a:t>44.9% (n=255) of the citations were in English Wikipedia​</a:t>
            </a:r>
          </a:p>
          <a:p>
            <a:r>
              <a:rPr lang="en-CA" sz="1600"/>
              <a:t>54.1% distributed across 28 languages</a:t>
            </a:r>
            <a:endParaRPr lang="en-US" sz="1600"/>
          </a:p>
        </p:txBody>
      </p:sp>
      <p:sp>
        <p:nvSpPr>
          <p:cNvPr id="5" name="Slide Number">
            <a:extLst>
              <a:ext uri="{FF2B5EF4-FFF2-40B4-BE49-F238E27FC236}">
                <a16:creationId xmlns:a16="http://schemas.microsoft.com/office/drawing/2014/main" id="{71516490-9B39-2C4C-8687-F7EDEC1B9A25}"/>
              </a:ext>
            </a:extLst>
          </p:cNvPr>
          <p:cNvSpPr>
            <a:spLocks noGrp="1"/>
          </p:cNvSpPr>
          <p:nvPr>
            <p:ph type="sldNum" sz="quarter" idx="11"/>
          </p:nvPr>
        </p:nvSpPr>
        <p:spPr/>
        <p:txBody>
          <a:bodyPr/>
          <a:lstStyle/>
          <a:p>
            <a:fld id="{E2CB33EA-91D6-F140-A440-0A130B2A34DE}" type="slidenum">
              <a:rPr lang="en-US" smtClean="0"/>
              <a:pPr/>
              <a:t>10</a:t>
            </a:fld>
            <a:endParaRPr lang="en-US"/>
          </a:p>
        </p:txBody>
      </p:sp>
      <p:sp>
        <p:nvSpPr>
          <p:cNvPr id="4" name="Date">
            <a:extLst>
              <a:ext uri="{FF2B5EF4-FFF2-40B4-BE49-F238E27FC236}">
                <a16:creationId xmlns:a16="http://schemas.microsoft.com/office/drawing/2014/main" id="{7FECEB32-002C-704B-95D9-F304E6D4A476}"/>
              </a:ext>
            </a:extLst>
          </p:cNvPr>
          <p:cNvSpPr>
            <a:spLocks noGrp="1"/>
          </p:cNvSpPr>
          <p:nvPr>
            <p:ph type="dt" sz="half" idx="10"/>
          </p:nvPr>
        </p:nvSpPr>
        <p:spPr/>
        <p:txBody>
          <a:bodyPr/>
          <a:lstStyle/>
          <a:p>
            <a:r>
              <a:rPr lang="en-CA"/>
              <a:t>November 11, 2023</a:t>
            </a:r>
            <a:endParaRPr lang="en-US"/>
          </a:p>
        </p:txBody>
      </p:sp>
    </p:spTree>
    <p:extLst>
      <p:ext uri="{BB962C8B-B14F-4D97-AF65-F5344CB8AC3E}">
        <p14:creationId xmlns:p14="http://schemas.microsoft.com/office/powerpoint/2010/main" val="458766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966A7C92-F401-FB45-AEC7-220E44D2C53E}"/>
              </a:ext>
            </a:extLst>
          </p:cNvPr>
          <p:cNvSpPr>
            <a:spLocks noGrp="1"/>
          </p:cNvSpPr>
          <p:nvPr>
            <p:ph type="title"/>
          </p:nvPr>
        </p:nvSpPr>
        <p:spPr>
          <a:xfrm>
            <a:off x="200893" y="491537"/>
            <a:ext cx="8781051" cy="491537"/>
          </a:xfrm>
        </p:spPr>
        <p:txBody>
          <a:bodyPr/>
          <a:lstStyle/>
          <a:p>
            <a:r>
              <a:rPr lang="en-US"/>
              <a:t>Findings: RQ4</a:t>
            </a:r>
          </a:p>
        </p:txBody>
      </p:sp>
      <p:sp>
        <p:nvSpPr>
          <p:cNvPr id="2" name="Left Content Placeholder">
            <a:extLst>
              <a:ext uri="{FF2B5EF4-FFF2-40B4-BE49-F238E27FC236}">
                <a16:creationId xmlns:a16="http://schemas.microsoft.com/office/drawing/2014/main" id="{50642657-4E00-F147-A5CC-8CF95656D3A3}"/>
              </a:ext>
            </a:extLst>
          </p:cNvPr>
          <p:cNvSpPr>
            <a:spLocks noGrp="1"/>
          </p:cNvSpPr>
          <p:nvPr>
            <p:ph sz="half" idx="1"/>
          </p:nvPr>
        </p:nvSpPr>
        <p:spPr/>
        <p:txBody>
          <a:bodyPr>
            <a:normAutofit/>
          </a:bodyPr>
          <a:lstStyle/>
          <a:p>
            <a:pPr marL="0" indent="0">
              <a:buNone/>
            </a:pPr>
            <a:r>
              <a:rPr lang="en-CA" sz="1600"/>
              <a:t>Is there a relationship between Open Access publication and a research output's citation in Wikipedia? </a:t>
            </a:r>
            <a:endParaRPr lang="en-US" sz="1600"/>
          </a:p>
        </p:txBody>
      </p:sp>
      <p:sp>
        <p:nvSpPr>
          <p:cNvPr id="3" name="Right Content Placeholder">
            <a:extLst>
              <a:ext uri="{FF2B5EF4-FFF2-40B4-BE49-F238E27FC236}">
                <a16:creationId xmlns:a16="http://schemas.microsoft.com/office/drawing/2014/main" id="{A56929CE-BE6D-8A4A-8D93-99317A899813}"/>
              </a:ext>
            </a:extLst>
          </p:cNvPr>
          <p:cNvSpPr>
            <a:spLocks noGrp="1"/>
          </p:cNvSpPr>
          <p:nvPr>
            <p:ph sz="half" idx="2"/>
          </p:nvPr>
        </p:nvSpPr>
        <p:spPr/>
        <p:txBody>
          <a:bodyPr>
            <a:normAutofit/>
          </a:bodyPr>
          <a:lstStyle/>
          <a:p>
            <a:r>
              <a:rPr lang="en-CA" sz="1600"/>
              <a:t>79% (n = 173) were Open Access​</a:t>
            </a:r>
          </a:p>
          <a:p>
            <a:endParaRPr lang="en-CA" sz="1600"/>
          </a:p>
          <a:p>
            <a:r>
              <a:rPr lang="en-CA" sz="1600"/>
              <a:t>When the proportion of outputs cited in Wikipedia adjusted for OA status = 8.1% (+33%)</a:t>
            </a:r>
            <a:endParaRPr lang="en-US" sz="1600"/>
          </a:p>
        </p:txBody>
      </p:sp>
      <p:sp>
        <p:nvSpPr>
          <p:cNvPr id="5" name="Slide Number">
            <a:extLst>
              <a:ext uri="{FF2B5EF4-FFF2-40B4-BE49-F238E27FC236}">
                <a16:creationId xmlns:a16="http://schemas.microsoft.com/office/drawing/2014/main" id="{71516490-9B39-2C4C-8687-F7EDEC1B9A25}"/>
              </a:ext>
            </a:extLst>
          </p:cNvPr>
          <p:cNvSpPr>
            <a:spLocks noGrp="1"/>
          </p:cNvSpPr>
          <p:nvPr>
            <p:ph type="sldNum" sz="quarter" idx="11"/>
          </p:nvPr>
        </p:nvSpPr>
        <p:spPr/>
        <p:txBody>
          <a:bodyPr/>
          <a:lstStyle/>
          <a:p>
            <a:fld id="{E2CB33EA-91D6-F140-A440-0A130B2A34DE}" type="slidenum">
              <a:rPr lang="en-US" smtClean="0"/>
              <a:pPr/>
              <a:t>11</a:t>
            </a:fld>
            <a:endParaRPr lang="en-US"/>
          </a:p>
        </p:txBody>
      </p:sp>
      <p:sp>
        <p:nvSpPr>
          <p:cNvPr id="4" name="Date">
            <a:extLst>
              <a:ext uri="{FF2B5EF4-FFF2-40B4-BE49-F238E27FC236}">
                <a16:creationId xmlns:a16="http://schemas.microsoft.com/office/drawing/2014/main" id="{7FECEB32-002C-704B-95D9-F304E6D4A476}"/>
              </a:ext>
            </a:extLst>
          </p:cNvPr>
          <p:cNvSpPr>
            <a:spLocks noGrp="1"/>
          </p:cNvSpPr>
          <p:nvPr>
            <p:ph type="dt" sz="half" idx="10"/>
          </p:nvPr>
        </p:nvSpPr>
        <p:spPr/>
        <p:txBody>
          <a:bodyPr/>
          <a:lstStyle/>
          <a:p>
            <a:r>
              <a:rPr lang="en-CA"/>
              <a:t>November 11, 2023</a:t>
            </a:r>
            <a:endParaRPr lang="en-US"/>
          </a:p>
        </p:txBody>
      </p:sp>
    </p:spTree>
    <p:extLst>
      <p:ext uri="{BB962C8B-B14F-4D97-AF65-F5344CB8AC3E}">
        <p14:creationId xmlns:p14="http://schemas.microsoft.com/office/powerpoint/2010/main" val="827600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a:xfrm>
            <a:off x="200893" y="365760"/>
            <a:ext cx="8781051" cy="491537"/>
          </a:xfrm>
        </p:spPr>
        <p:txBody>
          <a:bodyPr/>
          <a:lstStyle/>
          <a:p>
            <a:r>
              <a:rPr lang="en-US"/>
              <a:t>Limitations</a:t>
            </a:r>
          </a:p>
        </p:txBody>
      </p:sp>
      <p:sp>
        <p:nvSpPr>
          <p:cNvPr id="2" name="Content Placeholder">
            <a:extLst>
              <a:ext uri="{FF2B5EF4-FFF2-40B4-BE49-F238E27FC236}">
                <a16:creationId xmlns:a16="http://schemas.microsoft.com/office/drawing/2014/main" id="{7603E002-BF14-BF4A-A684-632A60D90B25}"/>
              </a:ext>
            </a:extLst>
          </p:cNvPr>
          <p:cNvSpPr>
            <a:spLocks noGrp="1"/>
          </p:cNvSpPr>
          <p:nvPr>
            <p:ph idx="1"/>
          </p:nvPr>
        </p:nvSpPr>
        <p:spPr>
          <a:xfrm>
            <a:off x="200893" y="1066080"/>
            <a:ext cx="8249687" cy="3402011"/>
          </a:xfrm>
        </p:spPr>
        <p:txBody>
          <a:bodyPr>
            <a:normAutofit/>
          </a:bodyPr>
          <a:lstStyle/>
          <a:p>
            <a:r>
              <a:rPr lang="en-CA" err="1"/>
              <a:t>Almetric</a:t>
            </a:r>
            <a:r>
              <a:rPr lang="en-CA"/>
              <a:t> Explorer tracks Wikipedia citations in real time​</a:t>
            </a:r>
          </a:p>
          <a:p>
            <a:pPr lvl="1"/>
            <a:r>
              <a:rPr lang="en-CA"/>
              <a:t>Historic citation data is not captured​</a:t>
            </a:r>
          </a:p>
          <a:p>
            <a:endParaRPr lang="en-CA"/>
          </a:p>
          <a:p>
            <a:r>
              <a:rPr lang="en-CA"/>
              <a:t>Affiliation data is not always consistent​</a:t>
            </a:r>
          </a:p>
          <a:p>
            <a:pPr lvl="1"/>
            <a:r>
              <a:rPr lang="en-CA"/>
              <a:t>Some researchers have multiple appointments​</a:t>
            </a:r>
          </a:p>
          <a:p>
            <a:pPr lvl="1"/>
            <a:r>
              <a:rPr lang="en-CA"/>
              <a:t>McMaster is comprised of many sub-affiliations​</a:t>
            </a:r>
          </a:p>
          <a:p>
            <a:endParaRPr lang="en-CA"/>
          </a:p>
          <a:p>
            <a:r>
              <a:rPr lang="en-CA"/>
              <a:t>Cross institution collaboration ​</a:t>
            </a:r>
          </a:p>
          <a:p>
            <a:pPr lvl="1"/>
            <a:r>
              <a:rPr lang="en-CA"/>
              <a:t>McMaster cannot be seen as being wholly responsible for the impact of publications with multiple collaborators</a:t>
            </a:r>
            <a:endParaRPr lang="en-US"/>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12</a:t>
            </a:fld>
            <a:endParaRPr lang="en-US"/>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r>
              <a:rPr lang="en-CA"/>
              <a:t>November 11, 2023</a:t>
            </a:r>
            <a:endParaRPr lang="en-US"/>
          </a:p>
        </p:txBody>
      </p:sp>
    </p:spTree>
    <p:extLst>
      <p:ext uri="{BB962C8B-B14F-4D97-AF65-F5344CB8AC3E}">
        <p14:creationId xmlns:p14="http://schemas.microsoft.com/office/powerpoint/2010/main" val="715733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a:xfrm>
            <a:off x="200893" y="365760"/>
            <a:ext cx="8781051" cy="491537"/>
          </a:xfrm>
        </p:spPr>
        <p:txBody>
          <a:bodyPr/>
          <a:lstStyle/>
          <a:p>
            <a:r>
              <a:rPr lang="en-US"/>
              <a:t>Insights</a:t>
            </a:r>
          </a:p>
        </p:txBody>
      </p:sp>
      <p:sp>
        <p:nvSpPr>
          <p:cNvPr id="2" name="Content Placeholder">
            <a:extLst>
              <a:ext uri="{FF2B5EF4-FFF2-40B4-BE49-F238E27FC236}">
                <a16:creationId xmlns:a16="http://schemas.microsoft.com/office/drawing/2014/main" id="{7603E002-BF14-BF4A-A684-632A60D90B25}"/>
              </a:ext>
            </a:extLst>
          </p:cNvPr>
          <p:cNvSpPr>
            <a:spLocks noGrp="1"/>
          </p:cNvSpPr>
          <p:nvPr>
            <p:ph idx="1"/>
          </p:nvPr>
        </p:nvSpPr>
        <p:spPr>
          <a:xfrm>
            <a:off x="200893" y="1066080"/>
            <a:ext cx="8249687" cy="3402011"/>
          </a:xfrm>
        </p:spPr>
        <p:txBody>
          <a:bodyPr>
            <a:normAutofit lnSpcReduction="10000"/>
          </a:bodyPr>
          <a:lstStyle/>
          <a:p>
            <a:r>
              <a:rPr lang="en-CA"/>
              <a:t>Altmetric Explorer: a valuable tool for tacking attention gained outside academia​</a:t>
            </a:r>
          </a:p>
          <a:p>
            <a:endParaRPr lang="en-CA"/>
          </a:p>
          <a:p>
            <a:r>
              <a:rPr lang="en-CA"/>
              <a:t>A methodology for future analysis that can be applied to future analysis of other research outputs (topic-, institution, author-based)​</a:t>
            </a:r>
          </a:p>
          <a:p>
            <a:endParaRPr lang="en-CA"/>
          </a:p>
          <a:p>
            <a:r>
              <a:rPr lang="en-CA"/>
              <a:t>We have a baseline for citation activity in Wikipedia, can be applied in future​</a:t>
            </a:r>
          </a:p>
          <a:p>
            <a:endParaRPr lang="en-CA"/>
          </a:p>
          <a:p>
            <a:r>
              <a:rPr lang="en-CA"/>
              <a:t>High- attention articles are well represented in Wikipedia; more to learn​</a:t>
            </a:r>
          </a:p>
          <a:p>
            <a:endParaRPr lang="en-CA"/>
          </a:p>
          <a:p>
            <a:r>
              <a:rPr lang="en-CA"/>
              <a:t>Relationship between OA publication and citation in Wikipedia consistent with Wikipedia community practices​</a:t>
            </a:r>
          </a:p>
          <a:p>
            <a:endParaRPr lang="en-CA"/>
          </a:p>
          <a:p>
            <a:r>
              <a:rPr lang="en-CA"/>
              <a:t>Beyond scope, but notable:  interplay between attention score, OA status and citation in Wikipedia</a:t>
            </a:r>
            <a:endParaRPr lang="en-US"/>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13</a:t>
            </a:fld>
            <a:endParaRPr lang="en-US"/>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r>
              <a:rPr lang="en-CA"/>
              <a:t>November 11, 2023</a:t>
            </a:r>
            <a:endParaRPr lang="en-US"/>
          </a:p>
        </p:txBody>
      </p:sp>
    </p:spTree>
    <p:extLst>
      <p:ext uri="{BB962C8B-B14F-4D97-AF65-F5344CB8AC3E}">
        <p14:creationId xmlns:p14="http://schemas.microsoft.com/office/powerpoint/2010/main" val="112898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a:xfrm>
            <a:off x="200893" y="365760"/>
            <a:ext cx="8781051" cy="491537"/>
          </a:xfrm>
        </p:spPr>
        <p:txBody>
          <a:bodyPr/>
          <a:lstStyle/>
          <a:p>
            <a:r>
              <a:rPr lang="en-US"/>
              <a:t>Opportunities for Future Research</a:t>
            </a:r>
          </a:p>
        </p:txBody>
      </p:sp>
      <p:sp>
        <p:nvSpPr>
          <p:cNvPr id="2" name="Content Placeholder">
            <a:extLst>
              <a:ext uri="{FF2B5EF4-FFF2-40B4-BE49-F238E27FC236}">
                <a16:creationId xmlns:a16="http://schemas.microsoft.com/office/drawing/2014/main" id="{7603E002-BF14-BF4A-A684-632A60D90B25}"/>
              </a:ext>
            </a:extLst>
          </p:cNvPr>
          <p:cNvSpPr>
            <a:spLocks noGrp="1"/>
          </p:cNvSpPr>
          <p:nvPr>
            <p:ph idx="1"/>
          </p:nvPr>
        </p:nvSpPr>
        <p:spPr>
          <a:xfrm>
            <a:off x="200893" y="1066080"/>
            <a:ext cx="8249687" cy="3402011"/>
          </a:xfrm>
        </p:spPr>
        <p:txBody>
          <a:bodyPr>
            <a:normAutofit fontScale="92500" lnSpcReduction="10000"/>
          </a:bodyPr>
          <a:lstStyle/>
          <a:p>
            <a:r>
              <a:rPr lang="en-CA"/>
              <a:t>Understanding trends in authorship​</a:t>
            </a:r>
          </a:p>
          <a:p>
            <a:pPr lvl="1"/>
            <a:r>
              <a:rPr lang="en-CA"/>
              <a:t>What factors influence a publication’s likelihood of being cited in Wikipedia?  ​</a:t>
            </a:r>
          </a:p>
          <a:p>
            <a:endParaRPr lang="en-CA"/>
          </a:p>
          <a:p>
            <a:r>
              <a:rPr lang="en-CA"/>
              <a:t>Article-level metrics ​</a:t>
            </a:r>
          </a:p>
          <a:p>
            <a:pPr lvl="1"/>
            <a:r>
              <a:rPr lang="en-CA"/>
              <a:t>Leveraging Wikipedia’s pageviews data to better understand the true reach of individual publications cited in Wikipedia​</a:t>
            </a:r>
          </a:p>
          <a:p>
            <a:endParaRPr lang="en-CA"/>
          </a:p>
          <a:p>
            <a:r>
              <a:rPr lang="en-CA"/>
              <a:t>Identifying trends in knowledge translation ​</a:t>
            </a:r>
          </a:p>
          <a:p>
            <a:pPr lvl="1"/>
            <a:r>
              <a:rPr lang="en-CA"/>
              <a:t>Wikipedia citation trends may indicate the types of topics that the general public is most interested in – could be used to guide research practice.​</a:t>
            </a:r>
          </a:p>
          <a:p>
            <a:endParaRPr lang="en-CA"/>
          </a:p>
          <a:p>
            <a:r>
              <a:rPr lang="en-CA"/>
              <a:t>Investigating the relationship between various Altmetric sources​</a:t>
            </a:r>
          </a:p>
          <a:p>
            <a:pPr lvl="1"/>
            <a:r>
              <a:rPr lang="en-CA"/>
              <a:t>Understanding the correlation between the various altmetric indicators (e.g. news vs. social media vs. Wikipedia) and the diverse purposes they serve in impact assessment </a:t>
            </a:r>
            <a:endParaRPr lang="en-US"/>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14</a:t>
            </a:fld>
            <a:endParaRPr lang="en-US"/>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r>
              <a:rPr lang="en-CA"/>
              <a:t>November 11, 2023</a:t>
            </a:r>
            <a:endParaRPr lang="en-US"/>
          </a:p>
        </p:txBody>
      </p:sp>
    </p:spTree>
    <p:extLst>
      <p:ext uri="{BB962C8B-B14F-4D97-AF65-F5344CB8AC3E}">
        <p14:creationId xmlns:p14="http://schemas.microsoft.com/office/powerpoint/2010/main" val="2254902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ckground Picture" descr="A group of students stitting on lawn on McMaster Campus during a fall day with leaves changing colour">
            <a:extLst>
              <a:ext uri="{FF2B5EF4-FFF2-40B4-BE49-F238E27FC236}">
                <a16:creationId xmlns:a16="http://schemas.microsoft.com/office/drawing/2014/main" id="{CDBCCE73-793E-3E4C-B7F6-540766142E7C}"/>
              </a:ext>
            </a:extLst>
          </p:cNvPr>
          <p:cNvPicPr>
            <a:picLocks noGrp="1" noChangeAspect="1"/>
          </p:cNvPicPr>
          <p:nvPr>
            <p:ph type="pic" sz="quarter" idx="11"/>
          </p:nvPr>
        </p:nvPicPr>
        <p:blipFill>
          <a:blip r:embed="rId3"/>
          <a:srcRect/>
          <a:stretch>
            <a:fillRect/>
          </a:stretch>
        </p:blipFill>
        <p:spPr/>
      </p:pic>
      <p:sp>
        <p:nvSpPr>
          <p:cNvPr id="3" name="Background Circle">
            <a:extLst>
              <a:ext uri="{FF2B5EF4-FFF2-40B4-BE49-F238E27FC236}">
                <a16:creationId xmlns:a16="http://schemas.microsoft.com/office/drawing/2014/main" id="{7DB27F02-01DE-BF49-9A80-FC891630140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CA"/>
          </a:p>
        </p:txBody>
      </p:sp>
      <p:sp>
        <p:nvSpPr>
          <p:cNvPr id="4" name="Title Placeholder">
            <a:extLst>
              <a:ext uri="{FF2B5EF4-FFF2-40B4-BE49-F238E27FC236}">
                <a16:creationId xmlns:a16="http://schemas.microsoft.com/office/drawing/2014/main" id="{50A4D6A5-51C3-9440-9D42-F480BB804F1A}"/>
              </a:ext>
            </a:extLst>
          </p:cNvPr>
          <p:cNvSpPr>
            <a:spLocks noGrp="1"/>
          </p:cNvSpPr>
          <p:nvPr>
            <p:ph type="title"/>
          </p:nvPr>
        </p:nvSpPr>
        <p:spPr>
          <a:xfrm>
            <a:off x="6978763" y="496248"/>
            <a:ext cx="2029237" cy="2065338"/>
          </a:xfrm>
        </p:spPr>
        <p:txBody>
          <a:bodyPr/>
          <a:lstStyle/>
          <a:p>
            <a:r>
              <a:rPr lang="en-US"/>
              <a:t>Jennifer </a:t>
            </a:r>
            <a:r>
              <a:rPr lang="en-US" err="1"/>
              <a:t>McKinnell</a:t>
            </a:r>
            <a:r>
              <a:rPr lang="en-US"/>
              <a:t> (McMaster University)​</a:t>
            </a:r>
            <a:br>
              <a:rPr lang="en-US"/>
            </a:br>
            <a:br>
              <a:rPr lang="en-US"/>
            </a:br>
            <a:r>
              <a:rPr lang="en-US"/>
              <a:t>Denise Smith (Brock University, formerly McMaster U.)​</a:t>
            </a:r>
            <a:br>
              <a:rPr lang="en-US"/>
            </a:br>
            <a:br>
              <a:rPr lang="en-US"/>
            </a:br>
            <a:r>
              <a:rPr lang="en-US"/>
              <a:t>Jack Young (McMaster University)</a:t>
            </a:r>
          </a:p>
        </p:txBody>
      </p:sp>
    </p:spTree>
    <p:extLst>
      <p:ext uri="{BB962C8B-B14F-4D97-AF65-F5344CB8AC3E}">
        <p14:creationId xmlns:p14="http://schemas.microsoft.com/office/powerpoint/2010/main" val="4289951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ackground Picture" descr="Summer campus photo of the iconic McMaster Arch">
            <a:extLst>
              <a:ext uri="{FF2B5EF4-FFF2-40B4-BE49-F238E27FC236}">
                <a16:creationId xmlns:a16="http://schemas.microsoft.com/office/drawing/2014/main" id="{CE8788E2-F5F0-2945-BB6D-0B866ABE0F99}"/>
              </a:ext>
            </a:extLst>
          </p:cNvPr>
          <p:cNvPicPr>
            <a:picLocks noGrp="1" noChangeAspect="1"/>
          </p:cNvPicPr>
          <p:nvPr>
            <p:ph type="pic" sz="quarter" idx="11"/>
          </p:nvPr>
        </p:nvPicPr>
        <p:blipFill>
          <a:blip r:embed="rId3"/>
          <a:srcRect/>
          <a:stretch>
            <a:fillRect/>
          </a:stretch>
        </p:blipFill>
        <p:spPr/>
      </p:pic>
      <p:sp>
        <p:nvSpPr>
          <p:cNvPr id="3" name="Background Circle">
            <a:extLst>
              <a:ext uri="{FF2B5EF4-FFF2-40B4-BE49-F238E27FC236}">
                <a16:creationId xmlns:a16="http://schemas.microsoft.com/office/drawing/2014/main" id="{AD097AAF-01C9-2D41-AF4B-A64F50015AD2}"/>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CA"/>
          </a:p>
        </p:txBody>
      </p:sp>
      <p:sp>
        <p:nvSpPr>
          <p:cNvPr id="5" name="Title Placeholder">
            <a:extLst>
              <a:ext uri="{FF2B5EF4-FFF2-40B4-BE49-F238E27FC236}">
                <a16:creationId xmlns:a16="http://schemas.microsoft.com/office/drawing/2014/main" id="{39B3FA09-0D33-7D40-BBAA-5A434AA82BAD}"/>
              </a:ext>
            </a:extLst>
          </p:cNvPr>
          <p:cNvSpPr>
            <a:spLocks noGrp="1"/>
          </p:cNvSpPr>
          <p:nvPr>
            <p:ph type="title"/>
          </p:nvPr>
        </p:nvSpPr>
        <p:spPr>
          <a:xfrm>
            <a:off x="6830292" y="1153767"/>
            <a:ext cx="2417618" cy="1447011"/>
          </a:xfrm>
        </p:spPr>
        <p:txBody>
          <a:bodyPr/>
          <a:lstStyle/>
          <a:p>
            <a:r>
              <a:rPr lang="en-US"/>
              <a:t>Disclosure</a:t>
            </a:r>
          </a:p>
        </p:txBody>
      </p:sp>
      <p:sp>
        <p:nvSpPr>
          <p:cNvPr id="4" name="Subtitle Placeholder">
            <a:extLst>
              <a:ext uri="{FF2B5EF4-FFF2-40B4-BE49-F238E27FC236}">
                <a16:creationId xmlns:a16="http://schemas.microsoft.com/office/drawing/2014/main" id="{EF7D735D-4DA6-CA4B-95BB-F4FA14CF5E44}"/>
              </a:ext>
            </a:extLst>
          </p:cNvPr>
          <p:cNvSpPr>
            <a:spLocks noGrp="1"/>
          </p:cNvSpPr>
          <p:nvPr>
            <p:ph type="subTitle" idx="1"/>
          </p:nvPr>
        </p:nvSpPr>
        <p:spPr>
          <a:xfrm>
            <a:off x="6830292" y="2604243"/>
            <a:ext cx="2204851" cy="1300038"/>
          </a:xfrm>
        </p:spPr>
        <p:txBody>
          <a:bodyPr>
            <a:normAutofit fontScale="70000" lnSpcReduction="20000"/>
          </a:bodyPr>
          <a:lstStyle/>
          <a:p>
            <a:r>
              <a:rPr lang="en-CA"/>
              <a:t>The authors have no conflicts of interest to declare. All co-authors have seen and agree with the contents of this presentation, and there is no financial interest to report. We certify this is original work.</a:t>
            </a:r>
            <a:endParaRPr lang="en-US"/>
          </a:p>
        </p:txBody>
      </p:sp>
    </p:spTree>
    <p:extLst>
      <p:ext uri="{BB962C8B-B14F-4D97-AF65-F5344CB8AC3E}">
        <p14:creationId xmlns:p14="http://schemas.microsoft.com/office/powerpoint/2010/main" val="1356118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4C347C6B-3BB4-6443-8102-A95F8E7DC176}"/>
              </a:ext>
            </a:extLst>
          </p:cNvPr>
          <p:cNvSpPr>
            <a:spLocks noGrp="1"/>
          </p:cNvSpPr>
          <p:nvPr>
            <p:ph type="title"/>
          </p:nvPr>
        </p:nvSpPr>
        <p:spPr>
          <a:xfrm>
            <a:off x="254233" y="426382"/>
            <a:ext cx="8781051" cy="491537"/>
          </a:xfrm>
        </p:spPr>
        <p:txBody>
          <a:bodyPr/>
          <a:lstStyle/>
          <a:p>
            <a:r>
              <a:rPr lang="en-US"/>
              <a:t>Agenda</a:t>
            </a:r>
          </a:p>
        </p:txBody>
      </p:sp>
      <p:sp>
        <p:nvSpPr>
          <p:cNvPr id="2" name="Left Content Placeholder">
            <a:extLst>
              <a:ext uri="{FF2B5EF4-FFF2-40B4-BE49-F238E27FC236}">
                <a16:creationId xmlns:a16="http://schemas.microsoft.com/office/drawing/2014/main" id="{A1437A82-5E13-6843-BF8A-67B98154DED0}"/>
              </a:ext>
            </a:extLst>
          </p:cNvPr>
          <p:cNvSpPr>
            <a:spLocks noGrp="1"/>
          </p:cNvSpPr>
          <p:nvPr>
            <p:ph sz="half" idx="1"/>
          </p:nvPr>
        </p:nvSpPr>
        <p:spPr>
          <a:xfrm>
            <a:off x="457200" y="1083185"/>
            <a:ext cx="4038600" cy="2559175"/>
          </a:xfrm>
        </p:spPr>
        <p:txBody>
          <a:bodyPr/>
          <a:lstStyle/>
          <a:p>
            <a:pPr>
              <a:lnSpc>
                <a:spcPct val="150000"/>
              </a:lnSpc>
            </a:pPr>
            <a:r>
              <a:rPr lang="en-CA"/>
              <a:t>Research Impact &amp; Wikipedia​</a:t>
            </a:r>
          </a:p>
          <a:p>
            <a:pPr>
              <a:lnSpc>
                <a:spcPct val="150000"/>
              </a:lnSpc>
            </a:pPr>
            <a:r>
              <a:rPr lang="en-CA"/>
              <a:t>Research Questions ​</a:t>
            </a:r>
          </a:p>
          <a:p>
            <a:pPr>
              <a:lnSpc>
                <a:spcPct val="150000"/>
              </a:lnSpc>
            </a:pPr>
            <a:r>
              <a:rPr lang="en-CA"/>
              <a:t>Findings​</a:t>
            </a:r>
          </a:p>
          <a:p>
            <a:pPr>
              <a:lnSpc>
                <a:spcPct val="150000"/>
              </a:lnSpc>
            </a:pPr>
            <a:r>
              <a:rPr lang="en-CA"/>
              <a:t>Limitations</a:t>
            </a:r>
          </a:p>
          <a:p>
            <a:pPr>
              <a:lnSpc>
                <a:spcPct val="150000"/>
              </a:lnSpc>
            </a:pPr>
            <a:r>
              <a:rPr lang="en-CA"/>
              <a:t>Insights</a:t>
            </a:r>
          </a:p>
          <a:p>
            <a:pPr>
              <a:lnSpc>
                <a:spcPct val="150000"/>
              </a:lnSpc>
            </a:pPr>
            <a:r>
              <a:rPr lang="en-CA"/>
              <a:t>Next Steps/Future Research</a:t>
            </a:r>
          </a:p>
          <a:p>
            <a:pPr>
              <a:lnSpc>
                <a:spcPct val="150000"/>
              </a:lnSpc>
            </a:pPr>
            <a:endParaRPr lang="en-CA"/>
          </a:p>
          <a:p>
            <a:pPr marL="0" indent="0">
              <a:lnSpc>
                <a:spcPct val="150000"/>
              </a:lnSpc>
              <a:buNone/>
            </a:pPr>
            <a:endParaRPr lang="en-CA"/>
          </a:p>
          <a:p>
            <a:pPr marL="0" indent="0">
              <a:lnSpc>
                <a:spcPct val="150000"/>
              </a:lnSpc>
              <a:buNone/>
            </a:pPr>
            <a:endParaRPr lang="en-US"/>
          </a:p>
        </p:txBody>
      </p:sp>
      <p:pic>
        <p:nvPicPr>
          <p:cNvPr id="9" name="Right Content Placeholder" descr="a circle collage of images depicting an outdoor shot of McMaster Campus, a female McMaster researcher and two students working together on a laptop.">
            <a:extLst>
              <a:ext uri="{FF2B5EF4-FFF2-40B4-BE49-F238E27FC236}">
                <a16:creationId xmlns:a16="http://schemas.microsoft.com/office/drawing/2014/main" id="{64F0AC0E-8E17-FF41-B11F-4FE03FC1E101}"/>
              </a:ext>
            </a:extLst>
          </p:cNvPr>
          <p:cNvPicPr>
            <a:picLocks noGrp="1" noChangeAspect="1"/>
          </p:cNvPicPr>
          <p:nvPr>
            <p:ph sz="half" idx="2"/>
          </p:nvPr>
        </p:nvPicPr>
        <p:blipFill>
          <a:blip r:embed="rId3"/>
          <a:stretch>
            <a:fillRect/>
          </a:stretch>
        </p:blipFill>
        <p:spPr>
          <a:xfrm>
            <a:off x="4972509" y="0"/>
            <a:ext cx="4171492" cy="4477657"/>
          </a:xfrm>
        </p:spPr>
      </p:pic>
      <p:sp>
        <p:nvSpPr>
          <p:cNvPr id="5" name="Slide Number">
            <a:extLst>
              <a:ext uri="{FF2B5EF4-FFF2-40B4-BE49-F238E27FC236}">
                <a16:creationId xmlns:a16="http://schemas.microsoft.com/office/drawing/2014/main" id="{D84F7DF7-787F-E64A-BB23-8868F4D76F9E}"/>
              </a:ext>
            </a:extLst>
          </p:cNvPr>
          <p:cNvSpPr>
            <a:spLocks noGrp="1"/>
          </p:cNvSpPr>
          <p:nvPr>
            <p:ph type="sldNum" sz="quarter" idx="11"/>
          </p:nvPr>
        </p:nvSpPr>
        <p:spPr/>
        <p:txBody>
          <a:bodyPr/>
          <a:lstStyle/>
          <a:p>
            <a:fld id="{E2CB33EA-91D6-F140-A440-0A130B2A34DE}" type="slidenum">
              <a:rPr lang="en-US" smtClean="0"/>
              <a:pPr/>
              <a:t>3</a:t>
            </a:fld>
            <a:endParaRPr lang="en-US"/>
          </a:p>
        </p:txBody>
      </p:sp>
      <p:sp>
        <p:nvSpPr>
          <p:cNvPr id="4" name="Date">
            <a:extLst>
              <a:ext uri="{FF2B5EF4-FFF2-40B4-BE49-F238E27FC236}">
                <a16:creationId xmlns:a16="http://schemas.microsoft.com/office/drawing/2014/main" id="{4BE65BA0-C729-B349-AFC3-E39BBF573EA5}"/>
              </a:ext>
            </a:extLst>
          </p:cNvPr>
          <p:cNvSpPr>
            <a:spLocks noGrp="1"/>
          </p:cNvSpPr>
          <p:nvPr>
            <p:ph type="dt" sz="half" idx="10"/>
          </p:nvPr>
        </p:nvSpPr>
        <p:spPr/>
        <p:txBody>
          <a:bodyPr/>
          <a:lstStyle/>
          <a:p>
            <a:r>
              <a:rPr lang="en-CA"/>
              <a:t>November 11, 2023</a:t>
            </a:r>
            <a:endParaRPr lang="en-US"/>
          </a:p>
        </p:txBody>
      </p:sp>
      <p:sp>
        <p:nvSpPr>
          <p:cNvPr id="3" name="TextBox 1">
            <a:extLst>
              <a:ext uri="{FF2B5EF4-FFF2-40B4-BE49-F238E27FC236}">
                <a16:creationId xmlns:a16="http://schemas.microsoft.com/office/drawing/2014/main" id="{26C73CA2-3F56-9C8F-7DA5-F309B330FF10}"/>
              </a:ext>
            </a:extLst>
          </p:cNvPr>
          <p:cNvSpPr txBox="1"/>
          <p:nvPr/>
        </p:nvSpPr>
        <p:spPr>
          <a:xfrm>
            <a:off x="457201" y="4298680"/>
            <a:ext cx="6964680"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100">
                <a:cs typeface="Calibri Light"/>
              </a:rPr>
              <a:t>*"</a:t>
            </a:r>
            <a:r>
              <a:rPr lang="en-CA" sz="1100">
                <a:ea typeface="+mn-lt"/>
                <a:cs typeface="Calibri Light"/>
              </a:rPr>
              <a:t>Measuring Institutional Research Impact with Wikipedia Citations" currently undergoing peer-review in </a:t>
            </a:r>
            <a:r>
              <a:rPr lang="en-CA" sz="1100" i="1">
                <a:ea typeface="+mn-lt"/>
                <a:cs typeface="Calibri Light"/>
              </a:rPr>
              <a:t>JMLA</a:t>
            </a:r>
            <a:endParaRPr lang="en-US" sz="1100">
              <a:ea typeface="+mn-lt"/>
              <a:cs typeface="Calibri"/>
            </a:endParaRPr>
          </a:p>
        </p:txBody>
      </p:sp>
    </p:spTree>
    <p:extLst>
      <p:ext uri="{BB962C8B-B14F-4D97-AF65-F5344CB8AC3E}">
        <p14:creationId xmlns:p14="http://schemas.microsoft.com/office/powerpoint/2010/main" val="431588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a:xfrm>
            <a:off x="200893" y="365760"/>
            <a:ext cx="8781051" cy="491537"/>
          </a:xfrm>
        </p:spPr>
        <p:txBody>
          <a:bodyPr/>
          <a:lstStyle/>
          <a:p>
            <a:r>
              <a:rPr lang="en-US"/>
              <a:t>Research Impact &amp; Wikipedia</a:t>
            </a:r>
          </a:p>
        </p:txBody>
      </p:sp>
      <p:sp>
        <p:nvSpPr>
          <p:cNvPr id="2" name="Content Placeholder">
            <a:extLst>
              <a:ext uri="{FF2B5EF4-FFF2-40B4-BE49-F238E27FC236}">
                <a16:creationId xmlns:a16="http://schemas.microsoft.com/office/drawing/2014/main" id="{7603E002-BF14-BF4A-A684-632A60D90B25}"/>
              </a:ext>
            </a:extLst>
          </p:cNvPr>
          <p:cNvSpPr>
            <a:spLocks noGrp="1"/>
          </p:cNvSpPr>
          <p:nvPr>
            <p:ph idx="1"/>
          </p:nvPr>
        </p:nvSpPr>
        <p:spPr>
          <a:xfrm>
            <a:off x="200893" y="1066080"/>
            <a:ext cx="8234447" cy="3402011"/>
          </a:xfrm>
        </p:spPr>
        <p:txBody>
          <a:bodyPr>
            <a:normAutofit fontScale="92500" lnSpcReduction="20000"/>
          </a:bodyPr>
          <a:lstStyle/>
          <a:p>
            <a:r>
              <a:rPr lang="en-CA"/>
              <a:t>The impact of any research output can be understood across multiple dimensions:​</a:t>
            </a:r>
          </a:p>
          <a:p>
            <a:pPr lvl="1"/>
            <a:r>
              <a:rPr lang="en-CA" sz="1200"/>
              <a:t>Knowledge Generation​</a:t>
            </a:r>
          </a:p>
          <a:p>
            <a:pPr lvl="1"/>
            <a:r>
              <a:rPr lang="en-CA" sz="1200"/>
              <a:t>Industry &amp; Commercial Use​</a:t>
            </a:r>
          </a:p>
          <a:p>
            <a:pPr lvl="1"/>
            <a:r>
              <a:rPr lang="en-CA" sz="1200"/>
              <a:t>Public Policy​</a:t>
            </a:r>
          </a:p>
          <a:p>
            <a:pPr lvl="1"/>
            <a:r>
              <a:rPr lang="en-CA" sz="1200"/>
              <a:t>Societal Wellbeing​</a:t>
            </a:r>
          </a:p>
          <a:p>
            <a:endParaRPr lang="en-CA"/>
          </a:p>
          <a:p>
            <a:r>
              <a:rPr lang="en-CA"/>
              <a:t>Traditional impact indicators rely on the academic citation as the core unit of impact.​</a:t>
            </a:r>
          </a:p>
          <a:p>
            <a:endParaRPr lang="en-CA"/>
          </a:p>
          <a:p>
            <a:r>
              <a:rPr lang="en-CA" dirty="0" err="1"/>
              <a:t>Altmetrics</a:t>
            </a:r>
            <a:r>
              <a:rPr lang="en-CA"/>
              <a:t> focus on public engagement with a piece of research by exploring the attention it receives across multiple online platforms:​</a:t>
            </a:r>
          </a:p>
          <a:p>
            <a:pPr lvl="1"/>
            <a:r>
              <a:rPr lang="en-CA" sz="1200"/>
              <a:t>News​</a:t>
            </a:r>
          </a:p>
          <a:p>
            <a:pPr lvl="1"/>
            <a:r>
              <a:rPr lang="en-CA" sz="1200"/>
              <a:t>Social Media (Twitter</a:t>
            </a:r>
            <a:r>
              <a:rPr lang="en-CA" sz="1200" dirty="0"/>
              <a:t>/X</a:t>
            </a:r>
            <a:r>
              <a:rPr lang="en-CA" sz="1200"/>
              <a:t>, Facebook, Reddit)​</a:t>
            </a:r>
          </a:p>
          <a:p>
            <a:pPr lvl="1"/>
            <a:r>
              <a:rPr lang="en-CA" sz="1200"/>
              <a:t>Wikipedia​</a:t>
            </a:r>
          </a:p>
          <a:p>
            <a:endParaRPr lang="en-CA"/>
          </a:p>
          <a:p>
            <a:r>
              <a:rPr lang="en-CA"/>
              <a:t>The </a:t>
            </a:r>
            <a:r>
              <a:rPr lang="en-CA" dirty="0" err="1"/>
              <a:t>Altmetric</a:t>
            </a:r>
            <a:r>
              <a:rPr lang="en-CA"/>
              <a:t> Attention Score aggregates this attention into a single metric.</a:t>
            </a:r>
            <a:endParaRPr lang="en-US"/>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4</a:t>
            </a:fld>
            <a:endParaRPr lang="en-US"/>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r>
              <a:rPr lang="en-CA"/>
              <a:t>November 11, 2023</a:t>
            </a:r>
            <a:endParaRPr lang="en-US"/>
          </a:p>
        </p:txBody>
      </p:sp>
      <p:pic>
        <p:nvPicPr>
          <p:cNvPr id="1026" name="Picture 2" descr="An Altmetric success story | Royal Society">
            <a:extLst>
              <a:ext uri="{FF2B5EF4-FFF2-40B4-BE49-F238E27FC236}">
                <a16:creationId xmlns:a16="http://schemas.microsoft.com/office/drawing/2014/main" id="{D21B58D4-CCB5-9651-F1AD-2640F985F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3822" y="1247507"/>
            <a:ext cx="3890340" cy="1975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1144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a:xfrm>
            <a:off x="200893" y="365760"/>
            <a:ext cx="8781051" cy="491537"/>
          </a:xfrm>
        </p:spPr>
        <p:txBody>
          <a:bodyPr/>
          <a:lstStyle/>
          <a:p>
            <a:r>
              <a:rPr lang="en-US">
                <a:latin typeface="Arial"/>
                <a:cs typeface="Arial"/>
              </a:rPr>
              <a:t>Research Reach &amp; Wikipedia</a:t>
            </a:r>
          </a:p>
        </p:txBody>
      </p:sp>
      <p:sp>
        <p:nvSpPr>
          <p:cNvPr id="2" name="Content Placeholder">
            <a:extLst>
              <a:ext uri="{FF2B5EF4-FFF2-40B4-BE49-F238E27FC236}">
                <a16:creationId xmlns:a16="http://schemas.microsoft.com/office/drawing/2014/main" id="{7603E002-BF14-BF4A-A684-632A60D90B25}"/>
              </a:ext>
            </a:extLst>
          </p:cNvPr>
          <p:cNvSpPr>
            <a:spLocks noGrp="1"/>
          </p:cNvSpPr>
          <p:nvPr>
            <p:ph idx="1"/>
          </p:nvPr>
        </p:nvSpPr>
        <p:spPr>
          <a:xfrm>
            <a:off x="200893" y="1066080"/>
            <a:ext cx="8249687" cy="3402011"/>
          </a:xfrm>
        </p:spPr>
        <p:txBody>
          <a:bodyPr>
            <a:normAutofit/>
          </a:bodyPr>
          <a:lstStyle/>
          <a:p>
            <a:r>
              <a:rPr lang="en-CA"/>
              <a:t>2 billion pageviews/year (2019)​</a:t>
            </a:r>
          </a:p>
          <a:p>
            <a:endParaRPr lang="en-CA"/>
          </a:p>
          <a:p>
            <a:r>
              <a:rPr lang="en-CA"/>
              <a:t>Wide recognition for coverage of COVID-19 pandemic worldwide​</a:t>
            </a:r>
          </a:p>
          <a:p>
            <a:endParaRPr lang="en-CA"/>
          </a:p>
          <a:p>
            <a:r>
              <a:rPr lang="en-CA"/>
              <a:t>Provides overview of health topics​</a:t>
            </a:r>
          </a:p>
          <a:p>
            <a:endParaRPr lang="en-CA"/>
          </a:p>
          <a:p>
            <a:r>
              <a:rPr lang="en-CA"/>
              <a:t>Knowledge, summarized &amp; translated​</a:t>
            </a:r>
          </a:p>
          <a:p>
            <a:endParaRPr lang="en-CA"/>
          </a:p>
          <a:p>
            <a:r>
              <a:rPr lang="en-CA"/>
              <a:t>Open and transparent​</a:t>
            </a:r>
          </a:p>
          <a:p>
            <a:endParaRPr lang="en-CA"/>
          </a:p>
          <a:p>
            <a:r>
              <a:rPr lang="en-CA"/>
              <a:t>For our global community</a:t>
            </a:r>
            <a:endParaRPr lang="en-US"/>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5</a:t>
            </a:fld>
            <a:endParaRPr lang="en-US"/>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r>
              <a:rPr lang="en-CA"/>
              <a:t>November 11, 2023</a:t>
            </a:r>
            <a:endParaRPr lang="en-US"/>
          </a:p>
        </p:txBody>
      </p:sp>
      <p:pic>
        <p:nvPicPr>
          <p:cNvPr id="2050" name="Picture 2" descr="English Wikipedia - Wikipedia">
            <a:extLst>
              <a:ext uri="{FF2B5EF4-FFF2-40B4-BE49-F238E27FC236}">
                <a16:creationId xmlns:a16="http://schemas.microsoft.com/office/drawing/2014/main" id="{9EF2272B-3DD9-9DC2-762C-DF2337F47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879" y="1066080"/>
            <a:ext cx="2575220" cy="2957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171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a:xfrm>
            <a:off x="200893" y="365760"/>
            <a:ext cx="8781051" cy="491537"/>
          </a:xfrm>
        </p:spPr>
        <p:txBody>
          <a:bodyPr/>
          <a:lstStyle/>
          <a:p>
            <a:r>
              <a:rPr lang="en-US"/>
              <a:t>Research Questions</a:t>
            </a:r>
          </a:p>
        </p:txBody>
      </p:sp>
      <p:sp>
        <p:nvSpPr>
          <p:cNvPr id="2" name="Content Placeholder">
            <a:extLst>
              <a:ext uri="{FF2B5EF4-FFF2-40B4-BE49-F238E27FC236}">
                <a16:creationId xmlns:a16="http://schemas.microsoft.com/office/drawing/2014/main" id="{7603E002-BF14-BF4A-A684-632A60D90B25}"/>
              </a:ext>
            </a:extLst>
          </p:cNvPr>
          <p:cNvSpPr>
            <a:spLocks noGrp="1"/>
          </p:cNvSpPr>
          <p:nvPr>
            <p:ph idx="1"/>
          </p:nvPr>
        </p:nvSpPr>
        <p:spPr>
          <a:xfrm>
            <a:off x="200893" y="1066080"/>
            <a:ext cx="8249687" cy="3402011"/>
          </a:xfrm>
        </p:spPr>
        <p:txBody>
          <a:bodyPr>
            <a:normAutofit/>
          </a:bodyPr>
          <a:lstStyle/>
          <a:p>
            <a:pPr marL="342900" indent="-342900">
              <a:buFont typeface="+mj-lt"/>
              <a:buAutoNum type="arabicPeriod"/>
            </a:pPr>
            <a:r>
              <a:rPr lang="en-CA" dirty="0"/>
              <a:t>What proportion of health evidence syntheses from McMaster University affiliated authors, published between 2017 and 2022, have been cited in Wikipedia​</a:t>
            </a:r>
          </a:p>
          <a:p>
            <a:pPr marL="342900" indent="-342900">
              <a:buFont typeface="+mj-lt"/>
              <a:buAutoNum type="arabicPeriod"/>
            </a:pPr>
            <a:endParaRPr lang="en-CA" dirty="0"/>
          </a:p>
          <a:p>
            <a:pPr marL="342900" indent="-342900">
              <a:buFont typeface="+mj-lt"/>
              <a:buAutoNum type="arabicPeriod"/>
            </a:pPr>
            <a:r>
              <a:rPr lang="en-CA" dirty="0"/>
              <a:t>Of McMaster University's top 10% most impactful health evidence syntheses, ranked by </a:t>
            </a:r>
            <a:r>
              <a:rPr lang="en-CA" dirty="0" err="1"/>
              <a:t>Altmetric</a:t>
            </a:r>
            <a:r>
              <a:rPr lang="en-CA" dirty="0"/>
              <a:t> Attention Score, what proportion are cited in Wikipedia?​</a:t>
            </a:r>
          </a:p>
          <a:p>
            <a:pPr marL="342900" indent="-342900">
              <a:buFont typeface="+mj-lt"/>
              <a:buAutoNum type="arabicPeriod"/>
            </a:pPr>
            <a:endParaRPr lang="en-CA" dirty="0"/>
          </a:p>
          <a:p>
            <a:pPr marL="342900" indent="-342900">
              <a:buFont typeface="+mj-lt"/>
              <a:buAutoNum type="arabicPeriod"/>
            </a:pPr>
            <a:r>
              <a:rPr lang="en-CA" dirty="0"/>
              <a:t>How many citations to McMaster University's published evidence synthesis outputs from 2017 to 2022 appear in Wikipedia? ​</a:t>
            </a:r>
          </a:p>
          <a:p>
            <a:pPr marL="570938" lvl="1" indent="-342900">
              <a:buFont typeface="+mj-lt"/>
              <a:buAutoNum type="alphaLcParenR"/>
            </a:pPr>
            <a:r>
              <a:rPr lang="en-CA" dirty="0"/>
              <a:t>How many Wikipedia articles do these citations appear in?​</a:t>
            </a:r>
          </a:p>
          <a:p>
            <a:pPr marL="342900" indent="-342900">
              <a:buFont typeface="+mj-lt"/>
              <a:buAutoNum type="arabicPeriod"/>
            </a:pPr>
            <a:endParaRPr lang="en-CA" dirty="0"/>
          </a:p>
          <a:p>
            <a:pPr marL="342900" indent="-342900">
              <a:buFont typeface="+mj-lt"/>
              <a:buAutoNum type="arabicPeriod"/>
            </a:pPr>
            <a:r>
              <a:rPr lang="en-CA" dirty="0"/>
              <a:t>Is there a relationship between Open Access publication and a research output's citation in Wikipedia?</a:t>
            </a:r>
            <a:endParaRPr lang="en-US" dirty="0"/>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6</a:t>
            </a:fld>
            <a:endParaRPr lang="en-US"/>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r>
              <a:rPr lang="en-CA"/>
              <a:t>November 11, 2023</a:t>
            </a:r>
            <a:endParaRPr lang="en-US"/>
          </a:p>
        </p:txBody>
      </p:sp>
    </p:spTree>
    <p:extLst>
      <p:ext uri="{BB962C8B-B14F-4D97-AF65-F5344CB8AC3E}">
        <p14:creationId xmlns:p14="http://schemas.microsoft.com/office/powerpoint/2010/main" val="5856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8CB3B-445D-1477-13E0-E0064A413117}"/>
              </a:ext>
            </a:extLst>
          </p:cNvPr>
          <p:cNvSpPr>
            <a:spLocks noGrp="1"/>
          </p:cNvSpPr>
          <p:nvPr>
            <p:ph type="title"/>
          </p:nvPr>
        </p:nvSpPr>
        <p:spPr>
          <a:xfrm>
            <a:off x="362949" y="206784"/>
            <a:ext cx="8781051" cy="491537"/>
          </a:xfrm>
        </p:spPr>
        <p:txBody>
          <a:bodyPr/>
          <a:lstStyle/>
          <a:p>
            <a:r>
              <a:rPr lang="en-US">
                <a:latin typeface="Arial"/>
                <a:cs typeface="Arial"/>
              </a:rPr>
              <a:t>Define evidence syntheses</a:t>
            </a:r>
            <a:endParaRPr lang="en-US" err="1"/>
          </a:p>
        </p:txBody>
      </p:sp>
      <p:sp>
        <p:nvSpPr>
          <p:cNvPr id="5" name="Slide Number Placeholder 4">
            <a:extLst>
              <a:ext uri="{FF2B5EF4-FFF2-40B4-BE49-F238E27FC236}">
                <a16:creationId xmlns:a16="http://schemas.microsoft.com/office/drawing/2014/main" id="{250565C9-89DF-0169-DD1F-21F46B593BFF}"/>
              </a:ext>
            </a:extLst>
          </p:cNvPr>
          <p:cNvSpPr>
            <a:spLocks noGrp="1"/>
          </p:cNvSpPr>
          <p:nvPr>
            <p:ph type="sldNum" sz="quarter" idx="11"/>
          </p:nvPr>
        </p:nvSpPr>
        <p:spPr/>
        <p:txBody>
          <a:bodyPr/>
          <a:lstStyle/>
          <a:p>
            <a:fld id="{E2CB33EA-91D6-F140-A440-0A130B2A34DE}" type="slidenum">
              <a:rPr lang="en-US" smtClean="0"/>
              <a:pPr/>
              <a:t>7</a:t>
            </a:fld>
            <a:endParaRPr lang="en-US"/>
          </a:p>
        </p:txBody>
      </p:sp>
      <p:sp>
        <p:nvSpPr>
          <p:cNvPr id="6" name="Date Placeholder 5">
            <a:extLst>
              <a:ext uri="{FF2B5EF4-FFF2-40B4-BE49-F238E27FC236}">
                <a16:creationId xmlns:a16="http://schemas.microsoft.com/office/drawing/2014/main" id="{71EF8B70-6DDA-0D71-C3FF-A690BD8775B7}"/>
              </a:ext>
            </a:extLst>
          </p:cNvPr>
          <p:cNvSpPr>
            <a:spLocks noGrp="1"/>
          </p:cNvSpPr>
          <p:nvPr>
            <p:ph type="dt" sz="half" idx="10"/>
          </p:nvPr>
        </p:nvSpPr>
        <p:spPr/>
        <p:txBody>
          <a:bodyPr/>
          <a:lstStyle/>
          <a:p>
            <a:r>
              <a:rPr lang="en-CA"/>
              <a:t>November 11, 2023</a:t>
            </a:r>
            <a:endParaRPr lang="en-US"/>
          </a:p>
        </p:txBody>
      </p:sp>
      <p:pic>
        <p:nvPicPr>
          <p:cNvPr id="10" name="Picture 9" descr="A pyramid of multicolored layers&#10;&#10;Description automatically generated">
            <a:extLst>
              <a:ext uri="{FF2B5EF4-FFF2-40B4-BE49-F238E27FC236}">
                <a16:creationId xmlns:a16="http://schemas.microsoft.com/office/drawing/2014/main" id="{36C4CDF7-6C94-905B-300D-309088F116E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53019" y="535677"/>
            <a:ext cx="4818383" cy="2945004"/>
          </a:xfrm>
          <a:prstGeom prst="rect">
            <a:avLst/>
          </a:prstGeom>
        </p:spPr>
      </p:pic>
      <p:sp>
        <p:nvSpPr>
          <p:cNvPr id="11" name="TextBox 10">
            <a:extLst>
              <a:ext uri="{FF2B5EF4-FFF2-40B4-BE49-F238E27FC236}">
                <a16:creationId xmlns:a16="http://schemas.microsoft.com/office/drawing/2014/main" id="{61EE92A5-4202-5EE5-EE8A-E212755D9A41}"/>
              </a:ext>
            </a:extLst>
          </p:cNvPr>
          <p:cNvSpPr txBox="1"/>
          <p:nvPr/>
        </p:nvSpPr>
        <p:spPr>
          <a:xfrm>
            <a:off x="4070195" y="3410636"/>
            <a:ext cx="3638086" cy="317500"/>
          </a:xfrm>
          <a:prstGeom prst="rect">
            <a:avLst/>
          </a:prstGeom>
        </p:spPr>
        <p:txBody>
          <a:bodyPr lIns="91440" tIns="45720" rIns="91440" bIns="45720" anchor="t">
            <a:noAutofit/>
          </a:bodyPr>
          <a:lstStyle/>
          <a:p>
            <a:r>
              <a:rPr lang="en-US" sz="600">
                <a:hlinkClick r:id="rId4"/>
              </a:rPr>
              <a:t>This Photo</a:t>
            </a:r>
            <a:r>
              <a:rPr lang="en-US" sz="600"/>
              <a:t> by Unknown author is licensed under </a:t>
            </a:r>
            <a:r>
              <a:rPr lang="en-US" sz="600">
                <a:hlinkClick r:id="rId5"/>
              </a:rPr>
              <a:t>CC BY</a:t>
            </a:r>
            <a:r>
              <a:rPr lang="en-US" sz="600"/>
              <a:t>.</a:t>
            </a:r>
          </a:p>
        </p:txBody>
      </p:sp>
      <p:sp>
        <p:nvSpPr>
          <p:cNvPr id="14" name="Content Placeholder 13">
            <a:extLst>
              <a:ext uri="{FF2B5EF4-FFF2-40B4-BE49-F238E27FC236}">
                <a16:creationId xmlns:a16="http://schemas.microsoft.com/office/drawing/2014/main" id="{FA2ACB95-1582-6E49-0D30-CF868F69FC50}"/>
              </a:ext>
            </a:extLst>
          </p:cNvPr>
          <p:cNvSpPr>
            <a:spLocks noGrp="1"/>
          </p:cNvSpPr>
          <p:nvPr>
            <p:ph idx="1"/>
          </p:nvPr>
        </p:nvSpPr>
        <p:spPr>
          <a:xfrm>
            <a:off x="367549" y="945776"/>
            <a:ext cx="3419535" cy="3402011"/>
          </a:xfrm>
        </p:spPr>
        <p:txBody>
          <a:bodyPr vert="horz" lIns="108000" tIns="45720" rIns="91440" bIns="45720" rtlCol="0" anchor="t">
            <a:normAutofit lnSpcReduction="10000"/>
          </a:bodyPr>
          <a:lstStyle/>
          <a:p>
            <a:pPr marL="0" indent="0">
              <a:buNone/>
            </a:pPr>
            <a:r>
              <a:rPr lang="en-CA" b="0" i="0" dirty="0">
                <a:solidFill>
                  <a:srgbClr val="333333"/>
                </a:solidFill>
                <a:effectLst/>
                <a:latin typeface="+mn-lt"/>
              </a:rPr>
              <a:t>Health evidence syntheses are studies that </a:t>
            </a:r>
            <a:r>
              <a:rPr lang="en-CA" b="1" i="0" dirty="0">
                <a:solidFill>
                  <a:srgbClr val="333333"/>
                </a:solidFill>
                <a:effectLst/>
                <a:latin typeface="+mn-lt"/>
              </a:rPr>
              <a:t>combine information from multiple studies</a:t>
            </a:r>
            <a:r>
              <a:rPr lang="en-CA" b="0" i="0" dirty="0">
                <a:solidFill>
                  <a:srgbClr val="333333"/>
                </a:solidFill>
                <a:effectLst/>
                <a:latin typeface="+mn-lt"/>
              </a:rPr>
              <a:t> investigating the same topic.</a:t>
            </a:r>
            <a:r>
              <a:rPr lang="en-CA" dirty="0">
                <a:solidFill>
                  <a:srgbClr val="333333"/>
                </a:solidFill>
                <a:latin typeface="+mn-lt"/>
              </a:rPr>
              <a:t> </a:t>
            </a:r>
            <a:endParaRPr lang="en-CA" b="0" i="0" dirty="0">
              <a:solidFill>
                <a:srgbClr val="333333"/>
              </a:solidFill>
              <a:effectLst/>
              <a:latin typeface="+mn-lt"/>
            </a:endParaRPr>
          </a:p>
          <a:p>
            <a:pPr marL="0" indent="0">
              <a:buNone/>
            </a:pPr>
            <a:r>
              <a:rPr lang="en-CA" b="0" i="0" dirty="0">
                <a:solidFill>
                  <a:srgbClr val="333333"/>
                </a:solidFill>
                <a:effectLst/>
                <a:latin typeface="+mn-lt"/>
              </a:rPr>
              <a:t>Their purpose is to help readers comprehensively understand findings and determine the effectiveness of a particular intervention or how individuals experience health conditions or treatments. </a:t>
            </a:r>
          </a:p>
          <a:p>
            <a:pPr marL="0" indent="0">
              <a:buNone/>
            </a:pPr>
            <a:r>
              <a:rPr lang="en-CA" dirty="0">
                <a:solidFill>
                  <a:srgbClr val="333333"/>
                </a:solidFill>
                <a:latin typeface="+mn-lt"/>
              </a:rPr>
              <a:t>E</a:t>
            </a:r>
            <a:r>
              <a:rPr lang="en-CA" b="0" i="0" dirty="0">
                <a:solidFill>
                  <a:srgbClr val="333333"/>
                </a:solidFill>
                <a:effectLst/>
                <a:latin typeface="+mn-lt"/>
              </a:rPr>
              <a:t>vidence syntheses are </a:t>
            </a:r>
            <a:r>
              <a:rPr lang="en-CA" b="1" i="0" dirty="0">
                <a:solidFill>
                  <a:srgbClr val="333333"/>
                </a:solidFill>
                <a:effectLst/>
                <a:latin typeface="+mn-lt"/>
              </a:rPr>
              <a:t>used by policymakers, healthcare institutions, clinicians, researchers, and the public</a:t>
            </a:r>
            <a:r>
              <a:rPr lang="en-CA" b="0" i="0" dirty="0">
                <a:solidFill>
                  <a:srgbClr val="333333"/>
                </a:solidFill>
                <a:effectLst/>
                <a:latin typeface="+mn-lt"/>
              </a:rPr>
              <a:t> to </a:t>
            </a:r>
            <a:r>
              <a:rPr lang="en-CA" dirty="0">
                <a:solidFill>
                  <a:srgbClr val="333333"/>
                </a:solidFill>
                <a:latin typeface="+mn-lt"/>
              </a:rPr>
              <a:t>better </a:t>
            </a:r>
            <a:r>
              <a:rPr lang="en-CA" b="0" i="0" dirty="0">
                <a:solidFill>
                  <a:srgbClr val="333333"/>
                </a:solidFill>
                <a:effectLst/>
                <a:latin typeface="+mn-lt"/>
              </a:rPr>
              <a:t>inform healthcare decisions.</a:t>
            </a:r>
          </a:p>
          <a:p>
            <a:pPr marL="0" indent="0">
              <a:buNone/>
            </a:pPr>
            <a:endParaRPr lang="en-CA" b="0" i="0" dirty="0">
              <a:solidFill>
                <a:srgbClr val="333333"/>
              </a:solidFill>
              <a:effectLst/>
              <a:latin typeface="+mn-lt"/>
            </a:endParaRPr>
          </a:p>
          <a:p>
            <a:pPr marL="0" indent="0">
              <a:buNone/>
            </a:pPr>
            <a:r>
              <a:rPr lang="en-CA" sz="800" dirty="0">
                <a:solidFill>
                  <a:srgbClr val="333333"/>
                </a:solidFill>
                <a:latin typeface="+mn-lt"/>
              </a:rPr>
              <a:t>Definition modified from: Conchrane.org (https://www.cochrane.org/news/evidence-synthesis-what-it-and-why-do-we-need-it)</a:t>
            </a:r>
          </a:p>
          <a:p>
            <a:pPr marL="0" indent="0">
              <a:buNone/>
            </a:pPr>
            <a:endParaRPr lang="en-US" dirty="0"/>
          </a:p>
        </p:txBody>
      </p:sp>
    </p:spTree>
    <p:extLst>
      <p:ext uri="{BB962C8B-B14F-4D97-AF65-F5344CB8AC3E}">
        <p14:creationId xmlns:p14="http://schemas.microsoft.com/office/powerpoint/2010/main" val="337639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966A7C92-F401-FB45-AEC7-220E44D2C53E}"/>
              </a:ext>
            </a:extLst>
          </p:cNvPr>
          <p:cNvSpPr>
            <a:spLocks noGrp="1"/>
          </p:cNvSpPr>
          <p:nvPr>
            <p:ph type="title"/>
          </p:nvPr>
        </p:nvSpPr>
        <p:spPr>
          <a:xfrm>
            <a:off x="200893" y="491537"/>
            <a:ext cx="8781051" cy="491537"/>
          </a:xfrm>
        </p:spPr>
        <p:txBody>
          <a:bodyPr/>
          <a:lstStyle/>
          <a:p>
            <a:r>
              <a:rPr lang="en-US"/>
              <a:t>Findings: RQ1</a:t>
            </a:r>
          </a:p>
        </p:txBody>
      </p:sp>
      <p:sp>
        <p:nvSpPr>
          <p:cNvPr id="2" name="Left Content Placeholder">
            <a:extLst>
              <a:ext uri="{FF2B5EF4-FFF2-40B4-BE49-F238E27FC236}">
                <a16:creationId xmlns:a16="http://schemas.microsoft.com/office/drawing/2014/main" id="{50642657-4E00-F147-A5CC-8CF95656D3A3}"/>
              </a:ext>
            </a:extLst>
          </p:cNvPr>
          <p:cNvSpPr>
            <a:spLocks noGrp="1"/>
          </p:cNvSpPr>
          <p:nvPr>
            <p:ph sz="half" idx="1"/>
          </p:nvPr>
        </p:nvSpPr>
        <p:spPr/>
        <p:txBody>
          <a:bodyPr>
            <a:normAutofit/>
          </a:bodyPr>
          <a:lstStyle/>
          <a:p>
            <a:pPr marL="0" indent="0">
              <a:buNone/>
            </a:pPr>
            <a:r>
              <a:rPr lang="en-CA" sz="1600"/>
              <a:t>What proportion of health evidence syntheses from McMaster University affiliated authors, published between 2017 and 2022, have been cited in Wikipedia? </a:t>
            </a:r>
            <a:endParaRPr lang="en-US" sz="1600"/>
          </a:p>
        </p:txBody>
      </p:sp>
      <p:sp>
        <p:nvSpPr>
          <p:cNvPr id="3" name="Right Content Placeholder">
            <a:extLst>
              <a:ext uri="{FF2B5EF4-FFF2-40B4-BE49-F238E27FC236}">
                <a16:creationId xmlns:a16="http://schemas.microsoft.com/office/drawing/2014/main" id="{A56929CE-BE6D-8A4A-8D93-99317A899813}"/>
              </a:ext>
            </a:extLst>
          </p:cNvPr>
          <p:cNvSpPr>
            <a:spLocks noGrp="1"/>
          </p:cNvSpPr>
          <p:nvPr>
            <p:ph sz="half" idx="2"/>
          </p:nvPr>
        </p:nvSpPr>
        <p:spPr/>
        <p:txBody>
          <a:bodyPr>
            <a:normAutofit/>
          </a:bodyPr>
          <a:lstStyle/>
          <a:p>
            <a:pPr marL="0" indent="0">
              <a:buNone/>
            </a:pPr>
            <a:r>
              <a:rPr lang="en-CA" sz="1600" b="1"/>
              <a:t>3,582 </a:t>
            </a:r>
            <a:r>
              <a:rPr lang="en-CA" sz="1600"/>
              <a:t>health evidence syntheses published between 2017 and 2022 were tracked in Altmetric Explorer ​</a:t>
            </a:r>
          </a:p>
          <a:p>
            <a:pPr marL="0" indent="0">
              <a:buNone/>
            </a:pPr>
            <a:endParaRPr lang="en-CA" sz="1600"/>
          </a:p>
          <a:p>
            <a:pPr marL="0" indent="0">
              <a:buNone/>
            </a:pPr>
            <a:r>
              <a:rPr lang="en-CA" sz="1600" b="1"/>
              <a:t>6.1% (n=219)  </a:t>
            </a:r>
            <a:r>
              <a:rPr lang="en-CA" sz="1600"/>
              <a:t>cited in Wikipedia articles</a:t>
            </a:r>
            <a:endParaRPr lang="en-US" sz="1600"/>
          </a:p>
        </p:txBody>
      </p:sp>
      <p:sp>
        <p:nvSpPr>
          <p:cNvPr id="5" name="Slide Number">
            <a:extLst>
              <a:ext uri="{FF2B5EF4-FFF2-40B4-BE49-F238E27FC236}">
                <a16:creationId xmlns:a16="http://schemas.microsoft.com/office/drawing/2014/main" id="{71516490-9B39-2C4C-8687-F7EDEC1B9A25}"/>
              </a:ext>
            </a:extLst>
          </p:cNvPr>
          <p:cNvSpPr>
            <a:spLocks noGrp="1"/>
          </p:cNvSpPr>
          <p:nvPr>
            <p:ph type="sldNum" sz="quarter" idx="11"/>
          </p:nvPr>
        </p:nvSpPr>
        <p:spPr/>
        <p:txBody>
          <a:bodyPr/>
          <a:lstStyle/>
          <a:p>
            <a:fld id="{E2CB33EA-91D6-F140-A440-0A130B2A34DE}" type="slidenum">
              <a:rPr lang="en-US" smtClean="0"/>
              <a:pPr/>
              <a:t>8</a:t>
            </a:fld>
            <a:endParaRPr lang="en-US"/>
          </a:p>
        </p:txBody>
      </p:sp>
      <p:sp>
        <p:nvSpPr>
          <p:cNvPr id="4" name="Date">
            <a:extLst>
              <a:ext uri="{FF2B5EF4-FFF2-40B4-BE49-F238E27FC236}">
                <a16:creationId xmlns:a16="http://schemas.microsoft.com/office/drawing/2014/main" id="{7FECEB32-002C-704B-95D9-F304E6D4A476}"/>
              </a:ext>
            </a:extLst>
          </p:cNvPr>
          <p:cNvSpPr>
            <a:spLocks noGrp="1"/>
          </p:cNvSpPr>
          <p:nvPr>
            <p:ph type="dt" sz="half" idx="10"/>
          </p:nvPr>
        </p:nvSpPr>
        <p:spPr/>
        <p:txBody>
          <a:bodyPr/>
          <a:lstStyle/>
          <a:p>
            <a:r>
              <a:rPr lang="en-CA"/>
              <a:t>November 11, 2023</a:t>
            </a:r>
            <a:endParaRPr lang="en-US"/>
          </a:p>
        </p:txBody>
      </p:sp>
    </p:spTree>
    <p:extLst>
      <p:ext uri="{BB962C8B-B14F-4D97-AF65-F5344CB8AC3E}">
        <p14:creationId xmlns:p14="http://schemas.microsoft.com/office/powerpoint/2010/main" val="190868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966A7C92-F401-FB45-AEC7-220E44D2C53E}"/>
              </a:ext>
            </a:extLst>
          </p:cNvPr>
          <p:cNvSpPr>
            <a:spLocks noGrp="1"/>
          </p:cNvSpPr>
          <p:nvPr>
            <p:ph type="title"/>
          </p:nvPr>
        </p:nvSpPr>
        <p:spPr>
          <a:xfrm>
            <a:off x="200893" y="491537"/>
            <a:ext cx="8781051" cy="491537"/>
          </a:xfrm>
        </p:spPr>
        <p:txBody>
          <a:bodyPr/>
          <a:lstStyle/>
          <a:p>
            <a:r>
              <a:rPr lang="en-US"/>
              <a:t>Findings: RQ2</a:t>
            </a:r>
          </a:p>
        </p:txBody>
      </p:sp>
      <p:sp>
        <p:nvSpPr>
          <p:cNvPr id="2" name="Left Content Placeholder">
            <a:extLst>
              <a:ext uri="{FF2B5EF4-FFF2-40B4-BE49-F238E27FC236}">
                <a16:creationId xmlns:a16="http://schemas.microsoft.com/office/drawing/2014/main" id="{50642657-4E00-F147-A5CC-8CF95656D3A3}"/>
              </a:ext>
            </a:extLst>
          </p:cNvPr>
          <p:cNvSpPr>
            <a:spLocks noGrp="1"/>
          </p:cNvSpPr>
          <p:nvPr>
            <p:ph sz="half" idx="1"/>
          </p:nvPr>
        </p:nvSpPr>
        <p:spPr/>
        <p:txBody>
          <a:bodyPr>
            <a:normAutofit/>
          </a:bodyPr>
          <a:lstStyle/>
          <a:p>
            <a:pPr marL="0" indent="0">
              <a:buNone/>
            </a:pPr>
            <a:r>
              <a:rPr lang="en-CA" sz="1600"/>
              <a:t>Of McMaster University’s top 10% most impactful health evidence syntheses, ranked by AAS, what proportion are cited in Wikipedia? </a:t>
            </a:r>
            <a:endParaRPr lang="en-US" sz="1600"/>
          </a:p>
        </p:txBody>
      </p:sp>
      <p:sp>
        <p:nvSpPr>
          <p:cNvPr id="3" name="Right Content Placeholder">
            <a:extLst>
              <a:ext uri="{FF2B5EF4-FFF2-40B4-BE49-F238E27FC236}">
                <a16:creationId xmlns:a16="http://schemas.microsoft.com/office/drawing/2014/main" id="{A56929CE-BE6D-8A4A-8D93-99317A899813}"/>
              </a:ext>
            </a:extLst>
          </p:cNvPr>
          <p:cNvSpPr>
            <a:spLocks noGrp="1"/>
          </p:cNvSpPr>
          <p:nvPr>
            <p:ph sz="half" idx="2"/>
          </p:nvPr>
        </p:nvSpPr>
        <p:spPr/>
        <p:txBody>
          <a:bodyPr>
            <a:normAutofit/>
          </a:bodyPr>
          <a:lstStyle/>
          <a:p>
            <a:pPr marL="0" indent="0">
              <a:buNone/>
            </a:pPr>
            <a:r>
              <a:rPr lang="en-CA" sz="1600"/>
              <a:t>Top 10% = 358 ​</a:t>
            </a:r>
          </a:p>
          <a:p>
            <a:pPr marL="0" indent="0">
              <a:buNone/>
            </a:pPr>
            <a:r>
              <a:rPr lang="en-CA" sz="1600"/>
              <a:t>29.3% (n=105) cited in Wikipedia​</a:t>
            </a:r>
          </a:p>
          <a:p>
            <a:pPr marL="0" indent="0">
              <a:buNone/>
            </a:pPr>
            <a:endParaRPr lang="en-CA" sz="1600"/>
          </a:p>
          <a:p>
            <a:pPr marL="0" indent="0">
              <a:buNone/>
            </a:pPr>
            <a:r>
              <a:rPr lang="en-CA" sz="1600"/>
              <a:t>Represents:​</a:t>
            </a:r>
          </a:p>
          <a:p>
            <a:r>
              <a:rPr lang="en-CA" sz="1600"/>
              <a:t>48% of the 219 outputs cited in Wikipedia​</a:t>
            </a:r>
          </a:p>
          <a:p>
            <a:r>
              <a:rPr lang="en-CA" sz="1600"/>
              <a:t>62.5% (n = 355) of cumulative citations to outputs</a:t>
            </a:r>
            <a:endParaRPr lang="en-US" sz="1600"/>
          </a:p>
        </p:txBody>
      </p:sp>
      <p:sp>
        <p:nvSpPr>
          <p:cNvPr id="5" name="Slide Number">
            <a:extLst>
              <a:ext uri="{FF2B5EF4-FFF2-40B4-BE49-F238E27FC236}">
                <a16:creationId xmlns:a16="http://schemas.microsoft.com/office/drawing/2014/main" id="{71516490-9B39-2C4C-8687-F7EDEC1B9A25}"/>
              </a:ext>
            </a:extLst>
          </p:cNvPr>
          <p:cNvSpPr>
            <a:spLocks noGrp="1"/>
          </p:cNvSpPr>
          <p:nvPr>
            <p:ph type="sldNum" sz="quarter" idx="11"/>
          </p:nvPr>
        </p:nvSpPr>
        <p:spPr/>
        <p:txBody>
          <a:bodyPr/>
          <a:lstStyle/>
          <a:p>
            <a:fld id="{E2CB33EA-91D6-F140-A440-0A130B2A34DE}" type="slidenum">
              <a:rPr lang="en-US" smtClean="0"/>
              <a:pPr/>
              <a:t>9</a:t>
            </a:fld>
            <a:endParaRPr lang="en-US"/>
          </a:p>
        </p:txBody>
      </p:sp>
      <p:sp>
        <p:nvSpPr>
          <p:cNvPr id="4" name="Date">
            <a:extLst>
              <a:ext uri="{FF2B5EF4-FFF2-40B4-BE49-F238E27FC236}">
                <a16:creationId xmlns:a16="http://schemas.microsoft.com/office/drawing/2014/main" id="{7FECEB32-002C-704B-95D9-F304E6D4A476}"/>
              </a:ext>
            </a:extLst>
          </p:cNvPr>
          <p:cNvSpPr>
            <a:spLocks noGrp="1"/>
          </p:cNvSpPr>
          <p:nvPr>
            <p:ph type="dt" sz="half" idx="10"/>
          </p:nvPr>
        </p:nvSpPr>
        <p:spPr/>
        <p:txBody>
          <a:bodyPr/>
          <a:lstStyle/>
          <a:p>
            <a:r>
              <a:rPr lang="en-CA"/>
              <a:t>November 11, 2023</a:t>
            </a:r>
            <a:endParaRPr lang="en-US"/>
          </a:p>
        </p:txBody>
      </p:sp>
    </p:spTree>
    <p:extLst>
      <p:ext uri="{BB962C8B-B14F-4D97-AF65-F5344CB8AC3E}">
        <p14:creationId xmlns:p14="http://schemas.microsoft.com/office/powerpoint/2010/main" val="3027552706"/>
      </p:ext>
    </p:extLst>
  </p:cSld>
  <p:clrMapOvr>
    <a:masterClrMapping/>
  </p:clrMapOvr>
</p:sld>
</file>

<file path=ppt/theme/theme1.xml><?xml version="1.0" encoding="utf-8"?>
<a:theme xmlns:a="http://schemas.openxmlformats.org/drawingml/2006/main" name="McMaster Brighter World Theme">
  <a:themeElements>
    <a:clrScheme name="Custom 7">
      <a:dk1>
        <a:srgbClr val="4C555C"/>
      </a:dk1>
      <a:lt1>
        <a:srgbClr val="FFFFFF"/>
      </a:lt1>
      <a:dk2>
        <a:srgbClr val="FFFFFF"/>
      </a:dk2>
      <a:lt2>
        <a:srgbClr val="FFFFFF"/>
      </a:lt2>
      <a:accent1>
        <a:srgbClr val="79003B"/>
      </a:accent1>
      <a:accent2>
        <a:srgbClr val="FCBE57"/>
      </a:accent2>
      <a:accent3>
        <a:srgbClr val="FFD000"/>
      </a:accent3>
      <a:accent4>
        <a:srgbClr val="D2D654"/>
      </a:accent4>
      <a:accent5>
        <a:srgbClr val="6FD3E3"/>
      </a:accent5>
      <a:accent6>
        <a:srgbClr val="A71930"/>
      </a:accent6>
      <a:hlink>
        <a:srgbClr val="79003B"/>
      </a:hlink>
      <a:folHlink>
        <a:srgbClr val="79003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TotalTime>
  <Words>3126</Words>
  <Application>Microsoft Office PowerPoint</Application>
  <PresentationFormat>On-screen Show (16:9)</PresentationFormat>
  <Paragraphs>256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Arial,Sans-Serif</vt:lpstr>
      <vt:lpstr>Calibri</vt:lpstr>
      <vt:lpstr>Calibri Light</vt:lpstr>
      <vt:lpstr>Courier New</vt:lpstr>
      <vt:lpstr>McMaster Brighter World Theme</vt:lpstr>
      <vt:lpstr>Citations in Wikipedia for Understanding Research Reach</vt:lpstr>
      <vt:lpstr>Disclosure</vt:lpstr>
      <vt:lpstr>Agenda</vt:lpstr>
      <vt:lpstr>Research Impact &amp; Wikipedia</vt:lpstr>
      <vt:lpstr>Research Reach &amp; Wikipedia</vt:lpstr>
      <vt:lpstr>Research Questions</vt:lpstr>
      <vt:lpstr>Define evidence syntheses</vt:lpstr>
      <vt:lpstr>Findings: RQ1</vt:lpstr>
      <vt:lpstr>Findings: RQ2</vt:lpstr>
      <vt:lpstr>Findings: RQ3</vt:lpstr>
      <vt:lpstr>Findings: RQ4</vt:lpstr>
      <vt:lpstr>Limitations</vt:lpstr>
      <vt:lpstr>Insights</vt:lpstr>
      <vt:lpstr>Opportunities for Future Research</vt:lpstr>
      <vt:lpstr>Jennifer McKinnell (McMaster University)​  Denise Smith (Brock University, formerly McMaster U.)​  Jack Young (McMaster University)</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McKinnell, Jennifer</cp:lastModifiedBy>
  <cp:revision>1</cp:revision>
  <cp:lastPrinted>2023-11-10T14:17:19Z</cp:lastPrinted>
  <dcterms:created xsi:type="dcterms:W3CDTF">2017-04-21T15:41:45Z</dcterms:created>
  <dcterms:modified xsi:type="dcterms:W3CDTF">2023-11-28T19:46:18Z</dcterms:modified>
</cp:coreProperties>
</file>