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3853" r:id="rId2"/>
    <p:sldMasterId id="2147483860" r:id="rId3"/>
    <p:sldMasterId id="2147483877" r:id="rId4"/>
  </p:sldMasterIdLst>
  <p:notesMasterIdLst>
    <p:notesMasterId r:id="rId12"/>
  </p:notesMasterIdLst>
  <p:sldIdLst>
    <p:sldId id="1443" r:id="rId5"/>
    <p:sldId id="1434" r:id="rId6"/>
    <p:sldId id="1438" r:id="rId7"/>
    <p:sldId id="1439" r:id="rId8"/>
    <p:sldId id="1442" r:id="rId9"/>
    <p:sldId id="1441" r:id="rId10"/>
    <p:sldId id="1444" r:id="rId11"/>
  </p:sldIdLst>
  <p:sldSz cx="12192000" cy="6858000"/>
  <p:notesSz cx="6858000" cy="9144000"/>
  <p:defaultTextStyle>
    <a:defPPr>
      <a:defRPr lang="en-US"/>
    </a:defPPr>
    <a:lvl1pPr marL="0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1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3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3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6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9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7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1" autoAdjust="0"/>
    <p:restoredTop sz="94180" autoAdjust="0"/>
  </p:normalViewPr>
  <p:slideViewPr>
    <p:cSldViewPr>
      <p:cViewPr varScale="1">
        <p:scale>
          <a:sx n="149" d="100"/>
          <a:sy n="149" d="100"/>
        </p:scale>
        <p:origin x="204" y="1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5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15229-4F5C-4E6E-9E72-CD6837FE8801}" type="datetimeFigureOut">
              <a:rPr lang="en-CA" smtClean="0"/>
              <a:t>2023-08-28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740D4-E0BB-49B7-B6EF-111E4A2A66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89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1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3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3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6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9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7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6740D4-E0BB-49B7-B6EF-111E4A2A66F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F243E-5F13-46AB-AD68-3D77E76CD645}" type="datetime1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2023-08-28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Bandler/Orgodnik/Tajik -- Clear, Brief, Engaging -- Resources and Tips 2018</a:t>
            </a: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33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5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5F73E-5BF1-4751-A107-1FD45F70A2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Handwriting" pitchFamily="66" charset="0"/>
                <a:ea typeface="+mn-ea"/>
                <a:cs typeface="+mn-cs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Handwriting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34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5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5F73E-5BF1-4751-A107-1FD45F70A2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Handwriting" pitchFamily="66" charset="0"/>
                <a:ea typeface="+mn-ea"/>
                <a:cs typeface="+mn-cs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Handwriting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5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5F73E-5BF1-4751-A107-1FD45F70A2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Handwriting" pitchFamily="66" charset="0"/>
                <a:ea typeface="+mn-ea"/>
                <a:cs typeface="+mn-cs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Handwriting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81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8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6162D-93E4-4BE5-A7E3-9F28E4EE5D3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itchFamily="66" charset="0"/>
                <a:ea typeface="+mn-ea"/>
                <a:cs typeface="+mn-cs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Handwriting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460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5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5F73E-5BF1-4751-A107-1FD45F70A2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Handwriting" pitchFamily="66" charset="0"/>
                <a:ea typeface="+mn-ea"/>
                <a:cs typeface="+mn-cs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Handwriting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431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6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874FA-22EC-4570-B545-90EA617D7B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Handwriting" pitchFamily="66" charset="0"/>
                <a:ea typeface="+mn-ea"/>
                <a:cs typeface="+mn-cs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Handwriting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08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FBB5AF-EAAB-4188-993E-D73AB0450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01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C2654-1F6E-4B3F-9BCB-50DF173B6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51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3CB66-57CC-4D5F-A4CB-A088F7205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717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Lucida Handwriting" pitchFamily="66" charset="0"/>
              </a:defRPr>
            </a:lvl1pPr>
          </a:lstStyle>
          <a:p>
            <a:fld id="{221D1FB7-34A3-49EB-AAB4-C7768187E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389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1A7AA0-3224-432E-9A62-E2717F0E5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87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72EF3D-9E85-422D-BF81-A8BB29E805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3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77516" y="659220"/>
            <a:ext cx="11049802" cy="26831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/>
            </a:lvl1pPr>
            <a:lvl2pPr marL="347472" indent="0">
              <a:buNone/>
              <a:defRPr/>
            </a:lvl2pPr>
            <a:lvl3pPr marL="694944" indent="0">
              <a:buNone/>
              <a:defRPr/>
            </a:lvl3pPr>
          </a:lstStyle>
          <a:p>
            <a:pPr lvl="0"/>
            <a:r>
              <a:rPr lang="en-US" dirty="0"/>
              <a:t>&lt;Title of Presentation&gt;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6" y="3342373"/>
            <a:ext cx="11049802" cy="1441383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&lt;Author Names&gt;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29"/>
          <p:cNvSpPr>
            <a:spLocks noGrp="1"/>
          </p:cNvSpPr>
          <p:nvPr>
            <p:ph sz="quarter" idx="15" hasCustomPrompt="1"/>
          </p:nvPr>
        </p:nvSpPr>
        <p:spPr>
          <a:xfrm>
            <a:off x="577516" y="4783756"/>
            <a:ext cx="11049802" cy="1780673"/>
          </a:xfrm>
        </p:spPr>
        <p:txBody>
          <a:bodyPr>
            <a:normAutofit/>
          </a:bodyPr>
          <a:lstStyle>
            <a:lvl1pPr marL="0" indent="0" algn="ctr">
              <a:buNone/>
              <a:defRPr sz="3200" b="0"/>
            </a:lvl1pPr>
          </a:lstStyle>
          <a:p>
            <a:pPr lvl="0"/>
            <a:r>
              <a:rPr lang="en-US" dirty="0"/>
              <a:t>&lt;Affiliations&gt;</a:t>
            </a:r>
          </a:p>
        </p:txBody>
      </p:sp>
    </p:spTree>
    <p:extLst>
      <p:ext uri="{BB962C8B-B14F-4D97-AF65-F5344CB8AC3E}">
        <p14:creationId xmlns:p14="http://schemas.microsoft.com/office/powerpoint/2010/main" val="3453632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3EF114-BD19-4E49-AF11-C346593B86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BCDC2EA-BFE5-41AD-865F-F964C9DBE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195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80159"/>
            <a:ext cx="5384800" cy="490798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80159"/>
            <a:ext cx="5384800" cy="490798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3EF114-BD19-4E49-AF11-C346593B86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24255AF-6A10-49B7-8938-6D2DA2AE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0879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1862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7472" indent="0">
              <a:buNone/>
              <a:defRPr sz="1520" b="1"/>
            </a:lvl2pPr>
            <a:lvl3pPr marL="694944" indent="0">
              <a:buNone/>
              <a:defRPr sz="1368" b="1"/>
            </a:lvl3pPr>
            <a:lvl4pPr marL="1042416" indent="0">
              <a:buNone/>
              <a:defRPr sz="1216" b="1"/>
            </a:lvl4pPr>
            <a:lvl5pPr marL="1389888" indent="0">
              <a:buNone/>
              <a:defRPr sz="1216" b="1"/>
            </a:lvl5pPr>
            <a:lvl6pPr marL="1737360" indent="0">
              <a:buNone/>
              <a:defRPr sz="1216" b="1"/>
            </a:lvl6pPr>
            <a:lvl7pPr marL="2084832" indent="0">
              <a:buNone/>
              <a:defRPr sz="1216" b="1"/>
            </a:lvl7pPr>
            <a:lvl8pPr marL="2432304" indent="0">
              <a:buNone/>
              <a:defRPr sz="1216" b="1"/>
            </a:lvl8pPr>
            <a:lvl9pPr marL="2779776" indent="0">
              <a:buNone/>
              <a:defRPr sz="121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01625"/>
            <a:ext cx="5386917" cy="41971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216"/>
            </a:lvl6pPr>
            <a:lvl7pPr>
              <a:defRPr sz="1216"/>
            </a:lvl7pPr>
            <a:lvl8pPr>
              <a:defRPr sz="1216"/>
            </a:lvl8pPr>
            <a:lvl9pPr>
              <a:defRPr sz="1216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361862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7472" indent="0">
              <a:buNone/>
              <a:defRPr sz="1520" b="1"/>
            </a:lvl2pPr>
            <a:lvl3pPr marL="694944" indent="0">
              <a:buNone/>
              <a:defRPr sz="1368" b="1"/>
            </a:lvl3pPr>
            <a:lvl4pPr marL="1042416" indent="0">
              <a:buNone/>
              <a:defRPr sz="1216" b="1"/>
            </a:lvl4pPr>
            <a:lvl5pPr marL="1389888" indent="0">
              <a:buNone/>
              <a:defRPr sz="1216" b="1"/>
            </a:lvl5pPr>
            <a:lvl6pPr marL="1737360" indent="0">
              <a:buNone/>
              <a:defRPr sz="1216" b="1"/>
            </a:lvl6pPr>
            <a:lvl7pPr marL="2084832" indent="0">
              <a:buNone/>
              <a:defRPr sz="1216" b="1"/>
            </a:lvl7pPr>
            <a:lvl8pPr marL="2432304" indent="0">
              <a:buNone/>
              <a:defRPr sz="1216" b="1"/>
            </a:lvl8pPr>
            <a:lvl9pPr marL="2779776" indent="0">
              <a:buNone/>
              <a:defRPr sz="121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001625"/>
            <a:ext cx="5389033" cy="41971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216"/>
            </a:lvl6pPr>
            <a:lvl7pPr>
              <a:defRPr sz="1216"/>
            </a:lvl7pPr>
            <a:lvl8pPr>
              <a:defRPr sz="1216"/>
            </a:lvl8pPr>
            <a:lvl9pPr>
              <a:defRPr sz="1216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3EF114-BD19-4E49-AF11-C346593B86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F934AB2-FFD0-4147-9464-C44B3C46D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5844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3EF114-BD19-4E49-AF11-C346593B86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F21204A-FC81-4FD4-ADBC-1BDD2F3E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02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BA9E6-C409-4796-8D49-7577F6D5E3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276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23C0F9-6A21-4D2E-81FF-6BBE16DAD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3EF114-BD19-4E49-AF11-C346593B86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E7A6AC4-E533-4D0B-B9DD-E16BAB3974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516" y="659220"/>
            <a:ext cx="11049802" cy="26831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/>
            </a:lvl1pPr>
            <a:lvl2pPr marL="347472" indent="0">
              <a:buNone/>
              <a:defRPr/>
            </a:lvl2pPr>
            <a:lvl3pPr marL="694944" indent="0">
              <a:buNone/>
              <a:defRPr/>
            </a:lvl3pPr>
          </a:lstStyle>
          <a:p>
            <a:pPr lvl="0"/>
            <a:r>
              <a:rPr lang="en-US" dirty="0"/>
              <a:t>&lt;Title of Presentation&gt;</a:t>
            </a:r>
          </a:p>
        </p:txBody>
      </p:sp>
    </p:spTree>
    <p:extLst>
      <p:ext uri="{BB962C8B-B14F-4D97-AF65-F5344CB8AC3E}">
        <p14:creationId xmlns:p14="http://schemas.microsoft.com/office/powerpoint/2010/main" val="3278244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FBB5AF-EAAB-4188-993E-D73AB0450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825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BA9E6-C409-4796-8D49-7577F6D5E3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213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17194-F81D-4426-A9F6-419E75A17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801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E8B4D-B312-42D9-9541-8DB413C81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691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D9870-B4F7-49BB-844A-A2BC134EF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91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2AAFF-2684-4EA6-97B6-F31323078F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693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8E050-F440-458C-9ADB-EB99EA1C75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001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B8BDF-BC82-4A49-9291-CE6DFCAC9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126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51584" y="620688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095BB-634B-414A-97FB-1A0A8CA86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03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17194-F81D-4426-A9F6-419E75A17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351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C2654-1F6E-4B3F-9BCB-50DF173B6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073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3CB66-57CC-4D5F-A4CB-A088F7205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768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Lucida Handwriting" pitchFamily="66" charset="0"/>
              </a:defRPr>
            </a:lvl1pPr>
          </a:lstStyle>
          <a:p>
            <a:fld id="{221D1FB7-34A3-49EB-AAB4-C7768187E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191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1A7AA0-3224-432E-9A62-E2717F0E5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931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72EF3D-9E85-422D-BF81-A8BB29E805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663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86AC-DB44-4B90-8B0F-9D8D80B40D8F}" type="datetime1">
              <a:rPr lang="en-CA" smtClean="0"/>
              <a:t>2023-08-28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EBA2-23BE-47C7-AF9D-A916F3BCD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9465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5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453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25FA33-59C5-43B3-B44F-2D03BE41EF6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2023-08-28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08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29D7D0-7BA8-4D16-BC68-ACA5DB006AD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2023-08-28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66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CEA21-FFF1-4306-93FC-19579E9CACE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2023-08-28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1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E8B4D-B312-42D9-9541-8DB413C81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78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E36B0-5D2D-4F46-A978-CBA5AFB8CE7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2023-08-28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44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51" indent="0">
              <a:buNone/>
              <a:defRPr sz="1800" b="1"/>
            </a:lvl3pPr>
            <a:lvl4pPr marL="1371523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3" indent="0">
              <a:buNone/>
              <a:defRPr sz="1600" b="1"/>
            </a:lvl6pPr>
            <a:lvl7pPr marL="2743046" indent="0">
              <a:buNone/>
              <a:defRPr sz="1600" b="1"/>
            </a:lvl7pPr>
            <a:lvl8pPr marL="3200219" indent="0">
              <a:buNone/>
              <a:defRPr sz="1600" b="1"/>
            </a:lvl8pPr>
            <a:lvl9pPr marL="36573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51" indent="0">
              <a:buNone/>
              <a:defRPr sz="1800" b="1"/>
            </a:lvl3pPr>
            <a:lvl4pPr marL="1371523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3" indent="0">
              <a:buNone/>
              <a:defRPr sz="1600" b="1"/>
            </a:lvl6pPr>
            <a:lvl7pPr marL="2743046" indent="0">
              <a:buNone/>
              <a:defRPr sz="1600" b="1"/>
            </a:lvl7pPr>
            <a:lvl8pPr marL="3200219" indent="0">
              <a:buNone/>
              <a:defRPr sz="1600" b="1"/>
            </a:lvl8pPr>
            <a:lvl9pPr marL="36573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9DAA0-6311-4ECC-9745-3BCDF2CB4AFB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2023-08-28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69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AFA69-1F38-4CF5-B7B1-FD2F7D8BB31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2023-08-28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423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5BFA2-F30B-48AF-8D64-9859A979B5F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2023-08-28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07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51" indent="0">
              <a:buNone/>
              <a:defRPr sz="1000"/>
            </a:lvl3pPr>
            <a:lvl4pPr marL="1371523" indent="0">
              <a:buNone/>
              <a:defRPr sz="900"/>
            </a:lvl4pPr>
            <a:lvl5pPr marL="1828700" indent="0">
              <a:buNone/>
              <a:defRPr sz="900"/>
            </a:lvl5pPr>
            <a:lvl6pPr marL="2285873" indent="0">
              <a:buNone/>
              <a:defRPr sz="900"/>
            </a:lvl6pPr>
            <a:lvl7pPr marL="2743046" indent="0">
              <a:buNone/>
              <a:defRPr sz="900"/>
            </a:lvl7pPr>
            <a:lvl8pPr marL="3200219" indent="0">
              <a:buNone/>
              <a:defRPr sz="900"/>
            </a:lvl8pPr>
            <a:lvl9pPr marL="36573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EED929-AF59-415E-AC4C-1D87A951C3B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2023-08-28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44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51" indent="0">
              <a:buNone/>
              <a:defRPr sz="2400"/>
            </a:lvl3pPr>
            <a:lvl4pPr marL="1371523" indent="0">
              <a:buNone/>
              <a:defRPr sz="2000"/>
            </a:lvl4pPr>
            <a:lvl5pPr marL="1828700" indent="0">
              <a:buNone/>
              <a:defRPr sz="2000"/>
            </a:lvl5pPr>
            <a:lvl6pPr marL="2285873" indent="0">
              <a:buNone/>
              <a:defRPr sz="2000"/>
            </a:lvl6pPr>
            <a:lvl7pPr marL="2743046" indent="0">
              <a:buNone/>
              <a:defRPr sz="2000"/>
            </a:lvl7pPr>
            <a:lvl8pPr marL="3200219" indent="0">
              <a:buNone/>
              <a:defRPr sz="2000"/>
            </a:lvl8pPr>
            <a:lvl9pPr marL="3657397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51" indent="0">
              <a:buNone/>
              <a:defRPr sz="1000"/>
            </a:lvl3pPr>
            <a:lvl4pPr marL="1371523" indent="0">
              <a:buNone/>
              <a:defRPr sz="900"/>
            </a:lvl4pPr>
            <a:lvl5pPr marL="1828700" indent="0">
              <a:buNone/>
              <a:defRPr sz="900"/>
            </a:lvl5pPr>
            <a:lvl6pPr marL="2285873" indent="0">
              <a:buNone/>
              <a:defRPr sz="900"/>
            </a:lvl6pPr>
            <a:lvl7pPr marL="2743046" indent="0">
              <a:buNone/>
              <a:defRPr sz="900"/>
            </a:lvl7pPr>
            <a:lvl8pPr marL="3200219" indent="0">
              <a:buNone/>
              <a:defRPr sz="900"/>
            </a:lvl8pPr>
            <a:lvl9pPr marL="36573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1CB3D-DEB1-46EC-8CDC-119B124AF4EB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2023-08-28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731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5D54F1-AF93-4224-9899-CAAED729C70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2023-08-28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56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AF751F-CF04-4C14-8164-5D6B0F57224F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2023-08-28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63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5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68DC-F228-4F24-B2D8-7FB82C63311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09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5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F7DD-A83A-438D-97BA-F5F0D2C6CE9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2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D9870-B4F7-49BB-844A-A2BC134EF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193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5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243DF-1FEF-4326-AC60-C5411625E2B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659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5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9166-9D6F-406B-A5A5-2397C7B5207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781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5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1327-C1CB-4FF3-A702-B24842C96B8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67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998D80-B333-4C1C-8536-33AE90CEB98B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238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17D91-6545-486F-9260-A29E16930E3B}" type="datetime1">
              <a:rPr lang="en-CA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2023-08-28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51142-B953-4E82-B6F5-25B2763D06F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2AAFF-2684-4EA6-97B6-F31323078F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32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8E050-F440-458C-9ADB-EB99EA1C75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76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B8BDF-BC82-4A49-9291-CE6DFCAC9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9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51584" y="620688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095BB-634B-414A-97FB-1A0A8CA86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32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9684FC8-6CD1-41B1-9B44-76D133C1B885}" type="slidenum">
              <a:rPr lang="en-US" altLang="en-US" smtClean="0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7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3" r:id="rId12"/>
    <p:sldLayoutId id="2147483834" r:id="rId13"/>
    <p:sldLayoutId id="214748383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s-inner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302" b="36927"/>
          <a:stretch/>
        </p:blipFill>
        <p:spPr>
          <a:xfrm>
            <a:off x="-198" y="6567686"/>
            <a:ext cx="12192000" cy="2826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57645"/>
            <a:ext cx="10972800" cy="4941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1417" y="6558016"/>
            <a:ext cx="941531" cy="282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3EF114-BD19-4E49-AF11-C346593B86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576ACE-BE21-D149-A892-7C7B0F08B6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91" y="-29891"/>
            <a:ext cx="1724876" cy="944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CF9E0F-EEC6-0148-859D-C000B0291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111" y="6568304"/>
            <a:ext cx="2440891" cy="2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5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</p:sldLayoutIdLst>
  <p:hf hdr="0" dt="0"/>
  <p:txStyles>
    <p:titleStyle>
      <a:lvl1pPr algn="l" defTabSz="694944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260604" indent="-260604" algn="l" defTabSz="6949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564642" indent="-217170" algn="l" defTabSz="6949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868680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216152" indent="-173736" algn="l" defTabSz="6949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1563624" indent="-173736" algn="l" defTabSz="6949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1911096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258568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2953512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1pPr>
      <a:lvl2pPr marL="347472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3pPr>
      <a:lvl4pPr marL="1042416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4pPr>
      <a:lvl5pPr marL="1389888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7pPr>
      <a:lvl8pPr marL="2432304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8pPr>
      <a:lvl9pPr marL="2779776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9684FC8-6CD1-41B1-9B44-76D133C1B885}" type="slidenum">
              <a:rPr lang="en-US" altLang="en-US" smtClean="0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3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33" tIns="45720" rIns="91433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3" tIns="45720" rIns="91433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91433" tIns="45720" rIns="91433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316919-6E0B-4512-9332-73DCB6B7A53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2023-08-28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vert="horz" lIns="91433" tIns="45720" rIns="91433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91433" tIns="45720" rIns="91433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0DEBA2-23BE-47C7-AF9D-A916F3BCDAE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6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</p:sldLayoutIdLst>
  <p:hf hdr="0" ftr="0" dt="0"/>
  <p:txStyles>
    <p:titleStyle>
      <a:lvl1pPr algn="ctr" defTabSz="9143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5" algn="l" defTabSz="9143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7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9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4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0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2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4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6" algn="l" defTabSz="914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3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9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7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95400" y="1916832"/>
            <a:ext cx="108012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3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algn="ctr">
              <a:spcBef>
                <a:spcPct val="0"/>
              </a:spcBef>
              <a:buNone/>
            </a:pPr>
            <a:r>
              <a:rPr lang="en-CA" b="1" dirty="0" smtClean="0"/>
              <a:t>Suggestions </a:t>
            </a:r>
            <a:r>
              <a:rPr lang="en-CA" b="1" dirty="0"/>
              <a:t>for </a:t>
            </a:r>
            <a:r>
              <a:rPr lang="en-CA" b="1" dirty="0" smtClean="0"/>
              <a:t>Young Professionals </a:t>
            </a:r>
            <a:r>
              <a:rPr lang="en-CA" dirty="0"/>
              <a:t>	</a:t>
            </a:r>
          </a:p>
          <a:p>
            <a:pPr marL="0" marR="0" lvl="0" indent="0" algn="ctr" defTabSz="9143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3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 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W. Bandler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3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algn="ctr">
              <a:spcBef>
                <a:spcPct val="0"/>
              </a:spcBef>
              <a:buNone/>
            </a:pPr>
            <a:r>
              <a:rPr lang="en-GB" sz="2400" dirty="0" smtClean="0"/>
              <a:t>2022 </a:t>
            </a:r>
            <a:r>
              <a:rPr lang="en-GB" sz="2400" dirty="0"/>
              <a:t>IEEE MTT-S </a:t>
            </a:r>
            <a:r>
              <a:rPr lang="en-GB" sz="2400" dirty="0" smtClean="0"/>
              <a:t>Young Professionals Workshop</a:t>
            </a:r>
          </a:p>
          <a:p>
            <a:pPr lvl="0" algn="ctr">
              <a:spcBef>
                <a:spcPct val="0"/>
              </a:spcBef>
              <a:buNone/>
            </a:pPr>
            <a:r>
              <a:rPr lang="en-GB" sz="2400" dirty="0" smtClean="0"/>
              <a:t>on </a:t>
            </a:r>
            <a:r>
              <a:rPr lang="en-GB" sz="2400" dirty="0"/>
              <a:t>Electromagnetic </a:t>
            </a:r>
            <a:r>
              <a:rPr lang="en-GB" sz="2400" dirty="0" err="1"/>
              <a:t>Modeling</a:t>
            </a:r>
            <a:r>
              <a:rPr lang="en-GB" sz="2400" dirty="0"/>
              <a:t> and Optimization (EMO 2022</a:t>
            </a:r>
            <a:r>
              <a:rPr lang="en-GB" sz="2400" dirty="0" smtClean="0"/>
              <a:t>)</a:t>
            </a:r>
          </a:p>
          <a:p>
            <a:pPr lvl="0" algn="ctr">
              <a:spcBef>
                <a:spcPct val="0"/>
              </a:spcBef>
              <a:buNone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Nanjing, China, October 22, 2022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400" dirty="0">
                <a:solidFill>
                  <a:prstClr val="black"/>
                </a:solidFill>
                <a:latin typeface="Arial"/>
                <a:cs typeface="Arial"/>
              </a:rPr>
              <a:t>Presented via Zoom</a:t>
            </a:r>
          </a:p>
          <a:p>
            <a:pPr lvl="0" algn="ctr">
              <a:spcBef>
                <a:spcPct val="0"/>
              </a:spcBef>
              <a:buNone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DEBA2-23BE-47C7-AF9D-A916F3BCDAEC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690089"/>
            <a:ext cx="2218961" cy="1226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51AA99-183E-4FBC-BE1F-94ACBE73A4F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009" y="620688"/>
            <a:ext cx="917575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30" y="511410"/>
            <a:ext cx="3103246" cy="16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911424" y="508000"/>
            <a:ext cx="10297144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Bandler: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Creativity, Cooperation, Conflict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embrace risk, you have permission to fail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ombat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fear, flattery, guilt,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resistance…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of detractors &amp; experts’ agendas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 ex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perts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you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resist change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your champions, cooperate, acknowledge…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esist secrecy between colleagues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respect, empathize with, your audience(s)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recognize the work and success of others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breakthrough is staring you in the face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08" indent="-28573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6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09" indent="-228586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84" indent="-228586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60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632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8804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5983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694F0-B1EA-4599-8388-7A2D0C3DFC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839416" y="6309320"/>
            <a:ext cx="2664296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5" rIns="91424" bIns="4571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2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Bandler, </a:t>
            </a:r>
            <a:r>
              <a:rPr kumimoji="0" lang="en-CA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2021</a:t>
            </a:r>
            <a:r>
              <a:rPr kumimoji="0" lang="en-CA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endParaRPr kumimoji="0" lang="en-CA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4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911424" y="508000"/>
            <a:ext cx="10297144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Bandler’s Microwave Journey: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Towards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Cognition-driven Design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Automating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Expert’s Mysterious “Feel”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1963 CAD/optimization discouraged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1973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CAD/optimization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strongly discouraged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1983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CAD/optimization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taken seriously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1993 electromagnetic optimization laughable 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1993 electromagnetic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optimization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progress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1993 Bandler discovers space mapping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breakthrough is staring you in the face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08" indent="-28573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6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09" indent="-228586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84" indent="-228586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60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632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8804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5983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694F0-B1EA-4599-8388-7A2D0C3DFC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839416" y="6309320"/>
            <a:ext cx="2664296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5" rIns="91424" bIns="4571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2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Bandler, </a:t>
            </a:r>
            <a:r>
              <a:rPr kumimoji="0" lang="en-CA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2022</a:t>
            </a:r>
            <a:r>
              <a:rPr kumimoji="0" lang="en-CA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endParaRPr kumimoji="0" lang="en-CA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6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911424" y="508000"/>
            <a:ext cx="10297144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Bandler’s Microwave Journey: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Cognition-driven Design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Automating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Expert’s Mysterious “Feel”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1963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starts microwave engineering research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1983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starts Optimization Systems Associates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discovers space mapping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(SM)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sees everyday examples of space mapping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space mapping now diversely influential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receives IEEE Electromagnetics Award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breakthrough is staring you in the face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08" indent="-28573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6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09" indent="-228586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84" indent="-228586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60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632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8804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5983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694F0-B1EA-4599-8388-7A2D0C3DFC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839416" y="6309320"/>
            <a:ext cx="2664296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5" rIns="91424" bIns="4571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2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Bandler, </a:t>
            </a:r>
            <a:r>
              <a:rPr kumimoji="0" lang="en-CA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2022</a:t>
            </a:r>
            <a:r>
              <a:rPr kumimoji="0" lang="en-CA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endParaRPr kumimoji="0" lang="en-CA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8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itle 1"/>
          <p:cNvSpPr>
            <a:spLocks noGrp="1"/>
          </p:cNvSpPr>
          <p:nvPr>
            <p:ph type="ctrTitle"/>
          </p:nvPr>
        </p:nvSpPr>
        <p:spPr>
          <a:xfrm>
            <a:off x="695400" y="2132859"/>
            <a:ext cx="10801200" cy="14700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IT </a:t>
            </a:r>
            <a:r>
              <a:rPr lang="en-US" alt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LOOKS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LIKE SPACE MAPPING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IT </a:t>
            </a:r>
            <a:r>
              <a:rPr lang="en-US" alt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FEELS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LIKE SPACE MAPPING,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IT </a:t>
            </a:r>
            <a:r>
              <a:rPr lang="en-US" alt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CONVERGES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LIKE SPACE MAPPING, IT </a:t>
            </a:r>
            <a:r>
              <a:rPr lang="en-US" alt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SPACE MAPPING, OR IS IT?</a:t>
            </a:r>
            <a:endParaRPr lang="en-US" alt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EC68DC-F228-4F24-B2D8-7FB82C63311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839416" y="6309320"/>
            <a:ext cx="2664296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5" rIns="91424" bIns="4571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2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Bandler, </a:t>
            </a:r>
            <a:r>
              <a:rPr kumimoji="0" lang="en-CA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2022</a:t>
            </a:r>
            <a:r>
              <a:rPr kumimoji="0" lang="en-CA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endParaRPr kumimoji="0" lang="en-CA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7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911424" y="508000"/>
            <a:ext cx="10297144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Modeling, Design, Optimization: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</a:t>
            </a: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sz="3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Cognition-driven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methodologies: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common sense, experience, space mapping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asap with &amp; </a:t>
            </a:r>
            <a:r>
              <a:rPr lang="en-US" sz="3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human subjects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psychologists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neuroscientists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 developers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linguists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playwrights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breakthrough is staring you in the face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08" indent="-28573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6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09" indent="-228586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84" indent="-228586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60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632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8804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5983" indent="-228586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3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694F0-B1EA-4599-8388-7A2D0C3DFC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35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839416" y="6309320"/>
            <a:ext cx="2664296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5" rIns="91424" bIns="4571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2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Bandler, </a:t>
            </a:r>
            <a:r>
              <a:rPr kumimoji="0" lang="en-CA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2021</a:t>
            </a:r>
            <a:r>
              <a:rPr kumimoji="0" lang="en-CA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endParaRPr kumimoji="0" lang="en-CA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8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itle 1"/>
          <p:cNvSpPr>
            <a:spLocks noGrp="1"/>
          </p:cNvSpPr>
          <p:nvPr>
            <p:ph type="ctrTitle"/>
          </p:nvPr>
        </p:nvSpPr>
        <p:spPr>
          <a:xfrm>
            <a:off x="2209800" y="2130433"/>
            <a:ext cx="7772400" cy="1470025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  <p:pic>
        <p:nvPicPr>
          <p:cNvPr id="6" name="Picture 2" descr="ma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24" y="5733256"/>
            <a:ext cx="1649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7" y="5733256"/>
            <a:ext cx="917575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3655465"/>
            <a:ext cx="3425376" cy="178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MS2017_OP_r1ac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S2017_OP_r1ac" id="{E254AC6C-FA64-4698-934A-7A976E7E81ED}" vid="{877A9143-CBFC-4C11-BE25-6AA951D0C57B}"/>
    </a:ext>
  </a:extLst>
</a:theme>
</file>

<file path=ppt/theme/theme3.xml><?xml version="1.0" encoding="utf-8"?>
<a:theme xmlns:a="http://schemas.openxmlformats.org/drawingml/2006/main" name="5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29099</TotalTime>
  <Words>338</Words>
  <Application>Microsoft Office PowerPoint</Application>
  <PresentationFormat>Widescreen</PresentationFormat>
  <Paragraphs>73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Lucida Handwriting</vt:lpstr>
      <vt:lpstr>Tahoma</vt:lpstr>
      <vt:lpstr>4_Office Theme</vt:lpstr>
      <vt:lpstr>IMS2017_OP_r1ac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IF IT LOOKS LIKE SPACE MAPPING, IF IT FEELS LIKE SPACE MAPPING, IF IT CONVERGES LIKE SPACE MAPPING, IT IS SPACE MAPPING, OR IS IT?</vt:lpstr>
      <vt:lpstr>PowerPoint Presentation</vt:lpstr>
      <vt:lpstr>THANK YOU</vt:lpstr>
    </vt:vector>
  </TitlesOfParts>
  <Company>McMaster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Suggestions for Young Professionals</dc:title>
  <dc:creator>John Bandler</dc:creator>
  <cp:lastModifiedBy>John Bandler</cp:lastModifiedBy>
  <cp:revision>624</cp:revision>
  <cp:lastPrinted>2020-08-01T20:04:00Z</cp:lastPrinted>
  <dcterms:created xsi:type="dcterms:W3CDTF">2015-01-08T21:03:35Z</dcterms:created>
  <dcterms:modified xsi:type="dcterms:W3CDTF">2023-08-28T19:24:13Z</dcterms:modified>
</cp:coreProperties>
</file>