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4" r:id="rId1"/>
  </p:sldMasterIdLst>
  <p:notesMasterIdLst>
    <p:notesMasterId r:id="rId30"/>
  </p:notesMasterIdLst>
  <p:handoutMasterIdLst>
    <p:handoutMasterId r:id="rId31"/>
  </p:handoutMasterIdLst>
  <p:sldIdLst>
    <p:sldId id="1766" r:id="rId2"/>
    <p:sldId id="1868" r:id="rId3"/>
    <p:sldId id="1889" r:id="rId4"/>
    <p:sldId id="1831" r:id="rId5"/>
    <p:sldId id="1847" r:id="rId6"/>
    <p:sldId id="1848" r:id="rId7"/>
    <p:sldId id="1814" r:id="rId8"/>
    <p:sldId id="1883" r:id="rId9"/>
    <p:sldId id="1851" r:id="rId10"/>
    <p:sldId id="1884" r:id="rId11"/>
    <p:sldId id="1885" r:id="rId12"/>
    <p:sldId id="1886" r:id="rId13"/>
    <p:sldId id="1817" r:id="rId14"/>
    <p:sldId id="1887" r:id="rId15"/>
    <p:sldId id="1856" r:id="rId16"/>
    <p:sldId id="1857" r:id="rId17"/>
    <p:sldId id="1858" r:id="rId18"/>
    <p:sldId id="1859" r:id="rId19"/>
    <p:sldId id="1860" r:id="rId20"/>
    <p:sldId id="1863" r:id="rId21"/>
    <p:sldId id="1864" r:id="rId22"/>
    <p:sldId id="1865" r:id="rId23"/>
    <p:sldId id="1869" r:id="rId24"/>
    <p:sldId id="1870" r:id="rId25"/>
    <p:sldId id="1871" r:id="rId26"/>
    <p:sldId id="1872" r:id="rId27"/>
    <p:sldId id="1890" r:id="rId28"/>
    <p:sldId id="1891" r:id="rId29"/>
  </p:sldIdLst>
  <p:sldSz cx="9144000" cy="6858000" type="screen4x3"/>
  <p:notesSz cx="7315200" cy="9601200"/>
  <p:embeddedFontLst>
    <p:embeddedFont>
      <p:font typeface="SimSun" panose="02010600030101010101" pitchFamily="2" charset="-122"/>
      <p:regular r:id="rId32"/>
    </p:embeddedFont>
    <p:embeddedFont>
      <p:font typeface="SimSun" panose="02010600030101010101" pitchFamily="2" charset="-122"/>
      <p:regular r:id="rId32"/>
    </p:embeddedFont>
  </p:embeddedFontLst>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91" autoAdjust="0"/>
    <p:restoredTop sz="69258" autoAdjust="0"/>
  </p:normalViewPr>
  <p:slideViewPr>
    <p:cSldViewPr>
      <p:cViewPr varScale="1">
        <p:scale>
          <a:sx n="109" d="100"/>
          <a:sy n="109" d="100"/>
        </p:scale>
        <p:origin x="315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232"/>
    </p:cViewPr>
  </p:sorterViewPr>
  <p:notesViewPr>
    <p:cSldViewPr>
      <p:cViewPr varScale="1">
        <p:scale>
          <a:sx n="83" d="100"/>
          <a:sy n="83" d="100"/>
        </p:scale>
        <p:origin x="-3840"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583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00" tIns="48301" rIns="96600" bIns="48301" numCol="1" anchor="t" anchorCtr="0" compatLnSpc="1">
            <a:prstTxWarp prst="textNoShape">
              <a:avLst/>
            </a:prstTxWarp>
          </a:bodyPr>
          <a:lstStyle>
            <a:lvl1pPr defTabSz="965200" eaLnBrk="1" hangingPunct="1">
              <a:defRPr sz="1100">
                <a:cs typeface="Arial" pitchFamily="34" charset="0"/>
              </a:defRPr>
            </a:lvl1pPr>
          </a:lstStyle>
          <a:p>
            <a:pPr>
              <a:defRPr/>
            </a:pPr>
            <a:endParaRPr lang="en-CA"/>
          </a:p>
        </p:txBody>
      </p:sp>
      <p:sp>
        <p:nvSpPr>
          <p:cNvPr id="409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00" tIns="48301" rIns="96600" bIns="48301" numCol="1" anchor="t" anchorCtr="0" compatLnSpc="1">
            <a:prstTxWarp prst="textNoShape">
              <a:avLst/>
            </a:prstTxWarp>
          </a:bodyPr>
          <a:lstStyle>
            <a:lvl1pPr algn="r" defTabSz="965200" eaLnBrk="1" hangingPunct="1">
              <a:defRPr sz="1100">
                <a:cs typeface="Arial" pitchFamily="34" charset="0"/>
              </a:defRPr>
            </a:lvl1pPr>
          </a:lstStyle>
          <a:p>
            <a:pPr>
              <a:defRPr/>
            </a:pPr>
            <a:endParaRPr lang="en-CA"/>
          </a:p>
        </p:txBody>
      </p:sp>
      <p:sp>
        <p:nvSpPr>
          <p:cNvPr id="122884" name="Rectangle 4"/>
          <p:cNvSpPr>
            <a:spLocks noGrp="1" noRot="1" noChangeAspect="1" noChangeArrowheads="1" noTextEdit="1"/>
          </p:cNvSpPr>
          <p:nvPr>
            <p:ph type="sldImg" idx="2"/>
          </p:nvPr>
        </p:nvSpPr>
        <p:spPr bwMode="auto">
          <a:xfrm>
            <a:off x="1258888" y="719138"/>
            <a:ext cx="4802187"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6313" y="4562475"/>
            <a:ext cx="5362575" cy="4319588"/>
          </a:xfrm>
          <a:prstGeom prst="rect">
            <a:avLst/>
          </a:prstGeom>
          <a:noFill/>
          <a:ln w="9525">
            <a:noFill/>
            <a:miter lim="800000"/>
            <a:headEnd/>
            <a:tailEnd/>
          </a:ln>
          <a:effectLst/>
        </p:spPr>
        <p:txBody>
          <a:bodyPr vert="horz" wrap="square" lIns="96600" tIns="48301" rIns="96600" bIns="483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00" tIns="48301" rIns="96600" bIns="48301" numCol="1" anchor="b" anchorCtr="0" compatLnSpc="1">
            <a:prstTxWarp prst="textNoShape">
              <a:avLst/>
            </a:prstTxWarp>
          </a:bodyPr>
          <a:lstStyle>
            <a:lvl1pPr defTabSz="965200" eaLnBrk="1" hangingPunct="1">
              <a:defRPr sz="1100">
                <a:cs typeface="Arial" pitchFamily="34" charset="0"/>
              </a:defRPr>
            </a:lvl1pPr>
          </a:lstStyle>
          <a:p>
            <a:pPr>
              <a:defRPr/>
            </a:pPr>
            <a:endParaRPr lang="en-CA"/>
          </a:p>
        </p:txBody>
      </p:sp>
      <p:sp>
        <p:nvSpPr>
          <p:cNvPr id="410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00" tIns="48301" rIns="96600" bIns="48301" numCol="1" anchor="b" anchorCtr="0" compatLnSpc="1">
            <a:prstTxWarp prst="textNoShape">
              <a:avLst/>
            </a:prstTxWarp>
          </a:bodyPr>
          <a:lstStyle>
            <a:lvl1pPr algn="r" defTabSz="965200" eaLnBrk="1" hangingPunct="1">
              <a:defRPr sz="1100">
                <a:cs typeface="Arial" pitchFamily="34" charset="0"/>
              </a:defRPr>
            </a:lvl1pPr>
          </a:lstStyle>
          <a:p>
            <a:pPr>
              <a:defRPr/>
            </a:pPr>
            <a:fld id="{9FDEEBD7-B842-411C-A40F-B87EF2EAC78A}" type="slidenum">
              <a:rPr lang="en-US"/>
              <a:pPr>
                <a:defRPr/>
              </a:pPr>
              <a:t>‹#›</a:t>
            </a:fld>
            <a:endParaRPr lang="en-US"/>
          </a:p>
        </p:txBody>
      </p:sp>
    </p:spTree>
    <p:extLst>
      <p:ext uri="{BB962C8B-B14F-4D97-AF65-F5344CB8AC3E}">
        <p14:creationId xmlns:p14="http://schemas.microsoft.com/office/powerpoint/2010/main" val="1232188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A24ED94-EB69-4303-8DC6-6C4DE8779051}" type="slidenum">
              <a:rPr lang="en-US" smtClean="0">
                <a:cs typeface="Arial" charset="0"/>
              </a:rPr>
              <a:pPr/>
              <a:t>1</a:t>
            </a:fld>
            <a:endParaRPr lang="en-US" smtClean="0">
              <a:cs typeface="Arial" charset="0"/>
            </a:endParaRPr>
          </a:p>
        </p:txBody>
      </p:sp>
      <p:sp>
        <p:nvSpPr>
          <p:cNvPr id="18329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134" tIns="48067" rIns="96134" bIns="48067" anchor="b"/>
          <a:lstStyle/>
          <a:p>
            <a:pPr algn="r" defTabSz="962025" eaLnBrk="1" hangingPunct="1"/>
            <a:fld id="{16843B52-1124-4E22-A715-9E7B11C22C51}" type="slidenum">
              <a:rPr lang="en-US" sz="1100"/>
              <a:pPr algn="r" defTabSz="962025" eaLnBrk="1" hangingPunct="1"/>
              <a:t>1</a:t>
            </a:fld>
            <a:endParaRPr lang="en-US" sz="1100"/>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p:spPr>
        <p:txBody>
          <a:bodyPr/>
          <a:lstStyle/>
          <a:p>
            <a:pPr eaLnBrk="1" hangingPunct="1"/>
            <a:r>
              <a:rPr lang="en-US" dirty="0" smtClean="0"/>
              <a:t>Good morning everybody, today I will present </a:t>
            </a:r>
          </a:p>
          <a:p>
            <a:pPr eaLnBrk="1" hangingPunct="1"/>
            <a:r>
              <a:rPr lang="en-US" dirty="0" smtClean="0"/>
              <a:t>This</a:t>
            </a:r>
            <a:r>
              <a:rPr lang="en-US" baseline="0" dirty="0" smtClean="0"/>
              <a:t> work is in collaboration with Dr. </a:t>
            </a:r>
            <a:r>
              <a:rPr lang="en-US" baseline="0" dirty="0" err="1" smtClean="0"/>
              <a:t>Slawomir</a:t>
            </a:r>
            <a:r>
              <a:rPr lang="en-US" baseline="0" dirty="0" smtClean="0"/>
              <a:t> </a:t>
            </a:r>
            <a:r>
              <a:rPr lang="en-US" baseline="0" dirty="0" err="1" smtClean="0"/>
              <a:t>Koziel</a:t>
            </a:r>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7D3C7AF-2A4A-4485-BBFB-087952608AEE}" type="slidenum">
              <a:rPr lang="en-US" smtClean="0">
                <a:cs typeface="Arial" charset="0"/>
              </a:rPr>
              <a:pPr/>
              <a:t>10</a:t>
            </a:fld>
            <a:endParaRPr lang="en-US" smtClean="0">
              <a:cs typeface="Arial" charset="0"/>
            </a:endParaRPr>
          </a:p>
        </p:txBody>
      </p:sp>
      <p:sp>
        <p:nvSpPr>
          <p:cNvPr id="136195" name="Rectangle 2"/>
          <p:cNvSpPr>
            <a:spLocks noGrp="1" noRot="1" noChangeAspect="1" noChangeArrowheads="1" noTextEdit="1"/>
          </p:cNvSpPr>
          <p:nvPr>
            <p:ph type="sldImg"/>
          </p:nvPr>
        </p:nvSpPr>
        <p:spPr>
          <a:xfrm>
            <a:off x="1257300" y="719138"/>
            <a:ext cx="4800600" cy="3600450"/>
          </a:xfrm>
          <a:ln/>
        </p:spPr>
      </p:sp>
      <p:sp>
        <p:nvSpPr>
          <p:cNvPr id="136196" name="Rectangle 3"/>
          <p:cNvSpPr>
            <a:spLocks noGrp="1" noChangeArrowheads="1"/>
          </p:cNvSpPr>
          <p:nvPr>
            <p:ph type="body" idx="1"/>
          </p:nvPr>
        </p:nvSpPr>
        <p:spPr>
          <a:xfrm>
            <a:off x="974726" y="4562475"/>
            <a:ext cx="5365750" cy="4319588"/>
          </a:xfrm>
          <a:noFill/>
          <a:ln/>
        </p:spPr>
        <p:txBody>
          <a:bodyPr/>
          <a:lstStyle/>
          <a:p>
            <a:pPr eaLnBrk="1" hangingPunct="1"/>
            <a:r>
              <a:rPr lang="en-US" smtClean="0"/>
              <a:t>Explicit SM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Slide Image Placeholder 1"/>
          <p:cNvSpPr>
            <a:spLocks noGrp="1" noRot="1" noChangeAspect="1" noTextEdit="1"/>
          </p:cNvSpPr>
          <p:nvPr>
            <p:ph type="sldImg"/>
          </p:nvPr>
        </p:nvSpPr>
        <p:spPr>
          <a:ln/>
        </p:spPr>
      </p:sp>
      <p:sp>
        <p:nvSpPr>
          <p:cNvPr id="637954" name="Notes Placeholder 2"/>
          <p:cNvSpPr>
            <a:spLocks noGrp="1"/>
          </p:cNvSpPr>
          <p:nvPr>
            <p:ph type="body" idx="1"/>
          </p:nvPr>
        </p:nvSpPr>
        <p:spPr>
          <a:noFill/>
          <a:ln/>
        </p:spPr>
        <p:txBody>
          <a:bodyPr/>
          <a:lstStyle/>
          <a:p>
            <a:endParaRPr lang="en-US" dirty="0" smtClean="0"/>
          </a:p>
        </p:txBody>
      </p:sp>
      <p:sp>
        <p:nvSpPr>
          <p:cNvPr id="637955" name="Slide Number Placeholder 3"/>
          <p:cNvSpPr>
            <a:spLocks noGrp="1"/>
          </p:cNvSpPr>
          <p:nvPr>
            <p:ph type="sldNum" sz="quarter" idx="5"/>
          </p:nvPr>
        </p:nvSpPr>
        <p:spPr>
          <a:noFill/>
        </p:spPr>
        <p:txBody>
          <a:bodyPr/>
          <a:lstStyle/>
          <a:p>
            <a:fld id="{A82F9032-848F-4309-A571-65190DB8280E}"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Slide Image Placeholder 1"/>
          <p:cNvSpPr>
            <a:spLocks noGrp="1" noRot="1" noChangeAspect="1" noTextEdit="1"/>
          </p:cNvSpPr>
          <p:nvPr>
            <p:ph type="sldImg"/>
          </p:nvPr>
        </p:nvSpPr>
        <p:spPr>
          <a:ln/>
        </p:spPr>
      </p:sp>
      <p:sp>
        <p:nvSpPr>
          <p:cNvPr id="637954" name="Notes Placeholder 2"/>
          <p:cNvSpPr>
            <a:spLocks noGrp="1"/>
          </p:cNvSpPr>
          <p:nvPr>
            <p:ph type="body" idx="1"/>
          </p:nvPr>
        </p:nvSpPr>
        <p:spPr>
          <a:noFill/>
          <a:ln/>
        </p:spPr>
        <p:txBody>
          <a:bodyPr/>
          <a:lstStyle/>
          <a:p>
            <a:endParaRPr lang="en-US" dirty="0" smtClean="0"/>
          </a:p>
        </p:txBody>
      </p:sp>
      <p:sp>
        <p:nvSpPr>
          <p:cNvPr id="637955" name="Slide Number Placeholder 3"/>
          <p:cNvSpPr>
            <a:spLocks noGrp="1"/>
          </p:cNvSpPr>
          <p:nvPr>
            <p:ph type="sldNum" sz="quarter" idx="5"/>
          </p:nvPr>
        </p:nvSpPr>
        <p:spPr>
          <a:noFill/>
        </p:spPr>
        <p:txBody>
          <a:bodyPr/>
          <a:lstStyle/>
          <a:p>
            <a:fld id="{A82F9032-848F-4309-A571-65190DB8280E}"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DEEBD7-B842-411C-A40F-B87EF2EAC78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67718E3-09BA-4A59-A307-9694B7A5AFC3}" type="slidenum">
              <a:rPr lang="en-US" smtClean="0">
                <a:cs typeface="Arial" charset="0"/>
              </a:rPr>
              <a:pPr/>
              <a:t>14</a:t>
            </a:fld>
            <a:endParaRPr lang="en-US" smtClean="0">
              <a:cs typeface="Arial" charset="0"/>
            </a:endParaRPr>
          </a:p>
        </p:txBody>
      </p:sp>
      <p:sp>
        <p:nvSpPr>
          <p:cNvPr id="137219" name="Rectangle 2"/>
          <p:cNvSpPr>
            <a:spLocks noGrp="1" noRot="1" noChangeAspect="1" noChangeArrowheads="1" noTextEdit="1"/>
          </p:cNvSpPr>
          <p:nvPr>
            <p:ph type="sldImg"/>
          </p:nvPr>
        </p:nvSpPr>
        <p:spPr>
          <a:xfrm>
            <a:off x="1257300" y="719138"/>
            <a:ext cx="4800600" cy="3600450"/>
          </a:xfrm>
          <a:ln/>
        </p:spPr>
      </p:sp>
      <p:sp>
        <p:nvSpPr>
          <p:cNvPr id="137220" name="Rectangle 3"/>
          <p:cNvSpPr>
            <a:spLocks noGrp="1" noChangeArrowheads="1"/>
          </p:cNvSpPr>
          <p:nvPr>
            <p:ph type="body" idx="1"/>
          </p:nvPr>
        </p:nvSpPr>
        <p:spPr>
          <a:xfrm>
            <a:off x="974726" y="4562475"/>
            <a:ext cx="5365750" cy="4319588"/>
          </a:xfrm>
          <a:noFill/>
          <a:ln/>
        </p:spPr>
        <p:txBody>
          <a:bodyPr/>
          <a:lstStyle/>
          <a:p>
            <a:pPr eaLnBrk="1" hangingPunct="1"/>
            <a:r>
              <a:rPr lang="en-US" altLang="zh-CN" dirty="0" smtClean="0"/>
              <a:t>Here is a flowchart showing you how the tuning space mapping works.</a:t>
            </a:r>
          </a:p>
          <a:p>
            <a:pPr eaLnBrk="1" hangingPunct="1"/>
            <a:r>
              <a:rPr lang="en-US" altLang="zh-CN" dirty="0" smtClean="0"/>
              <a:t>First of all, we select the coarse model and fine model for the problem, and a mapping process, such as input space mapping, aggressive space mapping, output space mapping, implicit space mapping, etc. </a:t>
            </a:r>
          </a:p>
          <a:p>
            <a:pPr eaLnBrk="1" hangingPunct="1"/>
            <a:r>
              <a:rPr lang="en-US" altLang="zh-CN" dirty="0" smtClean="0"/>
              <a:t>Then, we optimize the coarse model to obtain the initial guess of the fine model.</a:t>
            </a:r>
          </a:p>
          <a:p>
            <a:pPr eaLnBrk="1" hangingPunct="1"/>
            <a:r>
              <a:rPr lang="en-US" altLang="zh-CN" dirty="0" smtClean="0"/>
              <a:t>After that, we will simulate the fine model at the solution.</a:t>
            </a:r>
          </a:p>
          <a:p>
            <a:pPr eaLnBrk="1" hangingPunct="1"/>
            <a:r>
              <a:rPr lang="en-US" altLang="zh-CN" dirty="0" smtClean="0"/>
              <a:t>The first three steps are just what we did in the other space mapping methods.</a:t>
            </a:r>
          </a:p>
          <a:p>
            <a:pPr eaLnBrk="1" hangingPunct="1"/>
            <a:r>
              <a:rPr lang="en-US" altLang="zh-CN" dirty="0" smtClean="0"/>
              <a:t>After that, we should judge that if the specification of the optimization problem is satisfied.</a:t>
            </a:r>
          </a:p>
          <a:p>
            <a:pPr eaLnBrk="1" hangingPunct="1"/>
            <a:r>
              <a:rPr lang="en-US" altLang="zh-CN" dirty="0" smtClean="0"/>
              <a:t>If we have achieved the goal, the program terminated, if not, we should start iterative optimization and updating process on the tuning element.</a:t>
            </a:r>
          </a:p>
          <a:p>
            <a:pPr eaLnBrk="1" hangingPunct="1"/>
            <a:r>
              <a:rPr lang="en-US" altLang="zh-CN" dirty="0" smtClean="0"/>
              <a:t>In the first iteration, we should choose a suitable  tuning element and add it at the tuning port in in the fine model.</a:t>
            </a:r>
          </a:p>
          <a:p>
            <a:pPr eaLnBrk="1" hangingPunct="1"/>
            <a:r>
              <a:rPr lang="en-US" altLang="zh-CN" dirty="0" smtClean="0"/>
              <a:t>In the other iterations, we will do optimization on the tuning element,</a:t>
            </a:r>
          </a:p>
          <a:p>
            <a:pPr eaLnBrk="1" hangingPunct="1"/>
            <a:r>
              <a:rPr lang="en-US" altLang="zh-CN" dirty="0" smtClean="0"/>
              <a:t>After that, a important step is to convert the tuning element into the fine model structure.</a:t>
            </a:r>
          </a:p>
          <a:p>
            <a:pPr eaLnBrk="1" hangingPunct="1"/>
            <a:r>
              <a:rPr lang="en-US" altLang="zh-CN" dirty="0" smtClean="0"/>
              <a:t>Since we get the corresponding fine model parameter, we can do the next fine model simulation.</a:t>
            </a:r>
          </a:p>
          <a:p>
            <a:pPr eaLnBrk="1" hangingPunct="1"/>
            <a:r>
              <a:rPr lang="en-US" altLang="zh-CN" dirty="0" smtClean="0"/>
              <a:t>The process will terminate when a stopping criterion is satisfied.</a:t>
            </a:r>
          </a:p>
          <a:p>
            <a:pPr eaLnBrk="1" hangingPunct="1"/>
            <a:endParaRPr lang="en-US" altLang="zh-CN" dirty="0" smtClean="0"/>
          </a:p>
          <a:p>
            <a:pPr eaLnBrk="1" hangingPunct="1"/>
            <a:endParaRPr lang="en-US" altLang="zh-CN" dirty="0" smtClean="0"/>
          </a:p>
          <a:p>
            <a:pPr eaLnBrk="1" hangingPunct="1"/>
            <a:endParaRPr lang="en-US" altLang="zh-CN"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A8CE99D-74BB-4949-885F-3F5A891FA038}" type="slidenum">
              <a:rPr lang="en-US" smtClean="0">
                <a:cs typeface="Arial" charset="0"/>
              </a:rPr>
              <a:pPr/>
              <a:t>15</a:t>
            </a:fld>
            <a:endParaRPr lang="en-US" smtClean="0">
              <a:cs typeface="Arial" charset="0"/>
            </a:endParaRPr>
          </a:p>
        </p:txBody>
      </p:sp>
      <p:sp>
        <p:nvSpPr>
          <p:cNvPr id="142339" name="Rectangle 2"/>
          <p:cNvSpPr>
            <a:spLocks noGrp="1" noRot="1" noChangeAspect="1" noChangeArrowheads="1" noTextEdit="1"/>
          </p:cNvSpPr>
          <p:nvPr>
            <p:ph type="sldImg"/>
          </p:nvPr>
        </p:nvSpPr>
        <p:spPr>
          <a:xfrm>
            <a:off x="1257300" y="719138"/>
            <a:ext cx="4800600" cy="3600450"/>
          </a:xfrm>
          <a:ln/>
        </p:spPr>
      </p:sp>
      <p:sp>
        <p:nvSpPr>
          <p:cNvPr id="142340"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5B74A35-FA71-4469-BB32-374DD45D3B0B}" type="slidenum">
              <a:rPr lang="en-US" smtClean="0">
                <a:cs typeface="Arial" charset="0"/>
              </a:rPr>
              <a:pPr/>
              <a:t>16</a:t>
            </a:fld>
            <a:endParaRPr lang="en-US" smtClean="0">
              <a:cs typeface="Arial" charset="0"/>
            </a:endParaRPr>
          </a:p>
        </p:txBody>
      </p:sp>
      <p:sp>
        <p:nvSpPr>
          <p:cNvPr id="143363" name="Rectangle 2"/>
          <p:cNvSpPr>
            <a:spLocks noGrp="1" noRot="1" noChangeAspect="1" noChangeArrowheads="1" noTextEdit="1"/>
          </p:cNvSpPr>
          <p:nvPr>
            <p:ph type="sldImg"/>
          </p:nvPr>
        </p:nvSpPr>
        <p:spPr>
          <a:xfrm>
            <a:off x="1257300" y="719138"/>
            <a:ext cx="4800600" cy="3600450"/>
          </a:xfrm>
          <a:ln/>
        </p:spPr>
      </p:sp>
      <p:sp>
        <p:nvSpPr>
          <p:cNvPr id="143364"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F94191B-B317-4AD7-B007-8727875DED4F}" type="slidenum">
              <a:rPr lang="en-US" smtClean="0">
                <a:cs typeface="Arial" charset="0"/>
              </a:rPr>
              <a:pPr/>
              <a:t>17</a:t>
            </a:fld>
            <a:endParaRPr lang="en-US" smtClean="0">
              <a:cs typeface="Arial" charset="0"/>
            </a:endParaRPr>
          </a:p>
        </p:txBody>
      </p:sp>
      <p:sp>
        <p:nvSpPr>
          <p:cNvPr id="144387" name="Rectangle 2"/>
          <p:cNvSpPr>
            <a:spLocks noGrp="1" noRot="1" noChangeAspect="1" noChangeArrowheads="1" noTextEdit="1"/>
          </p:cNvSpPr>
          <p:nvPr>
            <p:ph type="sldImg"/>
          </p:nvPr>
        </p:nvSpPr>
        <p:spPr>
          <a:xfrm>
            <a:off x="1257300" y="719138"/>
            <a:ext cx="4800600" cy="3600450"/>
          </a:xfrm>
          <a:ln/>
        </p:spPr>
      </p:sp>
      <p:sp>
        <p:nvSpPr>
          <p:cNvPr id="144388"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43E6DA3-B166-4673-B687-C4DE62F687E4}" type="slidenum">
              <a:rPr lang="en-US" smtClean="0">
                <a:cs typeface="Arial" charset="0"/>
              </a:rPr>
              <a:pPr/>
              <a:t>18</a:t>
            </a:fld>
            <a:endParaRPr lang="en-US" smtClean="0">
              <a:cs typeface="Arial" charset="0"/>
            </a:endParaRPr>
          </a:p>
        </p:txBody>
      </p:sp>
      <p:sp>
        <p:nvSpPr>
          <p:cNvPr id="145411" name="Rectangle 2"/>
          <p:cNvSpPr>
            <a:spLocks noGrp="1" noRot="1" noChangeAspect="1" noChangeArrowheads="1" noTextEdit="1"/>
          </p:cNvSpPr>
          <p:nvPr>
            <p:ph type="sldImg"/>
          </p:nvPr>
        </p:nvSpPr>
        <p:spPr>
          <a:xfrm>
            <a:off x="1257300" y="719138"/>
            <a:ext cx="4800600" cy="3600450"/>
          </a:xfrm>
          <a:ln/>
        </p:spPr>
      </p:sp>
      <p:sp>
        <p:nvSpPr>
          <p:cNvPr id="145412"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38F83FFE-182F-472F-A911-CF67F9B8A28D}" type="slidenum">
              <a:rPr lang="en-US" smtClean="0">
                <a:cs typeface="Arial" charset="0"/>
              </a:rPr>
              <a:pPr/>
              <a:t>19</a:t>
            </a:fld>
            <a:endParaRPr lang="en-US" smtClean="0">
              <a:cs typeface="Arial" charset="0"/>
            </a:endParaRPr>
          </a:p>
        </p:txBody>
      </p:sp>
      <p:sp>
        <p:nvSpPr>
          <p:cNvPr id="146435" name="Rectangle 2"/>
          <p:cNvSpPr>
            <a:spLocks noGrp="1" noRot="1" noChangeAspect="1" noChangeArrowheads="1" noTextEdit="1"/>
          </p:cNvSpPr>
          <p:nvPr>
            <p:ph type="sldImg"/>
          </p:nvPr>
        </p:nvSpPr>
        <p:spPr>
          <a:xfrm>
            <a:off x="1257300" y="719138"/>
            <a:ext cx="4800600" cy="3600450"/>
          </a:xfrm>
          <a:ln/>
        </p:spPr>
      </p:sp>
      <p:sp>
        <p:nvSpPr>
          <p:cNvPr id="146436"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8EF0C07-B014-49E1-AF75-48260169E560}" type="slidenum">
              <a:rPr lang="en-US" smtClean="0">
                <a:cs typeface="Arial" charset="0"/>
              </a:rPr>
              <a:pPr/>
              <a:t>2</a:t>
            </a:fld>
            <a:endParaRPr lang="en-US" smtClean="0">
              <a:cs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dirty="0" smtClean="0"/>
              <a:t>In today</a:t>
            </a:r>
            <a:r>
              <a:rPr lang="en-US" baseline="0" dirty="0" smtClean="0"/>
              <a:t>’s </a:t>
            </a:r>
            <a:r>
              <a:rPr lang="en-US" baseline="0" dirty="0" err="1" smtClean="0"/>
              <a:t>preseantation</a:t>
            </a:r>
            <a:r>
              <a:rPr lang="en-US" baseline="0" dirty="0" smtClean="0"/>
              <a:t>, I will discuss </a:t>
            </a:r>
          </a:p>
          <a:p>
            <a:pPr eaLnBrk="1" hangingPunct="1"/>
            <a:r>
              <a:rPr lang="en-US" baseline="0" dirty="0" smtClean="0"/>
              <a:t>Tuning </a:t>
            </a:r>
            <a:r>
              <a:rPr lang="en-US" baseline="0" dirty="0" err="1" smtClean="0"/>
              <a:t>sm</a:t>
            </a:r>
            <a:r>
              <a:rPr lang="en-US" baseline="0" dirty="0" smtClean="0"/>
              <a:t> is trying to achieve high accuracy and fast design</a:t>
            </a:r>
          </a:p>
          <a:p>
            <a:pPr eaLnBrk="1" hangingPunct="1"/>
            <a:r>
              <a:rPr lang="en-US" baseline="0" dirty="0" smtClean="0"/>
              <a:t>TSM is based on the …. As dr. </a:t>
            </a:r>
            <a:r>
              <a:rPr lang="en-US" baseline="0" dirty="0" err="1" smtClean="0"/>
              <a:t>bandler</a:t>
            </a:r>
            <a:r>
              <a:rPr lang="en-US" baseline="0" dirty="0" smtClean="0"/>
              <a:t> has discussed in the previous presentation. Also based on </a:t>
            </a:r>
            <a:r>
              <a:rPr lang="en-US" baseline="0" dirty="0" err="1" smtClean="0"/>
              <a:t>em</a:t>
            </a:r>
            <a:r>
              <a:rPr lang="en-US" baseline="0" dirty="0" smtClean="0"/>
              <a:t> which we will discuss</a:t>
            </a:r>
            <a:endParaRPr lang="en-C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F6D91B9-A649-4B15-918F-DDCB2AE0AD5D}" type="slidenum">
              <a:rPr lang="en-US" smtClean="0">
                <a:cs typeface="Arial" charset="0"/>
              </a:rPr>
              <a:pPr/>
              <a:t>21</a:t>
            </a:fld>
            <a:endParaRPr lang="en-US" smtClean="0">
              <a:cs typeface="Arial" charset="0"/>
            </a:endParaRPr>
          </a:p>
        </p:txBody>
      </p:sp>
      <p:sp>
        <p:nvSpPr>
          <p:cNvPr id="149507" name="Rectangle 2"/>
          <p:cNvSpPr>
            <a:spLocks noGrp="1" noRot="1" noChangeAspect="1" noChangeArrowheads="1" noTextEdit="1"/>
          </p:cNvSpPr>
          <p:nvPr>
            <p:ph type="sldImg"/>
          </p:nvPr>
        </p:nvSpPr>
        <p:spPr>
          <a:xfrm>
            <a:off x="1257300" y="719138"/>
            <a:ext cx="4800600" cy="3600450"/>
          </a:xfrm>
          <a:ln/>
        </p:spPr>
      </p:sp>
      <p:sp>
        <p:nvSpPr>
          <p:cNvPr id="149508"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36878FC-C89C-40C9-8972-EDAEC8418AC8}" type="slidenum">
              <a:rPr lang="en-US" smtClean="0">
                <a:cs typeface="Arial" charset="0"/>
              </a:rPr>
              <a:pPr/>
              <a:t>22</a:t>
            </a:fld>
            <a:endParaRPr lang="en-US" smtClean="0">
              <a:cs typeface="Arial" charset="0"/>
            </a:endParaRPr>
          </a:p>
        </p:txBody>
      </p:sp>
      <p:sp>
        <p:nvSpPr>
          <p:cNvPr id="150531" name="Rectangle 2"/>
          <p:cNvSpPr>
            <a:spLocks noGrp="1" noRot="1" noChangeAspect="1" noChangeArrowheads="1" noTextEdit="1"/>
          </p:cNvSpPr>
          <p:nvPr>
            <p:ph type="sldImg"/>
          </p:nvPr>
        </p:nvSpPr>
        <p:spPr>
          <a:xfrm>
            <a:off x="1257300" y="719138"/>
            <a:ext cx="4800600" cy="3600450"/>
          </a:xfrm>
          <a:ln/>
        </p:spPr>
      </p:sp>
      <p:sp>
        <p:nvSpPr>
          <p:cNvPr id="150532"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E879FC-3EC7-45EC-9CF4-8D18F7FF2633}" type="slidenum">
              <a:rPr lang="en-US" smtClean="0">
                <a:cs typeface="Arial" charset="0"/>
              </a:rPr>
              <a:pPr/>
              <a:t>23</a:t>
            </a:fld>
            <a:endParaRPr lang="en-US" smtClean="0">
              <a:cs typeface="Arial" charset="0"/>
            </a:endParaRPr>
          </a:p>
        </p:txBody>
      </p:sp>
      <p:sp>
        <p:nvSpPr>
          <p:cNvPr id="151555" name="Rectangle 2"/>
          <p:cNvSpPr>
            <a:spLocks noGrp="1" noRot="1" noChangeAspect="1" noChangeArrowheads="1" noTextEdit="1"/>
          </p:cNvSpPr>
          <p:nvPr>
            <p:ph type="sldImg"/>
          </p:nvPr>
        </p:nvSpPr>
        <p:spPr>
          <a:xfrm>
            <a:off x="1257300" y="719138"/>
            <a:ext cx="4800600" cy="3600450"/>
          </a:xfrm>
          <a:ln/>
        </p:spPr>
      </p:sp>
      <p:sp>
        <p:nvSpPr>
          <p:cNvPr id="151556"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E879FC-3EC7-45EC-9CF4-8D18F7FF2633}" type="slidenum">
              <a:rPr lang="en-US" smtClean="0">
                <a:cs typeface="Arial" charset="0"/>
              </a:rPr>
              <a:pPr/>
              <a:t>24</a:t>
            </a:fld>
            <a:endParaRPr lang="en-US" smtClean="0">
              <a:cs typeface="Arial" charset="0"/>
            </a:endParaRPr>
          </a:p>
        </p:txBody>
      </p:sp>
      <p:sp>
        <p:nvSpPr>
          <p:cNvPr id="151555" name="Rectangle 2"/>
          <p:cNvSpPr>
            <a:spLocks noGrp="1" noRot="1" noChangeAspect="1" noChangeArrowheads="1" noTextEdit="1"/>
          </p:cNvSpPr>
          <p:nvPr>
            <p:ph type="sldImg"/>
          </p:nvPr>
        </p:nvSpPr>
        <p:spPr>
          <a:xfrm>
            <a:off x="1257300" y="719138"/>
            <a:ext cx="4800600" cy="3600450"/>
          </a:xfrm>
          <a:ln/>
        </p:spPr>
      </p:sp>
      <p:sp>
        <p:nvSpPr>
          <p:cNvPr id="151556"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E879FC-3EC7-45EC-9CF4-8D18F7FF2633}" type="slidenum">
              <a:rPr lang="en-US" smtClean="0">
                <a:cs typeface="Arial" charset="0"/>
              </a:rPr>
              <a:pPr/>
              <a:t>25</a:t>
            </a:fld>
            <a:endParaRPr lang="en-US" smtClean="0">
              <a:cs typeface="Arial" charset="0"/>
            </a:endParaRPr>
          </a:p>
        </p:txBody>
      </p:sp>
      <p:sp>
        <p:nvSpPr>
          <p:cNvPr id="151555" name="Rectangle 2"/>
          <p:cNvSpPr>
            <a:spLocks noGrp="1" noRot="1" noChangeAspect="1" noChangeArrowheads="1" noTextEdit="1"/>
          </p:cNvSpPr>
          <p:nvPr>
            <p:ph type="sldImg"/>
          </p:nvPr>
        </p:nvSpPr>
        <p:spPr>
          <a:xfrm>
            <a:off x="1257300" y="719138"/>
            <a:ext cx="4800600" cy="3600450"/>
          </a:xfrm>
          <a:ln/>
        </p:spPr>
      </p:sp>
      <p:sp>
        <p:nvSpPr>
          <p:cNvPr id="151556"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E879FC-3EC7-45EC-9CF4-8D18F7FF2633}" type="slidenum">
              <a:rPr lang="en-US" smtClean="0">
                <a:cs typeface="Arial" charset="0"/>
              </a:rPr>
              <a:pPr/>
              <a:t>26</a:t>
            </a:fld>
            <a:endParaRPr lang="en-US" smtClean="0">
              <a:cs typeface="Arial" charset="0"/>
            </a:endParaRPr>
          </a:p>
        </p:txBody>
      </p:sp>
      <p:sp>
        <p:nvSpPr>
          <p:cNvPr id="151555" name="Rectangle 2"/>
          <p:cNvSpPr>
            <a:spLocks noGrp="1" noRot="1" noChangeAspect="1" noChangeArrowheads="1" noTextEdit="1"/>
          </p:cNvSpPr>
          <p:nvPr>
            <p:ph type="sldImg"/>
          </p:nvPr>
        </p:nvSpPr>
        <p:spPr>
          <a:xfrm>
            <a:off x="1257300" y="719138"/>
            <a:ext cx="4800600" cy="3600450"/>
          </a:xfrm>
          <a:ln/>
        </p:spPr>
      </p:sp>
      <p:sp>
        <p:nvSpPr>
          <p:cNvPr id="151556"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E879FC-3EC7-45EC-9CF4-8D18F7FF2633}" type="slidenum">
              <a:rPr lang="en-US" smtClean="0">
                <a:cs typeface="Arial" charset="0"/>
              </a:rPr>
              <a:pPr/>
              <a:t>27</a:t>
            </a:fld>
            <a:endParaRPr lang="en-US" smtClean="0">
              <a:cs typeface="Arial" charset="0"/>
            </a:endParaRPr>
          </a:p>
        </p:txBody>
      </p:sp>
      <p:sp>
        <p:nvSpPr>
          <p:cNvPr id="151555" name="Rectangle 2"/>
          <p:cNvSpPr>
            <a:spLocks noGrp="1" noRot="1" noChangeAspect="1" noChangeArrowheads="1" noTextEdit="1"/>
          </p:cNvSpPr>
          <p:nvPr>
            <p:ph type="sldImg"/>
          </p:nvPr>
        </p:nvSpPr>
        <p:spPr>
          <a:xfrm>
            <a:off x="1257300" y="719138"/>
            <a:ext cx="4800600" cy="3600450"/>
          </a:xfrm>
          <a:ln/>
        </p:spPr>
      </p:sp>
      <p:sp>
        <p:nvSpPr>
          <p:cNvPr id="151556"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4E879FC-3EC7-45EC-9CF4-8D18F7FF2633}" type="slidenum">
              <a:rPr lang="en-US" smtClean="0">
                <a:cs typeface="Arial" charset="0"/>
              </a:rPr>
              <a:pPr/>
              <a:t>28</a:t>
            </a:fld>
            <a:endParaRPr lang="en-US" smtClean="0">
              <a:cs typeface="Arial" charset="0"/>
            </a:endParaRPr>
          </a:p>
        </p:txBody>
      </p:sp>
      <p:sp>
        <p:nvSpPr>
          <p:cNvPr id="151555" name="Rectangle 2"/>
          <p:cNvSpPr>
            <a:spLocks noGrp="1" noRot="1" noChangeAspect="1" noChangeArrowheads="1" noTextEdit="1"/>
          </p:cNvSpPr>
          <p:nvPr>
            <p:ph type="sldImg"/>
          </p:nvPr>
        </p:nvSpPr>
        <p:spPr>
          <a:xfrm>
            <a:off x="1257300" y="719138"/>
            <a:ext cx="4800600" cy="3600450"/>
          </a:xfrm>
          <a:ln/>
        </p:spPr>
      </p:sp>
      <p:sp>
        <p:nvSpPr>
          <p:cNvPr id="151556" name="Rectangle 3"/>
          <p:cNvSpPr>
            <a:spLocks noGrp="1" noChangeArrowheads="1"/>
          </p:cNvSpPr>
          <p:nvPr>
            <p:ph type="body" idx="1"/>
          </p:nvPr>
        </p:nvSpPr>
        <p:spPr>
          <a:xfrm>
            <a:off x="974725" y="4562475"/>
            <a:ext cx="5365750" cy="4319588"/>
          </a:xfrm>
          <a:noFill/>
          <a:ln/>
        </p:spPr>
        <p:txBody>
          <a:bodyPr/>
          <a:lstStyle/>
          <a:p>
            <a:pPr eaLnBrk="1" hangingPunct="1"/>
            <a:r>
              <a:rPr lang="en-US" smtClean="0"/>
              <a:t>Explicit SM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8EF0C07-B014-49E1-AF75-48260169E560}" type="slidenum">
              <a:rPr lang="en-US" smtClean="0">
                <a:cs typeface="Arial" charset="0"/>
              </a:rPr>
              <a:pPr/>
              <a:t>3</a:t>
            </a:fld>
            <a:endParaRPr lang="en-US" smtClean="0">
              <a:cs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dirty="0" smtClean="0"/>
              <a:t>Surrogate</a:t>
            </a:r>
            <a:r>
              <a:rPr lang="en-US" baseline="0" dirty="0" smtClean="0"/>
              <a:t>-based technique such as space mapping is much faster than the traditional gradient-based method. </a:t>
            </a:r>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Slide Image Placeholder 1"/>
          <p:cNvSpPr>
            <a:spLocks noGrp="1" noRot="1" noChangeAspect="1" noTextEdit="1"/>
          </p:cNvSpPr>
          <p:nvPr>
            <p:ph type="sldImg"/>
          </p:nvPr>
        </p:nvSpPr>
        <p:spPr>
          <a:ln/>
        </p:spPr>
      </p:sp>
      <p:sp>
        <p:nvSpPr>
          <p:cNvPr id="637954" name="Notes Placeholder 2"/>
          <p:cNvSpPr>
            <a:spLocks noGrp="1"/>
          </p:cNvSpPr>
          <p:nvPr>
            <p:ph type="body" idx="1"/>
          </p:nvPr>
        </p:nvSpPr>
        <p:spPr>
          <a:noFill/>
          <a:ln/>
        </p:spPr>
        <p:txBody>
          <a:bodyPr/>
          <a:lstStyle/>
          <a:p>
            <a:r>
              <a:rPr lang="en-US" dirty="0" smtClean="0"/>
              <a:t>Postproduction </a:t>
            </a:r>
            <a:r>
              <a:rPr lang="en-US" dirty="0" err="1" smtClean="0"/>
              <a:t>tuninig</a:t>
            </a:r>
            <a:r>
              <a:rPr lang="en-US" dirty="0" smtClean="0"/>
              <a:t> is a procedure</a:t>
            </a:r>
            <a:r>
              <a:rPr lang="en-US" baseline="0" dirty="0" smtClean="0"/>
              <a:t> </a:t>
            </a:r>
            <a:r>
              <a:rPr lang="en-US" dirty="0" smtClean="0"/>
              <a:t>to adjust certain parameters of </a:t>
            </a:r>
            <a:r>
              <a:rPr lang="en-US" baseline="0" dirty="0" smtClean="0"/>
              <a:t>a device after it was built in order to satisfy certain specs.</a:t>
            </a:r>
          </a:p>
          <a:p>
            <a:r>
              <a:rPr lang="en-US" baseline="0" dirty="0" smtClean="0"/>
              <a:t>In 1971 </a:t>
            </a:r>
            <a:r>
              <a:rPr lang="en-US" baseline="0" dirty="0" err="1" smtClean="0"/>
              <a:t>Pinel</a:t>
            </a:r>
            <a:r>
              <a:rPr lang="en-US" baseline="0" dirty="0" smtClean="0"/>
              <a:t> proposed a ….. Which discuss a design procedure for a device that requires the postproduction tuning.</a:t>
            </a:r>
          </a:p>
          <a:p>
            <a:r>
              <a:rPr lang="en-US" baseline="0" dirty="0" smtClean="0"/>
              <a:t>Dr. Bandler and his colleagues, proposed more advanced procedures for tunable devices.</a:t>
            </a:r>
          </a:p>
          <a:p>
            <a:r>
              <a:rPr lang="en-US" baseline="0" dirty="0" smtClean="0"/>
              <a:t>Worth of mentioning is Dr. Ming </a:t>
            </a:r>
            <a:r>
              <a:rPr lang="en-US" baseline="0" dirty="0" err="1" smtClean="0"/>
              <a:t>yu</a:t>
            </a:r>
            <a:r>
              <a:rPr lang="en-US" baseline="0" dirty="0" smtClean="0"/>
              <a:t> of </a:t>
            </a:r>
            <a:r>
              <a:rPr lang="en-US" baseline="0" dirty="0" err="1" smtClean="0"/>
              <a:t>Comdev</a:t>
            </a:r>
            <a:r>
              <a:rPr lang="en-US" baseline="0" dirty="0" smtClean="0"/>
              <a:t>, Canada, who is here with us in this workshop developed an interesting tuning robot which can tune a filter automatically.</a:t>
            </a:r>
          </a:p>
        </p:txBody>
      </p:sp>
      <p:sp>
        <p:nvSpPr>
          <p:cNvPr id="637955" name="Slide Number Placeholder 3"/>
          <p:cNvSpPr>
            <a:spLocks noGrp="1"/>
          </p:cNvSpPr>
          <p:nvPr>
            <p:ph type="sldNum" sz="quarter" idx="5"/>
          </p:nvPr>
        </p:nvSpPr>
        <p:spPr>
          <a:noFill/>
        </p:spPr>
        <p:txBody>
          <a:bodyPr/>
          <a:lstStyle/>
          <a:p>
            <a:fld id="{A82F9032-848F-4309-A571-65190DB8280E}"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Slide Image Placeholder 1"/>
          <p:cNvSpPr>
            <a:spLocks noGrp="1" noRot="1" noChangeAspect="1" noTextEdit="1"/>
          </p:cNvSpPr>
          <p:nvPr>
            <p:ph type="sldImg"/>
          </p:nvPr>
        </p:nvSpPr>
        <p:spPr>
          <a:ln/>
        </p:spPr>
      </p:sp>
      <p:sp>
        <p:nvSpPr>
          <p:cNvPr id="637954" name="Notes Placeholder 2"/>
          <p:cNvSpPr>
            <a:spLocks noGrp="1"/>
          </p:cNvSpPr>
          <p:nvPr>
            <p:ph type="body" idx="1"/>
          </p:nvPr>
        </p:nvSpPr>
        <p:spPr>
          <a:noFill/>
          <a:ln/>
        </p:spPr>
        <p:txBody>
          <a:bodyPr/>
          <a:lstStyle/>
          <a:p>
            <a:r>
              <a:rPr lang="en-US" i="0" dirty="0" smtClean="0"/>
              <a:t>Now</a:t>
            </a:r>
            <a:r>
              <a:rPr lang="en-US" i="0" baseline="0" dirty="0" smtClean="0"/>
              <a:t> let’s turn to EM simulator based tuning. In 2001 Swanson and his colleagues </a:t>
            </a:r>
            <a:r>
              <a:rPr lang="en-US" i="0" baseline="0" dirty="0" err="1" smtClean="0"/>
              <a:t>implemeted</a:t>
            </a:r>
            <a:r>
              <a:rPr lang="en-US" i="0" baseline="0" dirty="0" smtClean="0"/>
              <a:t> fast analysis and optimization of a </a:t>
            </a:r>
            <a:r>
              <a:rPr lang="en-US" i="0" baseline="0" dirty="0" err="1" smtClean="0"/>
              <a:t>combline</a:t>
            </a:r>
            <a:r>
              <a:rPr lang="en-US" i="0" baseline="0" dirty="0" smtClean="0"/>
              <a:t> filter using used tuning elements in an FEM simulator to perform tuning.</a:t>
            </a:r>
          </a:p>
          <a:p>
            <a:r>
              <a:rPr lang="en-US" i="0" baseline="0" dirty="0" smtClean="0"/>
              <a:t>Dr. </a:t>
            </a:r>
            <a:r>
              <a:rPr lang="en-US" i="0" baseline="0" dirty="0" err="1" smtClean="0"/>
              <a:t>Rautio</a:t>
            </a:r>
            <a:r>
              <a:rPr lang="en-US" i="0" baseline="0" dirty="0" smtClean="0"/>
              <a:t> of Sonnet Software, discussed companion model and tuning method that implemented similar tuning idea in Sonnet software.</a:t>
            </a:r>
            <a:endParaRPr lang="en-US" i="0" dirty="0" smtClean="0"/>
          </a:p>
        </p:txBody>
      </p:sp>
      <p:sp>
        <p:nvSpPr>
          <p:cNvPr id="637955" name="Slide Number Placeholder 3"/>
          <p:cNvSpPr>
            <a:spLocks noGrp="1"/>
          </p:cNvSpPr>
          <p:nvPr>
            <p:ph type="sldNum" sz="quarter" idx="5"/>
          </p:nvPr>
        </p:nvSpPr>
        <p:spPr>
          <a:noFill/>
        </p:spPr>
        <p:txBody>
          <a:bodyPr/>
          <a:lstStyle/>
          <a:p>
            <a:fld id="{A82F9032-848F-4309-A571-65190DB8280E}"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72E7527-98FD-4B16-B43D-ECD9B85A9E00}" type="slidenum">
              <a:rPr lang="en-US" smtClean="0"/>
              <a:pPr/>
              <a:t>6</a:t>
            </a:fld>
            <a:endParaRPr lang="en-US" smtClean="0"/>
          </a:p>
        </p:txBody>
      </p:sp>
      <p:sp>
        <p:nvSpPr>
          <p:cNvPr id="77827" name="Rectangle 2"/>
          <p:cNvSpPr>
            <a:spLocks noGrp="1" noRot="1" noChangeAspect="1" noChangeArrowheads="1" noTextEdit="1"/>
          </p:cNvSpPr>
          <p:nvPr>
            <p:ph type="sldImg"/>
          </p:nvPr>
        </p:nvSpPr>
        <p:spPr>
          <a:xfrm>
            <a:off x="1257300" y="719138"/>
            <a:ext cx="4800600" cy="3600450"/>
          </a:xfrm>
          <a:ln/>
        </p:spPr>
      </p:sp>
      <p:sp>
        <p:nvSpPr>
          <p:cNvPr id="77828" name="Rectangle 3"/>
          <p:cNvSpPr>
            <a:spLocks noGrp="1" noChangeArrowheads="1"/>
          </p:cNvSpPr>
          <p:nvPr>
            <p:ph type="body" idx="1"/>
          </p:nvPr>
        </p:nvSpPr>
        <p:spPr>
          <a:xfrm>
            <a:off x="974252" y="4562541"/>
            <a:ext cx="5366697" cy="4319554"/>
          </a:xfrm>
          <a:noFill/>
          <a:ln/>
        </p:spPr>
        <p:txBody>
          <a:bodyPr/>
          <a:lstStyle/>
          <a:p>
            <a:pPr eaLnBrk="1" hangingPunct="1"/>
            <a:r>
              <a:rPr lang="en-US" dirty="0" smtClean="0"/>
              <a:t>How does the tuning</a:t>
            </a:r>
            <a:r>
              <a:rPr lang="en-US" baseline="0" dirty="0" smtClean="0"/>
              <a:t> relate to SM? </a:t>
            </a:r>
            <a:r>
              <a:rPr lang="en-US" dirty="0" smtClean="0"/>
              <a:t>Space mapping was pioneered by Dr.</a:t>
            </a:r>
            <a:r>
              <a:rPr lang="en-US" baseline="0" dirty="0" smtClean="0"/>
              <a:t> John Bandler and his colleagues in 1994. The basic concept is that</a:t>
            </a:r>
            <a:r>
              <a:rPr lang="en-US" dirty="0" smtClean="0"/>
              <a:t> we have a fine model, normally a model based on full wave EM simulation. It is accurate but usually </a:t>
            </a:r>
            <a:r>
              <a:rPr lang="en-US" dirty="0" err="1" smtClean="0"/>
              <a:t>cpu</a:t>
            </a:r>
            <a:r>
              <a:rPr lang="en-US" dirty="0" smtClean="0"/>
              <a:t> intensive. We also have here a coarse model. It is a physics based model, such as circuit model, it is fast but not as accurate as a fine model. Space mapping adds a mapping to the coarse model. The mapping and coarse model together is our surrogate model.  By changing the parameters of the mapping we could match the responses of the surrogate to the responses of the fine model. The surrogate can now be used for modeling purpose or design purpose.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446E1A6-E73C-40E6-81CC-8551753F7C7A}" type="slidenum">
              <a:rPr lang="en-US" smtClean="0"/>
              <a:pPr/>
              <a:t>7</a:t>
            </a:fld>
            <a:endParaRPr lang="en-US" smtClean="0"/>
          </a:p>
        </p:txBody>
      </p:sp>
      <p:sp>
        <p:nvSpPr>
          <p:cNvPr id="78851" name="Rectangle 2"/>
          <p:cNvSpPr>
            <a:spLocks noGrp="1" noRot="1" noChangeAspect="1" noChangeArrowheads="1" noTextEdit="1"/>
          </p:cNvSpPr>
          <p:nvPr>
            <p:ph type="sldImg"/>
          </p:nvPr>
        </p:nvSpPr>
        <p:spPr>
          <a:xfrm>
            <a:off x="1257300" y="719138"/>
            <a:ext cx="4800600" cy="3600450"/>
          </a:xfrm>
          <a:ln/>
        </p:spPr>
      </p:sp>
      <p:sp>
        <p:nvSpPr>
          <p:cNvPr id="78852" name="Rectangle 3"/>
          <p:cNvSpPr>
            <a:spLocks noGrp="1" noChangeArrowheads="1"/>
          </p:cNvSpPr>
          <p:nvPr>
            <p:ph type="body" idx="1"/>
          </p:nvPr>
        </p:nvSpPr>
        <p:spPr>
          <a:xfrm>
            <a:off x="974252" y="4562541"/>
            <a:ext cx="5366697" cy="4319554"/>
          </a:xfrm>
          <a:noFill/>
          <a:ln/>
        </p:spPr>
        <p:txBody>
          <a:bodyPr/>
          <a:lstStyle/>
          <a:p>
            <a:pPr eaLnBrk="1" hangingPunct="1"/>
            <a:r>
              <a:rPr lang="en-US" smtClean="0"/>
              <a:t>Recent years space mapping has been expanded to include many variations. Here I show a comprehensive space mapping framework that contains input space mapping, implicit space mapping and output space mapping. input space mapping maps the design parameters. Implicit space mapping takes advantage of the preassigned parameters which are not usually optimized to align the surrogate with the fine model. In this case the mapping is implicit. We also can apply output mapping to the response of the coarse model as a final touchup to the models that are not perfectly matched.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7D3C7AF-2A4A-4485-BBFB-087952608AEE}" type="slidenum">
              <a:rPr lang="en-US" smtClean="0">
                <a:cs typeface="Arial" charset="0"/>
              </a:rPr>
              <a:pPr/>
              <a:t>8</a:t>
            </a:fld>
            <a:endParaRPr lang="en-US" smtClean="0">
              <a:cs typeface="Arial" charset="0"/>
            </a:endParaRPr>
          </a:p>
        </p:txBody>
      </p:sp>
      <p:sp>
        <p:nvSpPr>
          <p:cNvPr id="136195" name="Rectangle 2"/>
          <p:cNvSpPr>
            <a:spLocks noGrp="1" noRot="1" noChangeAspect="1" noChangeArrowheads="1" noTextEdit="1"/>
          </p:cNvSpPr>
          <p:nvPr>
            <p:ph type="sldImg"/>
          </p:nvPr>
        </p:nvSpPr>
        <p:spPr>
          <a:xfrm>
            <a:off x="1257300" y="719138"/>
            <a:ext cx="4800600" cy="3600450"/>
          </a:xfrm>
          <a:ln/>
        </p:spPr>
      </p:sp>
      <p:sp>
        <p:nvSpPr>
          <p:cNvPr id="136196" name="Rectangle 3"/>
          <p:cNvSpPr>
            <a:spLocks noGrp="1" noChangeArrowheads="1"/>
          </p:cNvSpPr>
          <p:nvPr>
            <p:ph type="body" idx="1"/>
          </p:nvPr>
        </p:nvSpPr>
        <p:spPr>
          <a:xfrm>
            <a:off x="974726" y="4562475"/>
            <a:ext cx="5365750" cy="4319588"/>
          </a:xfrm>
          <a:noFill/>
          <a:ln/>
        </p:spPr>
        <p:txBody>
          <a:bodyPr/>
          <a:lstStyle/>
          <a:p>
            <a:pPr eaLnBrk="1" hangingPunct="1"/>
            <a:r>
              <a:rPr lang="en-US" smtClean="0"/>
              <a:t>Explicit SM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7D3C7AF-2A4A-4485-BBFB-087952608AEE}" type="slidenum">
              <a:rPr lang="en-US" smtClean="0">
                <a:cs typeface="Arial" charset="0"/>
              </a:rPr>
              <a:pPr/>
              <a:t>9</a:t>
            </a:fld>
            <a:endParaRPr lang="en-US" smtClean="0">
              <a:cs typeface="Arial" charset="0"/>
            </a:endParaRPr>
          </a:p>
        </p:txBody>
      </p:sp>
      <p:sp>
        <p:nvSpPr>
          <p:cNvPr id="136195" name="Rectangle 2"/>
          <p:cNvSpPr>
            <a:spLocks noGrp="1" noRot="1" noChangeAspect="1" noChangeArrowheads="1" noTextEdit="1"/>
          </p:cNvSpPr>
          <p:nvPr>
            <p:ph type="sldImg"/>
          </p:nvPr>
        </p:nvSpPr>
        <p:spPr>
          <a:xfrm>
            <a:off x="1257300" y="719138"/>
            <a:ext cx="4800600" cy="3600450"/>
          </a:xfrm>
          <a:ln/>
        </p:spPr>
      </p:sp>
      <p:sp>
        <p:nvSpPr>
          <p:cNvPr id="136196" name="Rectangle 3"/>
          <p:cNvSpPr>
            <a:spLocks noGrp="1" noChangeArrowheads="1"/>
          </p:cNvSpPr>
          <p:nvPr>
            <p:ph type="body" idx="1"/>
          </p:nvPr>
        </p:nvSpPr>
        <p:spPr>
          <a:xfrm>
            <a:off x="974725" y="4562475"/>
            <a:ext cx="5365750" cy="4319588"/>
          </a:xfrm>
          <a:noFill/>
          <a:ln/>
        </p:spPr>
        <p:txBody>
          <a:bodyPr/>
          <a:lstStyle/>
          <a:p>
            <a:pPr eaLnBrk="1" hangingPunct="1"/>
            <a:r>
              <a:rPr lang="en-US" dirty="0" smtClean="0"/>
              <a:t>Explicit SM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cs typeface="Arial" pitchFamily="34" charset="0"/>
              </a:defRPr>
            </a:lvl1pPr>
          </a:lstStyle>
          <a:p>
            <a:pPr>
              <a:defRPr/>
            </a:pPr>
            <a:endParaRPr lang="en-CA"/>
          </a:p>
        </p:txBody>
      </p:sp>
      <p:sp>
        <p:nvSpPr>
          <p:cNvPr id="6"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cs typeface="Arial" pitchFamily="34" charset="0"/>
              </a:defRPr>
            </a:lvl1pPr>
          </a:lstStyle>
          <a:p>
            <a:pPr>
              <a:defRPr/>
            </a:pPr>
            <a:endParaRPr lang="en-CA"/>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1B264E7A-F6A2-4D6D-AA69-9415229E9A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soslogo_transparent"/>
          <p:cNvPicPr>
            <a:picLocks noChangeAspect="1" noChangeArrowheads="1"/>
          </p:cNvPicPr>
          <p:nvPr userDrawn="1"/>
        </p:nvPicPr>
        <p:blipFill>
          <a:blip r:embed="rId2" cstate="print"/>
          <a:srcRect/>
          <a:stretch>
            <a:fillRect/>
          </a:stretch>
        </p:blipFill>
        <p:spPr bwMode="auto">
          <a:xfrm>
            <a:off x="8748713" y="6426200"/>
            <a:ext cx="325437" cy="360363"/>
          </a:xfrm>
          <a:prstGeom prst="rect">
            <a:avLst/>
          </a:prstGeom>
          <a:noFill/>
          <a:ln w="9525">
            <a:noFill/>
            <a:miter lim="800000"/>
            <a:headEnd/>
            <a:tailEnd/>
          </a:ln>
        </p:spPr>
      </p:pic>
      <p:pic>
        <p:nvPicPr>
          <p:cNvPr id="5" name="Picture 8"/>
          <p:cNvPicPr>
            <a:picLocks noChangeAspect="1" noChangeArrowheads="1"/>
          </p:cNvPicPr>
          <p:nvPr userDrawn="1"/>
        </p:nvPicPr>
        <p:blipFill>
          <a:blip r:embed="rId3" cstate="print"/>
          <a:srcRect/>
          <a:stretch>
            <a:fillRect/>
          </a:stretch>
        </p:blipFill>
        <p:spPr bwMode="auto">
          <a:xfrm>
            <a:off x="7164388" y="6453188"/>
            <a:ext cx="1008062" cy="330200"/>
          </a:xfrm>
          <a:prstGeom prst="rect">
            <a:avLst/>
          </a:prstGeom>
          <a:noFill/>
          <a:ln w="9525">
            <a:noFill/>
            <a:miter lim="800000"/>
            <a:headEnd/>
            <a:tailEnd/>
          </a:ln>
        </p:spPr>
      </p:pic>
      <p:pic>
        <p:nvPicPr>
          <p:cNvPr id="6" name="Picture 8" descr="default_white.png"/>
          <p:cNvPicPr>
            <a:picLocks noChangeAspect="1"/>
          </p:cNvPicPr>
          <p:nvPr userDrawn="1"/>
        </p:nvPicPr>
        <p:blipFill>
          <a:blip r:embed="rId4" cstate="print"/>
          <a:srcRect/>
          <a:stretch>
            <a:fillRect/>
          </a:stretch>
        </p:blipFill>
        <p:spPr bwMode="auto">
          <a:xfrm>
            <a:off x="8243888" y="6356350"/>
            <a:ext cx="500062" cy="501650"/>
          </a:xfrm>
          <a:prstGeom prst="rect">
            <a:avLst/>
          </a:prstGeom>
          <a:noFill/>
          <a:ln w="9525">
            <a:noFill/>
            <a:miter lim="800000"/>
            <a:headEnd/>
            <a:tailEnd/>
          </a:ln>
        </p:spPr>
      </p:pic>
      <p:sp>
        <p:nvSpPr>
          <p:cNvPr id="624642" name="Rectangle 2"/>
          <p:cNvSpPr>
            <a:spLocks noGrp="1" noChangeArrowheads="1"/>
          </p:cNvSpPr>
          <p:nvPr>
            <p:ph type="ctrTitle"/>
          </p:nvPr>
        </p:nvSpPr>
        <p:spPr>
          <a:xfrm>
            <a:off x="685800" y="2130425"/>
            <a:ext cx="7772400" cy="1470025"/>
          </a:xfrm>
          <a:prstGeom prst="rect">
            <a:avLst/>
          </a:prstGeom>
        </p:spPr>
        <p:txBody>
          <a:bodyPr/>
          <a:lstStyle>
            <a:lvl1pPr>
              <a:defRPr/>
            </a:lvl1pPr>
          </a:lstStyle>
          <a:p>
            <a:r>
              <a:rPr lang="en-CA"/>
              <a:t>Click to edit Master title style</a:t>
            </a:r>
          </a:p>
        </p:txBody>
      </p:sp>
      <p:sp>
        <p:nvSpPr>
          <p:cNvPr id="624643"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en-CA"/>
              <a:t>Click to edit Master subtitle style</a:t>
            </a:r>
          </a:p>
        </p:txBody>
      </p:sp>
      <p:sp>
        <p:nvSpPr>
          <p:cNvPr id="10"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endParaRPr lang="en-US"/>
          </a:p>
        </p:txBody>
      </p:sp>
      <p:sp>
        <p:nvSpPr>
          <p:cNvPr id="11"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endParaRPr lang="en-US"/>
          </a:p>
        </p:txBody>
      </p:sp>
      <p:sp>
        <p:nvSpPr>
          <p:cNvPr id="12"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D36B2F6B-EAFB-486C-87C8-35932E7B52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6477000" y="6408738"/>
          <a:ext cx="687388" cy="404812"/>
        </p:xfrm>
        <a:graphic>
          <a:graphicData uri="http://schemas.openxmlformats.org/presentationml/2006/ole">
            <mc:AlternateContent xmlns:mc="http://schemas.openxmlformats.org/markup-compatibility/2006">
              <mc:Choice xmlns:v="urn:schemas-microsoft-com:vml" Requires="v">
                <p:oleObj spid="_x0000_s258118" name="Visio" r:id="rId3" imgW="1538478" imgH="909114" progId="Visio.Drawing.11">
                  <p:embed/>
                </p:oleObj>
              </mc:Choice>
              <mc:Fallback>
                <p:oleObj name="Visio" r:id="rId3" imgW="1538478" imgH="909114" progId="Visio.Drawing.11">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408738"/>
                        <a:ext cx="687388"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7" descr="soslogo_transparent"/>
          <p:cNvPicPr>
            <a:picLocks noChangeAspect="1" noChangeArrowheads="1"/>
          </p:cNvPicPr>
          <p:nvPr/>
        </p:nvPicPr>
        <p:blipFill>
          <a:blip r:embed="rId15" cstate="print"/>
          <a:srcRect/>
          <a:stretch>
            <a:fillRect/>
          </a:stretch>
        </p:blipFill>
        <p:spPr bwMode="auto">
          <a:xfrm>
            <a:off x="8748713" y="6426200"/>
            <a:ext cx="325437" cy="360363"/>
          </a:xfrm>
          <a:prstGeom prst="rect">
            <a:avLst/>
          </a:prstGeom>
          <a:noFill/>
          <a:ln w="9525">
            <a:noFill/>
            <a:miter lim="800000"/>
            <a:headEnd/>
            <a:tailEnd/>
          </a:ln>
        </p:spPr>
      </p:pic>
      <p:pic>
        <p:nvPicPr>
          <p:cNvPr id="58371" name="Picture 8"/>
          <p:cNvPicPr>
            <a:picLocks noChangeAspect="1" noChangeArrowheads="1"/>
          </p:cNvPicPr>
          <p:nvPr/>
        </p:nvPicPr>
        <p:blipFill>
          <a:blip r:embed="rId16" cstate="print"/>
          <a:srcRect/>
          <a:stretch>
            <a:fillRect/>
          </a:stretch>
        </p:blipFill>
        <p:spPr bwMode="auto">
          <a:xfrm>
            <a:off x="7164388" y="6453188"/>
            <a:ext cx="1008062" cy="330200"/>
          </a:xfrm>
          <a:prstGeom prst="rect">
            <a:avLst/>
          </a:prstGeom>
          <a:noFill/>
          <a:ln w="9525">
            <a:noFill/>
            <a:miter lim="800000"/>
            <a:headEnd/>
            <a:tailEnd/>
          </a:ln>
        </p:spPr>
      </p:pic>
      <p:pic>
        <p:nvPicPr>
          <p:cNvPr id="58372" name="Picture 8" descr="default_white.png"/>
          <p:cNvPicPr>
            <a:picLocks noChangeAspect="1"/>
          </p:cNvPicPr>
          <p:nvPr/>
        </p:nvPicPr>
        <p:blipFill>
          <a:blip r:embed="rId17" cstate="print"/>
          <a:srcRect/>
          <a:stretch>
            <a:fillRect/>
          </a:stretch>
        </p:blipFill>
        <p:spPr bwMode="auto">
          <a:xfrm>
            <a:off x="8243888" y="6356350"/>
            <a:ext cx="500062" cy="501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9" r:id="rId1"/>
    <p:sldLayoutId id="2147484120"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2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emf"/><Relationship Id="rId3" Type="http://schemas.openxmlformats.org/officeDocument/2006/relationships/notesSlide" Target="../notesSlides/notesSlide10.xml"/><Relationship Id="rId7" Type="http://schemas.openxmlformats.org/officeDocument/2006/relationships/image" Target="../media/image21.e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2.emf"/><Relationship Id="rId1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7.emf"/><Relationship Id="rId3" Type="http://schemas.openxmlformats.org/officeDocument/2006/relationships/notesSlide" Target="../notesSlides/notesSlide11.xml"/><Relationship Id="rId7" Type="http://schemas.openxmlformats.org/officeDocument/2006/relationships/image" Target="../media/image24.emf"/><Relationship Id="rId12"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5.emf"/><Relationship Id="rId1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2.xml"/><Relationship Id="rId7" Type="http://schemas.openxmlformats.org/officeDocument/2006/relationships/image" Target="../media/image30.e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image" Target="../media/image29.emf"/><Relationship Id="rId4" Type="http://schemas.openxmlformats.org/officeDocument/2006/relationships/oleObject" Target="../embeddings/oleObject27.bin"/><Relationship Id="rId9"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3.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oleObject" Target="../embeddings/oleObject30.bin"/><Relationship Id="rId9" Type="http://schemas.openxmlformats.org/officeDocument/2006/relationships/image" Target="../media/image34.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oleObject3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1.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9.bin"/><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9.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image" Target="../media/image48.emf"/><Relationship Id="rId4" Type="http://schemas.openxmlformats.org/officeDocument/2006/relationships/oleObject" Target="../embeddings/oleObject42.bin"/></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wmf"/><Relationship Id="rId18" Type="http://schemas.openxmlformats.org/officeDocument/2006/relationships/oleObject" Target="../embeddings/oleObject13.bin"/><Relationship Id="rId3" Type="http://schemas.openxmlformats.org/officeDocument/2006/relationships/notesSlide" Target="../notesSlides/notesSlide9.xml"/><Relationship Id="rId21" Type="http://schemas.openxmlformats.org/officeDocument/2006/relationships/image" Target="../media/image19.emf"/><Relationship Id="rId7" Type="http://schemas.openxmlformats.org/officeDocument/2006/relationships/image" Target="../media/image12.wmf"/><Relationship Id="rId12" Type="http://schemas.openxmlformats.org/officeDocument/2006/relationships/oleObject" Target="../embeddings/oleObject10.bin"/><Relationship Id="rId17" Type="http://schemas.openxmlformats.org/officeDocument/2006/relationships/image" Target="../media/image17.emf"/><Relationship Id="rId2" Type="http://schemas.openxmlformats.org/officeDocument/2006/relationships/slideLayout" Target="../slideLayouts/slideLayout7.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emf"/><Relationship Id="rId10" Type="http://schemas.openxmlformats.org/officeDocument/2006/relationships/oleObject" Target="../embeddings/oleObject9.bin"/><Relationship Id="rId19" Type="http://schemas.openxmlformats.org/officeDocument/2006/relationships/image" Target="../media/image18.emf"/><Relationship Id="rId4" Type="http://schemas.openxmlformats.org/officeDocument/2006/relationships/oleObject" Target="../embeddings/oleObject6.bin"/><Relationship Id="rId9" Type="http://schemas.openxmlformats.org/officeDocument/2006/relationships/image" Target="../media/image13.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123825" y="296863"/>
            <a:ext cx="8848725" cy="6427787"/>
          </a:xfrm>
          <a:prstGeom prst="rect">
            <a:avLst/>
          </a:prstGeom>
          <a:noFill/>
          <a:ln w="9525">
            <a:noFill/>
            <a:miter lim="800000"/>
            <a:headEnd/>
            <a:tailEnd/>
          </a:ln>
        </p:spPr>
        <p:txBody>
          <a:bodyPr anchor="ctr"/>
          <a:lstStyle/>
          <a:p>
            <a:pPr algn="ctr" eaLnBrk="1" hangingPunct="1"/>
            <a:endParaRPr lang="en-CA" sz="2800" b="1" dirty="0" smtClean="0">
              <a:solidFill>
                <a:schemeClr val="tx2"/>
              </a:solidFill>
            </a:endParaRPr>
          </a:p>
          <a:p>
            <a:pPr algn="ctr" eaLnBrk="1" hangingPunct="1"/>
            <a:r>
              <a:rPr lang="en-CA" sz="2800" b="1" dirty="0" smtClean="0">
                <a:solidFill>
                  <a:schemeClr val="tx2"/>
                </a:solidFill>
              </a:rPr>
              <a:t>Tuning Space Mapping: The State of the Art</a:t>
            </a:r>
          </a:p>
          <a:p>
            <a:pPr algn="ctr" eaLnBrk="1" hangingPunct="1"/>
            <a:r>
              <a:rPr lang="en-CA" sz="2800" b="1" dirty="0">
                <a:solidFill>
                  <a:schemeClr val="tx2"/>
                </a:solidFill>
              </a:rPr>
              <a:t/>
            </a:r>
            <a:br>
              <a:rPr lang="en-CA" sz="2800" b="1" dirty="0">
                <a:solidFill>
                  <a:schemeClr val="tx2"/>
                </a:solidFill>
              </a:rPr>
            </a:br>
            <a:r>
              <a:rPr lang="en-GB" sz="1800" dirty="0"/>
              <a:t> </a:t>
            </a:r>
            <a:r>
              <a:rPr lang="en-US" u="sng" dirty="0"/>
              <a:t>Q.S. Cheng</a:t>
            </a:r>
            <a:r>
              <a:rPr lang="en-US" dirty="0"/>
              <a:t>, J.W. </a:t>
            </a:r>
            <a:r>
              <a:rPr lang="en-US" dirty="0" smtClean="0"/>
              <a:t>Bandler, </a:t>
            </a:r>
            <a:r>
              <a:rPr lang="en-US" dirty="0"/>
              <a:t>and S. Koziel </a:t>
            </a:r>
            <a:r>
              <a:rPr lang="en-GB" dirty="0"/>
              <a:t/>
            </a:r>
            <a:br>
              <a:rPr lang="en-GB" dirty="0"/>
            </a:br>
            <a:endParaRPr lang="en-GB" sz="1000" dirty="0"/>
          </a:p>
          <a:p>
            <a:pPr algn="ctr" eaLnBrk="1" hangingPunct="1"/>
            <a:r>
              <a:rPr lang="en-GB" sz="1800" dirty="0"/>
              <a:t>Simulation Optimization Systems Research Laboratory </a:t>
            </a:r>
            <a:br>
              <a:rPr lang="en-GB" sz="1800" dirty="0"/>
            </a:br>
            <a:r>
              <a:rPr lang="en-GB" sz="1800" dirty="0"/>
              <a:t>McMaster University, www.sos.mcmaster.ca, </a:t>
            </a:r>
            <a:r>
              <a:rPr lang="en-GB" sz="1800" dirty="0" smtClean="0"/>
              <a:t>chengq@mcmaster.ca</a:t>
            </a:r>
            <a:r>
              <a:rPr lang="en-GB" sz="1800" dirty="0"/>
              <a:t/>
            </a:r>
            <a:br>
              <a:rPr lang="en-GB" sz="1800" dirty="0"/>
            </a:br>
            <a:r>
              <a:rPr lang="en-GB" sz="1800" dirty="0"/>
              <a:t/>
            </a:r>
            <a:br>
              <a:rPr lang="en-GB" sz="1800" dirty="0"/>
            </a:br>
            <a:endParaRPr lang="en-GB" sz="1800" dirty="0"/>
          </a:p>
          <a:p>
            <a:pPr algn="ctr" eaLnBrk="1" hangingPunct="1"/>
            <a:endParaRPr lang="en-GB" sz="1800" dirty="0"/>
          </a:p>
          <a:p>
            <a:pPr algn="ctr" eaLnBrk="1" hangingPunct="1"/>
            <a:endParaRPr lang="en-GB" sz="1800" dirty="0"/>
          </a:p>
          <a:p>
            <a:pPr algn="ctr" eaLnBrk="1" hangingPunct="1"/>
            <a:r>
              <a:rPr lang="en-GB" sz="1600" dirty="0"/>
              <a:t/>
            </a:r>
            <a:br>
              <a:rPr lang="en-GB" sz="1600" dirty="0"/>
            </a:br>
            <a:r>
              <a:rPr lang="en-GB" sz="1600" dirty="0"/>
              <a:t/>
            </a:r>
            <a:br>
              <a:rPr lang="en-GB" sz="1600" dirty="0"/>
            </a:br>
            <a:r>
              <a:rPr lang="en-GB" sz="1800" dirty="0"/>
              <a:t>Bandler Corporation, </a:t>
            </a:r>
            <a:r>
              <a:rPr lang="en-GB" sz="1800" dirty="0" err="1"/>
              <a:t>www.bandler.com</a:t>
            </a:r>
            <a:r>
              <a:rPr lang="en-GB" sz="1800" dirty="0"/>
              <a:t>, </a:t>
            </a:r>
            <a:r>
              <a:rPr lang="en-GB" sz="1800" dirty="0" err="1"/>
              <a:t>john@bandler.com</a:t>
            </a:r>
            <a:r>
              <a:rPr lang="en-GB" sz="1600" dirty="0"/>
              <a:t> </a:t>
            </a:r>
            <a:r>
              <a:rPr lang="en-GB" sz="1800" dirty="0"/>
              <a:t/>
            </a:r>
            <a:br>
              <a:rPr lang="en-GB" sz="1800" dirty="0"/>
            </a:br>
            <a:r>
              <a:rPr lang="en-GB" sz="1800" dirty="0"/>
              <a:t> Engineering Optimization </a:t>
            </a:r>
            <a:r>
              <a:rPr lang="en-US" sz="1800" dirty="0"/>
              <a:t>&amp; Modeling Center, Reykjavik University, k</a:t>
            </a:r>
            <a:r>
              <a:rPr lang="en-GB" sz="1800" dirty="0"/>
              <a:t>oziel@ru.is</a:t>
            </a:r>
            <a:br>
              <a:rPr lang="en-GB" sz="1800" dirty="0"/>
            </a:br>
            <a:r>
              <a:rPr lang="en-GB" sz="1600" dirty="0"/>
              <a:t/>
            </a:r>
            <a:br>
              <a:rPr lang="en-GB" sz="1600" dirty="0"/>
            </a:br>
            <a:endParaRPr lang="en-GB" sz="1600" dirty="0" smtClean="0"/>
          </a:p>
          <a:p>
            <a:pPr algn="ctr" eaLnBrk="1" hangingPunct="1"/>
            <a:r>
              <a:rPr lang="en-GB" sz="1800" dirty="0"/>
              <a:t/>
            </a:r>
            <a:br>
              <a:rPr lang="en-GB" sz="1800" dirty="0"/>
            </a:br>
            <a:r>
              <a:rPr lang="en-GB" sz="1600" dirty="0"/>
              <a:t/>
            </a:r>
            <a:br>
              <a:rPr lang="en-GB" sz="1600" dirty="0"/>
            </a:br>
            <a:r>
              <a:rPr lang="en-GB" sz="1000" dirty="0" smtClean="0"/>
              <a:t> </a:t>
            </a:r>
            <a:r>
              <a:rPr lang="en-GB" sz="1000" dirty="0"/>
              <a:t>presented at</a:t>
            </a:r>
          </a:p>
          <a:p>
            <a:pPr algn="ctr" eaLnBrk="1" hangingPunct="1"/>
            <a:r>
              <a:rPr lang="en-CA" sz="1000" dirty="0" smtClean="0"/>
              <a:t>Third International Workshop on Surrogate Modelling and Space Mapping for Engineering Optimization (SMSMEO 2012)</a:t>
            </a:r>
          </a:p>
          <a:p>
            <a:pPr algn="ctr" eaLnBrk="1" hangingPunct="1"/>
            <a:r>
              <a:rPr lang="en-CA" sz="1000" dirty="0" smtClean="0"/>
              <a:t>August 9-12, 2012, Reykjavik University, Iceland</a:t>
            </a:r>
            <a:endParaRPr lang="en-US" sz="1000" dirty="0"/>
          </a:p>
        </p:txBody>
      </p:sp>
      <p:graphicFrame>
        <p:nvGraphicFramePr>
          <p:cNvPr id="30722" name="Object 8"/>
          <p:cNvGraphicFramePr>
            <a:graphicFrameLocks noChangeAspect="1"/>
          </p:cNvGraphicFramePr>
          <p:nvPr/>
        </p:nvGraphicFramePr>
        <p:xfrm>
          <a:off x="1475656" y="5380038"/>
          <a:ext cx="1676400" cy="542925"/>
        </p:xfrm>
        <a:graphic>
          <a:graphicData uri="http://schemas.openxmlformats.org/presentationml/2006/ole">
            <mc:AlternateContent xmlns:mc="http://schemas.openxmlformats.org/markup-compatibility/2006">
              <mc:Choice xmlns:v="urn:schemas-microsoft-com:vml" Requires="v">
                <p:oleObj spid="_x0000_s30791" name="Document" r:id="rId4" imgW="4641817" imgH="1666030" progId="Word.Document.8">
                  <p:embed/>
                </p:oleObj>
              </mc:Choice>
              <mc:Fallback>
                <p:oleObj name="Document" r:id="rId4" imgW="4641817" imgH="1666030" progId="Word.Documen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5380038"/>
                        <a:ext cx="1676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24" name="Picture 10" descr="soslogo_transparent"/>
          <p:cNvPicPr>
            <a:picLocks noChangeAspect="1" noChangeArrowheads="1"/>
          </p:cNvPicPr>
          <p:nvPr/>
        </p:nvPicPr>
        <p:blipFill>
          <a:blip r:embed="rId6" cstate="print"/>
          <a:srcRect/>
          <a:stretch>
            <a:fillRect/>
          </a:stretch>
        </p:blipFill>
        <p:spPr bwMode="auto">
          <a:xfrm>
            <a:off x="3924300" y="2996952"/>
            <a:ext cx="1196975" cy="1323975"/>
          </a:xfrm>
          <a:prstGeom prst="rect">
            <a:avLst/>
          </a:prstGeom>
          <a:noFill/>
          <a:ln w="9525">
            <a:noFill/>
            <a:miter lim="800000"/>
            <a:headEnd/>
            <a:tailEnd/>
          </a:ln>
        </p:spPr>
      </p:pic>
      <p:pic>
        <p:nvPicPr>
          <p:cNvPr id="30725" name="Picture 11" descr="eomc_logo_white_background.jpg"/>
          <p:cNvPicPr>
            <a:picLocks noChangeAspect="1"/>
          </p:cNvPicPr>
          <p:nvPr/>
        </p:nvPicPr>
        <p:blipFill>
          <a:blip r:embed="rId7" cstate="print"/>
          <a:srcRect/>
          <a:stretch>
            <a:fillRect/>
          </a:stretch>
        </p:blipFill>
        <p:spPr bwMode="auto">
          <a:xfrm>
            <a:off x="3794745" y="5356225"/>
            <a:ext cx="1857375" cy="665163"/>
          </a:xfrm>
          <a:prstGeom prst="rect">
            <a:avLst/>
          </a:prstGeom>
          <a:noFill/>
          <a:ln w="9525">
            <a:noFill/>
            <a:miter lim="800000"/>
            <a:headEnd/>
            <a:tailEnd/>
          </a:ln>
        </p:spPr>
      </p:pic>
      <p:pic>
        <p:nvPicPr>
          <p:cNvPr id="30726" name="Picture 12" descr="horizontal_white.png"/>
          <p:cNvPicPr>
            <a:picLocks noChangeAspect="1"/>
          </p:cNvPicPr>
          <p:nvPr/>
        </p:nvPicPr>
        <p:blipFill>
          <a:blip r:embed="rId8" cstate="print"/>
          <a:srcRect/>
          <a:stretch>
            <a:fillRect/>
          </a:stretch>
        </p:blipFill>
        <p:spPr bwMode="auto">
          <a:xfrm>
            <a:off x="6248152" y="5356225"/>
            <a:ext cx="2500312" cy="647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55613" y="506413"/>
            <a:ext cx="8448675" cy="5909310"/>
          </a:xfrm>
          <a:prstGeom prst="rect">
            <a:avLst/>
          </a:prstGeom>
          <a:noFill/>
          <a:ln w="9525">
            <a:noFill/>
            <a:miter lim="800000"/>
            <a:headEnd/>
            <a:tailEnd/>
          </a:ln>
        </p:spPr>
        <p:txBody>
          <a:bodyPr lIns="0" tIns="0" rIns="0" bIns="0">
            <a:spAutoFit/>
          </a:bodyPr>
          <a:lstStyle/>
          <a:p>
            <a:pPr eaLnBrk="1" hangingPunct="1"/>
            <a:r>
              <a:rPr lang="en-US" sz="2400" b="1" dirty="0" smtClean="0">
                <a:solidFill>
                  <a:srgbClr val="FF0000"/>
                </a:solidFill>
              </a:rPr>
              <a:t>Tuning </a:t>
            </a:r>
            <a:r>
              <a:rPr lang="en-US" sz="2400" b="1" dirty="0" smtClean="0">
                <a:solidFill>
                  <a:srgbClr val="FF0000"/>
                </a:solidFill>
                <a:ea typeface="SimSun" pitchFamily="2" charset="-122"/>
              </a:rPr>
              <a:t>Space Mapping </a:t>
            </a:r>
            <a:r>
              <a:rPr lang="en-US" sz="2400" b="1" dirty="0" smtClean="0">
                <a:ea typeface="SimSun" pitchFamily="2" charset="-122"/>
              </a:rPr>
              <a:t>(</a:t>
            </a:r>
            <a:r>
              <a:rPr lang="en-US" sz="2400" b="1" dirty="0" smtClean="0">
                <a:solidFill>
                  <a:srgbClr val="FF0000"/>
                </a:solidFill>
                <a:ea typeface="SimSun" pitchFamily="2" charset="-122"/>
              </a:rPr>
              <a:t>TSM</a:t>
            </a:r>
            <a:r>
              <a:rPr lang="en-US" sz="2400" b="1" dirty="0" smtClean="0">
                <a:ea typeface="SimSun" pitchFamily="2" charset="-122"/>
              </a:rPr>
              <a:t>): Type 0 and Type 1</a:t>
            </a:r>
            <a:r>
              <a:rPr lang="en-CA" sz="2400" b="1" dirty="0" smtClean="0">
                <a:cs typeface="Times New Roman" pitchFamily="18" charset="0"/>
              </a:rPr>
              <a:t/>
            </a:r>
            <a:br>
              <a:rPr lang="en-CA" sz="2400" b="1" dirty="0" smtClean="0">
                <a:cs typeface="Times New Roman" pitchFamily="18" charset="0"/>
              </a:rPr>
            </a:br>
            <a:r>
              <a:rPr lang="en-US" sz="2400" dirty="0" smtClean="0">
                <a:solidFill>
                  <a:srgbClr val="000000"/>
                </a:solidFill>
                <a:ea typeface="SimSun" pitchFamily="2" charset="-122"/>
              </a:rPr>
              <a:t>(</a:t>
            </a:r>
            <a:r>
              <a:rPr lang="en-US" sz="2400" i="1" dirty="0" smtClean="0">
                <a:solidFill>
                  <a:srgbClr val="000000"/>
                </a:solidFill>
                <a:ea typeface="SimSun" pitchFamily="2" charset="-122"/>
              </a:rPr>
              <a:t>Cheng et al., 2012</a:t>
            </a:r>
            <a:r>
              <a:rPr lang="en-US" sz="2400" dirty="0" smtClean="0">
                <a:solidFill>
                  <a:srgbClr val="000000"/>
                </a:solidFill>
                <a:ea typeface="SimSun" pitchFamily="2" charset="-122"/>
              </a:rPr>
              <a:t>) </a:t>
            </a:r>
            <a:r>
              <a:rPr lang="en-US" sz="2400" b="1" dirty="0" smtClean="0">
                <a:solidFill>
                  <a:srgbClr val="000000"/>
                </a:solidFill>
                <a:ea typeface="SimSun" pitchFamily="2" charset="-122"/>
              </a:rPr>
              <a:t/>
            </a:r>
            <a:br>
              <a:rPr lang="en-US" sz="2400" b="1" dirty="0" smtClean="0">
                <a:solidFill>
                  <a:srgbClr val="000000"/>
                </a:solidFill>
                <a:ea typeface="SimSun" pitchFamily="2" charset="-122"/>
              </a:rPr>
            </a:br>
            <a:r>
              <a:rPr lang="en-US" sz="2400" b="1" dirty="0" smtClean="0">
                <a:solidFill>
                  <a:srgbClr val="000000"/>
                </a:solidFill>
                <a:ea typeface="SimSun" pitchFamily="2" charset="-122"/>
              </a:rPr>
              <a:t/>
            </a:r>
            <a:br>
              <a:rPr lang="en-US" sz="2400" b="1" dirty="0" smtClean="0">
                <a:solidFill>
                  <a:srgbClr val="000000"/>
                </a:solidFill>
                <a:ea typeface="SimSun" pitchFamily="2" charset="-122"/>
              </a:rPr>
            </a:br>
            <a:r>
              <a:rPr lang="en-US" sz="2400" dirty="0" smtClean="0">
                <a:solidFill>
                  <a:srgbClr val="000000"/>
                </a:solidFill>
                <a:ea typeface="SimSun" pitchFamily="2" charset="-122"/>
              </a:rPr>
              <a:t>Type 0 tuning</a:t>
            </a:r>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t>
            </a:r>
            <a:r>
              <a:rPr lang="en-CA" sz="2400" dirty="0" smtClean="0">
                <a:cs typeface="Times New Roman" pitchFamily="18" charset="0"/>
              </a:rPr>
              <a:t>fine model             auxiliary fine model             conceptual</a:t>
            </a:r>
            <a:br>
              <a:rPr lang="en-CA" sz="2400" dirty="0" smtClean="0">
                <a:cs typeface="Times New Roman" pitchFamily="18" charset="0"/>
              </a:rPr>
            </a:br>
            <a:r>
              <a:rPr lang="en-CA" sz="2400" dirty="0" smtClean="0">
                <a:cs typeface="Times New Roman" pitchFamily="18" charset="0"/>
              </a:rPr>
              <a:t>                                                                                  tuning model</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Type 1 tuning</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   </a:t>
            </a:r>
            <a:r>
              <a:rPr lang="en-CA" sz="2400" b="1" dirty="0" smtClean="0">
                <a:cs typeface="Times New Roman" pitchFamily="18" charset="0"/>
              </a:rPr>
              <a:t>    </a:t>
            </a:r>
            <a:r>
              <a:rPr lang="en-CA" sz="2400" dirty="0" smtClean="0">
                <a:cs typeface="Times New Roman" pitchFamily="18" charset="0"/>
              </a:rPr>
              <a:t>fine model              auxiliary fine model             conceptual</a:t>
            </a:r>
            <a:br>
              <a:rPr lang="en-CA" sz="2400" dirty="0" smtClean="0">
                <a:cs typeface="Times New Roman" pitchFamily="18" charset="0"/>
              </a:rPr>
            </a:br>
            <a:r>
              <a:rPr lang="en-CA" sz="2400" dirty="0" smtClean="0">
                <a:cs typeface="Times New Roman" pitchFamily="18" charset="0"/>
              </a:rPr>
              <a:t>                                                                                    tuning model</a:t>
            </a:r>
            <a:endParaRPr lang="en-US" sz="2400" dirty="0">
              <a:ea typeface="SimSun" pitchFamily="2" charset="-122"/>
            </a:endParaRPr>
          </a:p>
        </p:txBody>
      </p:sp>
      <p:graphicFrame>
        <p:nvGraphicFramePr>
          <p:cNvPr id="1432579" name="Object 3"/>
          <p:cNvGraphicFramePr>
            <a:graphicFrameLocks noChangeAspect="1"/>
          </p:cNvGraphicFramePr>
          <p:nvPr/>
        </p:nvGraphicFramePr>
        <p:xfrm>
          <a:off x="611188" y="2101850"/>
          <a:ext cx="2089150" cy="679450"/>
        </p:xfrm>
        <a:graphic>
          <a:graphicData uri="http://schemas.openxmlformats.org/presentationml/2006/ole">
            <mc:AlternateContent xmlns:mc="http://schemas.openxmlformats.org/markup-compatibility/2006">
              <mc:Choice xmlns:v="urn:schemas-microsoft-com:vml" Requires="v">
                <p:oleObj spid="_x0000_s567580" name="Visio" r:id="rId4" imgW="2003858" imgH="634930" progId="Visio.Drawing.11">
                  <p:embed/>
                </p:oleObj>
              </mc:Choice>
              <mc:Fallback>
                <p:oleObj name="Visio" r:id="rId4" imgW="2003858" imgH="634930" progId="Visio.Drawing.11">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101850"/>
                        <a:ext cx="208915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2580" name="Object 4"/>
          <p:cNvGraphicFramePr>
            <a:graphicFrameLocks noChangeAspect="1"/>
          </p:cNvGraphicFramePr>
          <p:nvPr/>
        </p:nvGraphicFramePr>
        <p:xfrm>
          <a:off x="3348038" y="1989138"/>
          <a:ext cx="2124075" cy="719137"/>
        </p:xfrm>
        <a:graphic>
          <a:graphicData uri="http://schemas.openxmlformats.org/presentationml/2006/ole">
            <mc:AlternateContent xmlns:mc="http://schemas.openxmlformats.org/markup-compatibility/2006">
              <mc:Choice xmlns:v="urn:schemas-microsoft-com:vml" Requires="v">
                <p:oleObj spid="_x0000_s567581" name="Visio" r:id="rId6" imgW="2000351" imgH="688966" progId="Visio.Drawing.11">
                  <p:embed/>
                </p:oleObj>
              </mc:Choice>
              <mc:Fallback>
                <p:oleObj name="Visio" r:id="rId6" imgW="2000351" imgH="688966" progId="Visio.Drawing.11">
                  <p:embed/>
                  <p:pic>
                    <p:nvPicPr>
                      <p:cNvPr id="0" name="Picture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989138"/>
                        <a:ext cx="2124075"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2581" name="Object 5"/>
          <p:cNvGraphicFramePr>
            <a:graphicFrameLocks noChangeAspect="1"/>
          </p:cNvGraphicFramePr>
          <p:nvPr/>
        </p:nvGraphicFramePr>
        <p:xfrm>
          <a:off x="6011863" y="1125538"/>
          <a:ext cx="2554287" cy="1582737"/>
        </p:xfrm>
        <a:graphic>
          <a:graphicData uri="http://schemas.openxmlformats.org/presentationml/2006/ole">
            <mc:AlternateContent xmlns:mc="http://schemas.openxmlformats.org/markup-compatibility/2006">
              <mc:Choice xmlns:v="urn:schemas-microsoft-com:vml" Requires="v">
                <p:oleObj spid="_x0000_s567582" name="Visio" r:id="rId8" imgW="2237987" imgH="1399277" progId="Visio.Drawing.11">
                  <p:embed/>
                </p:oleObj>
              </mc:Choice>
              <mc:Fallback>
                <p:oleObj name="Visio" r:id="rId8" imgW="2237987" imgH="1399277" progId="Visio.Drawing.11">
                  <p:embed/>
                  <p:pic>
                    <p:nvPicPr>
                      <p:cNvPr id="0" name="Picture 1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863" y="1125538"/>
                        <a:ext cx="2554287" cy="158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2582" name="Object 6"/>
          <p:cNvGraphicFramePr>
            <a:graphicFrameLocks noChangeAspect="1"/>
          </p:cNvGraphicFramePr>
          <p:nvPr/>
        </p:nvGraphicFramePr>
        <p:xfrm>
          <a:off x="395288" y="4724400"/>
          <a:ext cx="2398712" cy="790575"/>
        </p:xfrm>
        <a:graphic>
          <a:graphicData uri="http://schemas.openxmlformats.org/presentationml/2006/ole">
            <mc:AlternateContent xmlns:mc="http://schemas.openxmlformats.org/markup-compatibility/2006">
              <mc:Choice xmlns:v="urn:schemas-microsoft-com:vml" Requires="v">
                <p:oleObj spid="_x0000_s567583" name="Visio" r:id="rId10" imgW="2003715" imgH="622930" progId="Visio.Drawing.11">
                  <p:embed/>
                </p:oleObj>
              </mc:Choice>
              <mc:Fallback>
                <p:oleObj name="Visio" r:id="rId10" imgW="2003715" imgH="622930" progId="Visio.Drawing.11">
                  <p:embed/>
                  <p:pic>
                    <p:nvPicPr>
                      <p:cNvPr id="0" name="Picture 1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4724400"/>
                        <a:ext cx="2398712"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2583" name="Object 7"/>
          <p:cNvGraphicFramePr>
            <a:graphicFrameLocks noChangeAspect="1"/>
          </p:cNvGraphicFramePr>
          <p:nvPr/>
        </p:nvGraphicFramePr>
        <p:xfrm>
          <a:off x="3419475" y="4724400"/>
          <a:ext cx="2398713" cy="790575"/>
        </p:xfrm>
        <a:graphic>
          <a:graphicData uri="http://schemas.openxmlformats.org/presentationml/2006/ole">
            <mc:AlternateContent xmlns:mc="http://schemas.openxmlformats.org/markup-compatibility/2006">
              <mc:Choice xmlns:v="urn:schemas-microsoft-com:vml" Requires="v">
                <p:oleObj spid="_x0000_s567584" name="Visio" r:id="rId12" imgW="2000138" imgH="688929" progId="Visio.Drawing.11">
                  <p:embed/>
                </p:oleObj>
              </mc:Choice>
              <mc:Fallback>
                <p:oleObj name="Visio" r:id="rId12" imgW="2000138" imgH="688929" progId="Visio.Drawing.11">
                  <p:embed/>
                  <p:pic>
                    <p:nvPicPr>
                      <p:cNvPr id="0" name="Picture 1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475" y="4724400"/>
                        <a:ext cx="2398713"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2584" name="Object 8"/>
          <p:cNvGraphicFramePr>
            <a:graphicFrameLocks noChangeAspect="1"/>
          </p:cNvGraphicFramePr>
          <p:nvPr/>
        </p:nvGraphicFramePr>
        <p:xfrm>
          <a:off x="6156325" y="3789363"/>
          <a:ext cx="2479675" cy="1584325"/>
        </p:xfrm>
        <a:graphic>
          <a:graphicData uri="http://schemas.openxmlformats.org/presentationml/2006/ole">
            <mc:AlternateContent xmlns:mc="http://schemas.openxmlformats.org/markup-compatibility/2006">
              <mc:Choice xmlns:v="urn:schemas-microsoft-com:vml" Requires="v">
                <p:oleObj spid="_x0000_s567585" name="Visio" r:id="rId14" imgW="2190984" imgH="1396065" progId="Visio.Drawing.11">
                  <p:embed/>
                </p:oleObj>
              </mc:Choice>
              <mc:Fallback>
                <p:oleObj name="Visio" r:id="rId14" imgW="2190984" imgH="1396065" progId="Visio.Drawing.11">
                  <p:embed/>
                  <p:pic>
                    <p:nvPicPr>
                      <p:cNvPr id="0" name="Picture 10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325" y="3789363"/>
                        <a:ext cx="2479675"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bwMode="auto">
          <a:xfrm>
            <a:off x="539552" y="270892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1" name="Oval 10"/>
          <p:cNvSpPr/>
          <p:nvPr/>
        </p:nvSpPr>
        <p:spPr bwMode="auto">
          <a:xfrm>
            <a:off x="2843808" y="270892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2" name="Oval 11"/>
          <p:cNvSpPr/>
          <p:nvPr/>
        </p:nvSpPr>
        <p:spPr bwMode="auto">
          <a:xfrm>
            <a:off x="6228184" y="270892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3" name="Oval 12"/>
          <p:cNvSpPr/>
          <p:nvPr/>
        </p:nvSpPr>
        <p:spPr bwMode="auto">
          <a:xfrm>
            <a:off x="539552" y="5661248"/>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4" name="Oval 13"/>
          <p:cNvSpPr/>
          <p:nvPr/>
        </p:nvSpPr>
        <p:spPr bwMode="auto">
          <a:xfrm>
            <a:off x="2843808" y="5661248"/>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5" name="Oval 14"/>
          <p:cNvSpPr/>
          <p:nvPr/>
        </p:nvSpPr>
        <p:spPr bwMode="auto">
          <a:xfrm>
            <a:off x="6228184" y="5661248"/>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506741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455613" y="506413"/>
            <a:ext cx="8448675" cy="5909310"/>
          </a:xfrm>
          <a:prstGeom prst="rect">
            <a:avLst/>
          </a:prstGeom>
          <a:noFill/>
          <a:ln w="9525">
            <a:noFill/>
            <a:miter lim="800000"/>
            <a:headEnd/>
            <a:tailEnd/>
          </a:ln>
        </p:spPr>
        <p:txBody>
          <a:bodyPr lIns="0" tIns="0" rIns="0" bIns="0">
            <a:spAutoFit/>
          </a:bodyPr>
          <a:lstStyle/>
          <a:p>
            <a:pPr eaLnBrk="1" hangingPunct="1"/>
            <a:r>
              <a:rPr lang="en-US" sz="2400" b="1" dirty="0" smtClean="0">
                <a:solidFill>
                  <a:srgbClr val="FF0000"/>
                </a:solidFill>
              </a:rPr>
              <a:t>Tuning </a:t>
            </a:r>
            <a:r>
              <a:rPr lang="en-US" sz="2400" b="1" dirty="0" smtClean="0">
                <a:solidFill>
                  <a:srgbClr val="FF0000"/>
                </a:solidFill>
                <a:ea typeface="SimSun" pitchFamily="2" charset="-122"/>
              </a:rPr>
              <a:t>Space Mapping </a:t>
            </a:r>
            <a:r>
              <a:rPr lang="en-US" sz="2400" b="1" dirty="0" smtClean="0">
                <a:ea typeface="SimSun" pitchFamily="2" charset="-122"/>
              </a:rPr>
              <a:t>(</a:t>
            </a:r>
            <a:r>
              <a:rPr lang="en-US" sz="2400" b="1" dirty="0" smtClean="0">
                <a:solidFill>
                  <a:srgbClr val="FF0000"/>
                </a:solidFill>
                <a:ea typeface="SimSun" pitchFamily="2" charset="-122"/>
              </a:rPr>
              <a:t>TSM</a:t>
            </a:r>
            <a:r>
              <a:rPr lang="en-US" sz="2400" b="1" dirty="0" smtClean="0">
                <a:ea typeface="SimSun" pitchFamily="2" charset="-122"/>
              </a:rPr>
              <a:t>): Type 1 and Type 1d </a:t>
            </a:r>
            <a:r>
              <a:rPr lang="en-CA" sz="2400" b="1" dirty="0" smtClean="0">
                <a:cs typeface="Times New Roman" pitchFamily="18" charset="0"/>
              </a:rPr>
              <a:t/>
            </a:r>
            <a:br>
              <a:rPr lang="en-CA" sz="2400" b="1" dirty="0" smtClean="0">
                <a:cs typeface="Times New Roman" pitchFamily="18" charset="0"/>
              </a:rPr>
            </a:br>
            <a:r>
              <a:rPr lang="en-US" sz="2400" dirty="0" smtClean="0">
                <a:solidFill>
                  <a:srgbClr val="000000"/>
                </a:solidFill>
                <a:ea typeface="SimSun" pitchFamily="2" charset="-122"/>
              </a:rPr>
              <a:t>(</a:t>
            </a:r>
            <a:r>
              <a:rPr lang="en-US" sz="2400" i="1" dirty="0" smtClean="0">
                <a:solidFill>
                  <a:srgbClr val="000000"/>
                </a:solidFill>
                <a:ea typeface="SimSun" pitchFamily="2" charset="-122"/>
              </a:rPr>
              <a:t>Cheng et al., 2012</a:t>
            </a:r>
            <a:r>
              <a:rPr lang="en-US" sz="2400" dirty="0" smtClean="0">
                <a:solidFill>
                  <a:srgbClr val="000000"/>
                </a:solidFill>
                <a:ea typeface="SimSun" pitchFamily="2" charset="-122"/>
              </a:rPr>
              <a:t>) </a:t>
            </a:r>
            <a:r>
              <a:rPr lang="en-US" sz="2400" b="1" dirty="0" smtClean="0">
                <a:solidFill>
                  <a:srgbClr val="000000"/>
                </a:solidFill>
                <a:ea typeface="SimSun" pitchFamily="2" charset="-122"/>
              </a:rPr>
              <a:t/>
            </a:r>
            <a:br>
              <a:rPr lang="en-US" sz="2400" b="1" dirty="0" smtClean="0">
                <a:solidFill>
                  <a:srgbClr val="000000"/>
                </a:solidFill>
                <a:ea typeface="SimSun" pitchFamily="2" charset="-122"/>
              </a:rPr>
            </a:br>
            <a:r>
              <a:rPr lang="en-US" sz="2400" b="1" dirty="0" smtClean="0">
                <a:solidFill>
                  <a:srgbClr val="000000"/>
                </a:solidFill>
                <a:ea typeface="SimSun" pitchFamily="2" charset="-122"/>
              </a:rPr>
              <a:t/>
            </a:r>
            <a:br>
              <a:rPr lang="en-US" sz="2400" b="1" dirty="0" smtClean="0">
                <a:solidFill>
                  <a:srgbClr val="000000"/>
                </a:solidFill>
                <a:ea typeface="SimSun" pitchFamily="2" charset="-122"/>
              </a:rPr>
            </a:br>
            <a:r>
              <a:rPr lang="en-US" sz="2400" dirty="0" smtClean="0">
                <a:solidFill>
                  <a:srgbClr val="000000"/>
                </a:solidFill>
                <a:ea typeface="SimSun" pitchFamily="2" charset="-122"/>
              </a:rPr>
              <a:t>Type 1 tuning</a:t>
            </a:r>
          </a:p>
          <a:p>
            <a:pPr eaLnBrk="1" hangingPunct="1"/>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t>
            </a:r>
            <a:r>
              <a:rPr lang="en-CA" sz="2400" dirty="0" smtClean="0">
                <a:cs typeface="Times New Roman" pitchFamily="18" charset="0"/>
              </a:rPr>
              <a:t>fine model             auxiliary fine model            conceptual</a:t>
            </a:r>
            <a:br>
              <a:rPr lang="en-CA" sz="2400" dirty="0" smtClean="0">
                <a:cs typeface="Times New Roman" pitchFamily="18" charset="0"/>
              </a:rPr>
            </a:br>
            <a:r>
              <a:rPr lang="en-CA" sz="2400" dirty="0" smtClean="0">
                <a:cs typeface="Times New Roman" pitchFamily="18" charset="0"/>
              </a:rPr>
              <a:t>                                                                                  tuning model</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Type 1d tuning</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
            </a:r>
            <a:br>
              <a:rPr lang="en-CA" sz="2400" dirty="0" smtClean="0">
                <a:cs typeface="Times New Roman" pitchFamily="18" charset="0"/>
              </a:rPr>
            </a:br>
            <a:r>
              <a:rPr lang="en-CA" sz="2400" dirty="0" smtClean="0">
                <a:cs typeface="Times New Roman" pitchFamily="18" charset="0"/>
              </a:rPr>
              <a:t>      </a:t>
            </a:r>
            <a:r>
              <a:rPr lang="en-CA" sz="2400" b="1" dirty="0" smtClean="0">
                <a:cs typeface="Times New Roman" pitchFamily="18" charset="0"/>
              </a:rPr>
              <a:t> </a:t>
            </a:r>
            <a:r>
              <a:rPr lang="en-CA" sz="2400" dirty="0" smtClean="0">
                <a:cs typeface="Times New Roman" pitchFamily="18" charset="0"/>
              </a:rPr>
              <a:t>fine model             auxiliary fine model            conceptual</a:t>
            </a:r>
            <a:br>
              <a:rPr lang="en-CA" sz="2400" dirty="0" smtClean="0">
                <a:cs typeface="Times New Roman" pitchFamily="18" charset="0"/>
              </a:rPr>
            </a:br>
            <a:r>
              <a:rPr lang="en-CA" sz="2400" dirty="0" smtClean="0">
                <a:cs typeface="Times New Roman" pitchFamily="18" charset="0"/>
              </a:rPr>
              <a:t>                                                                                  tuning model</a:t>
            </a:r>
            <a:endParaRPr lang="en-US" sz="2400" dirty="0">
              <a:ea typeface="SimSun" pitchFamily="2" charset="-122"/>
            </a:endParaRPr>
          </a:p>
        </p:txBody>
      </p:sp>
      <p:sp>
        <p:nvSpPr>
          <p:cNvPr id="384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3840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83338" name="Object 10"/>
          <p:cNvGraphicFramePr>
            <a:graphicFrameLocks noChangeAspect="1"/>
          </p:cNvGraphicFramePr>
          <p:nvPr/>
        </p:nvGraphicFramePr>
        <p:xfrm>
          <a:off x="395536" y="2132856"/>
          <a:ext cx="2398895" cy="792088"/>
        </p:xfrm>
        <a:graphic>
          <a:graphicData uri="http://schemas.openxmlformats.org/presentationml/2006/ole">
            <mc:AlternateContent xmlns:mc="http://schemas.openxmlformats.org/markup-compatibility/2006">
              <mc:Choice xmlns:v="urn:schemas-microsoft-com:vml" Requires="v">
                <p:oleObj spid="_x0000_s568604" name="Visio" r:id="rId4" imgW="2003715" imgH="622930" progId="Visio.Drawing.11">
                  <p:embed/>
                </p:oleObj>
              </mc:Choice>
              <mc:Fallback>
                <p:oleObj name="Visio" r:id="rId4" imgW="2003715" imgH="622930" progId="Visio.Drawing.11">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132856"/>
                        <a:ext cx="2398895"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3337" name="Object 9"/>
          <p:cNvGraphicFramePr>
            <a:graphicFrameLocks noChangeAspect="1"/>
          </p:cNvGraphicFramePr>
          <p:nvPr/>
        </p:nvGraphicFramePr>
        <p:xfrm>
          <a:off x="3419872" y="2132856"/>
          <a:ext cx="2398266" cy="792088"/>
        </p:xfrm>
        <a:graphic>
          <a:graphicData uri="http://schemas.openxmlformats.org/presentationml/2006/ole">
            <mc:AlternateContent xmlns:mc="http://schemas.openxmlformats.org/markup-compatibility/2006">
              <mc:Choice xmlns:v="urn:schemas-microsoft-com:vml" Requires="v">
                <p:oleObj spid="_x0000_s568605" name="Visio" r:id="rId6" imgW="2000138" imgH="688929" progId="Visio.Drawing.11">
                  <p:embed/>
                </p:oleObj>
              </mc:Choice>
              <mc:Fallback>
                <p:oleObj name="Visio" r:id="rId6" imgW="2000138" imgH="688929" progId="Visio.Drawing.11">
                  <p:embed/>
                  <p:pic>
                    <p:nvPicPr>
                      <p:cNvPr id="0" name="Picture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132856"/>
                        <a:ext cx="2398266"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3336" name="Object 8"/>
          <p:cNvGraphicFramePr>
            <a:graphicFrameLocks noChangeAspect="1"/>
          </p:cNvGraphicFramePr>
          <p:nvPr/>
        </p:nvGraphicFramePr>
        <p:xfrm>
          <a:off x="6156176" y="1196751"/>
          <a:ext cx="2480488" cy="1584177"/>
        </p:xfrm>
        <a:graphic>
          <a:graphicData uri="http://schemas.openxmlformats.org/presentationml/2006/ole">
            <mc:AlternateContent xmlns:mc="http://schemas.openxmlformats.org/markup-compatibility/2006">
              <mc:Choice xmlns:v="urn:schemas-microsoft-com:vml" Requires="v">
                <p:oleObj spid="_x0000_s568606" name="Visio" r:id="rId8" imgW="2190984" imgH="1396065" progId="Visio.Drawing.11">
                  <p:embed/>
                </p:oleObj>
              </mc:Choice>
              <mc:Fallback>
                <p:oleObj name="Visio" r:id="rId8" imgW="2190984" imgH="1396065" progId="Visio.Drawing.11">
                  <p:embed/>
                  <p:pic>
                    <p:nvPicPr>
                      <p:cNvPr id="0" name="Picture 1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176" y="1196751"/>
                        <a:ext cx="2480488" cy="1584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333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83344" name="Object 16"/>
          <p:cNvGraphicFramePr>
            <a:graphicFrameLocks noChangeAspect="1"/>
          </p:cNvGraphicFramePr>
          <p:nvPr/>
        </p:nvGraphicFramePr>
        <p:xfrm>
          <a:off x="539552" y="4632264"/>
          <a:ext cx="2520280" cy="788957"/>
        </p:xfrm>
        <a:graphic>
          <a:graphicData uri="http://schemas.openxmlformats.org/presentationml/2006/ole">
            <mc:AlternateContent xmlns:mc="http://schemas.openxmlformats.org/markup-compatibility/2006">
              <mc:Choice xmlns:v="urn:schemas-microsoft-com:vml" Requires="v">
                <p:oleObj spid="_x0000_s568607" name="Visio" r:id="rId10" imgW="2003715" imgH="622930" progId="Visio.Drawing.11">
                  <p:embed/>
                </p:oleObj>
              </mc:Choice>
              <mc:Fallback>
                <p:oleObj name="Visio" r:id="rId10" imgW="2003715" imgH="622930" progId="Visio.Drawing.11">
                  <p:embed/>
                  <p:pic>
                    <p:nvPicPr>
                      <p:cNvPr id="0" name="Picture 1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4632264"/>
                        <a:ext cx="2520280" cy="788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3343" name="Object 15"/>
          <p:cNvGraphicFramePr>
            <a:graphicFrameLocks noChangeAspect="1"/>
          </p:cNvGraphicFramePr>
          <p:nvPr/>
        </p:nvGraphicFramePr>
        <p:xfrm>
          <a:off x="4192159" y="4557125"/>
          <a:ext cx="811889" cy="792088"/>
        </p:xfrm>
        <a:graphic>
          <a:graphicData uri="http://schemas.openxmlformats.org/presentationml/2006/ole">
            <mc:AlternateContent xmlns:mc="http://schemas.openxmlformats.org/markup-compatibility/2006">
              <mc:Choice xmlns:v="urn:schemas-microsoft-com:vml" Requires="v">
                <p:oleObj spid="_x0000_s568608" name="Visio" r:id="rId12" imgW="639511" imgH="613501" progId="Visio.Drawing.11">
                  <p:embed/>
                </p:oleObj>
              </mc:Choice>
              <mc:Fallback>
                <p:oleObj name="Visio" r:id="rId12" imgW="639511" imgH="613501" progId="Visio.Drawing.11">
                  <p:embed/>
                  <p:pic>
                    <p:nvPicPr>
                      <p:cNvPr id="0" name="Picture 1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2159" y="4557125"/>
                        <a:ext cx="811889"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3342" name="Object 14"/>
          <p:cNvGraphicFramePr>
            <a:graphicFrameLocks noChangeAspect="1"/>
          </p:cNvGraphicFramePr>
          <p:nvPr/>
        </p:nvGraphicFramePr>
        <p:xfrm>
          <a:off x="6876256" y="3837045"/>
          <a:ext cx="1584176" cy="1896211"/>
        </p:xfrm>
        <a:graphic>
          <a:graphicData uri="http://schemas.openxmlformats.org/presentationml/2006/ole">
            <mc:AlternateContent xmlns:mc="http://schemas.openxmlformats.org/markup-compatibility/2006">
              <mc:Choice xmlns:v="urn:schemas-microsoft-com:vml" Requires="v">
                <p:oleObj spid="_x0000_s568609" name="Visio" r:id="rId14" imgW="1036808" imgH="1211397" progId="Visio.Drawing.11">
                  <p:embed/>
                </p:oleObj>
              </mc:Choice>
              <mc:Fallback>
                <p:oleObj name="Visio" r:id="rId14" imgW="1036808" imgH="1211397" progId="Visio.Drawing.11">
                  <p:embed/>
                  <p:pic>
                    <p:nvPicPr>
                      <p:cNvPr id="0" name="Picture 10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76256" y="3837045"/>
                        <a:ext cx="1584176" cy="1896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334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Oval 20"/>
          <p:cNvSpPr/>
          <p:nvPr/>
        </p:nvSpPr>
        <p:spPr bwMode="auto">
          <a:xfrm>
            <a:off x="539552" y="306896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2" name="Oval 21"/>
          <p:cNvSpPr/>
          <p:nvPr/>
        </p:nvSpPr>
        <p:spPr bwMode="auto">
          <a:xfrm>
            <a:off x="2843808" y="306896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6228184" y="306896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539552" y="5661248"/>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2843808" y="5661248"/>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6" name="Oval 25"/>
          <p:cNvSpPr/>
          <p:nvPr/>
        </p:nvSpPr>
        <p:spPr bwMode="auto">
          <a:xfrm>
            <a:off x="6228184" y="5661248"/>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65494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3840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8333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8334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5386" name="Object 10"/>
          <p:cNvGraphicFramePr>
            <a:graphicFrameLocks noChangeAspect="1"/>
          </p:cNvGraphicFramePr>
          <p:nvPr/>
        </p:nvGraphicFramePr>
        <p:xfrm>
          <a:off x="899592" y="2132856"/>
          <a:ext cx="2040226" cy="1800200"/>
        </p:xfrm>
        <a:graphic>
          <a:graphicData uri="http://schemas.openxmlformats.org/presentationml/2006/ole">
            <mc:AlternateContent xmlns:mc="http://schemas.openxmlformats.org/markup-compatibility/2006">
              <mc:Choice xmlns:v="urn:schemas-microsoft-com:vml" Requires="v">
                <p:oleObj spid="_x0000_s569487" name="Visio" r:id="rId4" imgW="1614488" imgH="1433751" progId="Visio.Drawing.11">
                  <p:embed/>
                </p:oleObj>
              </mc:Choice>
              <mc:Fallback>
                <p:oleObj name="Visio" r:id="rId4" imgW="1614488" imgH="1433751" progId="Visio.Drawing.11">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132856"/>
                        <a:ext cx="2040226"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5385" name="Object 9"/>
          <p:cNvGraphicFramePr>
            <a:graphicFrameLocks noChangeAspect="1"/>
          </p:cNvGraphicFramePr>
          <p:nvPr/>
        </p:nvGraphicFramePr>
        <p:xfrm>
          <a:off x="3923928" y="1988840"/>
          <a:ext cx="1303625" cy="1858873"/>
        </p:xfrm>
        <a:graphic>
          <a:graphicData uri="http://schemas.openxmlformats.org/presentationml/2006/ole">
            <mc:AlternateContent xmlns:mc="http://schemas.openxmlformats.org/markup-compatibility/2006">
              <mc:Choice xmlns:v="urn:schemas-microsoft-com:vml" Requires="v">
                <p:oleObj spid="_x0000_s569488" name="Visio" r:id="rId6" imgW="1018984" imgH="1465469" progId="Visio.Drawing.11">
                  <p:embed/>
                </p:oleObj>
              </mc:Choice>
              <mc:Fallback>
                <p:oleObj name="Visio" r:id="rId6" imgW="1018984" imgH="1465469" progId="Visio.Drawing.11">
                  <p:embed/>
                  <p:pic>
                    <p:nvPicPr>
                      <p:cNvPr id="0"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1988840"/>
                        <a:ext cx="1303625" cy="18588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5384" name="Object 8"/>
          <p:cNvGraphicFramePr>
            <a:graphicFrameLocks noChangeAspect="1"/>
          </p:cNvGraphicFramePr>
          <p:nvPr/>
        </p:nvGraphicFramePr>
        <p:xfrm>
          <a:off x="6084168" y="2060848"/>
          <a:ext cx="2448272" cy="1772083"/>
        </p:xfrm>
        <a:graphic>
          <a:graphicData uri="http://schemas.openxmlformats.org/presentationml/2006/ole">
            <mc:AlternateContent xmlns:mc="http://schemas.openxmlformats.org/markup-compatibility/2006">
              <mc:Choice xmlns:v="urn:schemas-microsoft-com:vml" Requires="v">
                <p:oleObj spid="_x0000_s569489" name="Visio" r:id="rId8" imgW="1977390" imgH="1447038" progId="Visio.Drawing.11">
                  <p:embed/>
                </p:oleObj>
              </mc:Choice>
              <mc:Fallback>
                <p:oleObj name="Visio" r:id="rId8" imgW="1977390" imgH="1447038" progId="Visio.Drawing.11">
                  <p:embed/>
                  <p:pic>
                    <p:nvPicPr>
                      <p:cNvPr id="0"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2060848"/>
                        <a:ext cx="2448272" cy="1772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53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35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
          <p:cNvSpPr>
            <a:spLocks noChangeArrowheads="1"/>
          </p:cNvSpPr>
          <p:nvPr/>
        </p:nvSpPr>
        <p:spPr bwMode="auto">
          <a:xfrm>
            <a:off x="455613" y="506413"/>
            <a:ext cx="8448675" cy="4801314"/>
          </a:xfrm>
          <a:prstGeom prst="rect">
            <a:avLst/>
          </a:prstGeom>
          <a:noFill/>
          <a:ln w="9525">
            <a:noFill/>
            <a:miter lim="800000"/>
            <a:headEnd/>
            <a:tailEnd/>
          </a:ln>
        </p:spPr>
        <p:txBody>
          <a:bodyPr lIns="0" tIns="0" rIns="0" bIns="0">
            <a:spAutoFit/>
          </a:bodyPr>
          <a:lstStyle/>
          <a:p>
            <a:pPr eaLnBrk="1" hangingPunct="1"/>
            <a:r>
              <a:rPr lang="en-US" sz="2400" b="1" dirty="0" smtClean="0">
                <a:solidFill>
                  <a:srgbClr val="FF0000"/>
                </a:solidFill>
              </a:rPr>
              <a:t>Tuning </a:t>
            </a:r>
            <a:r>
              <a:rPr lang="en-US" sz="2400" b="1" dirty="0" smtClean="0">
                <a:solidFill>
                  <a:srgbClr val="FF0000"/>
                </a:solidFill>
                <a:ea typeface="SimSun" pitchFamily="2" charset="-122"/>
              </a:rPr>
              <a:t>Space Mapping </a:t>
            </a:r>
            <a:r>
              <a:rPr lang="en-US" sz="2400" b="1" dirty="0" smtClean="0">
                <a:ea typeface="SimSun" pitchFamily="2" charset="-122"/>
              </a:rPr>
              <a:t>(</a:t>
            </a:r>
            <a:r>
              <a:rPr lang="en-US" sz="2400" b="1" dirty="0" smtClean="0">
                <a:solidFill>
                  <a:srgbClr val="FF0000"/>
                </a:solidFill>
                <a:ea typeface="SimSun" pitchFamily="2" charset="-122"/>
              </a:rPr>
              <a:t>TSM</a:t>
            </a:r>
            <a:r>
              <a:rPr lang="en-US" sz="2400" b="1" dirty="0" smtClean="0">
                <a:ea typeface="SimSun" pitchFamily="2" charset="-122"/>
              </a:rPr>
              <a:t>): Type 2 </a:t>
            </a:r>
            <a:r>
              <a:rPr lang="en-CA" sz="2400" b="1" dirty="0" smtClean="0">
                <a:cs typeface="Times New Roman" pitchFamily="18" charset="0"/>
              </a:rPr>
              <a:t/>
            </a:r>
            <a:br>
              <a:rPr lang="en-CA" sz="2400" b="1" dirty="0" smtClean="0">
                <a:cs typeface="Times New Roman" pitchFamily="18" charset="0"/>
              </a:rPr>
            </a:br>
            <a:r>
              <a:rPr lang="en-US" sz="2400" dirty="0" smtClean="0">
                <a:solidFill>
                  <a:srgbClr val="000000"/>
                </a:solidFill>
                <a:ea typeface="SimSun" pitchFamily="2" charset="-122"/>
              </a:rPr>
              <a:t>(</a:t>
            </a:r>
            <a:r>
              <a:rPr lang="en-US" sz="2400" i="1" dirty="0" smtClean="0">
                <a:solidFill>
                  <a:srgbClr val="000000"/>
                </a:solidFill>
                <a:ea typeface="SimSun" pitchFamily="2" charset="-122"/>
              </a:rPr>
              <a:t>Cheng et al., 2012</a:t>
            </a:r>
            <a:r>
              <a:rPr lang="en-US" sz="2400" dirty="0" smtClean="0">
                <a:solidFill>
                  <a:srgbClr val="000000"/>
                </a:solidFill>
                <a:ea typeface="SimSun" pitchFamily="2" charset="-122"/>
              </a:rPr>
              <a:t>) </a:t>
            </a:r>
            <a:r>
              <a:rPr lang="en-US" sz="2400" b="1" dirty="0" smtClean="0">
                <a:solidFill>
                  <a:srgbClr val="000000"/>
                </a:solidFill>
                <a:ea typeface="SimSun" pitchFamily="2" charset="-122"/>
              </a:rPr>
              <a:t/>
            </a:r>
            <a:br>
              <a:rPr lang="en-US" sz="2400" b="1" dirty="0" smtClean="0">
                <a:solidFill>
                  <a:srgbClr val="000000"/>
                </a:solidFill>
                <a:ea typeface="SimSun" pitchFamily="2" charset="-122"/>
              </a:rPr>
            </a:br>
            <a:r>
              <a:rPr lang="en-US" sz="2400" b="1" dirty="0" smtClean="0">
                <a:solidFill>
                  <a:srgbClr val="000000"/>
                </a:solidFill>
                <a:ea typeface="SimSun" pitchFamily="2" charset="-122"/>
              </a:rPr>
              <a:t/>
            </a:r>
            <a:br>
              <a:rPr lang="en-US" sz="2400" b="1" dirty="0" smtClean="0">
                <a:solidFill>
                  <a:srgbClr val="000000"/>
                </a:solidFill>
                <a:ea typeface="SimSun" pitchFamily="2" charset="-122"/>
              </a:rPr>
            </a:br>
            <a:r>
              <a:rPr lang="en-US" sz="2400" dirty="0" smtClean="0">
                <a:solidFill>
                  <a:srgbClr val="000000"/>
                </a:solidFill>
                <a:ea typeface="SimSun" pitchFamily="2" charset="-122"/>
              </a:rPr>
              <a:t>Type 2 tuning</a:t>
            </a:r>
          </a:p>
          <a:p>
            <a:pPr eaLnBrk="1" hangingPunct="1"/>
            <a:endParaRPr lang="en-US" sz="2400" dirty="0" smtClean="0">
              <a:solidFill>
                <a:srgbClr val="000000"/>
              </a:solidFill>
              <a:ea typeface="SimSun" pitchFamily="2" charset="-122"/>
            </a:endParaRPr>
          </a:p>
          <a:p>
            <a:pPr eaLnBrk="1" hangingPunct="1"/>
            <a:endParaRPr lang="en-US" sz="2400" dirty="0" smtClean="0">
              <a:solidFill>
                <a:srgbClr val="000000"/>
              </a:solidFill>
              <a:ea typeface="SimSun" pitchFamily="2" charset="-122"/>
            </a:endParaRPr>
          </a:p>
          <a:p>
            <a:pPr eaLnBrk="1" hangingPunct="1"/>
            <a:endParaRPr lang="en-US" sz="2400" dirty="0" smtClean="0">
              <a:solidFill>
                <a:srgbClr val="000000"/>
              </a:solidFill>
              <a:ea typeface="SimSun" pitchFamily="2" charset="-122"/>
            </a:endParaRPr>
          </a:p>
          <a:p>
            <a:pPr eaLnBrk="1" hangingPunct="1"/>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r>
            <a:br>
              <a:rPr lang="en-CA" sz="2400" b="1" dirty="0" smtClean="0">
                <a:cs typeface="Times New Roman" pitchFamily="18" charset="0"/>
              </a:rPr>
            </a:br>
            <a:r>
              <a:rPr lang="en-CA" sz="2400" b="1" dirty="0" smtClean="0">
                <a:cs typeface="Times New Roman" pitchFamily="18" charset="0"/>
              </a:rPr>
              <a:t>       </a:t>
            </a:r>
            <a:r>
              <a:rPr lang="en-CA" sz="2400" dirty="0" smtClean="0">
                <a:cs typeface="Times New Roman" pitchFamily="18" charset="0"/>
              </a:rPr>
              <a:t>fine model             auxiliary fine model            conceptual</a:t>
            </a:r>
            <a:br>
              <a:rPr lang="en-CA" sz="2400" dirty="0" smtClean="0">
                <a:cs typeface="Times New Roman" pitchFamily="18" charset="0"/>
              </a:rPr>
            </a:br>
            <a:r>
              <a:rPr lang="en-CA" sz="2400" dirty="0" smtClean="0">
                <a:cs typeface="Times New Roman" pitchFamily="18" charset="0"/>
              </a:rPr>
              <a:t>                                                                                  tuning model</a:t>
            </a:r>
            <a:br>
              <a:rPr lang="en-CA" sz="2400" dirty="0" smtClean="0">
                <a:cs typeface="Times New Roman" pitchFamily="18" charset="0"/>
              </a:rPr>
            </a:br>
            <a:endParaRPr lang="en-US" sz="2400" dirty="0">
              <a:ea typeface="SimSun" pitchFamily="2" charset="-122"/>
            </a:endParaRPr>
          </a:p>
        </p:txBody>
      </p:sp>
      <p:sp>
        <p:nvSpPr>
          <p:cNvPr id="21" name="Oval 20"/>
          <p:cNvSpPr/>
          <p:nvPr/>
        </p:nvSpPr>
        <p:spPr bwMode="auto">
          <a:xfrm>
            <a:off x="539552" y="414908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2" name="Oval 21"/>
          <p:cNvSpPr/>
          <p:nvPr/>
        </p:nvSpPr>
        <p:spPr bwMode="auto">
          <a:xfrm>
            <a:off x="2843808" y="414908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6228184" y="414908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10459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ChangeArrowheads="1"/>
          </p:cNvSpPr>
          <p:nvPr/>
        </p:nvSpPr>
        <p:spPr bwMode="auto">
          <a:xfrm>
            <a:off x="455613" y="506413"/>
            <a:ext cx="8401050" cy="4062651"/>
          </a:xfrm>
          <a:prstGeom prst="rect">
            <a:avLst/>
          </a:prstGeom>
          <a:noFill/>
          <a:ln w="9525">
            <a:noFill/>
            <a:miter lim="800000"/>
            <a:headEnd/>
            <a:tailEnd/>
          </a:ln>
          <a:effectLst/>
        </p:spPr>
        <p:txBody>
          <a:bodyPr lIns="0" tIns="0" rIns="0" bIns="0">
            <a:spAutoFit/>
          </a:bodyPr>
          <a:lstStyle/>
          <a:p>
            <a:r>
              <a:rPr lang="en-US" sz="2400" b="1" baseline="0" dirty="0" smtClean="0">
                <a:solidFill>
                  <a:srgbClr val="FF0000"/>
                </a:solidFill>
              </a:rPr>
              <a:t>Tuning</a:t>
            </a:r>
            <a:r>
              <a:rPr lang="en-US" sz="2400" b="1" dirty="0" smtClean="0">
                <a:solidFill>
                  <a:srgbClr val="FF0000"/>
                </a:solidFill>
              </a:rPr>
              <a:t> </a:t>
            </a:r>
            <a:r>
              <a:rPr lang="en-US" sz="2400" b="1" baseline="0" dirty="0" smtClean="0">
                <a:solidFill>
                  <a:srgbClr val="FF0000"/>
                </a:solidFill>
              </a:rPr>
              <a:t>Space </a:t>
            </a:r>
            <a:r>
              <a:rPr lang="en-US" sz="2400" b="1" baseline="0" dirty="0">
                <a:solidFill>
                  <a:srgbClr val="FF0000"/>
                </a:solidFill>
              </a:rPr>
              <a:t>Mapping </a:t>
            </a:r>
            <a:r>
              <a:rPr lang="en-US" sz="2400" b="1" baseline="0" dirty="0" smtClean="0"/>
              <a:t>Optimization</a:t>
            </a:r>
            <a:r>
              <a:rPr lang="en-US" sz="2400" b="1" dirty="0" smtClean="0">
                <a:solidFill>
                  <a:srgbClr val="000000"/>
                </a:solidFill>
                <a:ea typeface="SimSun" pitchFamily="2" charset="-122"/>
              </a:rPr>
              <a:t> (</a:t>
            </a:r>
            <a:r>
              <a:rPr lang="en-US" sz="2400" i="1" dirty="0" smtClean="0">
                <a:solidFill>
                  <a:srgbClr val="000000"/>
                </a:solidFill>
                <a:ea typeface="SimSun" pitchFamily="2" charset="-122"/>
              </a:rPr>
              <a:t>Cheng et al., 2012</a:t>
            </a:r>
            <a:r>
              <a:rPr lang="en-US" sz="2400" b="1" dirty="0" smtClean="0">
                <a:solidFill>
                  <a:srgbClr val="000000"/>
                </a:solidFill>
                <a:ea typeface="SimSun" pitchFamily="2" charset="-122"/>
              </a:rPr>
              <a:t>) </a:t>
            </a:r>
            <a:r>
              <a:rPr lang="en-US" sz="2400" b="1" baseline="0" dirty="0"/>
              <a:t/>
            </a:r>
            <a:br>
              <a:rPr lang="en-US" sz="2400" b="1" baseline="0" dirty="0"/>
            </a:br>
            <a:endParaRPr lang="en-US" sz="2400" b="1" baseline="0" dirty="0" smtClean="0"/>
          </a:p>
          <a:p>
            <a:r>
              <a:rPr lang="en-US" sz="2400" baseline="0" dirty="0" smtClean="0">
                <a:cs typeface="Times New Roman" pitchFamily="18" charset="0"/>
              </a:rPr>
              <a:t>the </a:t>
            </a:r>
            <a:r>
              <a:rPr lang="en-US" sz="2400" baseline="0" dirty="0">
                <a:cs typeface="Times New Roman" pitchFamily="18" charset="0"/>
              </a:rPr>
              <a:t>original optimization problem</a:t>
            </a:r>
            <a:br>
              <a:rPr lang="en-US" sz="2400" baseline="0" dirty="0">
                <a:cs typeface="Times New Roman" pitchFamily="18" charset="0"/>
              </a:rPr>
            </a:br>
            <a:r>
              <a:rPr lang="en-US" sz="2400" b="1" baseline="0" dirty="0"/>
              <a:t/>
            </a:r>
            <a:br>
              <a:rPr lang="en-US" sz="2400" b="1" baseline="0" dirty="0"/>
            </a:br>
            <a:r>
              <a:rPr lang="en-US" sz="2400" b="1" baseline="0" dirty="0"/>
              <a:t/>
            </a:r>
            <a:br>
              <a:rPr lang="en-US" sz="2400" b="1" baseline="0" dirty="0"/>
            </a:br>
            <a:r>
              <a:rPr lang="en-US" sz="2400" b="1" baseline="0" dirty="0"/>
              <a:t/>
            </a:r>
            <a:br>
              <a:rPr lang="en-US" sz="2400" b="1" baseline="0" dirty="0"/>
            </a:br>
            <a:r>
              <a:rPr lang="en-US" sz="2400" baseline="0" dirty="0" smtClean="0"/>
              <a:t>align tuning model with fine model</a:t>
            </a:r>
            <a:r>
              <a:rPr lang="en-US" sz="2400" b="1" baseline="0" dirty="0"/>
              <a:t/>
            </a:r>
            <a:br>
              <a:rPr lang="en-US" sz="2400" b="1" baseline="0" dirty="0"/>
            </a:br>
            <a:r>
              <a:rPr lang="en-US" sz="2400" baseline="0" dirty="0"/>
              <a:t/>
            </a:r>
            <a:br>
              <a:rPr lang="en-US" sz="2400" baseline="0" dirty="0"/>
            </a:br>
            <a:r>
              <a:rPr lang="en-US" sz="2400" baseline="0" dirty="0"/>
              <a:t/>
            </a:r>
            <a:br>
              <a:rPr lang="en-US" sz="2400" baseline="0" dirty="0"/>
            </a:br>
            <a:r>
              <a:rPr lang="en-US" sz="2400" baseline="0" dirty="0"/>
              <a:t/>
            </a:r>
            <a:br>
              <a:rPr lang="en-US" sz="2400" baseline="0" dirty="0"/>
            </a:br>
            <a:r>
              <a:rPr lang="en-US" sz="2400" baseline="0" dirty="0" smtClean="0"/>
              <a:t>optimize tuning model</a:t>
            </a:r>
            <a:endParaRPr lang="en-US" sz="2400" b="1" i="1" baseline="0" dirty="0">
              <a:cs typeface="Times New Roman" pitchFamily="18" charset="0"/>
            </a:endParaRPr>
          </a:p>
        </p:txBody>
      </p:sp>
      <p:graphicFrame>
        <p:nvGraphicFramePr>
          <p:cNvPr id="175106" name="Object 2050"/>
          <p:cNvGraphicFramePr>
            <a:graphicFrameLocks noChangeAspect="1"/>
          </p:cNvGraphicFramePr>
          <p:nvPr>
            <p:extLst>
              <p:ext uri="{D42A27DB-BD31-4B8C-83A1-F6EECF244321}">
                <p14:modId xmlns:p14="http://schemas.microsoft.com/office/powerpoint/2010/main" val="1137243055"/>
              </p:ext>
            </p:extLst>
          </p:nvPr>
        </p:nvGraphicFramePr>
        <p:xfrm>
          <a:off x="2555776" y="1700808"/>
          <a:ext cx="3825505" cy="905520"/>
        </p:xfrm>
        <a:graphic>
          <a:graphicData uri="http://schemas.openxmlformats.org/presentationml/2006/ole">
            <mc:AlternateContent xmlns:mc="http://schemas.openxmlformats.org/markup-compatibility/2006">
              <mc:Choice xmlns:v="urn:schemas-microsoft-com:vml" Requires="v">
                <p:oleObj spid="_x0000_s318676" r:id="rId4" imgW="1409088" imgH="330057" progId="Equation.DSMT4">
                  <p:embed/>
                </p:oleObj>
              </mc:Choice>
              <mc:Fallback>
                <p:oleObj r:id="rId4" imgW="1409088" imgH="330057" progId="Equation.DSMT4">
                  <p:embed/>
                  <p:pic>
                    <p:nvPicPr>
                      <p:cNvPr id="0" name="Picture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700808"/>
                        <a:ext cx="3825505" cy="905520"/>
                      </a:xfrm>
                      <a:prstGeom prst="rect">
                        <a:avLst/>
                      </a:prstGeom>
                      <a:noFill/>
                      <a:extLst/>
                    </p:spPr>
                  </p:pic>
                </p:oleObj>
              </mc:Fallback>
            </mc:AlternateContent>
          </a:graphicData>
        </a:graphic>
      </p:graphicFrame>
      <p:sp>
        <p:nvSpPr>
          <p:cNvPr id="3184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318469" name="Object 5"/>
          <p:cNvGraphicFramePr>
            <a:graphicFrameLocks noChangeAspect="1"/>
          </p:cNvGraphicFramePr>
          <p:nvPr>
            <p:extLst>
              <p:ext uri="{D42A27DB-BD31-4B8C-83A1-F6EECF244321}">
                <p14:modId xmlns:p14="http://schemas.microsoft.com/office/powerpoint/2010/main" val="665786010"/>
              </p:ext>
            </p:extLst>
          </p:nvPr>
        </p:nvGraphicFramePr>
        <p:xfrm>
          <a:off x="1475656" y="3284984"/>
          <a:ext cx="5947014" cy="864096"/>
        </p:xfrm>
        <a:graphic>
          <a:graphicData uri="http://schemas.openxmlformats.org/presentationml/2006/ole">
            <mc:AlternateContent xmlns:mc="http://schemas.openxmlformats.org/markup-compatibility/2006">
              <mc:Choice xmlns:v="urn:schemas-microsoft-com:vml" Requires="v">
                <p:oleObj spid="_x0000_s318677" name="Equation" r:id="rId6" imgW="2272314" imgH="317362" progId="Equation.DSMT4">
                  <p:embed/>
                </p:oleObj>
              </mc:Choice>
              <mc:Fallback>
                <p:oleObj name="Equation" r:id="rId6" imgW="2272314" imgH="317362" progId="Equation.DSMT4">
                  <p:embed/>
                  <p:pic>
                    <p:nvPicPr>
                      <p:cNvPr id="0" name="Picture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3284984"/>
                        <a:ext cx="5947014" cy="864096"/>
                      </a:xfrm>
                      <a:prstGeom prst="rect">
                        <a:avLst/>
                      </a:prstGeom>
                      <a:noFill/>
                      <a:extLst/>
                    </p:spPr>
                  </p:pic>
                </p:oleObj>
              </mc:Fallback>
            </mc:AlternateContent>
          </a:graphicData>
        </a:graphic>
      </p:graphicFrame>
      <p:sp>
        <p:nvSpPr>
          <p:cNvPr id="3184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318471" name="Object 7"/>
          <p:cNvGraphicFramePr>
            <a:graphicFrameLocks noChangeAspect="1"/>
          </p:cNvGraphicFramePr>
          <p:nvPr>
            <p:extLst>
              <p:ext uri="{D42A27DB-BD31-4B8C-83A1-F6EECF244321}">
                <p14:modId xmlns:p14="http://schemas.microsoft.com/office/powerpoint/2010/main" val="2772551810"/>
              </p:ext>
            </p:extLst>
          </p:nvPr>
        </p:nvGraphicFramePr>
        <p:xfrm>
          <a:off x="2051720" y="4921385"/>
          <a:ext cx="5027059" cy="883879"/>
        </p:xfrm>
        <a:graphic>
          <a:graphicData uri="http://schemas.openxmlformats.org/presentationml/2006/ole">
            <mc:AlternateContent xmlns:mc="http://schemas.openxmlformats.org/markup-compatibility/2006">
              <mc:Choice xmlns:v="urn:schemas-microsoft-com:vml" Requires="v">
                <p:oleObj spid="_x0000_s318678" name="Equation" r:id="rId8" imgW="1764534" imgH="304668" progId="Equation.DSMT4">
                  <p:embed/>
                </p:oleObj>
              </mc:Choice>
              <mc:Fallback>
                <p:oleObj name="Equation" r:id="rId8" imgW="1764534" imgH="304668" progId="Equation.DSMT4">
                  <p:embed/>
                  <p:pic>
                    <p:nvPicPr>
                      <p:cNvPr id="0" name="Picture 1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4921385"/>
                        <a:ext cx="5027059" cy="883879"/>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455613" y="506413"/>
            <a:ext cx="8401050" cy="1107996"/>
          </a:xfrm>
          <a:prstGeom prst="rect">
            <a:avLst/>
          </a:prstGeom>
          <a:noFill/>
          <a:ln w="9525">
            <a:noFill/>
            <a:miter lim="800000"/>
            <a:headEnd/>
            <a:tailEnd/>
          </a:ln>
        </p:spPr>
        <p:txBody>
          <a:bodyPr lIns="0" tIns="0" rIns="0" bIns="0">
            <a:spAutoFit/>
          </a:bodyPr>
          <a:lstStyle/>
          <a:p>
            <a:pPr eaLnBrk="1" hangingPunct="1">
              <a:tabLst>
                <a:tab pos="4216400" algn="l"/>
              </a:tabLst>
            </a:pPr>
            <a:r>
              <a:rPr lang="en-US" sz="2400" b="1" dirty="0">
                <a:solidFill>
                  <a:srgbClr val="FF0000"/>
                </a:solidFill>
              </a:rPr>
              <a:t>Tuning Space Mapping </a:t>
            </a:r>
            <a:r>
              <a:rPr lang="en-US" sz="2400" b="1" dirty="0"/>
              <a:t>(</a:t>
            </a:r>
            <a:r>
              <a:rPr lang="en-US" sz="2400" b="1" dirty="0">
                <a:solidFill>
                  <a:srgbClr val="FF0000"/>
                </a:solidFill>
              </a:rPr>
              <a:t>TSM</a:t>
            </a:r>
            <a:r>
              <a:rPr lang="en-US" sz="2400" b="1" dirty="0"/>
              <a:t>) </a:t>
            </a:r>
            <a:r>
              <a:rPr lang="en-US" sz="2400" b="1" dirty="0" smtClean="0"/>
              <a:t>Flowchart </a:t>
            </a:r>
            <a:r>
              <a:rPr lang="en-US" sz="2400" b="1" dirty="0" smtClean="0">
                <a:solidFill>
                  <a:srgbClr val="000000"/>
                </a:solidFill>
                <a:ea typeface="SimSun" pitchFamily="2" charset="-122"/>
              </a:rPr>
              <a:t> (</a:t>
            </a:r>
            <a:r>
              <a:rPr lang="en-US" sz="2400" i="1" dirty="0" smtClean="0">
                <a:solidFill>
                  <a:srgbClr val="000000"/>
                </a:solidFill>
                <a:ea typeface="SimSun" pitchFamily="2" charset="-122"/>
              </a:rPr>
              <a:t>Cheng et al., 2012</a:t>
            </a:r>
            <a:r>
              <a:rPr lang="en-US" sz="2400" b="1" dirty="0" smtClean="0">
                <a:solidFill>
                  <a:srgbClr val="000000"/>
                </a:solidFill>
                <a:ea typeface="SimSun" pitchFamily="2" charset="-122"/>
              </a:rPr>
              <a:t>) </a:t>
            </a:r>
            <a:endParaRPr lang="en-US" sz="2400" b="1" dirty="0" smtClean="0"/>
          </a:p>
          <a:p>
            <a:pPr eaLnBrk="1" hangingPunct="1">
              <a:tabLst>
                <a:tab pos="4216400" algn="l"/>
              </a:tabLst>
            </a:pPr>
            <a:r>
              <a:rPr lang="en-US" altLang="zh-CN" sz="2400" b="1" dirty="0">
                <a:ea typeface="SimSun" pitchFamily="2" charset="-122"/>
              </a:rPr>
              <a:t/>
            </a:r>
            <a:br>
              <a:rPr lang="en-US" altLang="zh-CN" sz="2400" b="1" dirty="0">
                <a:ea typeface="SimSun" pitchFamily="2" charset="-122"/>
              </a:rPr>
            </a:br>
            <a:r>
              <a:rPr lang="en-US" altLang="zh-CN" sz="2400" b="1" dirty="0">
                <a:ea typeface="SimSun" pitchFamily="2" charset="-122"/>
              </a:rPr>
              <a:t> </a:t>
            </a:r>
            <a:r>
              <a:rPr lang="en-US" sz="2400" b="1" dirty="0"/>
              <a:t>	</a:t>
            </a:r>
          </a:p>
        </p:txBody>
      </p:sp>
      <p:sp>
        <p:nvSpPr>
          <p:cNvPr id="585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85729" name="Object 1"/>
          <p:cNvGraphicFramePr>
            <a:graphicFrameLocks noChangeAspect="1"/>
          </p:cNvGraphicFramePr>
          <p:nvPr/>
        </p:nvGraphicFramePr>
        <p:xfrm>
          <a:off x="539552" y="908050"/>
          <a:ext cx="7632700" cy="5481638"/>
        </p:xfrm>
        <a:graphic>
          <a:graphicData uri="http://schemas.openxmlformats.org/presentationml/2006/ole">
            <mc:AlternateContent xmlns:mc="http://schemas.openxmlformats.org/markup-compatibility/2006">
              <mc:Choice xmlns:v="urn:schemas-microsoft-com:vml" Requires="v">
                <p:oleObj spid="_x0000_s570417" name="Visio" r:id="rId4" imgW="9567482" imgH="6866144" progId="Visio.Drawing.11">
                  <p:embed/>
                </p:oleObj>
              </mc:Choice>
              <mc:Fallback>
                <p:oleObj name="Visio" r:id="rId4" imgW="9567482" imgH="6866144" progId="Visio.Drawing.11">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908050"/>
                        <a:ext cx="7632700" cy="548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bwMode="auto">
          <a:xfrm>
            <a:off x="971600" y="2276872"/>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3275856" y="3645024"/>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3275856" y="4293096"/>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3</a:t>
            </a:r>
            <a:endParaRPr kumimoji="0" lang="en-CA"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98778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5613" y="506413"/>
            <a:ext cx="8448675" cy="5539978"/>
          </a:xfrm>
          <a:prstGeom prst="rect">
            <a:avLst/>
          </a:prstGeom>
          <a:noFill/>
          <a:ln w="9525">
            <a:noFill/>
            <a:miter lim="800000"/>
            <a:headEnd/>
            <a:tailEnd/>
          </a:ln>
        </p:spPr>
        <p:txBody>
          <a:bodyPr lIns="0" tIns="0" rIns="0" bIns="0">
            <a:spAutoFit/>
          </a:bodyPr>
          <a:lstStyle/>
          <a:p>
            <a:pPr eaLnBrk="1" hangingPunct="1"/>
            <a:r>
              <a:rPr lang="en-US" sz="2400" b="1" dirty="0">
                <a:ea typeface="SimSun" pitchFamily="2" charset="-122"/>
              </a:rPr>
              <a:t>Open-loop Ring Resonator Bandpass Filter </a:t>
            </a:r>
            <a:br>
              <a:rPr lang="en-US" sz="2400" b="1" dirty="0">
                <a:ea typeface="SimSun" pitchFamily="2" charset="-122"/>
              </a:rPr>
            </a:br>
            <a:r>
              <a:rPr lang="en-US" sz="2400" dirty="0">
                <a:ea typeface="SimSun" pitchFamily="2" charset="-122"/>
              </a:rPr>
              <a:t>(</a:t>
            </a:r>
            <a:r>
              <a:rPr lang="en-US" sz="2400" i="1" dirty="0">
                <a:ea typeface="SimSun" pitchFamily="2" charset="-122"/>
              </a:rPr>
              <a:t>Koziel et al., 2008</a:t>
            </a:r>
            <a:r>
              <a:rPr lang="en-US" sz="2400" dirty="0">
                <a:ea typeface="SimSun" pitchFamily="2" charset="-122"/>
              </a:rPr>
              <a:t>)</a:t>
            </a: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endParaRPr lang="en-US" sz="2400" b="1" dirty="0" smtClean="0">
              <a:ea typeface="SimSun" pitchFamily="2" charset="-122"/>
            </a:endParaRPr>
          </a:p>
          <a:p>
            <a:pPr eaLnBrk="1" hangingPunct="1"/>
            <a:r>
              <a:rPr lang="en-US" sz="2400" b="1" dirty="0">
                <a:ea typeface="SimSun" pitchFamily="2" charset="-122"/>
              </a:rPr>
              <a:t/>
            </a:r>
            <a:br>
              <a:rPr lang="en-US" sz="2400" b="1" dirty="0">
                <a:ea typeface="SimSun" pitchFamily="2" charset="-122"/>
              </a:rPr>
            </a:br>
            <a:r>
              <a:rPr lang="en-US" altLang="zh-CN" sz="2400" dirty="0" smtClean="0">
                <a:ea typeface="SimSun" pitchFamily="2" charset="-122"/>
              </a:rPr>
              <a:t>design parameters: </a:t>
            </a:r>
            <a:r>
              <a:rPr lang="en-US" altLang="zh-CN" sz="2400" dirty="0">
                <a:ea typeface="SimSun" pitchFamily="2" charset="-122"/>
              </a:rPr>
              <a:t/>
            </a:r>
            <a:br>
              <a:rPr lang="en-US" altLang="zh-CN" sz="2400" dirty="0">
                <a:ea typeface="SimSun" pitchFamily="2" charset="-122"/>
              </a:rPr>
            </a:br>
            <a:r>
              <a:rPr lang="en-US" altLang="zh-CN" sz="2400" b="1" i="1" dirty="0">
                <a:ea typeface="SimSun" pitchFamily="2" charset="-122"/>
              </a:rPr>
              <a:t>x</a:t>
            </a:r>
            <a:r>
              <a:rPr lang="en-US" altLang="zh-CN" sz="2400" dirty="0">
                <a:ea typeface="SimSun" pitchFamily="2" charset="-122"/>
              </a:rPr>
              <a:t> = [</a:t>
            </a:r>
            <a:r>
              <a:rPr lang="en-US" altLang="zh-CN" sz="2400" i="1" dirty="0">
                <a:ea typeface="SimSun" pitchFamily="2" charset="-122"/>
              </a:rPr>
              <a:t>L</a:t>
            </a:r>
            <a:r>
              <a:rPr lang="en-US" altLang="zh-CN" sz="2400" baseline="-25000" dirty="0">
                <a:ea typeface="SimSun" pitchFamily="2" charset="-122"/>
              </a:rPr>
              <a:t>1</a:t>
            </a:r>
            <a:r>
              <a:rPr lang="en-US" sz="2400" dirty="0">
                <a:ea typeface="SimSun" pitchFamily="2" charset="-122"/>
              </a:rPr>
              <a:t> </a:t>
            </a:r>
            <a:r>
              <a:rPr lang="en-US" altLang="zh-CN" sz="2400" dirty="0">
                <a:ea typeface="SimSun" pitchFamily="2" charset="-122"/>
              </a:rPr>
              <a:t> </a:t>
            </a:r>
            <a:r>
              <a:rPr lang="en-US" altLang="zh-CN" sz="2400" i="1" dirty="0">
                <a:ea typeface="SimSun" pitchFamily="2" charset="-122"/>
              </a:rPr>
              <a:t>L</a:t>
            </a:r>
            <a:r>
              <a:rPr lang="en-US" altLang="zh-CN" sz="2400" baseline="-25000" dirty="0">
                <a:ea typeface="SimSun" pitchFamily="2" charset="-122"/>
              </a:rPr>
              <a:t>2</a:t>
            </a:r>
            <a:r>
              <a:rPr lang="en-US" sz="2400" dirty="0">
                <a:ea typeface="SimSun" pitchFamily="2" charset="-122"/>
              </a:rPr>
              <a:t>  </a:t>
            </a:r>
            <a:r>
              <a:rPr lang="en-US" altLang="zh-CN" sz="2400" i="1" dirty="0">
                <a:ea typeface="SimSun" pitchFamily="2" charset="-122"/>
              </a:rPr>
              <a:t>L</a:t>
            </a:r>
            <a:r>
              <a:rPr lang="en-US" altLang="zh-CN" sz="2400" baseline="-25000" dirty="0">
                <a:ea typeface="SimSun" pitchFamily="2" charset="-122"/>
              </a:rPr>
              <a:t>3</a:t>
            </a:r>
            <a:r>
              <a:rPr lang="en-US" sz="2400" dirty="0">
                <a:ea typeface="SimSun" pitchFamily="2" charset="-122"/>
              </a:rPr>
              <a:t>  </a:t>
            </a:r>
            <a:r>
              <a:rPr lang="en-US" altLang="zh-CN" sz="2400" i="1" dirty="0">
                <a:ea typeface="SimSun" pitchFamily="2" charset="-122"/>
              </a:rPr>
              <a:t>L</a:t>
            </a:r>
            <a:r>
              <a:rPr lang="en-US" altLang="zh-CN" sz="2400" baseline="-25000" dirty="0">
                <a:ea typeface="SimSun" pitchFamily="2" charset="-122"/>
              </a:rPr>
              <a:t>4</a:t>
            </a:r>
            <a:r>
              <a:rPr lang="en-US" sz="2400" dirty="0">
                <a:ea typeface="SimSun" pitchFamily="2" charset="-122"/>
              </a:rPr>
              <a:t>  </a:t>
            </a:r>
            <a:r>
              <a:rPr lang="en-US" altLang="zh-CN" sz="2400" i="1" dirty="0">
                <a:ea typeface="SimSun" pitchFamily="2" charset="-122"/>
              </a:rPr>
              <a:t>S</a:t>
            </a:r>
            <a:r>
              <a:rPr lang="en-US" altLang="zh-CN" sz="2400" baseline="-25000" dirty="0">
                <a:ea typeface="SimSun" pitchFamily="2" charset="-122"/>
              </a:rPr>
              <a:t>1</a:t>
            </a:r>
            <a:r>
              <a:rPr lang="en-US" sz="2400" dirty="0">
                <a:ea typeface="SimSun" pitchFamily="2" charset="-122"/>
              </a:rPr>
              <a:t>  </a:t>
            </a:r>
            <a:r>
              <a:rPr lang="en-US" altLang="zh-CN" sz="2400" i="1" dirty="0">
                <a:ea typeface="SimSun" pitchFamily="2" charset="-122"/>
              </a:rPr>
              <a:t>S</a:t>
            </a:r>
            <a:r>
              <a:rPr lang="en-US" altLang="zh-CN" sz="2400" baseline="-25000" dirty="0">
                <a:ea typeface="SimSun" pitchFamily="2" charset="-122"/>
              </a:rPr>
              <a:t>2</a:t>
            </a:r>
            <a:r>
              <a:rPr lang="en-US" sz="2400" dirty="0">
                <a:ea typeface="SimSun" pitchFamily="2" charset="-122"/>
              </a:rPr>
              <a:t>  </a:t>
            </a:r>
            <a:r>
              <a:rPr lang="en-US" sz="2400" i="1" dirty="0">
                <a:ea typeface="SimSun" pitchFamily="2" charset="-122"/>
              </a:rPr>
              <a:t>g</a:t>
            </a:r>
            <a:r>
              <a:rPr lang="en-US" sz="2400" dirty="0">
                <a:ea typeface="SimSun" pitchFamily="2" charset="-122"/>
              </a:rPr>
              <a:t>]</a:t>
            </a:r>
            <a:r>
              <a:rPr lang="en-US" sz="2400" i="1" baseline="30000" dirty="0">
                <a:ea typeface="SimSun" pitchFamily="2" charset="-122"/>
              </a:rPr>
              <a:t>T</a:t>
            </a:r>
            <a:r>
              <a:rPr lang="en-US" sz="2400" dirty="0">
                <a:ea typeface="SimSun" pitchFamily="2" charset="-122"/>
              </a:rPr>
              <a:t> </a:t>
            </a:r>
            <a:r>
              <a:rPr lang="en-US" altLang="zh-CN" sz="2400" dirty="0">
                <a:ea typeface="SimSun" pitchFamily="2" charset="-122"/>
              </a:rPr>
              <a:t>mm</a:t>
            </a:r>
            <a:r>
              <a:rPr lang="en-US" sz="2400" b="1" dirty="0">
                <a:ea typeface="SimSun" pitchFamily="2" charset="-122"/>
              </a:rPr>
              <a:t/>
            </a:r>
            <a:br>
              <a:rPr lang="en-US" sz="2400" b="1" dirty="0">
                <a:ea typeface="SimSun" pitchFamily="2" charset="-122"/>
              </a:rPr>
            </a:br>
            <a:endParaRPr lang="en-US" sz="2400" b="1" dirty="0" smtClean="0">
              <a:ea typeface="SimSun" pitchFamily="2" charset="-122"/>
            </a:endParaRPr>
          </a:p>
          <a:p>
            <a:pPr eaLnBrk="1" hangingPunct="1"/>
            <a:r>
              <a:rPr lang="en-US" sz="2400" dirty="0" smtClean="0">
                <a:ea typeface="SimSun" pitchFamily="2" charset="-122"/>
              </a:rPr>
              <a:t>specifications:</a:t>
            </a:r>
            <a:r>
              <a:rPr lang="en-US" sz="2400" b="1" dirty="0">
                <a:ea typeface="SimSun" pitchFamily="2" charset="-122"/>
              </a:rPr>
              <a:t/>
            </a:r>
            <a:br>
              <a:rPr lang="en-US" sz="2400" b="1" dirty="0">
                <a:ea typeface="SimSun" pitchFamily="2" charset="-122"/>
              </a:rPr>
            </a:br>
            <a:r>
              <a:rPr lang="en-US" altLang="zh-CN" sz="2400" dirty="0">
                <a:ea typeface="SimSun" pitchFamily="2" charset="-122"/>
              </a:rPr>
              <a:t>|</a:t>
            </a:r>
            <a:r>
              <a:rPr lang="en-US" altLang="zh-CN" sz="2400" i="1" dirty="0">
                <a:ea typeface="SimSun" pitchFamily="2" charset="-122"/>
              </a:rPr>
              <a:t>S</a:t>
            </a:r>
            <a:r>
              <a:rPr lang="en-US" altLang="zh-CN" sz="2400" baseline="-25000" dirty="0">
                <a:ea typeface="SimSun" pitchFamily="2" charset="-122"/>
              </a:rPr>
              <a:t>21</a:t>
            </a:r>
            <a:r>
              <a:rPr lang="en-US" altLang="zh-CN" sz="2400" dirty="0">
                <a:ea typeface="SimSun" pitchFamily="2" charset="-122"/>
              </a:rPr>
              <a:t>| </a:t>
            </a:r>
            <a:r>
              <a:rPr lang="en-US" altLang="zh-CN" sz="2400" dirty="0">
                <a:ea typeface="SimSun" pitchFamily="2" charset="-122"/>
                <a:sym typeface="Symbol" pitchFamily="18" charset="2"/>
              </a:rPr>
              <a:t></a:t>
            </a:r>
            <a:r>
              <a:rPr lang="en-US" altLang="zh-CN" sz="2400" dirty="0">
                <a:ea typeface="SimSun" pitchFamily="2" charset="-122"/>
              </a:rPr>
              <a:t> −3 </a:t>
            </a:r>
            <a:r>
              <a:rPr lang="en-US" altLang="zh-CN" sz="2400" dirty="0" smtClean="0">
                <a:ea typeface="SimSun" pitchFamily="2" charset="-122"/>
              </a:rPr>
              <a:t>dB, 2.8-3.2 </a:t>
            </a:r>
            <a:r>
              <a:rPr lang="en-US" altLang="zh-CN" sz="2400" dirty="0">
                <a:ea typeface="SimSun" pitchFamily="2" charset="-122"/>
              </a:rPr>
              <a:t>GHz</a:t>
            </a:r>
            <a:br>
              <a:rPr lang="en-US" altLang="zh-CN" sz="2400" dirty="0">
                <a:ea typeface="SimSun" pitchFamily="2" charset="-122"/>
              </a:rPr>
            </a:br>
            <a:r>
              <a:rPr lang="en-US" altLang="zh-CN" sz="2400" dirty="0">
                <a:ea typeface="SimSun" pitchFamily="2" charset="-122"/>
              </a:rPr>
              <a:t>|</a:t>
            </a:r>
            <a:r>
              <a:rPr lang="en-US" altLang="zh-CN" sz="2400" i="1" dirty="0">
                <a:ea typeface="SimSun" pitchFamily="2" charset="-122"/>
              </a:rPr>
              <a:t>S</a:t>
            </a:r>
            <a:r>
              <a:rPr lang="en-US" altLang="zh-CN" sz="2400" baseline="-25000" dirty="0">
                <a:ea typeface="SimSun" pitchFamily="2" charset="-122"/>
              </a:rPr>
              <a:t>21</a:t>
            </a:r>
            <a:r>
              <a:rPr lang="en-US" altLang="zh-CN" sz="2400" dirty="0">
                <a:ea typeface="SimSun" pitchFamily="2" charset="-122"/>
              </a:rPr>
              <a:t>| </a:t>
            </a:r>
            <a:r>
              <a:rPr lang="en-US" altLang="zh-CN" sz="2400" dirty="0">
                <a:ea typeface="SimSun" pitchFamily="2" charset="-122"/>
                <a:sym typeface="Symbol" pitchFamily="18" charset="2"/>
              </a:rPr>
              <a:t></a:t>
            </a:r>
            <a:r>
              <a:rPr lang="en-US" altLang="zh-CN" sz="2400" dirty="0">
                <a:ea typeface="SimSun" pitchFamily="2" charset="-122"/>
              </a:rPr>
              <a:t> −20 </a:t>
            </a:r>
            <a:r>
              <a:rPr lang="en-US" altLang="zh-CN" sz="2400" dirty="0" smtClean="0">
                <a:ea typeface="SimSun" pitchFamily="2" charset="-122"/>
              </a:rPr>
              <a:t>dB, 1.5-2.5 GHz, 3.5-4.5 </a:t>
            </a:r>
            <a:r>
              <a:rPr lang="en-US" altLang="zh-CN" sz="2400" dirty="0">
                <a:ea typeface="SimSun" pitchFamily="2" charset="-122"/>
              </a:rPr>
              <a:t>GHz  </a:t>
            </a:r>
            <a:endParaRPr lang="en-US" sz="2400" dirty="0">
              <a:ea typeface="SimSun" pitchFamily="2" charset="-122"/>
            </a:endParaRPr>
          </a:p>
        </p:txBody>
      </p:sp>
      <p:graphicFrame>
        <p:nvGraphicFramePr>
          <p:cNvPr id="14338" name="Object 3"/>
          <p:cNvGraphicFramePr>
            <a:graphicFrameLocks noChangeAspect="1"/>
          </p:cNvGraphicFramePr>
          <p:nvPr/>
        </p:nvGraphicFramePr>
        <p:xfrm>
          <a:off x="2700338" y="981075"/>
          <a:ext cx="5905500" cy="3032125"/>
        </p:xfrm>
        <a:graphic>
          <a:graphicData uri="http://schemas.openxmlformats.org/presentationml/2006/ole">
            <mc:AlternateContent xmlns:mc="http://schemas.openxmlformats.org/markup-compatibility/2006">
              <mc:Choice xmlns:v="urn:schemas-microsoft-com:vml" Requires="v">
                <p:oleObj spid="_x0000_s488518" name="Visio" r:id="rId4" imgW="5733166" imgH="2937784" progId="Visio.Drawing.11">
                  <p:embed/>
                </p:oleObj>
              </mc:Choice>
              <mc:Fallback>
                <p:oleObj name="Visio" r:id="rId4" imgW="5733166" imgH="2937784" progId="Visio.Drawing.11">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981075"/>
                        <a:ext cx="5905500" cy="303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455613" y="506413"/>
            <a:ext cx="8448675" cy="6278642"/>
          </a:xfrm>
          <a:prstGeom prst="rect">
            <a:avLst/>
          </a:prstGeom>
          <a:noFill/>
          <a:ln w="9525">
            <a:noFill/>
            <a:miter lim="800000"/>
            <a:headEnd/>
            <a:tailEnd/>
          </a:ln>
        </p:spPr>
        <p:txBody>
          <a:bodyPr lIns="0" tIns="0" rIns="0" bIns="0">
            <a:spAutoFit/>
          </a:bodyPr>
          <a:lstStyle/>
          <a:p>
            <a:pPr eaLnBrk="1" hangingPunct="1"/>
            <a:r>
              <a:rPr lang="en-US" sz="2400" b="1" dirty="0">
                <a:ea typeface="SimSun" pitchFamily="2" charset="-122"/>
              </a:rPr>
              <a:t>Open-loop Ring Resonator Bandpass Filter</a:t>
            </a:r>
            <a:r>
              <a:rPr lang="en-US" sz="2400" b="1" dirty="0" smtClean="0">
                <a:ea typeface="SimSun" pitchFamily="2" charset="-122"/>
              </a:rPr>
              <a:t>:</a:t>
            </a:r>
          </a:p>
          <a:p>
            <a:pPr eaLnBrk="1" hangingPunct="1"/>
            <a:r>
              <a:rPr lang="en-CA" sz="2400" b="1" dirty="0" smtClean="0">
                <a:ea typeface="SimSun" pitchFamily="2" charset="-122"/>
              </a:rPr>
              <a:t>Types 1 </a:t>
            </a:r>
            <a:r>
              <a:rPr lang="en-CA" sz="2400" b="1" dirty="0">
                <a:ea typeface="SimSun" pitchFamily="2" charset="-122"/>
              </a:rPr>
              <a:t>and </a:t>
            </a:r>
            <a:r>
              <a:rPr lang="en-CA" sz="2400" b="1" dirty="0" smtClean="0">
                <a:ea typeface="SimSun" pitchFamily="2" charset="-122"/>
              </a:rPr>
              <a:t>0 </a:t>
            </a:r>
            <a:r>
              <a:rPr lang="en-CA" sz="2400" b="1" dirty="0">
                <a:ea typeface="SimSun" pitchFamily="2" charset="-122"/>
              </a:rPr>
              <a:t>Tuning </a:t>
            </a:r>
            <a:r>
              <a:rPr lang="en-US" sz="2400" b="1" dirty="0" smtClean="0">
                <a:ea typeface="SimSun" pitchFamily="2" charset="-122"/>
              </a:rPr>
              <a:t>Auxiliary Fine Model (</a:t>
            </a:r>
            <a:r>
              <a:rPr lang="en-US" sz="2400" i="1" dirty="0">
                <a:ea typeface="SimSun" pitchFamily="2" charset="-122"/>
              </a:rPr>
              <a:t>Cheng et al., 2010</a:t>
            </a:r>
            <a:r>
              <a:rPr lang="en-US" sz="2400" b="1" dirty="0">
                <a:ea typeface="SimSun" pitchFamily="2" charset="-122"/>
              </a:rPr>
              <a:t>)</a:t>
            </a:r>
            <a:br>
              <a:rPr lang="en-US" sz="2400" b="1" dirty="0">
                <a:ea typeface="SimSun" pitchFamily="2" charset="-122"/>
              </a:rPr>
            </a:br>
            <a:r>
              <a:rPr lang="en-US" sz="2400" b="1" dirty="0">
                <a:ea typeface="SimSun" pitchFamily="2" charset="-122"/>
              </a:rPr>
              <a:t> </a:t>
            </a:r>
            <a:br>
              <a:rPr lang="en-US" sz="2400" b="1" dirty="0">
                <a:ea typeface="SimSun" pitchFamily="2" charset="-122"/>
              </a:rPr>
            </a:br>
            <a:r>
              <a:rPr lang="en-US" sz="2400" dirty="0" smtClean="0">
                <a:ea typeface="SimSun" pitchFamily="2" charset="-122"/>
              </a:rPr>
              <a:t>Sonnet </a:t>
            </a:r>
            <a:r>
              <a:rPr lang="en-US" sz="2400" b="1" i="1" dirty="0" err="1">
                <a:ea typeface="SimSun" pitchFamily="2" charset="-122"/>
              </a:rPr>
              <a:t>em</a:t>
            </a:r>
            <a:r>
              <a:rPr lang="en-US" sz="2400" dirty="0">
                <a:ea typeface="SimSun" pitchFamily="2" charset="-122"/>
              </a:rPr>
              <a:t> model </a:t>
            </a:r>
            <a:r>
              <a:rPr lang="en-US" sz="2400" dirty="0" smtClean="0">
                <a:ea typeface="SimSun" pitchFamily="2" charset="-122"/>
              </a:rPr>
              <a:t>with </a:t>
            </a:r>
            <a:r>
              <a:rPr lang="en-US" sz="2400" dirty="0">
                <a:ea typeface="SimSun" pitchFamily="2" charset="-122"/>
              </a:rPr>
              <a:t>internal (co-calibrated) </a:t>
            </a:r>
            <a:r>
              <a:rPr lang="en-US" sz="2400" dirty="0" smtClean="0">
                <a:ea typeface="SimSun" pitchFamily="2" charset="-122"/>
              </a:rPr>
              <a:t>ports:</a:t>
            </a:r>
          </a:p>
          <a:p>
            <a:pPr eaLnBrk="1" hangingPunct="1"/>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altLang="zh-CN" sz="2400" dirty="0">
                <a:ea typeface="SimSun" pitchFamily="2" charset="-122"/>
              </a:rPr>
              <a:t/>
            </a:r>
            <a:br>
              <a:rPr lang="en-US" altLang="zh-CN" sz="2400" dirty="0">
                <a:ea typeface="SimSun" pitchFamily="2" charset="-122"/>
              </a:rPr>
            </a:br>
            <a:r>
              <a:rPr lang="en-US" sz="2400" b="1" dirty="0">
                <a:ea typeface="SimSun" pitchFamily="2" charset="-122"/>
              </a:rPr>
              <a:t/>
            </a:r>
            <a:br>
              <a:rPr lang="en-US" sz="2400" b="1" dirty="0">
                <a:ea typeface="SimSun" pitchFamily="2" charset="-122"/>
              </a:rPr>
            </a:br>
            <a:r>
              <a:rPr lang="en-US" sz="2400" dirty="0">
                <a:ea typeface="SimSun" pitchFamily="2" charset="-122"/>
              </a:rPr>
              <a:t/>
            </a:r>
            <a:br>
              <a:rPr lang="en-US" sz="2400" dirty="0">
                <a:ea typeface="SimSun" pitchFamily="2" charset="-122"/>
              </a:rPr>
            </a:br>
            <a:r>
              <a:rPr lang="en-US" sz="2400" dirty="0">
                <a:ea typeface="SimSun" pitchFamily="2" charset="-122"/>
              </a:rPr>
              <a:t/>
            </a:r>
            <a:br>
              <a:rPr lang="en-US" sz="2400" dirty="0">
                <a:ea typeface="SimSun" pitchFamily="2" charset="-122"/>
              </a:rPr>
            </a:br>
            <a:endParaRPr lang="en-US" sz="2400" dirty="0">
              <a:ea typeface="SimSun" pitchFamily="2" charset="-122"/>
            </a:endParaRPr>
          </a:p>
        </p:txBody>
      </p:sp>
      <p:graphicFrame>
        <p:nvGraphicFramePr>
          <p:cNvPr id="15362" name="Object 3"/>
          <p:cNvGraphicFramePr>
            <a:graphicFrameLocks noChangeAspect="1"/>
          </p:cNvGraphicFramePr>
          <p:nvPr/>
        </p:nvGraphicFramePr>
        <p:xfrm>
          <a:off x="395288" y="2241550"/>
          <a:ext cx="8066087" cy="4140200"/>
        </p:xfrm>
        <a:graphic>
          <a:graphicData uri="http://schemas.openxmlformats.org/presentationml/2006/ole">
            <mc:AlternateContent xmlns:mc="http://schemas.openxmlformats.org/markup-compatibility/2006">
              <mc:Choice xmlns:v="urn:schemas-microsoft-com:vml" Requires="v">
                <p:oleObj spid="_x0000_s489543" name="Visio" r:id="rId4" imgW="5733288" imgH="2937796" progId="Visio.Drawing.11">
                  <p:embed/>
                </p:oleObj>
              </mc:Choice>
              <mc:Fallback>
                <p:oleObj name="Visio" r:id="rId4" imgW="5733288" imgH="2937796" progId="Visio.Drawing.11">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241550"/>
                        <a:ext cx="8066087"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55613" y="506413"/>
            <a:ext cx="8448675" cy="6278642"/>
          </a:xfrm>
          <a:prstGeom prst="rect">
            <a:avLst/>
          </a:prstGeom>
          <a:noFill/>
          <a:ln w="9525">
            <a:noFill/>
            <a:miter lim="800000"/>
            <a:headEnd/>
            <a:tailEnd/>
          </a:ln>
        </p:spPr>
        <p:txBody>
          <a:bodyPr lIns="0" tIns="0" rIns="0" bIns="0">
            <a:spAutoFit/>
          </a:bodyPr>
          <a:lstStyle/>
          <a:p>
            <a:pPr eaLnBrk="1" hangingPunct="1"/>
            <a:r>
              <a:rPr lang="en-US" sz="2400" b="1" dirty="0">
                <a:ea typeface="SimSun" pitchFamily="2" charset="-122"/>
              </a:rPr>
              <a:t>Open-loop Ring Resonator Bandpass Filter:</a:t>
            </a:r>
            <a:br>
              <a:rPr lang="en-US" sz="2400" b="1" dirty="0">
                <a:ea typeface="SimSun" pitchFamily="2" charset="-122"/>
              </a:rPr>
            </a:br>
            <a:r>
              <a:rPr lang="en-US" sz="2400" b="1" dirty="0" smtClean="0">
                <a:ea typeface="SimSun" pitchFamily="2" charset="-122"/>
              </a:rPr>
              <a:t>Mixed Type </a:t>
            </a:r>
            <a:r>
              <a:rPr lang="en-US" sz="2400" b="1" dirty="0">
                <a:ea typeface="SimSun" pitchFamily="2" charset="-122"/>
              </a:rPr>
              <a:t>1 and Type 0 </a:t>
            </a:r>
            <a:r>
              <a:rPr lang="en-US" sz="2400" b="1" dirty="0" smtClean="0">
                <a:ea typeface="SimSun" pitchFamily="2" charset="-122"/>
              </a:rPr>
              <a:t>Tuning Model (</a:t>
            </a:r>
            <a:r>
              <a:rPr lang="en-US" sz="2400" i="1" dirty="0">
                <a:ea typeface="SimSun" pitchFamily="2" charset="-122"/>
              </a:rPr>
              <a:t>Cheng et al., 2010</a:t>
            </a:r>
            <a:r>
              <a:rPr lang="en-US" sz="2400" b="1" dirty="0">
                <a:ea typeface="SimSun" pitchFamily="2" charset="-122"/>
              </a:rPr>
              <a:t>)</a:t>
            </a:r>
            <a:br>
              <a:rPr lang="en-US" sz="2400" b="1" dirty="0">
                <a:ea typeface="SimSun" pitchFamily="2" charset="-122"/>
              </a:rPr>
            </a:br>
            <a:r>
              <a:rPr lang="en-US" sz="2400" b="1" dirty="0">
                <a:ea typeface="SimSun" pitchFamily="2" charset="-122"/>
              </a:rPr>
              <a:t> </a:t>
            </a:r>
            <a:br>
              <a:rPr lang="en-US" sz="2400" b="1" dirty="0">
                <a:ea typeface="SimSun" pitchFamily="2" charset="-122"/>
              </a:rPr>
            </a:br>
            <a:r>
              <a:rPr lang="en-US" sz="2400" dirty="0">
                <a:ea typeface="SimSun" pitchFamily="2" charset="-122"/>
              </a:rPr>
              <a:t>Sonnet </a:t>
            </a:r>
            <a:r>
              <a:rPr lang="en-US" sz="2400" b="1" i="1" dirty="0" err="1">
                <a:ea typeface="SimSun" pitchFamily="2" charset="-122"/>
              </a:rPr>
              <a:t>em</a:t>
            </a:r>
            <a:r>
              <a:rPr lang="en-US" sz="2400" dirty="0">
                <a:ea typeface="SimSun" pitchFamily="2" charset="-122"/>
              </a:rPr>
              <a:t> </a:t>
            </a:r>
            <a:r>
              <a:rPr lang="en-US" sz="2400" dirty="0" smtClean="0">
                <a:ea typeface="SimSun" pitchFamily="2" charset="-122"/>
              </a:rPr>
              <a:t>tuning model </a:t>
            </a:r>
            <a:r>
              <a:rPr lang="en-US" sz="2400" dirty="0">
                <a:ea typeface="SimSun" pitchFamily="2" charset="-122"/>
              </a:rPr>
              <a:t>with </a:t>
            </a:r>
            <a:r>
              <a:rPr lang="en-US" sz="2400" dirty="0" smtClean="0">
                <a:ea typeface="SimSun" pitchFamily="2" charset="-122"/>
              </a:rPr>
              <a:t>tuning elements</a:t>
            </a:r>
          </a:p>
          <a:p>
            <a:pPr eaLnBrk="1" hangingPunct="1"/>
            <a:r>
              <a:rPr lang="en-US" sz="2400" dirty="0" smtClean="0">
                <a:ea typeface="SimSun" pitchFamily="2" charset="-122"/>
              </a:rPr>
              <a:t>(Type 0 elements in circles)</a:t>
            </a:r>
            <a:r>
              <a:rPr lang="en-US" sz="2400" b="1" dirty="0" smtClean="0">
                <a:ea typeface="SimSun" pitchFamily="2" charset="-122"/>
              </a:rPr>
              <a:t> </a:t>
            </a: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sz="2400" b="1" dirty="0">
                <a:ea typeface="SimSun" pitchFamily="2" charset="-122"/>
              </a:rPr>
              <a:t/>
            </a:r>
            <a:br>
              <a:rPr lang="en-US" sz="2400" b="1" dirty="0">
                <a:ea typeface="SimSun" pitchFamily="2" charset="-122"/>
              </a:rPr>
            </a:br>
            <a:r>
              <a:rPr lang="en-US" altLang="zh-CN" sz="2400" dirty="0">
                <a:ea typeface="SimSun" pitchFamily="2" charset="-122"/>
              </a:rPr>
              <a:t/>
            </a:r>
            <a:br>
              <a:rPr lang="en-US" altLang="zh-CN" sz="2400" dirty="0">
                <a:ea typeface="SimSun" pitchFamily="2" charset="-122"/>
              </a:rPr>
            </a:br>
            <a:r>
              <a:rPr lang="en-US" sz="2400" b="1" dirty="0">
                <a:ea typeface="SimSun" pitchFamily="2" charset="-122"/>
              </a:rPr>
              <a:t/>
            </a:r>
            <a:br>
              <a:rPr lang="en-US" sz="2400" b="1" dirty="0">
                <a:ea typeface="SimSun" pitchFamily="2" charset="-122"/>
              </a:rPr>
            </a:br>
            <a:r>
              <a:rPr lang="en-US" sz="2400" dirty="0">
                <a:ea typeface="SimSun" pitchFamily="2" charset="-122"/>
              </a:rPr>
              <a:t/>
            </a:r>
            <a:br>
              <a:rPr lang="en-US" sz="2400" dirty="0">
                <a:ea typeface="SimSun" pitchFamily="2" charset="-122"/>
              </a:rPr>
            </a:br>
            <a:r>
              <a:rPr lang="en-US" sz="2400" dirty="0">
                <a:ea typeface="SimSun" pitchFamily="2" charset="-122"/>
              </a:rPr>
              <a:t/>
            </a:r>
            <a:br>
              <a:rPr lang="en-US" sz="2400" dirty="0">
                <a:ea typeface="SimSun" pitchFamily="2" charset="-122"/>
              </a:rPr>
            </a:br>
            <a:endParaRPr lang="en-US" sz="2400" dirty="0">
              <a:ea typeface="SimSun" pitchFamily="2" charset="-122"/>
            </a:endParaRPr>
          </a:p>
        </p:txBody>
      </p:sp>
      <p:graphicFrame>
        <p:nvGraphicFramePr>
          <p:cNvPr id="16386" name="Object 3"/>
          <p:cNvGraphicFramePr>
            <a:graphicFrameLocks noChangeAspect="1"/>
          </p:cNvGraphicFramePr>
          <p:nvPr/>
        </p:nvGraphicFramePr>
        <p:xfrm>
          <a:off x="395288" y="2332310"/>
          <a:ext cx="8064500" cy="4337050"/>
        </p:xfrm>
        <a:graphic>
          <a:graphicData uri="http://schemas.openxmlformats.org/presentationml/2006/ole">
            <mc:AlternateContent xmlns:mc="http://schemas.openxmlformats.org/markup-compatibility/2006">
              <mc:Choice xmlns:v="urn:schemas-microsoft-com:vml" Requires="v">
                <p:oleObj spid="_x0000_s490566" name="Visio" r:id="rId4" imgW="5733166" imgH="3077586" progId="Visio.Drawing.11">
                  <p:embed/>
                </p:oleObj>
              </mc:Choice>
              <mc:Fallback>
                <p:oleObj name="Visio" r:id="rId4" imgW="5733166" imgH="3077586" progId="Visio.Drawing.11">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332310"/>
                        <a:ext cx="8064500" cy="433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bwMode="auto">
          <a:xfrm>
            <a:off x="1763688" y="2708920"/>
            <a:ext cx="1152128" cy="64807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1763688" y="5517232"/>
            <a:ext cx="1152128" cy="64807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5652120" y="5517232"/>
            <a:ext cx="1152128" cy="64807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5652120" y="2708920"/>
            <a:ext cx="1152128" cy="64807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3419872" y="4581128"/>
            <a:ext cx="432048" cy="792088"/>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4932040" y="4581128"/>
            <a:ext cx="288032" cy="792088"/>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4932040" y="3501008"/>
            <a:ext cx="288032" cy="792088"/>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3347864" y="3501008"/>
            <a:ext cx="432048" cy="792088"/>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3851920" y="2636912"/>
            <a:ext cx="936104"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55613" y="506413"/>
            <a:ext cx="8448675" cy="1846262"/>
          </a:xfrm>
          <a:prstGeom prst="rect">
            <a:avLst/>
          </a:prstGeom>
          <a:noFill/>
          <a:ln w="9525">
            <a:noFill/>
            <a:miter lim="800000"/>
            <a:headEnd/>
            <a:tailEnd/>
          </a:ln>
        </p:spPr>
        <p:txBody>
          <a:bodyPr lIns="0" tIns="0" rIns="0" bIns="0">
            <a:spAutoFit/>
          </a:bodyPr>
          <a:lstStyle/>
          <a:p>
            <a:pPr eaLnBrk="1" hangingPunct="1"/>
            <a:r>
              <a:rPr lang="en-US" sz="2400" b="1" dirty="0">
                <a:ea typeface="SimSun" pitchFamily="2" charset="-122"/>
              </a:rPr>
              <a:t>Open-loop Ring Resonator </a:t>
            </a:r>
            <a:r>
              <a:rPr lang="en-US" sz="2400" b="1" dirty="0" err="1">
                <a:ea typeface="SimSun" pitchFamily="2" charset="-122"/>
              </a:rPr>
              <a:t>Bandpass</a:t>
            </a:r>
            <a:r>
              <a:rPr lang="en-US" sz="2400" b="1" dirty="0">
                <a:ea typeface="SimSun" pitchFamily="2" charset="-122"/>
              </a:rPr>
              <a:t> Filter:</a:t>
            </a:r>
            <a:br>
              <a:rPr lang="en-US" sz="2400" b="1" dirty="0">
                <a:ea typeface="SimSun" pitchFamily="2" charset="-122"/>
              </a:rPr>
            </a:br>
            <a:r>
              <a:rPr lang="en-US" sz="2400" b="1" dirty="0" smtClean="0">
                <a:ea typeface="SimSun" pitchFamily="2" charset="-122"/>
              </a:rPr>
              <a:t>Mixed Type 1 and Type 0 Tuning Model (</a:t>
            </a:r>
            <a:r>
              <a:rPr lang="en-US" sz="2400" i="1" dirty="0">
                <a:ea typeface="SimSun" pitchFamily="2" charset="-122"/>
              </a:rPr>
              <a:t>Cheng et al., 2010</a:t>
            </a:r>
            <a:r>
              <a:rPr lang="en-US" sz="2400" b="1" dirty="0">
                <a:ea typeface="SimSun" pitchFamily="2" charset="-122"/>
              </a:rPr>
              <a:t>)</a:t>
            </a:r>
            <a:endParaRPr lang="en-US" sz="2400" dirty="0">
              <a:ea typeface="SimSun" pitchFamily="2" charset="-122"/>
            </a:endParaRPr>
          </a:p>
          <a:p>
            <a:pPr eaLnBrk="1" hangingPunct="1"/>
            <a:r>
              <a:rPr lang="en-US" sz="2400" b="1" dirty="0">
                <a:ea typeface="SimSun" pitchFamily="2" charset="-122"/>
              </a:rPr>
              <a:t/>
            </a:r>
            <a:br>
              <a:rPr lang="en-US" sz="2400" b="1" dirty="0">
                <a:ea typeface="SimSun" pitchFamily="2" charset="-122"/>
              </a:rPr>
            </a:br>
            <a:r>
              <a:rPr lang="en-US" sz="2400" dirty="0">
                <a:ea typeface="SimSun" pitchFamily="2" charset="-122"/>
              </a:rPr>
              <a:t>initial responses: tuning model (</a:t>
            </a:r>
            <a:r>
              <a:rPr lang="en-US" sz="2400" b="1" dirty="0">
                <a:solidFill>
                  <a:srgbClr val="FF0000"/>
                </a:solidFill>
                <a:ea typeface="SimSun" pitchFamily="2" charset="-122"/>
              </a:rPr>
              <a:t>—</a:t>
            </a:r>
            <a:r>
              <a:rPr lang="en-US" sz="2400" dirty="0">
                <a:ea typeface="SimSun" pitchFamily="2" charset="-122"/>
              </a:rPr>
              <a:t>), fine model (</a:t>
            </a:r>
            <a:r>
              <a:rPr lang="en-US" sz="2400" b="1" dirty="0">
                <a:solidFill>
                  <a:srgbClr val="FF0000"/>
                </a:solidFill>
                <a:ea typeface="SimSun" pitchFamily="2" charset="-122"/>
              </a:rPr>
              <a:t>○</a:t>
            </a:r>
            <a:r>
              <a:rPr lang="en-US" sz="2400" dirty="0">
                <a:ea typeface="SimSun" pitchFamily="2" charset="-122"/>
              </a:rPr>
              <a:t>),</a:t>
            </a:r>
            <a:br>
              <a:rPr lang="en-US" sz="2400" dirty="0">
                <a:ea typeface="SimSun" pitchFamily="2" charset="-122"/>
              </a:rPr>
            </a:br>
            <a:r>
              <a:rPr lang="en-US" sz="2400" dirty="0">
                <a:ea typeface="SimSun" pitchFamily="2" charset="-122"/>
              </a:rPr>
              <a:t>fine model with co-calibrated ports (</a:t>
            </a:r>
            <a:r>
              <a:rPr lang="en-US" sz="2400" dirty="0">
                <a:solidFill>
                  <a:srgbClr val="FF0000"/>
                </a:solidFill>
                <a:ea typeface="SimSun" pitchFamily="2" charset="-122"/>
              </a:rPr>
              <a:t>---</a:t>
            </a:r>
            <a:r>
              <a:rPr lang="en-US" sz="2400" dirty="0">
                <a:ea typeface="SimSun" pitchFamily="2" charset="-122"/>
              </a:rPr>
              <a:t>)</a:t>
            </a:r>
          </a:p>
        </p:txBody>
      </p:sp>
      <p:pic>
        <p:nvPicPr>
          <p:cNvPr id="67587" name="Picture 3"/>
          <p:cNvPicPr>
            <a:picLocks noChangeAspect="1" noChangeArrowheads="1"/>
          </p:cNvPicPr>
          <p:nvPr/>
        </p:nvPicPr>
        <p:blipFill>
          <a:blip r:embed="rId3" cstate="print"/>
          <a:srcRect/>
          <a:stretch>
            <a:fillRect/>
          </a:stretch>
        </p:blipFill>
        <p:spPr bwMode="auto">
          <a:xfrm>
            <a:off x="566738" y="1851025"/>
            <a:ext cx="7610475" cy="5178425"/>
          </a:xfrm>
          <a:prstGeom prst="rect">
            <a:avLst/>
          </a:prstGeom>
          <a:noFill/>
          <a:ln w="9525">
            <a:noFill/>
            <a:miter lim="800000"/>
            <a:headEnd/>
            <a:tailEnd/>
          </a:ln>
        </p:spPr>
      </p:pic>
      <p:sp>
        <p:nvSpPr>
          <p:cNvPr id="67588" name="TextBox 3"/>
          <p:cNvSpPr txBox="1">
            <a:spLocks noChangeArrowheads="1"/>
          </p:cNvSpPr>
          <p:nvPr/>
        </p:nvSpPr>
        <p:spPr bwMode="auto">
          <a:xfrm rot="10800000">
            <a:off x="1071563" y="3794125"/>
            <a:ext cx="492125" cy="642938"/>
          </a:xfrm>
          <a:prstGeom prst="rect">
            <a:avLst/>
          </a:prstGeom>
          <a:solidFill>
            <a:schemeClr val="bg1"/>
          </a:solidFill>
          <a:ln w="0">
            <a:noFill/>
            <a:miter lim="800000"/>
            <a:headEnd/>
            <a:tailEnd/>
          </a:ln>
        </p:spPr>
        <p:txBody>
          <a:bodyPr vert="eaVert">
            <a:spAutoFit/>
          </a:bodyPr>
          <a:lstStyle/>
          <a:p>
            <a:r>
              <a:rPr lang="en-CA"/>
              <a:t>|</a:t>
            </a:r>
            <a:r>
              <a:rPr lang="en-CA" i="1"/>
              <a:t>S</a:t>
            </a:r>
            <a:r>
              <a:rPr lang="en-CA" baseline="-25000"/>
              <a:t>21</a:t>
            </a:r>
            <a:r>
              <a:rPr lang="en-CA"/>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p:cNvPicPr>
            <a:picLocks noChangeAspect="1" noChangeArrowheads="1"/>
          </p:cNvPicPr>
          <p:nvPr/>
        </p:nvPicPr>
        <p:blipFill>
          <a:blip r:embed="rId3" cstate="print"/>
          <a:srcRect/>
          <a:stretch>
            <a:fillRect/>
          </a:stretch>
        </p:blipFill>
        <p:spPr bwMode="auto">
          <a:xfrm>
            <a:off x="571500" y="1857375"/>
            <a:ext cx="7591425" cy="5172075"/>
          </a:xfrm>
          <a:prstGeom prst="rect">
            <a:avLst/>
          </a:prstGeom>
          <a:noFill/>
          <a:ln w="9525" algn="ctr">
            <a:noFill/>
            <a:miter lim="800000"/>
            <a:headEnd/>
            <a:tailEnd/>
          </a:ln>
        </p:spPr>
      </p:pic>
      <p:sp>
        <p:nvSpPr>
          <p:cNvPr id="68611" name="Rectangle 2"/>
          <p:cNvSpPr>
            <a:spLocks noChangeArrowheads="1"/>
          </p:cNvSpPr>
          <p:nvPr/>
        </p:nvSpPr>
        <p:spPr bwMode="auto">
          <a:xfrm>
            <a:off x="455613" y="506413"/>
            <a:ext cx="8448675" cy="1846262"/>
          </a:xfrm>
          <a:prstGeom prst="rect">
            <a:avLst/>
          </a:prstGeom>
          <a:noFill/>
          <a:ln w="9525">
            <a:noFill/>
            <a:miter lim="800000"/>
            <a:headEnd/>
            <a:tailEnd/>
          </a:ln>
        </p:spPr>
        <p:txBody>
          <a:bodyPr lIns="0" tIns="0" rIns="0" bIns="0">
            <a:spAutoFit/>
          </a:bodyPr>
          <a:lstStyle/>
          <a:p>
            <a:pPr eaLnBrk="1" hangingPunct="1"/>
            <a:r>
              <a:rPr lang="en-US" sz="2400" b="1" dirty="0">
                <a:ea typeface="SimSun" pitchFamily="2" charset="-122"/>
              </a:rPr>
              <a:t>Open-loop Ring Resonator </a:t>
            </a:r>
            <a:r>
              <a:rPr lang="en-US" sz="2400" b="1" dirty="0" err="1">
                <a:ea typeface="SimSun" pitchFamily="2" charset="-122"/>
              </a:rPr>
              <a:t>Bandpass</a:t>
            </a:r>
            <a:r>
              <a:rPr lang="en-US" sz="2400" b="1" dirty="0">
                <a:ea typeface="SimSun" pitchFamily="2" charset="-122"/>
              </a:rPr>
              <a:t> Filter:</a:t>
            </a:r>
            <a:br>
              <a:rPr lang="en-US" sz="2400" b="1" dirty="0">
                <a:ea typeface="SimSun" pitchFamily="2" charset="-122"/>
              </a:rPr>
            </a:br>
            <a:r>
              <a:rPr lang="en-US" sz="2400" b="1" dirty="0" smtClean="0">
                <a:ea typeface="SimSun" pitchFamily="2" charset="-122"/>
              </a:rPr>
              <a:t>Mixed Type 1 and Type 0 Tuning Model (</a:t>
            </a:r>
            <a:r>
              <a:rPr lang="en-US" sz="2400" i="1" dirty="0">
                <a:ea typeface="SimSun" pitchFamily="2" charset="-122"/>
              </a:rPr>
              <a:t>Cheng et al., 2010</a:t>
            </a:r>
            <a:r>
              <a:rPr lang="en-US" sz="2400" b="1" dirty="0">
                <a:ea typeface="SimSun" pitchFamily="2" charset="-122"/>
              </a:rPr>
              <a:t>)</a:t>
            </a:r>
            <a:endParaRPr lang="en-US" sz="2400" dirty="0">
              <a:ea typeface="SimSun" pitchFamily="2" charset="-122"/>
            </a:endParaRPr>
          </a:p>
          <a:p>
            <a:pPr eaLnBrk="1" hangingPunct="1"/>
            <a:r>
              <a:rPr lang="en-US" sz="2400" b="1" dirty="0">
                <a:ea typeface="SimSun" pitchFamily="2" charset="-122"/>
              </a:rPr>
              <a:t/>
            </a:r>
            <a:br>
              <a:rPr lang="en-US" sz="2400" b="1" dirty="0">
                <a:ea typeface="SimSun" pitchFamily="2" charset="-122"/>
              </a:rPr>
            </a:br>
            <a:r>
              <a:rPr lang="en-CA" sz="2400" dirty="0">
                <a:ea typeface="SimSun" pitchFamily="2" charset="-122"/>
              </a:rPr>
              <a:t>responses after two iterations: the tuning model (</a:t>
            </a:r>
            <a:r>
              <a:rPr lang="en-CA" sz="2400" b="1" dirty="0">
                <a:solidFill>
                  <a:srgbClr val="FF0000"/>
                </a:solidFill>
                <a:ea typeface="SimSun" pitchFamily="2" charset="-122"/>
              </a:rPr>
              <a:t>—</a:t>
            </a:r>
            <a:r>
              <a:rPr lang="en-CA" sz="2400" dirty="0">
                <a:ea typeface="SimSun" pitchFamily="2" charset="-122"/>
              </a:rPr>
              <a:t>),</a:t>
            </a:r>
            <a:br>
              <a:rPr lang="en-CA" sz="2400" dirty="0">
                <a:ea typeface="SimSun" pitchFamily="2" charset="-122"/>
              </a:rPr>
            </a:br>
            <a:r>
              <a:rPr lang="en-CA" sz="2400" dirty="0">
                <a:ea typeface="SimSun" pitchFamily="2" charset="-122"/>
              </a:rPr>
              <a:t>corresponding fine model (</a:t>
            </a:r>
            <a:r>
              <a:rPr lang="en-CA" sz="2400" b="1" dirty="0">
                <a:solidFill>
                  <a:srgbClr val="FF0000"/>
                </a:solidFill>
                <a:ea typeface="SimSun" pitchFamily="2" charset="-122"/>
              </a:rPr>
              <a:t>○</a:t>
            </a:r>
            <a:r>
              <a:rPr lang="en-CA" sz="2400" dirty="0">
                <a:ea typeface="SimSun" pitchFamily="2" charset="-122"/>
              </a:rPr>
              <a:t>)</a:t>
            </a:r>
            <a:endParaRPr lang="en-US" sz="2400" dirty="0">
              <a:ea typeface="SimSun" pitchFamily="2" charset="-122"/>
            </a:endParaRPr>
          </a:p>
        </p:txBody>
      </p:sp>
      <p:sp>
        <p:nvSpPr>
          <p:cNvPr id="68612" name="Rectangle 3"/>
          <p:cNvSpPr>
            <a:spLocks noChangeArrowheads="1"/>
          </p:cNvSpPr>
          <p:nvPr/>
        </p:nvSpPr>
        <p:spPr bwMode="auto">
          <a:xfrm>
            <a:off x="5295900" y="5114925"/>
            <a:ext cx="9144000" cy="0"/>
          </a:xfrm>
          <a:prstGeom prst="rect">
            <a:avLst/>
          </a:prstGeom>
          <a:noFill/>
          <a:ln w="9525" algn="ctr">
            <a:noFill/>
            <a:miter lim="800000"/>
            <a:headEnd/>
            <a:tailEnd/>
          </a:ln>
        </p:spPr>
        <p:txBody>
          <a:bodyPr wrap="none" anchor="ctr">
            <a:spAutoFit/>
          </a:bodyPr>
          <a:lstStyle/>
          <a:p>
            <a:endParaRPr lang="en-CA"/>
          </a:p>
        </p:txBody>
      </p:sp>
      <p:sp>
        <p:nvSpPr>
          <p:cNvPr id="68613" name="Rectangle 4"/>
          <p:cNvSpPr>
            <a:spLocks noChangeArrowheads="1"/>
          </p:cNvSpPr>
          <p:nvPr/>
        </p:nvSpPr>
        <p:spPr bwMode="auto">
          <a:xfrm>
            <a:off x="1533525" y="2465388"/>
            <a:ext cx="9144000" cy="0"/>
          </a:xfrm>
          <a:prstGeom prst="rect">
            <a:avLst/>
          </a:prstGeom>
          <a:noFill/>
          <a:ln w="9525" algn="ctr">
            <a:noFill/>
            <a:miter lim="800000"/>
            <a:headEnd/>
            <a:tailEnd/>
          </a:ln>
        </p:spPr>
        <p:txBody>
          <a:bodyPr wrap="none" anchor="ctr">
            <a:spAutoFit/>
          </a:bodyPr>
          <a:lstStyle/>
          <a:p>
            <a:endParaRPr lang="en-CA"/>
          </a:p>
        </p:txBody>
      </p:sp>
      <p:sp>
        <p:nvSpPr>
          <p:cNvPr id="68614" name="Rectangle 5"/>
          <p:cNvSpPr>
            <a:spLocks noChangeArrowheads="1"/>
          </p:cNvSpPr>
          <p:nvPr/>
        </p:nvSpPr>
        <p:spPr bwMode="auto">
          <a:xfrm>
            <a:off x="5880100" y="4276725"/>
            <a:ext cx="9144000" cy="0"/>
          </a:xfrm>
          <a:prstGeom prst="rect">
            <a:avLst/>
          </a:prstGeom>
          <a:noFill/>
          <a:ln w="9525" algn="ctr">
            <a:noFill/>
            <a:miter lim="800000"/>
            <a:headEnd/>
            <a:tailEnd/>
          </a:ln>
        </p:spPr>
        <p:txBody>
          <a:bodyPr wrap="none" anchor="ctr">
            <a:spAutoFit/>
          </a:bodyPr>
          <a:lstStyle/>
          <a:p>
            <a:endParaRPr lang="en-CA"/>
          </a:p>
        </p:txBody>
      </p:sp>
      <p:sp>
        <p:nvSpPr>
          <p:cNvPr id="68615" name="TextBox 3"/>
          <p:cNvSpPr txBox="1">
            <a:spLocks noChangeArrowheads="1"/>
          </p:cNvSpPr>
          <p:nvPr/>
        </p:nvSpPr>
        <p:spPr bwMode="auto">
          <a:xfrm rot="10800000">
            <a:off x="1071563" y="3794125"/>
            <a:ext cx="492125" cy="642938"/>
          </a:xfrm>
          <a:prstGeom prst="rect">
            <a:avLst/>
          </a:prstGeom>
          <a:solidFill>
            <a:schemeClr val="bg1"/>
          </a:solidFill>
          <a:ln w="0">
            <a:noFill/>
            <a:miter lim="800000"/>
            <a:headEnd/>
            <a:tailEnd/>
          </a:ln>
        </p:spPr>
        <p:txBody>
          <a:bodyPr vert="eaVert">
            <a:spAutoFit/>
          </a:bodyPr>
          <a:lstStyle/>
          <a:p>
            <a:r>
              <a:rPr lang="en-CA"/>
              <a:t>|</a:t>
            </a:r>
            <a:r>
              <a:rPr lang="en-CA" i="1"/>
              <a:t>S</a:t>
            </a:r>
            <a:r>
              <a:rPr lang="en-CA" baseline="-25000"/>
              <a:t>21</a:t>
            </a:r>
            <a:r>
              <a:rPr lang="en-CA"/>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55613" y="506413"/>
            <a:ext cx="8004175" cy="5109091"/>
          </a:xfrm>
          <a:prstGeom prst="rect">
            <a:avLst/>
          </a:prstGeom>
          <a:noFill/>
          <a:ln w="9525">
            <a:noFill/>
            <a:miter lim="800000"/>
            <a:headEnd/>
            <a:tailEnd/>
          </a:ln>
        </p:spPr>
        <p:txBody>
          <a:bodyPr lIns="0" tIns="0" rIns="0" bIns="0">
            <a:spAutoFit/>
          </a:bodyPr>
          <a:lstStyle/>
          <a:p>
            <a:pPr eaLnBrk="1" hangingPunct="1"/>
            <a:r>
              <a:rPr lang="en-US" sz="2400" b="1" dirty="0" smtClean="0">
                <a:solidFill>
                  <a:srgbClr val="FF0000"/>
                </a:solidFill>
                <a:cs typeface="Times New Roman" pitchFamily="18" charset="0"/>
              </a:rPr>
              <a:t>Tuning Space Mapping</a:t>
            </a:r>
            <a:r>
              <a:rPr lang="en-US" sz="2400" b="1" dirty="0" smtClean="0">
                <a:cs typeface="Times New Roman" pitchFamily="18" charset="0"/>
              </a:rPr>
              <a:t> Approach</a:t>
            </a:r>
          </a:p>
          <a:p>
            <a:pPr eaLnBrk="1" hangingPunct="1"/>
            <a:endParaRPr lang="en-US" sz="2400" b="1" dirty="0" smtClean="0">
              <a:cs typeface="Times New Roman" pitchFamily="18" charset="0"/>
            </a:endParaRPr>
          </a:p>
          <a:p>
            <a:pPr eaLnBrk="1" hangingPunct="1"/>
            <a:r>
              <a:rPr lang="en-CA" sz="2400" dirty="0" smtClean="0">
                <a:cs typeface="Times New Roman" pitchFamily="18" charset="0"/>
              </a:rPr>
              <a:t>simultaneously achieves electromagnetics </a:t>
            </a:r>
            <a:r>
              <a:rPr lang="en-CA" sz="2400" dirty="0">
                <a:cs typeface="Times New Roman" pitchFamily="18" charset="0"/>
              </a:rPr>
              <a:t>(EM) accuracy and circuit-design </a:t>
            </a:r>
            <a:r>
              <a:rPr lang="en-CA" sz="2400" dirty="0" smtClean="0">
                <a:cs typeface="Times New Roman" pitchFamily="18" charset="0"/>
              </a:rPr>
              <a:t>speed</a:t>
            </a:r>
          </a:p>
          <a:p>
            <a:pPr eaLnBrk="1" hangingPunct="1"/>
            <a:endParaRPr lang="en-CA" sz="2400" dirty="0">
              <a:cs typeface="Times New Roman" pitchFamily="18" charset="0"/>
            </a:endParaRPr>
          </a:p>
          <a:p>
            <a:pPr eaLnBrk="1" hangingPunct="1"/>
            <a:r>
              <a:rPr lang="en-CA" sz="2400" dirty="0" smtClean="0">
                <a:cs typeface="Times New Roman" pitchFamily="18" charset="0"/>
              </a:rPr>
              <a:t>based </a:t>
            </a:r>
            <a:r>
              <a:rPr lang="en-CA" sz="2400" dirty="0">
                <a:cs typeface="Times New Roman" pitchFamily="18" charset="0"/>
              </a:rPr>
              <a:t>on the intuitive idea of “</a:t>
            </a:r>
            <a:r>
              <a:rPr lang="en-CA" sz="2400" dirty="0">
                <a:solidFill>
                  <a:srgbClr val="FF0000"/>
                </a:solidFill>
                <a:cs typeface="Times New Roman" pitchFamily="18" charset="0"/>
              </a:rPr>
              <a:t>space mapping</a:t>
            </a:r>
            <a:r>
              <a:rPr lang="en-CA" sz="2400" dirty="0">
                <a:cs typeface="Times New Roman" pitchFamily="18" charset="0"/>
              </a:rPr>
              <a:t>” and an EM-simulator-based tuning </a:t>
            </a:r>
            <a:r>
              <a:rPr lang="en-CA" sz="2400" dirty="0" smtClean="0">
                <a:cs typeface="Times New Roman" pitchFamily="18" charset="0"/>
              </a:rPr>
              <a:t>methodology</a:t>
            </a:r>
          </a:p>
          <a:p>
            <a:pPr eaLnBrk="1" hangingPunct="1"/>
            <a:endParaRPr lang="en-CA" sz="2400" dirty="0">
              <a:cs typeface="Times New Roman" pitchFamily="18" charset="0"/>
            </a:endParaRPr>
          </a:p>
          <a:p>
            <a:pPr eaLnBrk="1" hangingPunct="1"/>
            <a:r>
              <a:rPr lang="en-CA" sz="2400" dirty="0">
                <a:cs typeface="Times New Roman" pitchFamily="18" charset="0"/>
              </a:rPr>
              <a:t>w</a:t>
            </a:r>
            <a:r>
              <a:rPr lang="en-CA" sz="2400" dirty="0" smtClean="0">
                <a:cs typeface="Times New Roman" pitchFamily="18" charset="0"/>
              </a:rPr>
              <a:t>e review </a:t>
            </a:r>
            <a:r>
              <a:rPr lang="en-CA" sz="2400" dirty="0">
                <a:cs typeface="Times New Roman" pitchFamily="18" charset="0"/>
              </a:rPr>
              <a:t>the state of the art of computer-based optimal tuning of microwave </a:t>
            </a:r>
            <a:r>
              <a:rPr lang="en-CA" sz="2400" dirty="0" smtClean="0">
                <a:cs typeface="Times New Roman" pitchFamily="18" charset="0"/>
              </a:rPr>
              <a:t>circuits</a:t>
            </a:r>
          </a:p>
          <a:p>
            <a:pPr eaLnBrk="1" hangingPunct="1"/>
            <a:endParaRPr lang="en-CA" sz="2400" dirty="0">
              <a:cs typeface="Times New Roman" pitchFamily="18" charset="0"/>
            </a:endParaRPr>
          </a:p>
          <a:p>
            <a:pPr eaLnBrk="1" hangingPunct="1"/>
            <a:r>
              <a:rPr lang="en-CA" sz="2400" dirty="0">
                <a:cs typeface="Times New Roman" pitchFamily="18" charset="0"/>
              </a:rPr>
              <a:t>w</a:t>
            </a:r>
            <a:r>
              <a:rPr lang="en-CA" sz="2400" dirty="0" smtClean="0">
                <a:cs typeface="Times New Roman" pitchFamily="18" charset="0"/>
              </a:rPr>
              <a:t>e </a:t>
            </a:r>
            <a:r>
              <a:rPr lang="en-CA" sz="2400" dirty="0">
                <a:cs typeface="Times New Roman" pitchFamily="18" charset="0"/>
              </a:rPr>
              <a:t>explain the art of microwave design optimization through our “</a:t>
            </a:r>
            <a:r>
              <a:rPr lang="en-CA" sz="2400" dirty="0">
                <a:solidFill>
                  <a:srgbClr val="FF0000"/>
                </a:solidFill>
                <a:cs typeface="Times New Roman" pitchFamily="18" charset="0"/>
              </a:rPr>
              <a:t>tuning space mapping</a:t>
            </a:r>
            <a:r>
              <a:rPr lang="en-CA" sz="2400" dirty="0">
                <a:cs typeface="Times New Roman" pitchFamily="18" charset="0"/>
              </a:rPr>
              <a:t>” </a:t>
            </a:r>
            <a:r>
              <a:rPr lang="en-CA" sz="2400" dirty="0" smtClean="0">
                <a:cs typeface="Times New Roman" pitchFamily="18" charset="0"/>
              </a:rPr>
              <a:t>procedures</a:t>
            </a:r>
          </a:p>
          <a:p>
            <a:pPr eaLnBrk="1" hangingPunct="1"/>
            <a:endParaRPr lang="en-CA" dirty="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55613" y="506413"/>
            <a:ext cx="8688387" cy="5539978"/>
          </a:xfrm>
          <a:prstGeom prst="rect">
            <a:avLst/>
          </a:prstGeom>
          <a:noFill/>
          <a:ln w="9525">
            <a:noFill/>
            <a:miter lim="800000"/>
            <a:headEnd/>
            <a:tailEnd/>
          </a:ln>
        </p:spPr>
        <p:txBody>
          <a:bodyPr lIns="0" tIns="0" rIns="0" bIns="0">
            <a:spAutoFit/>
          </a:bodyPr>
          <a:lstStyle/>
          <a:p>
            <a:r>
              <a:rPr lang="en-US" sz="2400" b="1" dirty="0" smtClean="0">
                <a:solidFill>
                  <a:schemeClr val="tx2"/>
                </a:solidFill>
              </a:rPr>
              <a:t>Third-Order </a:t>
            </a:r>
            <a:r>
              <a:rPr lang="en-US" sz="2400" b="1" dirty="0" err="1">
                <a:solidFill>
                  <a:schemeClr val="tx2"/>
                </a:solidFill>
              </a:rPr>
              <a:t>Chebyshev</a:t>
            </a:r>
            <a:r>
              <a:rPr lang="en-US" sz="2400" b="1" dirty="0">
                <a:solidFill>
                  <a:schemeClr val="tx2"/>
                </a:solidFill>
              </a:rPr>
              <a:t> Filter </a:t>
            </a:r>
            <a:r>
              <a:rPr lang="en-US" sz="2400" dirty="0">
                <a:solidFill>
                  <a:schemeClr val="tx2"/>
                </a:solidFill>
              </a:rPr>
              <a:t>(</a:t>
            </a:r>
            <a:r>
              <a:rPr lang="en-US" sz="2400" i="1" dirty="0" err="1">
                <a:solidFill>
                  <a:schemeClr val="tx2"/>
                </a:solidFill>
              </a:rPr>
              <a:t>Kuo</a:t>
            </a:r>
            <a:r>
              <a:rPr lang="en-US" sz="2400" i="1" dirty="0">
                <a:solidFill>
                  <a:schemeClr val="tx2"/>
                </a:solidFill>
              </a:rPr>
              <a:t> et al., 2003</a:t>
            </a:r>
            <a:r>
              <a:rPr lang="en-US" sz="2400" dirty="0">
                <a:solidFill>
                  <a:schemeClr val="tx2"/>
                </a:solidFill>
              </a:rPr>
              <a:t>)</a:t>
            </a:r>
            <a:r>
              <a:rPr lang="en-US" sz="2400" b="1" dirty="0">
                <a:solidFill>
                  <a:schemeClr val="tx2"/>
                </a:solidFill>
              </a:rPr>
              <a:t/>
            </a:r>
            <a:br>
              <a:rPr lang="en-US" sz="2400" b="1" dirty="0">
                <a:solidFill>
                  <a:schemeClr val="tx2"/>
                </a:solidFill>
              </a:rPr>
            </a:br>
            <a:r>
              <a:rPr lang="en-US" sz="2400" b="1" dirty="0">
                <a:solidFill>
                  <a:schemeClr val="tx2"/>
                </a:solidFill>
              </a:rPr>
              <a:t/>
            </a:r>
            <a:br>
              <a:rPr lang="en-US" sz="2400" b="1" dirty="0">
                <a:solidFill>
                  <a:schemeClr val="tx2"/>
                </a:solidFill>
              </a:rPr>
            </a:br>
            <a:r>
              <a:rPr lang="en-US" sz="2400" dirty="0">
                <a:solidFill>
                  <a:schemeClr val="tx2"/>
                </a:solidFill>
              </a:rPr>
              <a:t>fine model (Sonnet </a:t>
            </a:r>
            <a:r>
              <a:rPr lang="en-US" sz="2400" b="1" i="1" dirty="0" err="1">
                <a:solidFill>
                  <a:schemeClr val="tx2"/>
                </a:solidFill>
              </a:rPr>
              <a:t>em</a:t>
            </a:r>
            <a:r>
              <a:rPr lang="en-US" sz="2400" dirty="0">
                <a:solidFill>
                  <a:schemeClr val="tx2"/>
                </a:solidFill>
              </a:rPr>
              <a:t>)</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a:solidFill>
                  <a:schemeClr val="tx2"/>
                </a:solidFill>
              </a:rPr>
              <a:t>design </a:t>
            </a:r>
            <a:r>
              <a:rPr lang="en-US" sz="2400" dirty="0" smtClean="0">
                <a:solidFill>
                  <a:schemeClr val="tx2"/>
                </a:solidFill>
              </a:rPr>
              <a:t>variables: </a:t>
            </a:r>
            <a:r>
              <a:rPr lang="en-US" sz="2400" b="1" i="1" dirty="0">
                <a:solidFill>
                  <a:schemeClr val="tx2"/>
                </a:solidFill>
              </a:rPr>
              <a:t>x </a:t>
            </a:r>
            <a:r>
              <a:rPr lang="en-US" sz="2400" dirty="0">
                <a:solidFill>
                  <a:schemeClr val="tx2"/>
                </a:solidFill>
              </a:rPr>
              <a:t>= [</a:t>
            </a:r>
            <a:r>
              <a:rPr lang="en-US" sz="2400" i="1" dirty="0">
                <a:solidFill>
                  <a:schemeClr val="tx2"/>
                </a:solidFill>
              </a:rPr>
              <a:t>L</a:t>
            </a:r>
            <a:r>
              <a:rPr lang="en-US" sz="2400" baseline="-25000" dirty="0">
                <a:solidFill>
                  <a:schemeClr val="tx2"/>
                </a:solidFill>
              </a:rPr>
              <a:t>1</a:t>
            </a:r>
            <a:r>
              <a:rPr lang="en-US" sz="2400" dirty="0">
                <a:solidFill>
                  <a:schemeClr val="tx2"/>
                </a:solidFill>
              </a:rPr>
              <a:t> </a:t>
            </a:r>
            <a:r>
              <a:rPr lang="en-US" sz="2400" i="1" dirty="0">
                <a:solidFill>
                  <a:schemeClr val="tx2"/>
                </a:solidFill>
              </a:rPr>
              <a:t>L</a:t>
            </a:r>
            <a:r>
              <a:rPr lang="en-US" sz="2400" baseline="-25000" dirty="0">
                <a:solidFill>
                  <a:schemeClr val="tx2"/>
                </a:solidFill>
              </a:rPr>
              <a:t>2</a:t>
            </a:r>
            <a:r>
              <a:rPr lang="en-US" sz="2400" dirty="0">
                <a:solidFill>
                  <a:schemeClr val="tx2"/>
                </a:solidFill>
              </a:rPr>
              <a:t> </a:t>
            </a:r>
            <a:r>
              <a:rPr lang="en-US" sz="2400" i="1" dirty="0">
                <a:solidFill>
                  <a:schemeClr val="tx2"/>
                </a:solidFill>
              </a:rPr>
              <a:t>S</a:t>
            </a:r>
            <a:r>
              <a:rPr lang="en-US" sz="2400" baseline="-25000" dirty="0">
                <a:solidFill>
                  <a:schemeClr val="tx2"/>
                </a:solidFill>
              </a:rPr>
              <a:t>1</a:t>
            </a:r>
            <a:r>
              <a:rPr lang="en-US" sz="2400" dirty="0">
                <a:solidFill>
                  <a:schemeClr val="tx2"/>
                </a:solidFill>
              </a:rPr>
              <a:t> </a:t>
            </a:r>
            <a:r>
              <a:rPr lang="en-US" sz="2400" i="1" dirty="0">
                <a:solidFill>
                  <a:schemeClr val="tx2"/>
                </a:solidFill>
              </a:rPr>
              <a:t>S</a:t>
            </a:r>
            <a:r>
              <a:rPr lang="en-US" sz="2400" baseline="-25000" dirty="0">
                <a:solidFill>
                  <a:schemeClr val="tx2"/>
                </a:solidFill>
              </a:rPr>
              <a:t>2</a:t>
            </a:r>
            <a:r>
              <a:rPr lang="en-US" sz="2400" dirty="0">
                <a:solidFill>
                  <a:schemeClr val="tx2"/>
                </a:solidFill>
              </a:rPr>
              <a:t>]</a:t>
            </a:r>
            <a:r>
              <a:rPr lang="en-US" sz="2400" i="1" baseline="30000" dirty="0">
                <a:solidFill>
                  <a:schemeClr val="tx2"/>
                </a:solidFill>
              </a:rPr>
              <a:t>T</a:t>
            </a:r>
            <a:r>
              <a:rPr lang="en-CA" sz="2400" dirty="0">
                <a:solidFill>
                  <a:schemeClr val="tx2"/>
                </a:solidFill>
              </a:rPr>
              <a:t> </a:t>
            </a:r>
            <a:r>
              <a:rPr lang="en-US" sz="2400" dirty="0">
                <a:solidFill>
                  <a:schemeClr val="tx2"/>
                </a:solidFill>
              </a:rPr>
              <a:t/>
            </a:r>
            <a:br>
              <a:rPr lang="en-US" sz="2400" dirty="0">
                <a:solidFill>
                  <a:schemeClr val="tx2"/>
                </a:solidFill>
              </a:rPr>
            </a:br>
            <a:endParaRPr lang="en-US" sz="2400" dirty="0">
              <a:solidFill>
                <a:schemeClr val="tx2"/>
              </a:solidFill>
            </a:endParaRPr>
          </a:p>
          <a:p>
            <a:r>
              <a:rPr lang="en-US" sz="2400" dirty="0">
                <a:solidFill>
                  <a:schemeClr val="tx2"/>
                </a:solidFill>
              </a:rPr>
              <a:t>design </a:t>
            </a:r>
            <a:r>
              <a:rPr lang="en-US" sz="2400" dirty="0" smtClean="0">
                <a:solidFill>
                  <a:schemeClr val="tx2"/>
                </a:solidFill>
              </a:rPr>
              <a:t>specifications:</a:t>
            </a:r>
            <a:r>
              <a:rPr lang="en-US" sz="2400" dirty="0">
                <a:solidFill>
                  <a:schemeClr val="tx2"/>
                </a:solidFill>
              </a:rPr>
              <a:t/>
            </a:r>
            <a:br>
              <a:rPr lang="en-US" sz="2400" dirty="0">
                <a:solidFill>
                  <a:schemeClr val="tx2"/>
                </a:solidFill>
              </a:rPr>
            </a:br>
            <a:r>
              <a:rPr lang="en-US" sz="2400" dirty="0">
                <a:solidFill>
                  <a:schemeClr val="tx2"/>
                </a:solidFill>
              </a:rPr>
              <a:t>     |</a:t>
            </a:r>
            <a:r>
              <a:rPr lang="en-US" sz="2400" i="1" dirty="0">
                <a:solidFill>
                  <a:schemeClr val="tx2"/>
                </a:solidFill>
              </a:rPr>
              <a:t>S</a:t>
            </a:r>
            <a:r>
              <a:rPr lang="en-US" sz="2400" baseline="-25000" dirty="0">
                <a:solidFill>
                  <a:schemeClr val="tx2"/>
                </a:solidFill>
              </a:rPr>
              <a:t>21</a:t>
            </a:r>
            <a:r>
              <a:rPr lang="en-US" sz="2400" dirty="0">
                <a:solidFill>
                  <a:schemeClr val="tx2"/>
                </a:solidFill>
              </a:rPr>
              <a:t>| </a:t>
            </a:r>
            <a:r>
              <a:rPr lang="da-DK" sz="2400" dirty="0">
                <a:solidFill>
                  <a:schemeClr val="tx2"/>
                </a:solidFill>
                <a:sym typeface="Symbol" pitchFamily="18" charset="2"/>
              </a:rPr>
              <a:t></a:t>
            </a:r>
            <a:r>
              <a:rPr lang="en-US" sz="2400" dirty="0">
                <a:solidFill>
                  <a:schemeClr val="tx2"/>
                </a:solidFill>
              </a:rPr>
              <a:t> –20 </a:t>
            </a:r>
            <a:r>
              <a:rPr lang="en-US" sz="2400" dirty="0" smtClean="0">
                <a:solidFill>
                  <a:schemeClr val="tx2"/>
                </a:solidFill>
              </a:rPr>
              <a:t>dB, 1.0-1.6 GHz, </a:t>
            </a:r>
            <a:r>
              <a:rPr lang="da-DK" sz="2400" dirty="0" smtClean="0">
                <a:solidFill>
                  <a:schemeClr val="tx2"/>
                </a:solidFill>
              </a:rPr>
              <a:t>2.4-3.0 GHz</a:t>
            </a:r>
            <a:r>
              <a:rPr lang="en-US" sz="2400" dirty="0">
                <a:solidFill>
                  <a:schemeClr val="tx2"/>
                </a:solidFill>
              </a:rPr>
              <a:t/>
            </a:r>
            <a:br>
              <a:rPr lang="en-US" sz="2400" dirty="0">
                <a:solidFill>
                  <a:schemeClr val="tx2"/>
                </a:solidFill>
              </a:rPr>
            </a:br>
            <a:r>
              <a:rPr lang="en-US" sz="2400" dirty="0">
                <a:solidFill>
                  <a:schemeClr val="tx2"/>
                </a:solidFill>
              </a:rPr>
              <a:t>     |</a:t>
            </a:r>
            <a:r>
              <a:rPr lang="en-US" sz="2400" i="1" dirty="0">
                <a:solidFill>
                  <a:schemeClr val="tx2"/>
                </a:solidFill>
              </a:rPr>
              <a:t>S</a:t>
            </a:r>
            <a:r>
              <a:rPr lang="en-US" sz="2400" baseline="-25000" dirty="0">
                <a:solidFill>
                  <a:schemeClr val="tx2"/>
                </a:solidFill>
              </a:rPr>
              <a:t>21</a:t>
            </a:r>
            <a:r>
              <a:rPr lang="en-US" sz="2400" dirty="0">
                <a:solidFill>
                  <a:schemeClr val="tx2"/>
                </a:solidFill>
              </a:rPr>
              <a:t>| </a:t>
            </a:r>
            <a:r>
              <a:rPr lang="da-DK" sz="2400" dirty="0">
                <a:solidFill>
                  <a:schemeClr val="tx2"/>
                </a:solidFill>
                <a:sym typeface="Symbol" pitchFamily="18" charset="2"/>
              </a:rPr>
              <a:t></a:t>
            </a:r>
            <a:r>
              <a:rPr lang="en-US" sz="2400" dirty="0">
                <a:solidFill>
                  <a:schemeClr val="tx2"/>
                </a:solidFill>
              </a:rPr>
              <a:t> –3 </a:t>
            </a:r>
            <a:r>
              <a:rPr lang="en-US" sz="2400" dirty="0" smtClean="0">
                <a:solidFill>
                  <a:schemeClr val="tx2"/>
                </a:solidFill>
              </a:rPr>
              <a:t>dB, 1.8-2.2 GHz</a:t>
            </a:r>
            <a:endParaRPr lang="en-US" sz="2400" dirty="0">
              <a:solidFill>
                <a:schemeClr val="tx2"/>
              </a:solidFill>
            </a:endParaRPr>
          </a:p>
        </p:txBody>
      </p:sp>
      <p:sp>
        <p:nvSpPr>
          <p:cNvPr id="18436" name="Rectangle 3"/>
          <p:cNvSpPr>
            <a:spLocks noChangeArrowheads="1"/>
          </p:cNvSpPr>
          <p:nvPr/>
        </p:nvSpPr>
        <p:spPr bwMode="auto">
          <a:xfrm>
            <a:off x="0" y="2938463"/>
            <a:ext cx="9144000" cy="0"/>
          </a:xfrm>
          <a:prstGeom prst="rect">
            <a:avLst/>
          </a:prstGeom>
          <a:noFill/>
          <a:ln w="9525">
            <a:noFill/>
            <a:miter lim="800000"/>
            <a:headEnd/>
            <a:tailEnd/>
          </a:ln>
        </p:spPr>
        <p:txBody>
          <a:bodyPr wrap="none" anchor="ctr">
            <a:spAutoFit/>
          </a:bodyPr>
          <a:lstStyle/>
          <a:p>
            <a:endParaRPr lang="en-US"/>
          </a:p>
        </p:txBody>
      </p:sp>
      <p:sp>
        <p:nvSpPr>
          <p:cNvPr id="18437" name="Rectangle 4"/>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en-US"/>
          </a:p>
        </p:txBody>
      </p:sp>
      <p:sp>
        <p:nvSpPr>
          <p:cNvPr id="18438" name="Rectangle 5"/>
          <p:cNvSpPr>
            <a:spLocks noChangeArrowheads="1"/>
          </p:cNvSpPr>
          <p:nvPr/>
        </p:nvSpPr>
        <p:spPr bwMode="auto">
          <a:xfrm>
            <a:off x="0" y="2700338"/>
            <a:ext cx="9144000" cy="0"/>
          </a:xfrm>
          <a:prstGeom prst="rect">
            <a:avLst/>
          </a:prstGeom>
          <a:noFill/>
          <a:ln w="9525">
            <a:noFill/>
            <a:miter lim="800000"/>
            <a:headEnd/>
            <a:tailEnd/>
          </a:ln>
        </p:spPr>
        <p:txBody>
          <a:bodyPr wrap="none" anchor="ctr">
            <a:spAutoFit/>
          </a:bodyPr>
          <a:lstStyle/>
          <a:p>
            <a:endParaRPr lang="en-US"/>
          </a:p>
        </p:txBody>
      </p:sp>
      <p:sp>
        <p:nvSpPr>
          <p:cNvPr id="18439" name="Rectangle 8"/>
          <p:cNvSpPr>
            <a:spLocks noChangeArrowheads="1"/>
          </p:cNvSpPr>
          <p:nvPr/>
        </p:nvSpPr>
        <p:spPr bwMode="auto">
          <a:xfrm>
            <a:off x="0" y="2524125"/>
            <a:ext cx="9144000" cy="0"/>
          </a:xfrm>
          <a:prstGeom prst="rect">
            <a:avLst/>
          </a:prstGeom>
          <a:noFill/>
          <a:ln w="9525">
            <a:noFill/>
            <a:miter lim="800000"/>
            <a:headEnd/>
            <a:tailEnd/>
          </a:ln>
        </p:spPr>
        <p:txBody>
          <a:bodyPr wrap="none" anchor="ctr">
            <a:spAutoFit/>
          </a:bodyPr>
          <a:lstStyle/>
          <a:p>
            <a:endParaRPr lang="en-US"/>
          </a:p>
        </p:txBody>
      </p:sp>
      <p:sp>
        <p:nvSpPr>
          <p:cNvPr id="1844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4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8434" name="Object 3"/>
          <p:cNvGraphicFramePr>
            <a:graphicFrameLocks noChangeAspect="1"/>
          </p:cNvGraphicFramePr>
          <p:nvPr/>
        </p:nvGraphicFramePr>
        <p:xfrm>
          <a:off x="914400" y="1638300"/>
          <a:ext cx="7742238" cy="2514600"/>
        </p:xfrm>
        <a:graphic>
          <a:graphicData uri="http://schemas.openxmlformats.org/presentationml/2006/ole">
            <mc:AlternateContent xmlns:mc="http://schemas.openxmlformats.org/markup-compatibility/2006">
              <mc:Choice xmlns:v="urn:schemas-microsoft-com:vml" Requires="v">
                <p:oleObj spid="_x0000_s493638" name="Visio" r:id="rId4" imgW="5432430" imgH="1752397" progId="Visio.Drawing.11">
                  <p:embed/>
                </p:oleObj>
              </mc:Choice>
              <mc:Fallback>
                <p:oleObj name="Visio" r:id="rId4" imgW="5432430" imgH="1752397" progId="Visio.Drawing.11">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38300"/>
                        <a:ext cx="7742238"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ChangeArrowheads="1"/>
          </p:cNvSpPr>
          <p:nvPr/>
        </p:nvSpPr>
        <p:spPr bwMode="auto">
          <a:xfrm>
            <a:off x="455613" y="506413"/>
            <a:ext cx="8448675" cy="4185761"/>
          </a:xfrm>
          <a:prstGeom prst="rect">
            <a:avLst/>
          </a:prstGeom>
          <a:noFill/>
          <a:ln w="9525">
            <a:noFill/>
            <a:miter lim="800000"/>
            <a:headEnd/>
            <a:tailEnd/>
          </a:ln>
        </p:spPr>
        <p:txBody>
          <a:bodyPr lIns="0" tIns="0" rIns="0" bIns="0">
            <a:spAutoFit/>
          </a:bodyPr>
          <a:lstStyle/>
          <a:p>
            <a:pPr eaLnBrk="1" hangingPunct="1"/>
            <a:r>
              <a:rPr lang="en-US" sz="2400" b="1" dirty="0">
                <a:ea typeface="SimSun" pitchFamily="2" charset="-122"/>
              </a:rPr>
              <a:t>Third-Order </a:t>
            </a:r>
            <a:r>
              <a:rPr lang="en-US" sz="2400" b="1" dirty="0" err="1">
                <a:ea typeface="SimSun" pitchFamily="2" charset="-122"/>
              </a:rPr>
              <a:t>Chebyshev</a:t>
            </a:r>
            <a:r>
              <a:rPr lang="en-US" sz="2400" b="1" dirty="0">
                <a:ea typeface="SimSun" pitchFamily="2" charset="-122"/>
              </a:rPr>
              <a:t> </a:t>
            </a:r>
            <a:r>
              <a:rPr lang="en-US" sz="2400" b="1" dirty="0" smtClean="0">
                <a:ea typeface="SimSun" pitchFamily="2" charset="-122"/>
              </a:rPr>
              <a:t>Filter: Type 1d (Fast) Tuning </a:t>
            </a:r>
          </a:p>
          <a:p>
            <a:pPr eaLnBrk="1" hangingPunct="1"/>
            <a:r>
              <a:rPr lang="en-US" sz="2400" dirty="0" smtClean="0">
                <a:ea typeface="SimSun" pitchFamily="2" charset="-122"/>
              </a:rPr>
              <a:t>(</a:t>
            </a:r>
            <a:r>
              <a:rPr lang="en-US" sz="2400" i="1" dirty="0" smtClean="0">
                <a:ea typeface="SimSun" pitchFamily="2" charset="-122"/>
              </a:rPr>
              <a:t>Koziel </a:t>
            </a:r>
            <a:r>
              <a:rPr lang="en-US" sz="2400" i="1" dirty="0">
                <a:ea typeface="SimSun" pitchFamily="2" charset="-122"/>
              </a:rPr>
              <a:t>et al., 2010</a:t>
            </a:r>
            <a:r>
              <a:rPr lang="en-US" sz="2400" dirty="0" smtClean="0">
                <a:ea typeface="SimSun" pitchFamily="2" charset="-122"/>
              </a:rPr>
              <a:t>)</a:t>
            </a:r>
          </a:p>
          <a:p>
            <a:pPr eaLnBrk="1" hangingPunct="1"/>
            <a:endParaRPr lang="en-US" sz="2400" b="1" dirty="0">
              <a:ea typeface="SimSun" pitchFamily="2" charset="-122"/>
            </a:endParaRPr>
          </a:p>
          <a:p>
            <a:pPr eaLnBrk="1" hangingPunct="1"/>
            <a:r>
              <a:rPr lang="en-US" sz="2400" dirty="0">
                <a:ea typeface="SimSun" pitchFamily="2" charset="-122"/>
              </a:rPr>
              <a:t>a</a:t>
            </a:r>
            <a:r>
              <a:rPr lang="en-US" sz="2400" dirty="0" smtClean="0">
                <a:ea typeface="SimSun" pitchFamily="2" charset="-122"/>
              </a:rPr>
              <a:t>uxiliary fine model</a:t>
            </a:r>
          </a:p>
          <a:p>
            <a:pPr eaLnBrk="1" hangingPunct="1"/>
            <a:endParaRPr lang="en-US" sz="2400" b="1" dirty="0">
              <a:ea typeface="SimSun" pitchFamily="2" charset="-122"/>
            </a:endParaRPr>
          </a:p>
          <a:p>
            <a:pPr eaLnBrk="1" hangingPunct="1"/>
            <a:endParaRPr lang="en-US" sz="2400" b="1" dirty="0" smtClean="0">
              <a:ea typeface="SimSun" pitchFamily="2" charset="-122"/>
            </a:endParaRPr>
          </a:p>
          <a:p>
            <a:pPr eaLnBrk="1" hangingPunct="1"/>
            <a:endParaRPr lang="en-US" sz="2400" b="1" dirty="0">
              <a:ea typeface="SimSun" pitchFamily="2" charset="-122"/>
            </a:endParaRPr>
          </a:p>
          <a:p>
            <a:pPr eaLnBrk="1" hangingPunct="1"/>
            <a:r>
              <a:rPr lang="en-US" b="1" dirty="0"/>
              <a:t/>
            </a:r>
            <a:br>
              <a:rPr lang="en-US" b="1" dirty="0"/>
            </a:br>
            <a:endParaRPr lang="en-US" b="1" dirty="0"/>
          </a:p>
          <a:p>
            <a:pPr eaLnBrk="1" hangingPunct="1"/>
            <a:r>
              <a:rPr lang="en-US" sz="2400" dirty="0">
                <a:ea typeface="SimSun" pitchFamily="2" charset="-122"/>
              </a:rPr>
              <a:t>tuning model</a:t>
            </a:r>
            <a:r>
              <a:rPr lang="en-US" dirty="0"/>
              <a:t/>
            </a:r>
            <a:br>
              <a:rPr lang="en-US" dirty="0"/>
            </a:br>
            <a:r>
              <a:rPr lang="en-US" b="1" dirty="0"/>
              <a:t/>
            </a:r>
            <a:br>
              <a:rPr lang="en-US" b="1" dirty="0"/>
            </a:br>
            <a:endParaRPr lang="en-US" b="1" dirty="0"/>
          </a:p>
        </p:txBody>
      </p:sp>
      <p:sp>
        <p:nvSpPr>
          <p:cNvPr id="19463"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19464"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19465"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19466"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19467"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19468"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19469"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19470"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graphicFrame>
        <p:nvGraphicFramePr>
          <p:cNvPr id="19458" name="Object 6"/>
          <p:cNvGraphicFramePr>
            <a:graphicFrameLocks noChangeAspect="1"/>
          </p:cNvGraphicFramePr>
          <p:nvPr/>
        </p:nvGraphicFramePr>
        <p:xfrm>
          <a:off x="107950" y="2061270"/>
          <a:ext cx="6148388" cy="1655762"/>
        </p:xfrm>
        <a:graphic>
          <a:graphicData uri="http://schemas.openxmlformats.org/presentationml/2006/ole">
            <mc:AlternateContent xmlns:mc="http://schemas.openxmlformats.org/markup-compatibility/2006">
              <mc:Choice xmlns:v="urn:schemas-microsoft-com:vml" Requires="v">
                <p:oleObj spid="_x0000_s494866" name="Visio" r:id="rId4" imgW="7267651" imgH="1949212" progId="Visio.Drawing.11">
                  <p:embed/>
                </p:oleObj>
              </mc:Choice>
              <mc:Fallback>
                <p:oleObj name="Visio" r:id="rId4" imgW="7267651" imgH="1949212" progId="Visio.Drawing.11">
                  <p:embed/>
                  <p:pic>
                    <p:nvPicPr>
                      <p:cNvPr id="0" name="Picture 1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061270"/>
                        <a:ext cx="6148388" cy="165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1"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graphicFrame>
        <p:nvGraphicFramePr>
          <p:cNvPr id="19459" name="Object 8"/>
          <p:cNvGraphicFramePr>
            <a:graphicFrameLocks noChangeAspect="1"/>
          </p:cNvGraphicFramePr>
          <p:nvPr/>
        </p:nvGraphicFramePr>
        <p:xfrm>
          <a:off x="6300788" y="2204145"/>
          <a:ext cx="2357437" cy="1296987"/>
        </p:xfrm>
        <a:graphic>
          <a:graphicData uri="http://schemas.openxmlformats.org/presentationml/2006/ole">
            <mc:AlternateContent xmlns:mc="http://schemas.openxmlformats.org/markup-compatibility/2006">
              <mc:Choice xmlns:v="urn:schemas-microsoft-com:vml" Requires="v">
                <p:oleObj spid="_x0000_s494867" name="Visio" r:id="rId6" imgW="2399843" imgH="1314756" progId="Visio.Drawing.11">
                  <p:embed/>
                </p:oleObj>
              </mc:Choice>
              <mc:Fallback>
                <p:oleObj name="Visio" r:id="rId6" imgW="2399843" imgH="1314756" progId="Visio.Drawing.11">
                  <p:embed/>
                  <p:pic>
                    <p:nvPicPr>
                      <p:cNvPr id="0" name="Picture 1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2204145"/>
                        <a:ext cx="2357437" cy="129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2"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graphicFrame>
        <p:nvGraphicFramePr>
          <p:cNvPr id="19460" name="Object 10"/>
          <p:cNvGraphicFramePr>
            <a:graphicFrameLocks noChangeAspect="1"/>
          </p:cNvGraphicFramePr>
          <p:nvPr/>
        </p:nvGraphicFramePr>
        <p:xfrm>
          <a:off x="5032375" y="4162425"/>
          <a:ext cx="4076700" cy="2219325"/>
        </p:xfrm>
        <a:graphic>
          <a:graphicData uri="http://schemas.openxmlformats.org/presentationml/2006/ole">
            <mc:AlternateContent xmlns:mc="http://schemas.openxmlformats.org/markup-compatibility/2006">
              <mc:Choice xmlns:v="urn:schemas-microsoft-com:vml" Requires="v">
                <p:oleObj spid="_x0000_s494868" name="Visio" r:id="rId8" imgW="8177479" imgH="4438905" progId="Visio.Drawing.11">
                  <p:embed/>
                </p:oleObj>
              </mc:Choice>
              <mc:Fallback>
                <p:oleObj name="Visio" r:id="rId8" imgW="8177479" imgH="4438905" progId="Visio.Drawing.11">
                  <p:embed/>
                  <p:pic>
                    <p:nvPicPr>
                      <p:cNvPr id="0" name="Picture 1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2375" y="4162425"/>
                        <a:ext cx="4076700" cy="221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3"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graphicFrame>
        <p:nvGraphicFramePr>
          <p:cNvPr id="19461" name="Object 12"/>
          <p:cNvGraphicFramePr>
            <a:graphicFrameLocks noChangeAspect="1"/>
          </p:cNvGraphicFramePr>
          <p:nvPr/>
        </p:nvGraphicFramePr>
        <p:xfrm>
          <a:off x="147638" y="3978275"/>
          <a:ext cx="4495800" cy="2619375"/>
        </p:xfrm>
        <a:graphic>
          <a:graphicData uri="http://schemas.openxmlformats.org/presentationml/2006/ole">
            <mc:AlternateContent xmlns:mc="http://schemas.openxmlformats.org/markup-compatibility/2006">
              <mc:Choice xmlns:v="urn:schemas-microsoft-com:vml" Requires="v">
                <p:oleObj spid="_x0000_s494869" name="Visio" r:id="rId10" imgW="8947861" imgH="5231059" progId="Visio.Drawing.11">
                  <p:embed/>
                </p:oleObj>
              </mc:Choice>
              <mc:Fallback>
                <p:oleObj name="Visio" r:id="rId10" imgW="8947861" imgH="5231059" progId="Visio.Drawing.11">
                  <p:embed/>
                  <p:pic>
                    <p:nvPicPr>
                      <p:cNvPr id="0" name="Picture 1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638" y="3978275"/>
                        <a:ext cx="4495800"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4" name="Right Arrow 22"/>
          <p:cNvSpPr>
            <a:spLocks noChangeArrowheads="1"/>
          </p:cNvSpPr>
          <p:nvPr/>
        </p:nvSpPr>
        <p:spPr bwMode="auto">
          <a:xfrm>
            <a:off x="5724525" y="2708970"/>
            <a:ext cx="431800" cy="260350"/>
          </a:xfrm>
          <a:prstGeom prst="rightArrow">
            <a:avLst>
              <a:gd name="adj1" fmla="val 50000"/>
              <a:gd name="adj2" fmla="val 50025"/>
            </a:avLst>
          </a:prstGeom>
          <a:noFill/>
          <a:ln w="9525" algn="ctr">
            <a:solidFill>
              <a:schemeClr val="tx1"/>
            </a:solidFill>
            <a:round/>
            <a:headEnd/>
            <a:tailEnd/>
          </a:ln>
        </p:spPr>
        <p:txBody>
          <a:bodyPr>
            <a:spAutoFit/>
          </a:bodyPr>
          <a:lstStyle/>
          <a:p>
            <a:endParaRPr lang="en-CA"/>
          </a:p>
        </p:txBody>
      </p:sp>
      <p:sp>
        <p:nvSpPr>
          <p:cNvPr id="19475" name="Right Arrow 23"/>
          <p:cNvSpPr>
            <a:spLocks noChangeArrowheads="1"/>
          </p:cNvSpPr>
          <p:nvPr/>
        </p:nvSpPr>
        <p:spPr bwMode="auto">
          <a:xfrm>
            <a:off x="4643438" y="5445125"/>
            <a:ext cx="433387" cy="260350"/>
          </a:xfrm>
          <a:prstGeom prst="rightArrow">
            <a:avLst>
              <a:gd name="adj1" fmla="val 50000"/>
              <a:gd name="adj2" fmla="val 50209"/>
            </a:avLst>
          </a:prstGeom>
          <a:noFill/>
          <a:ln w="9525" algn="ctr">
            <a:solidFill>
              <a:schemeClr val="tx1"/>
            </a:solidFill>
            <a:round/>
            <a:headEnd/>
            <a:tailEnd/>
          </a:ln>
        </p:spPr>
        <p:txBody>
          <a:bodyPr>
            <a:spAutoFit/>
          </a:bodyPr>
          <a:lstStyle/>
          <a:p>
            <a:endParaRPr lang="en-CA"/>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55613" y="506413"/>
            <a:ext cx="8688387" cy="5232202"/>
          </a:xfrm>
          <a:prstGeom prst="rect">
            <a:avLst/>
          </a:prstGeom>
          <a:noFill/>
          <a:ln w="9525">
            <a:noFill/>
            <a:miter lim="800000"/>
            <a:headEnd/>
            <a:tailEnd/>
          </a:ln>
        </p:spPr>
        <p:txBody>
          <a:bodyPr wrap="square" lIns="0" tIns="0" rIns="0" bIns="0">
            <a:spAutoFit/>
          </a:bodyPr>
          <a:lstStyle/>
          <a:p>
            <a:pPr eaLnBrk="1" hangingPunct="1"/>
            <a:r>
              <a:rPr lang="en-US" sz="2400" b="1" dirty="0">
                <a:ea typeface="SimSun" pitchFamily="2" charset="-122"/>
              </a:rPr>
              <a:t>Third-Order </a:t>
            </a:r>
            <a:r>
              <a:rPr lang="en-US" sz="2400" b="1" dirty="0" err="1">
                <a:ea typeface="SimSun" pitchFamily="2" charset="-122"/>
              </a:rPr>
              <a:t>Chebyshev</a:t>
            </a:r>
            <a:r>
              <a:rPr lang="en-US" sz="2400" b="1" dirty="0">
                <a:ea typeface="SimSun" pitchFamily="2" charset="-122"/>
              </a:rPr>
              <a:t> Filter: Type 1d (Fast) Tuning </a:t>
            </a:r>
          </a:p>
          <a:p>
            <a:pPr eaLnBrk="1" hangingPunct="1"/>
            <a:r>
              <a:rPr lang="en-US" sz="2400" dirty="0" smtClean="0">
                <a:ea typeface="SimSun" pitchFamily="2" charset="-122"/>
              </a:rPr>
              <a:t>(</a:t>
            </a:r>
            <a:r>
              <a:rPr lang="en-US" sz="2400" i="1" dirty="0">
                <a:ea typeface="SimSun" pitchFamily="2" charset="-122"/>
              </a:rPr>
              <a:t>Koziel et al., 2010</a:t>
            </a:r>
            <a:r>
              <a:rPr lang="en-US" sz="2400" dirty="0">
                <a:ea typeface="SimSun" pitchFamily="2" charset="-122"/>
              </a:rPr>
              <a:t>)</a:t>
            </a:r>
            <a:r>
              <a:rPr lang="en-US" b="1" dirty="0">
                <a:ea typeface="SimSun" pitchFamily="2" charset="-122"/>
              </a:rPr>
              <a:t> </a:t>
            </a:r>
          </a:p>
          <a:p>
            <a:pPr eaLnBrk="1" hangingPunct="1"/>
            <a:r>
              <a:rPr lang="en-US" sz="2400" dirty="0" smtClean="0"/>
              <a:t>						</a:t>
            </a:r>
          </a:p>
          <a:p>
            <a:pPr eaLnBrk="1" hangingPunct="1"/>
            <a:r>
              <a:rPr lang="en-US" sz="2400" dirty="0" smtClean="0"/>
              <a:t>						initial </a:t>
            </a:r>
            <a:r>
              <a:rPr lang="en-US" sz="2400" dirty="0"/>
              <a:t>fine model (</a:t>
            </a:r>
            <a:r>
              <a:rPr lang="en-US" sz="2400" dirty="0">
                <a:sym typeface="Symbol" pitchFamily="18" charset="2"/>
              </a:rPr>
              <a:t></a:t>
            </a:r>
            <a:r>
              <a:rPr lang="en-US" sz="2400" dirty="0"/>
              <a:t>), </a:t>
            </a:r>
          </a:p>
          <a:p>
            <a:pPr eaLnBrk="1" hangingPunct="1"/>
            <a:r>
              <a:rPr lang="en-US" sz="2400" dirty="0" smtClean="0"/>
              <a:t>						tuning </a:t>
            </a:r>
            <a:r>
              <a:rPr lang="en-US" sz="2400" dirty="0"/>
              <a:t>model (---), </a:t>
            </a:r>
            <a:r>
              <a:rPr lang="en-US" sz="2400" dirty="0" smtClean="0"/>
              <a:t>							tuning </a:t>
            </a:r>
            <a:r>
              <a:rPr lang="en-US" sz="2400" dirty="0"/>
              <a:t>model after the </a:t>
            </a:r>
            <a:r>
              <a:rPr lang="en-US" sz="2400" dirty="0" smtClean="0"/>
              <a:t>						alignment </a:t>
            </a:r>
            <a:r>
              <a:rPr lang="en-US" sz="2400" dirty="0"/>
              <a:t>procedure (…)</a:t>
            </a:r>
          </a:p>
          <a:p>
            <a:pPr eaLnBrk="1" hangingPunct="1"/>
            <a:r>
              <a:rPr lang="en-US" b="1" dirty="0"/>
              <a:t/>
            </a:r>
            <a:br>
              <a:rPr lang="en-US" b="1" dirty="0"/>
            </a:br>
            <a:r>
              <a:rPr lang="en-US" b="1" dirty="0"/>
              <a:t/>
            </a:r>
            <a:br>
              <a:rPr lang="en-US" b="1" dirty="0"/>
            </a:br>
            <a:endParaRPr lang="en-US" b="1" dirty="0"/>
          </a:p>
          <a:p>
            <a:pPr eaLnBrk="1" hangingPunct="1"/>
            <a:endParaRPr lang="en-US" sz="2400" dirty="0" smtClean="0"/>
          </a:p>
          <a:p>
            <a:pPr eaLnBrk="1" hangingPunct="1"/>
            <a:r>
              <a:rPr lang="en-US" sz="2400" dirty="0" smtClean="0"/>
              <a:t>						final </a:t>
            </a:r>
            <a:r>
              <a:rPr lang="en-US" sz="2400" dirty="0"/>
              <a:t>model design (</a:t>
            </a:r>
            <a:r>
              <a:rPr lang="en-US" sz="2400" dirty="0">
                <a:sym typeface="Symbol" pitchFamily="18" charset="2"/>
              </a:rPr>
              <a:t></a:t>
            </a:r>
            <a:r>
              <a:rPr lang="en-US" sz="2400" dirty="0"/>
              <a:t>), </a:t>
            </a:r>
            <a:endParaRPr lang="en-US" sz="2400" dirty="0" smtClean="0"/>
          </a:p>
          <a:p>
            <a:pPr eaLnBrk="1" hangingPunct="1"/>
            <a:r>
              <a:rPr lang="en-US" sz="2400" dirty="0" smtClean="0"/>
              <a:t>						tuning </a:t>
            </a:r>
            <a:r>
              <a:rPr lang="en-US" sz="2400" dirty="0"/>
              <a:t>model (---)</a:t>
            </a:r>
            <a:r>
              <a:rPr lang="en-US" dirty="0"/>
              <a:t/>
            </a:r>
            <a:br>
              <a:rPr lang="en-US" dirty="0"/>
            </a:br>
            <a:r>
              <a:rPr lang="en-US" b="1" dirty="0"/>
              <a:t/>
            </a:r>
            <a:br>
              <a:rPr lang="en-US" b="1" dirty="0"/>
            </a:br>
            <a:endParaRPr lang="en-US" b="1" dirty="0"/>
          </a:p>
        </p:txBody>
      </p:sp>
      <p:pic>
        <p:nvPicPr>
          <p:cNvPr id="69646" name="Picture 6"/>
          <p:cNvPicPr>
            <a:picLocks noChangeAspect="1" noChangeArrowheads="1"/>
          </p:cNvPicPr>
          <p:nvPr/>
        </p:nvPicPr>
        <p:blipFill>
          <a:blip r:embed="rId3" cstate="print"/>
          <a:srcRect/>
          <a:stretch>
            <a:fillRect/>
          </a:stretch>
        </p:blipFill>
        <p:spPr bwMode="auto">
          <a:xfrm>
            <a:off x="179685" y="1544886"/>
            <a:ext cx="5832475" cy="2316162"/>
          </a:xfrm>
          <a:prstGeom prst="rect">
            <a:avLst/>
          </a:prstGeom>
          <a:noFill/>
          <a:ln w="9525">
            <a:noFill/>
            <a:miter lim="800000"/>
            <a:headEnd/>
            <a:tailEnd/>
          </a:ln>
        </p:spPr>
      </p:pic>
      <p:pic>
        <p:nvPicPr>
          <p:cNvPr id="69647" name="Picture 7"/>
          <p:cNvPicPr>
            <a:picLocks noChangeAspect="1" noChangeArrowheads="1"/>
          </p:cNvPicPr>
          <p:nvPr/>
        </p:nvPicPr>
        <p:blipFill>
          <a:blip r:embed="rId4" cstate="print"/>
          <a:srcRect/>
          <a:stretch>
            <a:fillRect/>
          </a:stretch>
        </p:blipFill>
        <p:spPr bwMode="auto">
          <a:xfrm>
            <a:off x="251520" y="4149080"/>
            <a:ext cx="5802312" cy="2303463"/>
          </a:xfrm>
          <a:prstGeom prst="rect">
            <a:avLst/>
          </a:prstGeom>
          <a:ln w="9525">
            <a:noFill/>
            <a:miter lim="800000"/>
            <a:headEnd/>
            <a:tailEnd/>
          </a:ln>
        </p:spPr>
      </p:pic>
      <p:sp>
        <p:nvSpPr>
          <p:cNvPr id="69635"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69636"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69637"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38"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39"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40"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41"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42"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43"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44"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69645"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5613" y="506413"/>
            <a:ext cx="8448675" cy="4801314"/>
          </a:xfrm>
          <a:prstGeom prst="rect">
            <a:avLst/>
          </a:prstGeom>
          <a:noFill/>
          <a:ln w="9525">
            <a:noFill/>
            <a:miter lim="800000"/>
            <a:headEnd/>
            <a:tailEnd/>
          </a:ln>
        </p:spPr>
        <p:txBody>
          <a:bodyPr lIns="0" tIns="0" rIns="0" bIns="0">
            <a:spAutoFit/>
          </a:bodyPr>
          <a:lstStyle/>
          <a:p>
            <a:pPr eaLnBrk="1" hangingPunct="1"/>
            <a:r>
              <a:rPr lang="en-US" sz="2400" b="1" dirty="0" smtClean="0">
                <a:ea typeface="SimSun" pitchFamily="2" charset="-122"/>
              </a:rPr>
              <a:t>Coupled-line </a:t>
            </a:r>
            <a:r>
              <a:rPr lang="en-US" sz="2400" b="1" dirty="0" err="1" smtClean="0">
                <a:ea typeface="SimSun" pitchFamily="2" charset="-122"/>
              </a:rPr>
              <a:t>Bandpass</a:t>
            </a:r>
            <a:r>
              <a:rPr lang="en-US" sz="2400" b="1" dirty="0" smtClean="0">
                <a:ea typeface="SimSun" pitchFamily="2" charset="-122"/>
              </a:rPr>
              <a:t> Filter: Type 2 Tuning </a:t>
            </a:r>
          </a:p>
          <a:p>
            <a:pPr eaLnBrk="1" hangingPunct="1"/>
            <a:r>
              <a:rPr lang="en-US" sz="2400" dirty="0" smtClean="0">
                <a:ea typeface="SimSun" pitchFamily="2" charset="-122"/>
              </a:rPr>
              <a:t>(</a:t>
            </a:r>
            <a:r>
              <a:rPr lang="en-US" sz="2400" i="1" dirty="0" err="1" smtClean="0">
                <a:ea typeface="SimSun" pitchFamily="2" charset="-122"/>
              </a:rPr>
              <a:t>Koziel</a:t>
            </a:r>
            <a:r>
              <a:rPr lang="en-US" sz="2400" i="1" dirty="0" smtClean="0">
                <a:ea typeface="SimSun" pitchFamily="2" charset="-122"/>
              </a:rPr>
              <a:t> and Bandler, 2011</a:t>
            </a:r>
            <a:r>
              <a:rPr lang="en-US" sz="2400" dirty="0" smtClean="0">
                <a:ea typeface="SimSun" pitchFamily="2" charset="-122"/>
              </a:rPr>
              <a:t>)</a:t>
            </a:r>
            <a:r>
              <a:rPr lang="en-US" b="1" dirty="0" smtClean="0">
                <a:ea typeface="SimSun" pitchFamily="2" charset="-122"/>
              </a:rPr>
              <a:t> </a:t>
            </a:r>
            <a:endParaRPr lang="en-US" b="1" dirty="0">
              <a:ea typeface="SimSun" pitchFamily="2" charset="-122"/>
            </a:endParaRPr>
          </a:p>
          <a:p>
            <a:pPr eaLnBrk="1" hangingPunct="1"/>
            <a:endParaRPr lang="en-US" sz="2400" dirty="0">
              <a:ea typeface="SimSun" pitchFamily="2" charset="-122"/>
            </a:endParaRPr>
          </a:p>
          <a:p>
            <a:pPr eaLnBrk="1" hangingPunct="1"/>
            <a:r>
              <a:rPr lang="en-US" sz="2400" dirty="0"/>
              <a:t>c</a:t>
            </a:r>
            <a:r>
              <a:rPr lang="en-US" sz="2400" dirty="0" smtClean="0"/>
              <a:t>onceptual </a:t>
            </a:r>
            <a:r>
              <a:rPr lang="en-US" sz="2400" dirty="0"/>
              <a:t>tuning </a:t>
            </a:r>
            <a:r>
              <a:rPr lang="en-US" sz="2400" dirty="0" smtClean="0"/>
              <a:t>model                   </a:t>
            </a:r>
            <a:r>
              <a:rPr lang="en-US" sz="2400" dirty="0"/>
              <a:t>tuning model</a:t>
            </a:r>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p:txBody>
      </p:sp>
      <p:sp>
        <p:nvSpPr>
          <p:cNvPr id="70659"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0"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2"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3"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4"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5"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7"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8"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9"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561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61153" name="Object 1"/>
          <p:cNvGraphicFramePr>
            <a:graphicFrameLocks noChangeAspect="1"/>
          </p:cNvGraphicFramePr>
          <p:nvPr/>
        </p:nvGraphicFramePr>
        <p:xfrm>
          <a:off x="798780" y="2492896"/>
          <a:ext cx="3771729" cy="2520280"/>
        </p:xfrm>
        <a:graphic>
          <a:graphicData uri="http://schemas.openxmlformats.org/presentationml/2006/ole">
            <mc:AlternateContent xmlns:mc="http://schemas.openxmlformats.org/markup-compatibility/2006">
              <mc:Choice xmlns:v="urn:schemas-microsoft-com:vml" Requires="v">
                <p:oleObj spid="_x0000_s561290" name="Visio" r:id="rId4" imgW="4914443" imgH="3336399" progId="Visio.Drawing.11">
                  <p:embed/>
                </p:oleObj>
              </mc:Choice>
              <mc:Fallback>
                <p:oleObj name="Visio" r:id="rId4" imgW="4914443" imgH="3336399" progId="Visio.Drawing.11">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780" y="2492896"/>
                        <a:ext cx="3771729" cy="252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1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61155" name="Object 3"/>
          <p:cNvGraphicFramePr>
            <a:graphicFrameLocks noChangeAspect="1"/>
          </p:cNvGraphicFramePr>
          <p:nvPr/>
        </p:nvGraphicFramePr>
        <p:xfrm>
          <a:off x="4932040" y="2348879"/>
          <a:ext cx="3384376" cy="2772913"/>
        </p:xfrm>
        <a:graphic>
          <a:graphicData uri="http://schemas.openxmlformats.org/presentationml/2006/ole">
            <mc:AlternateContent xmlns:mc="http://schemas.openxmlformats.org/markup-compatibility/2006">
              <mc:Choice xmlns:v="urn:schemas-microsoft-com:vml" Requires="v">
                <p:oleObj spid="_x0000_s561291" name="Visio" r:id="rId6" imgW="6513728" imgH="5410760" progId="Visio.Drawing.11">
                  <p:embed/>
                </p:oleObj>
              </mc:Choice>
              <mc:Fallback>
                <p:oleObj name="Visio" r:id="rId6" imgW="6513728" imgH="5410760" progId="Visio.Drawing.11">
                  <p:embed/>
                  <p:pic>
                    <p:nvPicPr>
                      <p:cNvPr id="0" name="Picture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2348879"/>
                        <a:ext cx="3384376" cy="277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5613" y="506413"/>
            <a:ext cx="8448675" cy="4801314"/>
          </a:xfrm>
          <a:prstGeom prst="rect">
            <a:avLst/>
          </a:prstGeom>
          <a:noFill/>
          <a:ln w="9525">
            <a:noFill/>
            <a:miter lim="800000"/>
            <a:headEnd/>
            <a:tailEnd/>
          </a:ln>
        </p:spPr>
        <p:txBody>
          <a:bodyPr lIns="0" tIns="0" rIns="0" bIns="0">
            <a:spAutoFit/>
          </a:bodyPr>
          <a:lstStyle/>
          <a:p>
            <a:pPr eaLnBrk="1" hangingPunct="1"/>
            <a:r>
              <a:rPr lang="en-US" sz="2400" b="1" dirty="0">
                <a:ea typeface="SimSun" pitchFamily="2" charset="-122"/>
              </a:rPr>
              <a:t>Coupled-line </a:t>
            </a:r>
            <a:r>
              <a:rPr lang="en-US" sz="2400" b="1" dirty="0" err="1">
                <a:ea typeface="SimSun" pitchFamily="2" charset="-122"/>
              </a:rPr>
              <a:t>Bandpass</a:t>
            </a:r>
            <a:r>
              <a:rPr lang="en-US" sz="2400" b="1" dirty="0">
                <a:ea typeface="SimSun" pitchFamily="2" charset="-122"/>
              </a:rPr>
              <a:t> Filter: Type 2 Tuning </a:t>
            </a:r>
          </a:p>
          <a:p>
            <a:pPr eaLnBrk="1" hangingPunct="1"/>
            <a:r>
              <a:rPr lang="en-US" sz="2400" dirty="0" smtClean="0">
                <a:ea typeface="SimSun" pitchFamily="2" charset="-122"/>
              </a:rPr>
              <a:t>(</a:t>
            </a:r>
            <a:r>
              <a:rPr lang="en-US" sz="2400" i="1" dirty="0" err="1" smtClean="0">
                <a:ea typeface="SimSun" pitchFamily="2" charset="-122"/>
              </a:rPr>
              <a:t>Koziel</a:t>
            </a:r>
            <a:r>
              <a:rPr lang="en-US" sz="2400" i="1" dirty="0" smtClean="0">
                <a:ea typeface="SimSun" pitchFamily="2" charset="-122"/>
              </a:rPr>
              <a:t> and Bandler, 2011</a:t>
            </a:r>
            <a:r>
              <a:rPr lang="en-US" sz="2400" dirty="0" smtClean="0">
                <a:ea typeface="SimSun" pitchFamily="2" charset="-122"/>
              </a:rPr>
              <a:t>)</a:t>
            </a:r>
            <a:r>
              <a:rPr lang="en-US" sz="2400" b="1" dirty="0" smtClean="0">
                <a:ea typeface="SimSun" pitchFamily="2" charset="-122"/>
              </a:rPr>
              <a:t> </a:t>
            </a:r>
          </a:p>
          <a:p>
            <a:pPr eaLnBrk="1" hangingPunct="1"/>
            <a:endParaRPr lang="en-US" sz="2400" dirty="0">
              <a:ea typeface="SimSun" pitchFamily="2" charset="-122"/>
            </a:endParaRPr>
          </a:p>
          <a:p>
            <a:pPr eaLnBrk="1" hangingPunct="1"/>
            <a:r>
              <a:rPr lang="en-US" sz="2400" dirty="0" smtClean="0"/>
              <a:t>final fine model responses obtained in two iterations </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p:txBody>
      </p:sp>
      <p:sp>
        <p:nvSpPr>
          <p:cNvPr id="70659"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0"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2"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3"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4"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5"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7"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8"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9"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561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1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2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pic>
        <p:nvPicPr>
          <p:cNvPr id="562180" name="Picture 212"/>
          <p:cNvPicPr>
            <a:picLocks noChangeAspect="1" noChangeArrowheads="1"/>
          </p:cNvPicPr>
          <p:nvPr/>
        </p:nvPicPr>
        <p:blipFill>
          <a:blip r:embed="rId3" cstate="print"/>
          <a:srcRect/>
          <a:stretch>
            <a:fillRect/>
          </a:stretch>
        </p:blipFill>
        <p:spPr bwMode="auto">
          <a:xfrm>
            <a:off x="2051720" y="2132856"/>
            <a:ext cx="5270206" cy="3691047"/>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5613" y="506413"/>
            <a:ext cx="8448675" cy="5909310"/>
          </a:xfrm>
          <a:prstGeom prst="rect">
            <a:avLst/>
          </a:prstGeom>
          <a:noFill/>
          <a:ln w="9525">
            <a:noFill/>
            <a:miter lim="800000"/>
            <a:headEnd/>
            <a:tailEnd/>
          </a:ln>
        </p:spPr>
        <p:txBody>
          <a:bodyPr lIns="0" tIns="0" rIns="0" bIns="0">
            <a:spAutoFit/>
          </a:bodyPr>
          <a:lstStyle/>
          <a:p>
            <a:pPr eaLnBrk="1" hangingPunct="1"/>
            <a:r>
              <a:rPr lang="en-US" sz="2400" b="1" dirty="0" smtClean="0">
                <a:ea typeface="SimSun" pitchFamily="2" charset="-122"/>
              </a:rPr>
              <a:t>Conclusions</a:t>
            </a:r>
            <a:endParaRPr lang="en-US" b="1" dirty="0">
              <a:ea typeface="SimSun" pitchFamily="2" charset="-122"/>
            </a:endParaRPr>
          </a:p>
          <a:p>
            <a:pPr eaLnBrk="1" hangingPunct="1"/>
            <a:endParaRPr lang="en-US" sz="2400" dirty="0">
              <a:ea typeface="SimSun" pitchFamily="2" charset="-122"/>
            </a:endParaRPr>
          </a:p>
          <a:p>
            <a:r>
              <a:rPr lang="en-US" sz="2400" dirty="0" smtClean="0"/>
              <a:t>review of tuning techniques</a:t>
            </a:r>
          </a:p>
          <a:p>
            <a:endParaRPr lang="en-US" sz="2400" dirty="0" smtClean="0"/>
          </a:p>
          <a:p>
            <a:r>
              <a:rPr lang="en-US" sz="2400" dirty="0" smtClean="0"/>
              <a:t>categorize and illustrate </a:t>
            </a:r>
            <a:r>
              <a:rPr lang="en-US" sz="2400" dirty="0" smtClean="0">
                <a:solidFill>
                  <a:srgbClr val="FF0000"/>
                </a:solidFill>
              </a:rPr>
              <a:t>tuning space mapping</a:t>
            </a:r>
            <a:r>
              <a:rPr lang="en-US" sz="2400" dirty="0" smtClean="0"/>
              <a:t> procedures</a:t>
            </a:r>
            <a:endParaRPr lang="en-US" sz="2400" dirty="0"/>
          </a:p>
          <a:p>
            <a:endParaRPr lang="en-US" sz="2400" dirty="0" smtClean="0"/>
          </a:p>
          <a:p>
            <a:r>
              <a:rPr lang="en-US" sz="2400" dirty="0" smtClean="0">
                <a:solidFill>
                  <a:srgbClr val="FF0000"/>
                </a:solidFill>
              </a:rPr>
              <a:t>tuning space mapping</a:t>
            </a:r>
            <a:r>
              <a:rPr lang="en-US" sz="2400" dirty="0" smtClean="0"/>
              <a:t> is generally robust because of misalignment compensation by</a:t>
            </a:r>
          </a:p>
          <a:p>
            <a:r>
              <a:rPr lang="en-US" sz="2400" dirty="0"/>
              <a:t> </a:t>
            </a:r>
            <a:r>
              <a:rPr lang="en-US" sz="2400" dirty="0" smtClean="0"/>
              <a:t>    physically valid tuning elements and</a:t>
            </a:r>
          </a:p>
          <a:p>
            <a:r>
              <a:rPr lang="en-US" sz="2400" dirty="0"/>
              <a:t> </a:t>
            </a:r>
            <a:r>
              <a:rPr lang="en-US" sz="2400" dirty="0" smtClean="0"/>
              <a:t>    subsequent parameter extraction procedures</a:t>
            </a:r>
          </a:p>
          <a:p>
            <a:endParaRPr lang="en-US" sz="2400" dirty="0"/>
          </a:p>
          <a:p>
            <a:r>
              <a:rPr lang="en-US" sz="2400" dirty="0" smtClean="0"/>
              <a:t>considerations: the engineer’s knowledge, available software, difficulties in implementation, simulation costs</a:t>
            </a:r>
          </a:p>
          <a:p>
            <a:pPr eaLnBrk="1" hangingPunct="1"/>
            <a:endParaRPr lang="en-CA" sz="2400" dirty="0" smtClean="0">
              <a:cs typeface="Times New Roman" pitchFamily="18" charset="0"/>
            </a:endParaRPr>
          </a:p>
          <a:p>
            <a:pPr eaLnBrk="1" hangingPunct="1"/>
            <a:r>
              <a:rPr lang="en-CA" sz="2400" dirty="0" smtClean="0">
                <a:cs typeface="Times New Roman" pitchFamily="18" charset="0"/>
              </a:rPr>
              <a:t>our aim: to help engineers understand the methodology and to inspire new implementations and applications</a:t>
            </a:r>
            <a:endParaRPr lang="en-US" sz="2400" dirty="0" smtClean="0">
              <a:cs typeface="Times New Roman" pitchFamily="18" charset="0"/>
            </a:endParaRPr>
          </a:p>
        </p:txBody>
      </p:sp>
      <p:sp>
        <p:nvSpPr>
          <p:cNvPr id="70659"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0"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2"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3"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4"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5"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7"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8"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9"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561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1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2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5613" y="506413"/>
            <a:ext cx="8448675" cy="5970865"/>
          </a:xfrm>
          <a:prstGeom prst="rect">
            <a:avLst/>
          </a:prstGeom>
          <a:noFill/>
          <a:ln w="9525">
            <a:noFill/>
            <a:miter lim="800000"/>
            <a:headEnd/>
            <a:tailEnd/>
          </a:ln>
        </p:spPr>
        <p:txBody>
          <a:bodyPr lIns="0" tIns="0" rIns="0" bIns="0">
            <a:spAutoFit/>
          </a:bodyPr>
          <a:lstStyle/>
          <a:p>
            <a:pPr eaLnBrk="1" hangingPunct="1"/>
            <a:r>
              <a:rPr lang="en-US" sz="2400" b="1" dirty="0" smtClean="0">
                <a:ea typeface="SimSun" pitchFamily="2" charset="-122"/>
              </a:rPr>
              <a:t>References 1</a:t>
            </a:r>
          </a:p>
          <a:p>
            <a:pPr eaLnBrk="1" hangingPunct="1"/>
            <a:endParaRPr lang="en-CA" sz="1400" dirty="0"/>
          </a:p>
          <a:p>
            <a:pPr eaLnBrk="1" hangingPunct="1"/>
            <a:r>
              <a:rPr lang="en-CA" sz="1400" dirty="0"/>
              <a:t>J.W. Bandler, P.C. </a:t>
            </a:r>
            <a:r>
              <a:rPr lang="en-CA" sz="1400" dirty="0" smtClean="0"/>
              <a:t>Liu, </a:t>
            </a:r>
            <a:r>
              <a:rPr lang="en-CA" sz="1400" dirty="0"/>
              <a:t>and H. Tromp, </a:t>
            </a:r>
            <a:r>
              <a:rPr lang="en-CA" sz="1400" dirty="0" smtClean="0"/>
              <a:t>“A </a:t>
            </a:r>
            <a:r>
              <a:rPr lang="en-CA" sz="1400" dirty="0"/>
              <a:t>nonlinear programming approach to optimal design centering, </a:t>
            </a:r>
            <a:r>
              <a:rPr lang="en-CA" sz="1400" dirty="0" err="1"/>
              <a:t>tolerancing</a:t>
            </a:r>
            <a:r>
              <a:rPr lang="en-CA" sz="1400" dirty="0"/>
              <a:t> and tuning</a:t>
            </a:r>
            <a:r>
              <a:rPr lang="en-CA" sz="1400" dirty="0" smtClean="0"/>
              <a:t>,” </a:t>
            </a:r>
            <a:r>
              <a:rPr lang="en-CA" sz="1400" i="1" dirty="0"/>
              <a:t>IEEE Trans. Circuits and Systems</a:t>
            </a:r>
            <a:r>
              <a:rPr lang="en-CA" sz="1400" dirty="0"/>
              <a:t>, vol. </a:t>
            </a:r>
            <a:r>
              <a:rPr lang="en-CA" sz="1400" dirty="0" smtClean="0"/>
              <a:t>23</a:t>
            </a:r>
            <a:r>
              <a:rPr lang="en-CA" sz="1400" dirty="0"/>
              <a:t>, </a:t>
            </a:r>
            <a:r>
              <a:rPr lang="en-CA" sz="1400" dirty="0" smtClean="0"/>
              <a:t>no. 3, pp</a:t>
            </a:r>
            <a:r>
              <a:rPr lang="en-CA" sz="1400" dirty="0"/>
              <a:t>. 155-165, Mar. </a:t>
            </a:r>
            <a:r>
              <a:rPr lang="en-CA" sz="1400" dirty="0" smtClean="0"/>
              <a:t>1976.</a:t>
            </a:r>
          </a:p>
          <a:p>
            <a:pPr eaLnBrk="1" hangingPunct="1"/>
            <a:endParaRPr lang="en-CA" sz="1400" dirty="0" smtClean="0"/>
          </a:p>
          <a:p>
            <a:pPr eaLnBrk="1" hangingPunct="1"/>
            <a:r>
              <a:rPr lang="en-CA" sz="1400" dirty="0"/>
              <a:t>J.W</a:t>
            </a:r>
            <a:r>
              <a:rPr lang="en-CA" sz="1400" dirty="0" smtClean="0"/>
              <a:t>. Bandler</a:t>
            </a:r>
            <a:r>
              <a:rPr lang="en-CA" sz="1400" dirty="0"/>
              <a:t>, M.R.M</a:t>
            </a:r>
            <a:r>
              <a:rPr lang="en-CA" sz="1400" dirty="0" smtClean="0"/>
              <a:t>. </a:t>
            </a:r>
            <a:r>
              <a:rPr lang="en-CA" sz="1400" dirty="0" err="1" smtClean="0"/>
              <a:t>Rizk</a:t>
            </a:r>
            <a:r>
              <a:rPr lang="en-CA" sz="1400" dirty="0" smtClean="0"/>
              <a:t>, </a:t>
            </a:r>
            <a:r>
              <a:rPr lang="en-CA" sz="1400" dirty="0"/>
              <a:t>and A.E. </a:t>
            </a:r>
            <a:r>
              <a:rPr lang="en-CA" sz="1400" dirty="0" err="1"/>
              <a:t>Salama</a:t>
            </a:r>
            <a:r>
              <a:rPr lang="en-CA" sz="1400" dirty="0"/>
              <a:t>, </a:t>
            </a:r>
            <a:r>
              <a:rPr lang="en-CA" sz="1400" dirty="0" smtClean="0"/>
              <a:t>“An </a:t>
            </a:r>
            <a:r>
              <a:rPr lang="en-CA" sz="1400" dirty="0"/>
              <a:t>interactive optimal postproduction tuning technique utilizing simulated sensitivities and response </a:t>
            </a:r>
            <a:r>
              <a:rPr lang="en-CA" sz="1400" dirty="0" smtClean="0"/>
              <a:t>measurements,” </a:t>
            </a:r>
            <a:r>
              <a:rPr lang="en-CA" sz="1400" i="1" dirty="0"/>
              <a:t>IEEE Int. Microwave </a:t>
            </a:r>
            <a:r>
              <a:rPr lang="en-CA" sz="1400" i="1" dirty="0" err="1"/>
              <a:t>Symp</a:t>
            </a:r>
            <a:r>
              <a:rPr lang="en-CA" sz="1400" i="1" dirty="0"/>
              <a:t>. Digest</a:t>
            </a:r>
            <a:r>
              <a:rPr lang="en-CA" sz="1400" dirty="0"/>
              <a:t>, Los Angeles, CA, </a:t>
            </a:r>
            <a:r>
              <a:rPr lang="en-CA" sz="1400" dirty="0" smtClean="0"/>
              <a:t>June 1981, </a:t>
            </a:r>
            <a:r>
              <a:rPr lang="en-CA" sz="1400" dirty="0"/>
              <a:t>pp. 63-65</a:t>
            </a:r>
            <a:r>
              <a:rPr lang="en-CA" sz="1400" dirty="0" smtClean="0"/>
              <a:t>.</a:t>
            </a:r>
          </a:p>
          <a:p>
            <a:pPr eaLnBrk="1" hangingPunct="1"/>
            <a:endParaRPr lang="en-CA" sz="1400" dirty="0"/>
          </a:p>
          <a:p>
            <a:pPr eaLnBrk="1" hangingPunct="1"/>
            <a:r>
              <a:rPr lang="en-CA" sz="1400" dirty="0" smtClean="0"/>
              <a:t>J.W. Bandler </a:t>
            </a:r>
            <a:r>
              <a:rPr lang="en-CA" sz="1400" dirty="0"/>
              <a:t>and A.E. </a:t>
            </a:r>
            <a:r>
              <a:rPr lang="en-CA" sz="1400" dirty="0" err="1" smtClean="0"/>
              <a:t>Salama</a:t>
            </a:r>
            <a:r>
              <a:rPr lang="en-CA" sz="1400" dirty="0" smtClean="0"/>
              <a:t>, “Integrated </a:t>
            </a:r>
            <a:r>
              <a:rPr lang="en-CA" sz="1400" dirty="0"/>
              <a:t>approach to microwave </a:t>
            </a:r>
            <a:r>
              <a:rPr lang="en-CA" sz="1400" dirty="0" smtClean="0"/>
              <a:t>postproduction tuning,” </a:t>
            </a:r>
            <a:r>
              <a:rPr lang="en-CA" sz="1400" i="1" dirty="0"/>
              <a:t>IEEE Int. Microwave </a:t>
            </a:r>
            <a:r>
              <a:rPr lang="en-CA" sz="1400" i="1" dirty="0" err="1"/>
              <a:t>Symp</a:t>
            </a:r>
            <a:r>
              <a:rPr lang="en-CA" sz="1400" i="1" dirty="0"/>
              <a:t>. Digest</a:t>
            </a:r>
            <a:r>
              <a:rPr lang="en-CA" sz="1400" dirty="0"/>
              <a:t>, Boston, MA, </a:t>
            </a:r>
            <a:r>
              <a:rPr lang="en-CA" sz="1400" dirty="0" smtClean="0"/>
              <a:t>May-June 1983, </a:t>
            </a:r>
            <a:r>
              <a:rPr lang="en-CA" sz="1400" dirty="0"/>
              <a:t>pp. 415-417</a:t>
            </a:r>
            <a:r>
              <a:rPr lang="en-CA" sz="1400" dirty="0" smtClean="0"/>
              <a:t>.</a:t>
            </a:r>
          </a:p>
          <a:p>
            <a:pPr eaLnBrk="1" hangingPunct="1"/>
            <a:endParaRPr lang="en-CA" sz="1400" dirty="0"/>
          </a:p>
          <a:p>
            <a:pPr eaLnBrk="1" hangingPunct="1"/>
            <a:r>
              <a:rPr lang="en-CA" sz="1400" dirty="0"/>
              <a:t>J.W. Bandler and A.E. </a:t>
            </a:r>
            <a:r>
              <a:rPr lang="en-CA" sz="1400" dirty="0" err="1"/>
              <a:t>Salama</a:t>
            </a:r>
            <a:r>
              <a:rPr lang="en-CA" sz="1400" dirty="0" smtClean="0"/>
              <a:t>, “Functional </a:t>
            </a:r>
            <a:r>
              <a:rPr lang="en-CA" sz="1400" dirty="0"/>
              <a:t>approach to microwave postproduction </a:t>
            </a:r>
            <a:r>
              <a:rPr lang="en-CA" sz="1400" dirty="0" smtClean="0"/>
              <a:t>tuning,” </a:t>
            </a:r>
            <a:r>
              <a:rPr lang="en-CA" sz="1400" i="1" dirty="0"/>
              <a:t>IEEE Trans. Microwave Theory Tech.</a:t>
            </a:r>
            <a:r>
              <a:rPr lang="en-CA" sz="1400" dirty="0"/>
              <a:t>, </a:t>
            </a:r>
            <a:r>
              <a:rPr lang="en-CA" sz="1400" dirty="0" smtClean="0"/>
              <a:t>vol. 33, no. 4, </a:t>
            </a:r>
            <a:r>
              <a:rPr lang="en-CA" sz="1400" dirty="0"/>
              <a:t>pp. 302-310</a:t>
            </a:r>
            <a:r>
              <a:rPr lang="en-CA" sz="1400" dirty="0" smtClean="0"/>
              <a:t>, Apr. </a:t>
            </a:r>
            <a:r>
              <a:rPr lang="en-CA" sz="1400" dirty="0"/>
              <a:t>1985. </a:t>
            </a:r>
            <a:endParaRPr lang="en-CA" sz="1400" dirty="0" smtClean="0"/>
          </a:p>
          <a:p>
            <a:pPr eaLnBrk="1" hangingPunct="1"/>
            <a:endParaRPr lang="en-CA" sz="1400" dirty="0"/>
          </a:p>
          <a:p>
            <a:r>
              <a:rPr lang="en-CA" sz="1400" dirty="0" smtClean="0"/>
              <a:t>J.W. Bandler, Q.S. Cheng, S.A. </a:t>
            </a:r>
            <a:r>
              <a:rPr lang="en-CA" sz="1400" dirty="0" err="1" smtClean="0"/>
              <a:t>Dakroury</a:t>
            </a:r>
            <a:r>
              <a:rPr lang="en-CA" sz="1400" dirty="0" smtClean="0"/>
              <a:t>, A.S. Mohamed, M.H. </a:t>
            </a:r>
            <a:r>
              <a:rPr lang="en-CA" sz="1400" dirty="0" err="1" smtClean="0"/>
              <a:t>Bakr</a:t>
            </a:r>
            <a:r>
              <a:rPr lang="en-CA" sz="1400" dirty="0" smtClean="0"/>
              <a:t>, K. Madsen, and J. </a:t>
            </a:r>
            <a:r>
              <a:rPr lang="en-CA" sz="1400" dirty="0" err="1" smtClean="0"/>
              <a:t>Søndergaard</a:t>
            </a:r>
            <a:r>
              <a:rPr lang="en-CA" sz="1400" dirty="0" smtClean="0"/>
              <a:t>, “Space mapping: the state of the art,” </a:t>
            </a:r>
            <a:r>
              <a:rPr lang="en-CA" sz="1400" i="1" dirty="0" smtClean="0"/>
              <a:t>IEEE Trans. Microwave Theory Tech.</a:t>
            </a:r>
            <a:r>
              <a:rPr lang="en-CA" sz="1400" dirty="0" smtClean="0"/>
              <a:t>, vol. 52, no. 1, pp. 337-361, Jan. 2004.</a:t>
            </a:r>
          </a:p>
          <a:p>
            <a:endParaRPr lang="en-CA" sz="1400" dirty="0" smtClean="0"/>
          </a:p>
          <a:p>
            <a:r>
              <a:rPr lang="en-CA" sz="1400" dirty="0" smtClean="0"/>
              <a:t>Q.S. Cheng, J.W. Bandler, and J.E. </a:t>
            </a:r>
            <a:r>
              <a:rPr lang="en-CA" sz="1400" dirty="0" err="1" smtClean="0"/>
              <a:t>Rayas-Sánchez</a:t>
            </a:r>
            <a:r>
              <a:rPr lang="en-CA" sz="1400" dirty="0" smtClean="0"/>
              <a:t>, “Tuning-aided implicit space mapping,” </a:t>
            </a:r>
            <a:r>
              <a:rPr lang="en-CA" sz="1400" i="1" dirty="0" smtClean="0"/>
              <a:t>Int. J. RF and Microwave CAE</a:t>
            </a:r>
            <a:r>
              <a:rPr lang="en-CA" sz="1400" dirty="0" smtClean="0"/>
              <a:t>, vol. 18, no. 5, pp. 445-453, Sep. 2008.</a:t>
            </a:r>
          </a:p>
          <a:p>
            <a:endParaRPr lang="en-CA" sz="1400" dirty="0" smtClean="0"/>
          </a:p>
          <a:p>
            <a:r>
              <a:rPr lang="en-CA" sz="1400" dirty="0"/>
              <a:t>Q.S. Cheng, J.W. Bandler, and S. </a:t>
            </a:r>
            <a:r>
              <a:rPr lang="en-CA" sz="1400" dirty="0" err="1"/>
              <a:t>Koziel</a:t>
            </a:r>
            <a:r>
              <a:rPr lang="en-CA" sz="1400" dirty="0"/>
              <a:t>, “Space mapping design framework exploiting tuning elements,” </a:t>
            </a:r>
            <a:r>
              <a:rPr lang="en-CA" sz="1400" i="1" dirty="0"/>
              <a:t>IEEE Trans. Microwave Theory Tech.</a:t>
            </a:r>
            <a:r>
              <a:rPr lang="en-CA" sz="1400" dirty="0"/>
              <a:t>, vol. 58, no. 1, pp. 136-144, Jan. 2010.</a:t>
            </a:r>
          </a:p>
          <a:p>
            <a:endParaRPr lang="en-CA" sz="1400" dirty="0"/>
          </a:p>
          <a:p>
            <a:r>
              <a:rPr lang="en-CA" sz="1400" dirty="0"/>
              <a:t>Q.S. Cheng, J.W. Bandler, and S. </a:t>
            </a:r>
            <a:r>
              <a:rPr lang="en-CA" sz="1400" dirty="0" err="1"/>
              <a:t>Koziel</a:t>
            </a:r>
            <a:r>
              <a:rPr lang="en-CA" sz="1400" dirty="0"/>
              <a:t>, “Tuning space mapping: the state of the art,” </a:t>
            </a:r>
            <a:r>
              <a:rPr lang="en-CA" sz="1400" i="1" dirty="0"/>
              <a:t>Int. J. RF and Microwave CAE</a:t>
            </a:r>
            <a:r>
              <a:rPr lang="en-CA" sz="1400" dirty="0"/>
              <a:t>, 2012</a:t>
            </a:r>
            <a:r>
              <a:rPr lang="en-CA" sz="1400" dirty="0" smtClean="0"/>
              <a:t>.</a:t>
            </a:r>
          </a:p>
          <a:p>
            <a:endParaRPr lang="en-CA" sz="1400" dirty="0" smtClean="0"/>
          </a:p>
        </p:txBody>
      </p:sp>
      <p:sp>
        <p:nvSpPr>
          <p:cNvPr id="70659"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0"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2"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3"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4"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5"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7"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8"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9"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561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1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2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5613" y="506413"/>
            <a:ext cx="8448675" cy="5755422"/>
          </a:xfrm>
          <a:prstGeom prst="rect">
            <a:avLst/>
          </a:prstGeom>
          <a:noFill/>
          <a:ln w="9525">
            <a:noFill/>
            <a:miter lim="800000"/>
            <a:headEnd/>
            <a:tailEnd/>
          </a:ln>
        </p:spPr>
        <p:txBody>
          <a:bodyPr lIns="0" tIns="0" rIns="0" bIns="0">
            <a:spAutoFit/>
          </a:bodyPr>
          <a:lstStyle/>
          <a:p>
            <a:pPr eaLnBrk="1" hangingPunct="1"/>
            <a:r>
              <a:rPr lang="en-US" sz="2400" b="1" dirty="0" smtClean="0">
                <a:ea typeface="SimSun" pitchFamily="2" charset="-122"/>
              </a:rPr>
              <a:t>References 2</a:t>
            </a:r>
          </a:p>
          <a:p>
            <a:pPr eaLnBrk="1" hangingPunct="1"/>
            <a:endParaRPr lang="en-CA" sz="1400" dirty="0"/>
          </a:p>
          <a:p>
            <a:r>
              <a:rPr lang="en-CA" sz="1400" dirty="0" smtClean="0"/>
              <a:t>Q.S</a:t>
            </a:r>
            <a:r>
              <a:rPr lang="en-CA" sz="1400" dirty="0"/>
              <a:t>. Cheng, J.C. </a:t>
            </a:r>
            <a:r>
              <a:rPr lang="en-CA" sz="1400" dirty="0" err="1"/>
              <a:t>Rautio</a:t>
            </a:r>
            <a:r>
              <a:rPr lang="en-CA" sz="1400" dirty="0"/>
              <a:t>, J.W. Bandler, and S. </a:t>
            </a:r>
            <a:r>
              <a:rPr lang="en-CA" sz="1400" dirty="0" err="1"/>
              <a:t>Koziel</a:t>
            </a:r>
            <a:r>
              <a:rPr lang="en-CA" sz="1400" dirty="0"/>
              <a:t>, “Progress in simulator-based tuning—the art of tuning space mapping,” </a:t>
            </a:r>
            <a:r>
              <a:rPr lang="en-CA" sz="1400" i="1" dirty="0"/>
              <a:t>IEEE Microwave Magazine</a:t>
            </a:r>
            <a:r>
              <a:rPr lang="en-CA" sz="1400" dirty="0"/>
              <a:t>, vol. 11, no. 4, pp. 96-110, June 2010.</a:t>
            </a:r>
          </a:p>
          <a:p>
            <a:endParaRPr lang="en-CA" sz="1400" dirty="0"/>
          </a:p>
          <a:p>
            <a:r>
              <a:rPr lang="en-CA" sz="1400" dirty="0"/>
              <a:t>S. </a:t>
            </a:r>
            <a:r>
              <a:rPr lang="en-CA" sz="1400" dirty="0" err="1"/>
              <a:t>Koziel</a:t>
            </a:r>
            <a:r>
              <a:rPr lang="en-CA" sz="1400" dirty="0"/>
              <a:t>, J. </a:t>
            </a:r>
            <a:r>
              <a:rPr lang="en-CA" sz="1400" dirty="0" err="1"/>
              <a:t>Meng</a:t>
            </a:r>
            <a:r>
              <a:rPr lang="en-CA" sz="1400" dirty="0"/>
              <a:t>, J.W. Bandler, M.H. </a:t>
            </a:r>
            <a:r>
              <a:rPr lang="en-CA" sz="1400" dirty="0" err="1"/>
              <a:t>Bakr</a:t>
            </a:r>
            <a:r>
              <a:rPr lang="en-CA" sz="1400" dirty="0"/>
              <a:t>, and Q.S. Cheng, “Accelerated microwave design optimization with tuning space mapping,” </a:t>
            </a:r>
            <a:r>
              <a:rPr lang="en-CA" sz="1400" i="1" dirty="0"/>
              <a:t>IEEE Trans. Microwave Theory Tech.</a:t>
            </a:r>
            <a:r>
              <a:rPr lang="en-CA" sz="1400" dirty="0"/>
              <a:t>, vol. 57, no. 2, pp. 383-394, Feb. 2009.</a:t>
            </a:r>
          </a:p>
          <a:p>
            <a:endParaRPr lang="en-CA" sz="1400" dirty="0"/>
          </a:p>
          <a:p>
            <a:r>
              <a:rPr lang="en-CA" sz="1400" dirty="0"/>
              <a:t>S. </a:t>
            </a:r>
            <a:r>
              <a:rPr lang="en-CA" sz="1400" dirty="0" err="1"/>
              <a:t>Koziel</a:t>
            </a:r>
            <a:r>
              <a:rPr lang="en-CA" sz="1400" dirty="0"/>
              <a:t>, J.W. Bandler, and Q.S. Cheng, “Design optimization of microwave circuits through fast embedded tuning space mapping,” </a:t>
            </a:r>
            <a:r>
              <a:rPr lang="en-CA" sz="1400" i="1" dirty="0"/>
              <a:t>Proc. 40th European Microwave Conf.</a:t>
            </a:r>
            <a:r>
              <a:rPr lang="en-CA" sz="1400" dirty="0"/>
              <a:t>, Paris, France, Sep./Oct. 2010, pp. 1186-1189.</a:t>
            </a:r>
          </a:p>
          <a:p>
            <a:endParaRPr lang="en-CA" sz="1400" dirty="0"/>
          </a:p>
          <a:p>
            <a:r>
              <a:rPr lang="en-CA" sz="1400" dirty="0"/>
              <a:t>S. </a:t>
            </a:r>
            <a:r>
              <a:rPr lang="en-CA" sz="1400" dirty="0" err="1"/>
              <a:t>Koziel</a:t>
            </a:r>
            <a:r>
              <a:rPr lang="en-CA" sz="1400" dirty="0"/>
              <a:t>, J.W. Bandler, and Q.S. Cheng, “Tuning space mapping design framework exploiting reduced EM models,” </a:t>
            </a:r>
            <a:r>
              <a:rPr lang="en-CA" sz="1400" i="1" dirty="0"/>
              <a:t>IET Microwaves, Antennas &amp; Propagation</a:t>
            </a:r>
            <a:r>
              <a:rPr lang="en-CA" sz="1400" dirty="0"/>
              <a:t>, vol. 5, no. 10, pp. 1219-1226, July 2011.</a:t>
            </a:r>
          </a:p>
          <a:p>
            <a:endParaRPr lang="en-CA" sz="1400" dirty="0"/>
          </a:p>
          <a:p>
            <a:r>
              <a:rPr lang="en-CA" sz="1400" dirty="0"/>
              <a:t>S. </a:t>
            </a:r>
            <a:r>
              <a:rPr lang="en-CA" sz="1400" dirty="0" err="1"/>
              <a:t>Koziel</a:t>
            </a:r>
            <a:r>
              <a:rPr lang="en-CA" sz="1400" dirty="0"/>
              <a:t> and J.W. Bandler, “Fast design optimization of microwave structures using co-simulation-based tuning space mapping,” </a:t>
            </a:r>
            <a:r>
              <a:rPr lang="en-CA" sz="1400" i="1" dirty="0"/>
              <a:t>Applied Computational Electromagnetics Society Journal</a:t>
            </a:r>
            <a:r>
              <a:rPr lang="en-CA" sz="1400" dirty="0"/>
              <a:t>, vol. 26, no. 8, pp. 631-639, Aug. 2011</a:t>
            </a:r>
            <a:r>
              <a:rPr lang="en-CA" sz="1400" dirty="0" smtClean="0"/>
              <a:t>.</a:t>
            </a:r>
          </a:p>
          <a:p>
            <a:endParaRPr lang="en-CA" sz="1400" dirty="0"/>
          </a:p>
          <a:p>
            <a:r>
              <a:rPr lang="en-CA" sz="1400" dirty="0"/>
              <a:t>J.F. </a:t>
            </a:r>
            <a:r>
              <a:rPr lang="en-CA" sz="1400" dirty="0" err="1"/>
              <a:t>Pinel</a:t>
            </a:r>
            <a:r>
              <a:rPr lang="en-CA" sz="1400" dirty="0"/>
              <a:t>, “Computer-aided network tuning,” </a:t>
            </a:r>
            <a:r>
              <a:rPr lang="en-CA" sz="1400" i="1" dirty="0"/>
              <a:t>IEEE Trans. Circuit Theory</a:t>
            </a:r>
            <a:r>
              <a:rPr lang="en-CA" sz="1400" dirty="0"/>
              <a:t>, vol. 18, no. 1, pp. 192-194, Jan. 1971.</a:t>
            </a:r>
          </a:p>
          <a:p>
            <a:endParaRPr lang="en-CA" sz="1400" dirty="0"/>
          </a:p>
          <a:p>
            <a:r>
              <a:rPr lang="en-CA" sz="1400" dirty="0"/>
              <a:t>A. </a:t>
            </a:r>
            <a:r>
              <a:rPr lang="en-CA" sz="1400" dirty="0" err="1"/>
              <a:t>Rasmita</a:t>
            </a:r>
            <a:r>
              <a:rPr lang="en-CA" sz="1400" dirty="0"/>
              <a:t>, Y.X. </a:t>
            </a:r>
            <a:r>
              <a:rPr lang="en-CA" sz="1400" dirty="0" err="1"/>
              <a:t>Guo</a:t>
            </a:r>
            <a:r>
              <a:rPr lang="en-CA" sz="1400" dirty="0"/>
              <a:t>, and </a:t>
            </a:r>
            <a:r>
              <a:rPr lang="en-CA" sz="1400" dirty="0" smtClean="0"/>
              <a:t>A. </a:t>
            </a:r>
            <a:r>
              <a:rPr lang="en-CA" sz="1400" dirty="0" err="1"/>
              <a:t>Alphones</a:t>
            </a:r>
            <a:r>
              <a:rPr lang="en-CA" sz="1400" dirty="0"/>
              <a:t>, “Constrained explicit knowledge embedded space mapping using circuit tuning based on physical augmentation as parameter extraction,” </a:t>
            </a:r>
            <a:r>
              <a:rPr lang="en-CA" sz="1400" i="1" dirty="0"/>
              <a:t>Asia Pacific Microwave Conf. (APMC)</a:t>
            </a:r>
            <a:r>
              <a:rPr lang="en-CA" sz="1400" dirty="0"/>
              <a:t>, Dec. 2009, pp. 1431-1434.</a:t>
            </a:r>
          </a:p>
          <a:p>
            <a:endParaRPr lang="en-CA" sz="1400" dirty="0"/>
          </a:p>
          <a:p>
            <a:r>
              <a:rPr lang="en-CA" sz="1400" dirty="0"/>
              <a:t>P. </a:t>
            </a:r>
            <a:r>
              <a:rPr lang="en-CA" sz="1400" dirty="0" err="1"/>
              <a:t>Thoma</a:t>
            </a:r>
            <a:r>
              <a:rPr lang="en-CA" sz="1400" dirty="0"/>
              <a:t>, “Using coupled simulations to efficiently address challenging EM problems,” </a:t>
            </a:r>
            <a:r>
              <a:rPr lang="en-CA" sz="1400" i="1" dirty="0"/>
              <a:t>Int. Workshop on Advances in Modeling and Optimization of High Frequency Structures</a:t>
            </a:r>
            <a:r>
              <a:rPr lang="en-CA" sz="1400" dirty="0"/>
              <a:t>, Reykjavik University, Iceland, Aug. 21-22, 2010.</a:t>
            </a:r>
          </a:p>
          <a:p>
            <a:endParaRPr lang="en-CA" sz="1400" dirty="0" smtClean="0"/>
          </a:p>
        </p:txBody>
      </p:sp>
      <p:sp>
        <p:nvSpPr>
          <p:cNvPr id="70659"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0"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2"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3"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4"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5"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7"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8"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9"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561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1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2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249051931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5613" y="506413"/>
            <a:ext cx="8448675" cy="3816429"/>
          </a:xfrm>
          <a:prstGeom prst="rect">
            <a:avLst/>
          </a:prstGeom>
          <a:noFill/>
          <a:ln w="9525">
            <a:noFill/>
            <a:miter lim="800000"/>
            <a:headEnd/>
            <a:tailEnd/>
          </a:ln>
        </p:spPr>
        <p:txBody>
          <a:bodyPr lIns="0" tIns="0" rIns="0" bIns="0">
            <a:spAutoFit/>
          </a:bodyPr>
          <a:lstStyle/>
          <a:p>
            <a:pPr eaLnBrk="1" hangingPunct="1"/>
            <a:r>
              <a:rPr lang="en-US" sz="2400" b="1" dirty="0" smtClean="0">
                <a:ea typeface="SimSun" pitchFamily="2" charset="-122"/>
              </a:rPr>
              <a:t>References 3</a:t>
            </a:r>
          </a:p>
          <a:p>
            <a:pPr eaLnBrk="1" hangingPunct="1"/>
            <a:endParaRPr lang="en-CA" sz="1400" dirty="0"/>
          </a:p>
          <a:p>
            <a:r>
              <a:rPr lang="en-CA" sz="1400" dirty="0" smtClean="0"/>
              <a:t>J.C. </a:t>
            </a:r>
            <a:r>
              <a:rPr lang="en-CA" sz="1400" dirty="0" err="1" smtClean="0"/>
              <a:t>Rautio</a:t>
            </a:r>
            <a:r>
              <a:rPr lang="en-CA" sz="1400" dirty="0" smtClean="0"/>
              <a:t>, “RF design closure—companion modeling and tuning methods,” </a:t>
            </a:r>
            <a:r>
              <a:rPr lang="en-CA" sz="1400" i="1" dirty="0" smtClean="0"/>
              <a:t>IEEE Int. Microwave </a:t>
            </a:r>
            <a:r>
              <a:rPr lang="en-CA" sz="1400" i="1" dirty="0" err="1" smtClean="0"/>
              <a:t>Symp</a:t>
            </a:r>
            <a:r>
              <a:rPr lang="en-CA" sz="1400" i="1" dirty="0" smtClean="0"/>
              <a:t>. Workshop: Microwave component design using space mapping technology</a:t>
            </a:r>
            <a:r>
              <a:rPr lang="en-CA" sz="1400" dirty="0" smtClean="0"/>
              <a:t>, San Francisco, CA, June 2006.</a:t>
            </a:r>
          </a:p>
          <a:p>
            <a:endParaRPr lang="en-CA" sz="1400" dirty="0" smtClean="0"/>
          </a:p>
          <a:p>
            <a:r>
              <a:rPr lang="en-CA" sz="1400" dirty="0" smtClean="0"/>
              <a:t>D. G. Swanson, Jr., and R. J. Wenzel, “Fast analysis and optimization of </a:t>
            </a:r>
            <a:r>
              <a:rPr lang="en-CA" sz="1400" dirty="0" err="1" smtClean="0"/>
              <a:t>combline</a:t>
            </a:r>
            <a:r>
              <a:rPr lang="en-CA" sz="1400" dirty="0" smtClean="0"/>
              <a:t> filters using FEM,” </a:t>
            </a:r>
            <a:r>
              <a:rPr lang="en-CA" sz="1400" i="1" dirty="0" smtClean="0"/>
              <a:t>IEEE Int. Microwave </a:t>
            </a:r>
            <a:r>
              <a:rPr lang="en-CA" sz="1400" i="1" dirty="0" err="1" smtClean="0"/>
              <a:t>Symp</a:t>
            </a:r>
            <a:r>
              <a:rPr lang="en-CA" sz="1400" i="1" dirty="0" smtClean="0"/>
              <a:t>. Digest</a:t>
            </a:r>
            <a:r>
              <a:rPr lang="en-CA" sz="1400" dirty="0" smtClean="0"/>
              <a:t>, 2001, pp. 1159-1162.</a:t>
            </a:r>
          </a:p>
          <a:p>
            <a:endParaRPr lang="en-CA" sz="1400" dirty="0" smtClean="0"/>
          </a:p>
          <a:p>
            <a:r>
              <a:rPr lang="en-CA" sz="1400" dirty="0" smtClean="0"/>
              <a:t>M. Yu and W.-C. Tang, “A fully automated filter tuning robot for wireless base station diplexers,” </a:t>
            </a:r>
            <a:r>
              <a:rPr lang="en-CA" sz="1400" i="1" dirty="0" smtClean="0"/>
              <a:t>IEEE Int. Microwave </a:t>
            </a:r>
            <a:r>
              <a:rPr lang="en-CA" sz="1400" i="1" dirty="0" err="1" smtClean="0"/>
              <a:t>Symp</a:t>
            </a:r>
            <a:r>
              <a:rPr lang="en-CA" sz="1400" i="1" dirty="0" smtClean="0"/>
              <a:t>. Workshop on Computer Aided Filter Tuning</a:t>
            </a:r>
            <a:r>
              <a:rPr lang="en-CA" sz="1400" dirty="0" smtClean="0"/>
              <a:t>, Philadelphia, PA, June 2003. </a:t>
            </a:r>
          </a:p>
          <a:p>
            <a:endParaRPr lang="en-CA" sz="1400" dirty="0" smtClean="0"/>
          </a:p>
          <a:p>
            <a:r>
              <a:rPr lang="en-CA" sz="1400" dirty="0" smtClean="0"/>
              <a:t>N. </a:t>
            </a:r>
            <a:r>
              <a:rPr lang="en-CA" sz="1400" dirty="0" err="1" smtClean="0"/>
              <a:t>Zahirovic</a:t>
            </a:r>
            <a:r>
              <a:rPr lang="en-CA" sz="1400" dirty="0" smtClean="0"/>
              <a:t>, R.R. Mansour, and M. Yu, “Scalar measurement-based algorithm for automated filter tuning of integrated </a:t>
            </a:r>
            <a:r>
              <a:rPr lang="en-CA" sz="1400" dirty="0" err="1" smtClean="0"/>
              <a:t>Chebyshev</a:t>
            </a:r>
            <a:r>
              <a:rPr lang="en-CA" sz="1400" dirty="0" smtClean="0"/>
              <a:t> tunable filters,” </a:t>
            </a:r>
            <a:r>
              <a:rPr lang="en-CA" sz="1400" i="1" dirty="0" smtClean="0"/>
              <a:t>IEEE Trans. Microwave Theory Tech.</a:t>
            </a:r>
            <a:r>
              <a:rPr lang="en-CA" sz="1400" dirty="0" smtClean="0"/>
              <a:t>, vol. 58, no. 12, pp. 3749-3759, Dec. 2010.</a:t>
            </a:r>
          </a:p>
          <a:p>
            <a:endParaRPr lang="en-CA" sz="1400" dirty="0"/>
          </a:p>
          <a:p>
            <a:endParaRPr lang="en-CA" sz="1400" dirty="0"/>
          </a:p>
          <a:p>
            <a:endParaRPr lang="en-CA" sz="1400" dirty="0" smtClean="0"/>
          </a:p>
        </p:txBody>
      </p:sp>
      <p:sp>
        <p:nvSpPr>
          <p:cNvPr id="70659"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0"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7066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2"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3"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4"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5"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7"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8" name="Rectangle 1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70669"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CA"/>
          </a:p>
        </p:txBody>
      </p:sp>
      <p:sp>
        <p:nvSpPr>
          <p:cNvPr id="561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1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62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8519124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55613" y="506413"/>
            <a:ext cx="8004175" cy="5170646"/>
          </a:xfrm>
          <a:prstGeom prst="rect">
            <a:avLst/>
          </a:prstGeom>
          <a:noFill/>
          <a:ln w="9525">
            <a:noFill/>
            <a:miter lim="800000"/>
            <a:headEnd/>
            <a:tailEnd/>
          </a:ln>
        </p:spPr>
        <p:txBody>
          <a:bodyPr lIns="0" tIns="0" rIns="0" bIns="0">
            <a:spAutoFit/>
          </a:bodyPr>
          <a:lstStyle/>
          <a:p>
            <a:pPr eaLnBrk="1" hangingPunct="1"/>
            <a:r>
              <a:rPr lang="en-US" sz="2400" b="1" dirty="0">
                <a:solidFill>
                  <a:srgbClr val="FF0000"/>
                </a:solidFill>
                <a:cs typeface="Times New Roman" pitchFamily="18" charset="0"/>
              </a:rPr>
              <a:t>Tuning Space Mapping </a:t>
            </a:r>
            <a:r>
              <a:rPr lang="en-US" sz="2400" b="1" dirty="0" smtClean="0">
                <a:cs typeface="Times New Roman" pitchFamily="18" charset="0"/>
              </a:rPr>
              <a:t>Procedures</a:t>
            </a:r>
            <a:endParaRPr lang="en-US" sz="2400" b="1" dirty="0">
              <a:cs typeface="Times New Roman" pitchFamily="18" charset="0"/>
            </a:endParaRPr>
          </a:p>
          <a:p>
            <a:pPr eaLnBrk="1" hangingPunct="1"/>
            <a:endParaRPr lang="en-US" sz="2400" b="1" dirty="0" smtClean="0">
              <a:cs typeface="Times New Roman" pitchFamily="18" charset="0"/>
            </a:endParaRPr>
          </a:p>
          <a:p>
            <a:pPr eaLnBrk="1" hangingPunct="1"/>
            <a:r>
              <a:rPr lang="en-CA" sz="2400" dirty="0" smtClean="0">
                <a:cs typeface="Times New Roman" pitchFamily="18" charset="0"/>
              </a:rPr>
              <a:t>involve three models</a:t>
            </a:r>
          </a:p>
          <a:p>
            <a:pPr eaLnBrk="1" hangingPunct="1"/>
            <a:endParaRPr lang="en-CA" sz="2400" dirty="0">
              <a:cs typeface="Times New Roman" pitchFamily="18" charset="0"/>
            </a:endParaRPr>
          </a:p>
          <a:p>
            <a:pPr eaLnBrk="1" hangingPunct="1"/>
            <a:r>
              <a:rPr lang="en-CA" sz="2400" dirty="0">
                <a:cs typeface="Times New Roman" pitchFamily="18" charset="0"/>
              </a:rPr>
              <a:t>	</a:t>
            </a:r>
            <a:r>
              <a:rPr lang="en-CA" sz="2400" dirty="0" smtClean="0">
                <a:cs typeface="Times New Roman" pitchFamily="18" charset="0"/>
              </a:rPr>
              <a:t>fine model</a:t>
            </a:r>
          </a:p>
          <a:p>
            <a:pPr eaLnBrk="1" hangingPunct="1"/>
            <a:r>
              <a:rPr lang="en-CA" sz="2400" dirty="0" smtClean="0">
                <a:cs typeface="Times New Roman" pitchFamily="18" charset="0"/>
              </a:rPr>
              <a:t>	</a:t>
            </a:r>
          </a:p>
          <a:p>
            <a:pPr eaLnBrk="1" hangingPunct="1"/>
            <a:r>
              <a:rPr lang="en-CA" sz="2400" dirty="0">
                <a:cs typeface="Times New Roman" pitchFamily="18" charset="0"/>
              </a:rPr>
              <a:t>	</a:t>
            </a:r>
            <a:r>
              <a:rPr lang="en-CA" sz="2400" dirty="0" smtClean="0">
                <a:cs typeface="Times New Roman" pitchFamily="18" charset="0"/>
              </a:rPr>
              <a:t>auxiliary </a:t>
            </a:r>
            <a:r>
              <a:rPr lang="en-CA" sz="2400" dirty="0">
                <a:cs typeface="Times New Roman" pitchFamily="18" charset="0"/>
              </a:rPr>
              <a:t>fine model (fine model with tuning </a:t>
            </a:r>
            <a:r>
              <a:rPr lang="en-CA" sz="2400" dirty="0" smtClean="0">
                <a:cs typeface="Times New Roman" pitchFamily="18" charset="0"/>
              </a:rPr>
              <a:t>ports) of 	various </a:t>
            </a:r>
            <a:r>
              <a:rPr lang="en-CA" sz="2400" dirty="0">
                <a:cs typeface="Times New Roman" pitchFamily="18" charset="0"/>
              </a:rPr>
              <a:t>distinct types (e.g., Type 1 and Type 0</a:t>
            </a:r>
            <a:r>
              <a:rPr lang="en-CA" sz="2400" dirty="0" smtClean="0">
                <a:cs typeface="Times New Roman" pitchFamily="18" charset="0"/>
              </a:rPr>
              <a:t>)</a:t>
            </a:r>
          </a:p>
          <a:p>
            <a:pPr eaLnBrk="1" hangingPunct="1"/>
            <a:r>
              <a:rPr lang="en-CA" sz="2400" dirty="0">
                <a:cs typeface="Times New Roman" pitchFamily="18" charset="0"/>
              </a:rPr>
              <a:t>		</a:t>
            </a:r>
            <a:endParaRPr lang="en-CA" sz="2400" dirty="0" smtClean="0">
              <a:cs typeface="Times New Roman" pitchFamily="18" charset="0"/>
            </a:endParaRPr>
          </a:p>
          <a:p>
            <a:pPr eaLnBrk="1" hangingPunct="1"/>
            <a:r>
              <a:rPr lang="en-CA" sz="2400" dirty="0" smtClean="0">
                <a:cs typeface="Times New Roman" pitchFamily="18" charset="0"/>
              </a:rPr>
              <a:t>	tuning </a:t>
            </a:r>
            <a:r>
              <a:rPr lang="en-CA" sz="2400" dirty="0">
                <a:cs typeface="Times New Roman" pitchFamily="18" charset="0"/>
              </a:rPr>
              <a:t>models (auxiliary fine models augmented with </a:t>
            </a:r>
            <a:endParaRPr lang="en-CA" sz="2400" dirty="0" smtClean="0">
              <a:cs typeface="Times New Roman" pitchFamily="18" charset="0"/>
            </a:endParaRPr>
          </a:p>
          <a:p>
            <a:pPr eaLnBrk="1" hangingPunct="1"/>
            <a:r>
              <a:rPr lang="en-CA" sz="2400" dirty="0">
                <a:cs typeface="Times New Roman" pitchFamily="18" charset="0"/>
              </a:rPr>
              <a:t>	</a:t>
            </a:r>
            <a:r>
              <a:rPr lang="en-CA" sz="2400" dirty="0" smtClean="0">
                <a:cs typeface="Times New Roman" pitchFamily="18" charset="0"/>
              </a:rPr>
              <a:t>tunable </a:t>
            </a:r>
            <a:r>
              <a:rPr lang="en-CA" sz="2400" dirty="0">
                <a:cs typeface="Times New Roman" pitchFamily="18" charset="0"/>
              </a:rPr>
              <a:t>or tuning elements</a:t>
            </a:r>
            <a:r>
              <a:rPr lang="en-CA" sz="2400" dirty="0" smtClean="0">
                <a:cs typeface="Times New Roman" pitchFamily="18" charset="0"/>
              </a:rPr>
              <a:t>)</a:t>
            </a:r>
          </a:p>
          <a:p>
            <a:pPr eaLnBrk="1" hangingPunct="1"/>
            <a:endParaRPr lang="en-CA" sz="2400" dirty="0" smtClean="0">
              <a:cs typeface="Times New Roman" pitchFamily="18" charset="0"/>
            </a:endParaRPr>
          </a:p>
          <a:p>
            <a:pPr eaLnBrk="1" hangingPunct="1"/>
            <a:r>
              <a:rPr lang="en-CA" sz="2400" dirty="0" smtClean="0">
                <a:cs typeface="Times New Roman" pitchFamily="18" charset="0"/>
              </a:rPr>
              <a:t>we implement </a:t>
            </a:r>
            <a:r>
              <a:rPr lang="en-CA" sz="2400" dirty="0">
                <a:cs typeface="Times New Roman" pitchFamily="18" charset="0"/>
              </a:rPr>
              <a:t>these </a:t>
            </a:r>
            <a:r>
              <a:rPr lang="en-CA" sz="2400" dirty="0" smtClean="0">
                <a:cs typeface="Times New Roman" pitchFamily="18" charset="0"/>
              </a:rPr>
              <a:t>models utilizing </a:t>
            </a:r>
            <a:r>
              <a:rPr lang="en-CA" sz="2400" dirty="0">
                <a:cs typeface="Times New Roman" pitchFamily="18" charset="0"/>
              </a:rPr>
              <a:t>commercial simulation </a:t>
            </a:r>
            <a:r>
              <a:rPr lang="en-CA" sz="2400" dirty="0" smtClean="0">
                <a:cs typeface="Times New Roman" pitchFamily="18" charset="0"/>
              </a:rPr>
              <a:t>software</a:t>
            </a:r>
          </a:p>
        </p:txBody>
      </p:sp>
      <p:sp>
        <p:nvSpPr>
          <p:cNvPr id="3" name="Oval 2"/>
          <p:cNvSpPr/>
          <p:nvPr/>
        </p:nvSpPr>
        <p:spPr bwMode="auto">
          <a:xfrm>
            <a:off x="971600" y="198884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4" name="Oval 3"/>
          <p:cNvSpPr/>
          <p:nvPr/>
        </p:nvSpPr>
        <p:spPr bwMode="auto">
          <a:xfrm>
            <a:off x="971600" y="270892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980478" y="3824552"/>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29280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Rectangle 2"/>
          <p:cNvSpPr>
            <a:spLocks noGrp="1" noChangeArrowheads="1"/>
          </p:cNvSpPr>
          <p:nvPr>
            <p:ph type="title"/>
          </p:nvPr>
        </p:nvSpPr>
        <p:spPr bwMode="auto">
          <a:xfrm>
            <a:off x="457200" y="508000"/>
            <a:ext cx="8229600" cy="5801320"/>
          </a:xfrm>
          <a:noFill/>
          <a:ln>
            <a:miter lim="800000"/>
            <a:headEnd/>
            <a:tailEnd/>
          </a:ln>
        </p:spPr>
        <p:txBody>
          <a:bodyPr vert="horz" wrap="square" lIns="0" tIns="0" rIns="0" bIns="0" numCol="1" anchor="t" anchorCtr="0" compatLnSpc="1">
            <a:prstTxWarp prst="textNoShape">
              <a:avLst/>
            </a:prstTxWarp>
          </a:bodyPr>
          <a:lstStyle/>
          <a:p>
            <a:pPr algn="l"/>
            <a:r>
              <a:rPr lang="en-CA" sz="2400" b="1" dirty="0" smtClean="0">
                <a:solidFill>
                  <a:schemeClr val="tx1"/>
                </a:solidFill>
                <a:latin typeface="Times New Roman" pitchFamily="18" charset="0"/>
                <a:cs typeface="Times New Roman" pitchFamily="18" charset="0"/>
              </a:rPr>
              <a:t>Postproduction Tuning</a:t>
            </a:r>
            <a:br>
              <a:rPr lang="en-CA" sz="2400" b="1" dirty="0" smtClean="0">
                <a:solidFill>
                  <a:schemeClr val="tx1"/>
                </a:solidFill>
                <a:latin typeface="Times New Roman" pitchFamily="18" charset="0"/>
                <a:cs typeface="Times New Roman" pitchFamily="18" charset="0"/>
              </a:rPr>
            </a:br>
            <a:r>
              <a:rPr lang="en-CA" sz="2400" b="1" dirty="0" smtClean="0">
                <a:solidFill>
                  <a:schemeClr val="tx1"/>
                </a:solidFill>
                <a:latin typeface="Times New Roman" pitchFamily="18" charset="0"/>
                <a:cs typeface="Times New Roman" pitchFamily="18" charset="0"/>
              </a:rPr>
              <a:t/>
            </a:r>
            <a:br>
              <a:rPr lang="en-CA" sz="2400" b="1"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computer-aided network tuning (</a:t>
            </a:r>
            <a:r>
              <a:rPr lang="en-CA" sz="2400" i="1" dirty="0" err="1" smtClean="0">
                <a:solidFill>
                  <a:schemeClr val="tx1"/>
                </a:solidFill>
                <a:latin typeface="Times New Roman" pitchFamily="18" charset="0"/>
                <a:cs typeface="Times New Roman" pitchFamily="18" charset="0"/>
              </a:rPr>
              <a:t>Pinel</a:t>
            </a:r>
            <a:r>
              <a:rPr lang="en-CA" sz="2400" i="1" dirty="0" smtClean="0">
                <a:solidFill>
                  <a:schemeClr val="tx1"/>
                </a:solidFill>
                <a:latin typeface="Times New Roman" pitchFamily="18" charset="0"/>
                <a:cs typeface="Times New Roman" pitchFamily="18" charset="0"/>
              </a:rPr>
              <a:t>, 1971</a:t>
            </a:r>
            <a:r>
              <a:rPr lang="en-CA" sz="2400" dirty="0" smtClean="0">
                <a:solidFill>
                  <a:schemeClr val="tx1"/>
                </a:solidFill>
                <a:latin typeface="Times New Roman" pitchFamily="18" charset="0"/>
                <a:cs typeface="Times New Roman" pitchFamily="18" charset="0"/>
              </a:rPr>
              <a:t>)</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design centering, </a:t>
            </a:r>
            <a:r>
              <a:rPr lang="en-CA" sz="2400" dirty="0" err="1" smtClean="0">
                <a:solidFill>
                  <a:schemeClr val="tx1"/>
                </a:solidFill>
                <a:latin typeface="Times New Roman" pitchFamily="18" charset="0"/>
                <a:cs typeface="Times New Roman" pitchFamily="18" charset="0"/>
              </a:rPr>
              <a:t>tolerancing</a:t>
            </a:r>
            <a:r>
              <a:rPr lang="en-CA" sz="2400" dirty="0" smtClean="0">
                <a:solidFill>
                  <a:schemeClr val="tx1"/>
                </a:solidFill>
                <a:latin typeface="Times New Roman" pitchFamily="18" charset="0"/>
                <a:cs typeface="Times New Roman" pitchFamily="18" charset="0"/>
              </a:rPr>
              <a:t> and tuning (</a:t>
            </a:r>
            <a:r>
              <a:rPr lang="en-CA" sz="2400" i="1" dirty="0" smtClean="0">
                <a:solidFill>
                  <a:schemeClr val="tx1"/>
                </a:solidFill>
                <a:latin typeface="Times New Roman" pitchFamily="18" charset="0"/>
                <a:cs typeface="Times New Roman" pitchFamily="18" charset="0"/>
              </a:rPr>
              <a:t>Bandler et al., 1976</a:t>
            </a:r>
            <a:r>
              <a:rPr lang="en-CA" sz="2400" dirty="0" smtClean="0">
                <a:solidFill>
                  <a:schemeClr val="tx1"/>
                </a:solidFill>
                <a:latin typeface="Times New Roman" pitchFamily="18" charset="0"/>
                <a:cs typeface="Times New Roman" pitchFamily="18" charset="0"/>
              </a:rPr>
              <a:t>)</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postproduction tuning technique utilizing simulated sensitivities and response measurements </a:t>
            </a:r>
            <a:r>
              <a:rPr lang="en-CA" sz="2400" dirty="0" smtClean="0">
                <a:solidFill>
                  <a:schemeClr val="tx1"/>
                </a:solidFill>
                <a:latin typeface="Times New Roman" pitchFamily="18" charset="0"/>
                <a:cs typeface="Times New Roman" pitchFamily="18" charset="0"/>
              </a:rPr>
              <a:t>(</a:t>
            </a:r>
            <a:r>
              <a:rPr lang="en-CA" sz="2400" i="1" dirty="0" smtClean="0">
                <a:solidFill>
                  <a:schemeClr val="tx1"/>
                </a:solidFill>
                <a:latin typeface="Times New Roman" pitchFamily="18" charset="0"/>
                <a:cs typeface="Times New Roman" pitchFamily="18" charset="0"/>
              </a:rPr>
              <a:t>Bandler et al., 1981</a:t>
            </a:r>
            <a:r>
              <a:rPr lang="en-CA" sz="2400" dirty="0" smtClean="0">
                <a:solidFill>
                  <a:schemeClr val="tx1"/>
                </a:solidFill>
                <a:latin typeface="Times New Roman" pitchFamily="18" charset="0"/>
                <a:cs typeface="Times New Roman" pitchFamily="18" charset="0"/>
              </a:rPr>
              <a:t>)</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functional and integrated tuning approach (</a:t>
            </a:r>
            <a:r>
              <a:rPr lang="en-US" sz="2400" i="1" dirty="0" smtClean="0">
                <a:solidFill>
                  <a:schemeClr val="tx1"/>
                </a:solidFill>
                <a:latin typeface="Times New Roman" pitchFamily="18" charset="0"/>
                <a:cs typeface="Times New Roman" pitchFamily="18" charset="0"/>
              </a:rPr>
              <a:t>Bandler and </a:t>
            </a:r>
            <a:r>
              <a:rPr lang="en-US" sz="2400" i="1" dirty="0" err="1" smtClean="0">
                <a:solidFill>
                  <a:schemeClr val="tx1"/>
                </a:solidFill>
                <a:latin typeface="Times New Roman" pitchFamily="18" charset="0"/>
                <a:cs typeface="Times New Roman" pitchFamily="18" charset="0"/>
              </a:rPr>
              <a:t>Salama</a:t>
            </a:r>
            <a:r>
              <a:rPr lang="en-US" sz="2400" i="1" dirty="0" smtClean="0">
                <a:solidFill>
                  <a:schemeClr val="tx1"/>
                </a:solidFill>
                <a:latin typeface="Times New Roman" pitchFamily="18" charset="0"/>
                <a:cs typeface="Times New Roman" pitchFamily="18" charset="0"/>
              </a:rPr>
              <a:t>, 1983, 1985</a:t>
            </a:r>
            <a:r>
              <a:rPr lang="en-US" sz="2400" dirty="0" smtClean="0"/>
              <a:t>)</a:t>
            </a:r>
            <a:br>
              <a:rPr lang="en-US" sz="2400" dirty="0" smtClean="0"/>
            </a:br>
            <a:r>
              <a:rPr lang="en-US" sz="2400" dirty="0" smtClean="0"/>
              <a:t/>
            </a:r>
            <a:br>
              <a:rPr lang="en-US" sz="2400" dirty="0" smtClean="0"/>
            </a:br>
            <a:r>
              <a:rPr lang="en-US" sz="2400" dirty="0">
                <a:solidFill>
                  <a:schemeClr val="tx1"/>
                </a:solidFill>
                <a:latin typeface="Times New Roman" pitchFamily="18" charset="0"/>
                <a:cs typeface="Times New Roman" pitchFamily="18" charset="0"/>
              </a:rPr>
              <a:t>a</a:t>
            </a:r>
            <a:r>
              <a:rPr lang="en-US" sz="2400" dirty="0" smtClean="0">
                <a:solidFill>
                  <a:schemeClr val="tx1"/>
                </a:solidFill>
                <a:latin typeface="Times New Roman" pitchFamily="18" charset="0"/>
                <a:cs typeface="Times New Roman" pitchFamily="18" charset="0"/>
              </a:rPr>
              <a:t> scalar transmission-based tuning technique (</a:t>
            </a:r>
            <a:r>
              <a:rPr lang="en-US" sz="2400" i="1" dirty="0" err="1" smtClean="0">
                <a:solidFill>
                  <a:schemeClr val="tx1"/>
                </a:solidFill>
                <a:latin typeface="Times New Roman" pitchFamily="18" charset="0"/>
                <a:cs typeface="Times New Roman" pitchFamily="18" charset="0"/>
              </a:rPr>
              <a:t>Zahirovic</a:t>
            </a:r>
            <a:r>
              <a:rPr lang="en-US" sz="2400" i="1" dirty="0" smtClean="0">
                <a:solidFill>
                  <a:schemeClr val="tx1"/>
                </a:solidFill>
                <a:latin typeface="Times New Roman" pitchFamily="18" charset="0"/>
                <a:cs typeface="Times New Roman" pitchFamily="18" charset="0"/>
              </a:rPr>
              <a:t> et al., 2010</a:t>
            </a:r>
            <a:r>
              <a:rPr lang="en-US" sz="2400" dirty="0" smtClean="0">
                <a:solidFill>
                  <a:schemeClr val="tx1"/>
                </a:solidFill>
                <a:latin typeface="Times New Roman" pitchFamily="18" charset="0"/>
                <a:cs typeface="Times New Roman" pitchFamily="18" charset="0"/>
              </a:rPr>
              <a:t>)</a:t>
            </a:r>
            <a:r>
              <a:rPr lang="en-US" sz="2400" dirty="0" smtClean="0"/>
              <a:t/>
            </a:r>
            <a:br>
              <a:rPr lang="en-US" sz="2400" dirty="0" smtClean="0"/>
            </a:br>
            <a:r>
              <a:rPr lang="en-US" sz="2400" dirty="0" smtClean="0"/>
              <a:t/>
            </a:r>
            <a:br>
              <a:rPr lang="en-US" sz="2400" dirty="0" smtClean="0"/>
            </a:br>
            <a:r>
              <a:rPr lang="en-US" sz="2400" dirty="0">
                <a:solidFill>
                  <a:schemeClr val="tx1"/>
                </a:solidFill>
                <a:latin typeface="Times New Roman" pitchFamily="18" charset="0"/>
                <a:cs typeface="Times New Roman" pitchFamily="18" charset="0"/>
              </a:rPr>
              <a:t>t</a:t>
            </a:r>
            <a:r>
              <a:rPr lang="en-US" sz="2400" dirty="0" smtClean="0">
                <a:solidFill>
                  <a:schemeClr val="tx1"/>
                </a:solidFill>
                <a:latin typeface="Times New Roman" pitchFamily="18" charset="0"/>
                <a:cs typeface="Times New Roman" pitchFamily="18" charset="0"/>
              </a:rPr>
              <a:t>uning robot (</a:t>
            </a:r>
            <a:r>
              <a:rPr lang="en-US" sz="2400" i="1" dirty="0" smtClean="0">
                <a:solidFill>
                  <a:schemeClr val="tx1"/>
                </a:solidFill>
                <a:latin typeface="Times New Roman" pitchFamily="18" charset="0"/>
                <a:cs typeface="Times New Roman" pitchFamily="18" charset="0"/>
              </a:rPr>
              <a:t>Yu and Tang, 2003</a:t>
            </a:r>
            <a:r>
              <a:rPr lang="en-US" sz="2400" dirty="0" smtClean="0">
                <a:solidFill>
                  <a:schemeClr val="tx1"/>
                </a:solidFill>
                <a:latin typeface="Times New Roman" pitchFamily="18" charset="0"/>
                <a:cs typeface="Times New Roman" pitchFamily="18" charset="0"/>
              </a:rPr>
              <a:t>)</a:t>
            </a:r>
            <a:r>
              <a:rPr lang="en-US" sz="2400" dirty="0" smtClean="0"/>
              <a:t/>
            </a:r>
            <a:br>
              <a:rPr lang="en-US" sz="2400" dirty="0" smtClean="0"/>
            </a:br>
            <a:r>
              <a:rPr lang="en-CA" sz="2400" dirty="0" smtClean="0"/>
              <a:t/>
            </a:r>
            <a:br>
              <a:rPr lang="en-CA" sz="2400" dirty="0" smtClean="0"/>
            </a:br>
            <a:r>
              <a:rPr lang="en-CA" sz="2400" dirty="0" smtClean="0">
                <a:solidFill>
                  <a:schemeClr val="tx1"/>
                </a:solidFill>
                <a:latin typeface="Times New Roman" pitchFamily="18" charset="0"/>
                <a:cs typeface="Times New Roman" pitchFamily="18" charset="0"/>
              </a:rPr>
              <a:t> </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r>
              <a:rPr lang="en-CA" sz="2400" b="1" dirty="0" smtClean="0">
                <a:solidFill>
                  <a:schemeClr val="tx1"/>
                </a:solidFill>
                <a:latin typeface="Times New Roman" pitchFamily="18" charset="0"/>
                <a:cs typeface="Times New Roman" pitchFamily="18" charset="0"/>
              </a:rPr>
              <a:t/>
            </a:r>
            <a:br>
              <a:rPr lang="en-CA" sz="2400" b="1" dirty="0" smtClean="0">
                <a:solidFill>
                  <a:schemeClr val="tx1"/>
                </a:solidFill>
                <a:latin typeface="Times New Roman" pitchFamily="18" charset="0"/>
                <a:cs typeface="Times New Roman" pitchFamily="18" charset="0"/>
              </a:rPr>
            </a:br>
            <a:r>
              <a:rPr lang="en-CA" sz="2400" b="1" dirty="0" smtClean="0">
                <a:solidFill>
                  <a:schemeClr val="tx1"/>
                </a:solidFill>
                <a:latin typeface="Times New Roman" pitchFamily="18" charset="0"/>
                <a:cs typeface="Times New Roman" pitchFamily="18" charset="0"/>
              </a:rPr>
              <a:t> </a:t>
            </a: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endParaRPr lang="en-US" sz="2400" i="1" baseline="30000"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Rectangle 2"/>
          <p:cNvSpPr>
            <a:spLocks noGrp="1" noChangeArrowheads="1"/>
          </p:cNvSpPr>
          <p:nvPr>
            <p:ph type="title"/>
          </p:nvPr>
        </p:nvSpPr>
        <p:spPr bwMode="auto">
          <a:xfrm>
            <a:off x="457200" y="508000"/>
            <a:ext cx="8229600" cy="5801320"/>
          </a:xfrm>
          <a:noFill/>
          <a:ln>
            <a:miter lim="800000"/>
            <a:headEnd/>
            <a:tailEnd/>
          </a:ln>
        </p:spPr>
        <p:txBody>
          <a:bodyPr vert="horz" wrap="square" lIns="0" tIns="0" rIns="0" bIns="0" numCol="1" anchor="t" anchorCtr="0" compatLnSpc="1">
            <a:prstTxWarp prst="textNoShape">
              <a:avLst/>
            </a:prstTxWarp>
          </a:bodyPr>
          <a:lstStyle/>
          <a:p>
            <a:pPr algn="l"/>
            <a:r>
              <a:rPr lang="en-CA" sz="2400" b="1" dirty="0" smtClean="0">
                <a:solidFill>
                  <a:schemeClr val="tx1"/>
                </a:solidFill>
                <a:latin typeface="Times New Roman" pitchFamily="18" charset="0"/>
                <a:cs typeface="Times New Roman" pitchFamily="18" charset="0"/>
              </a:rPr>
              <a:t>Electromagnetics-Simulator-Based Tuning</a:t>
            </a:r>
            <a:br>
              <a:rPr lang="en-CA" sz="2400" b="1" dirty="0" smtClean="0">
                <a:solidFill>
                  <a:schemeClr val="tx1"/>
                </a:solidFill>
                <a:latin typeface="Times New Roman" pitchFamily="18" charset="0"/>
                <a:cs typeface="Times New Roman" pitchFamily="18" charset="0"/>
              </a:rPr>
            </a:br>
            <a:r>
              <a:rPr lang="en-CA" sz="2400" b="1" dirty="0" smtClean="0">
                <a:solidFill>
                  <a:schemeClr val="tx1"/>
                </a:solidFill>
                <a:latin typeface="Times New Roman" pitchFamily="18" charset="0"/>
                <a:cs typeface="Times New Roman" pitchFamily="18" charset="0"/>
              </a:rPr>
              <a:t/>
            </a:r>
            <a:br>
              <a:rPr lang="en-CA" sz="2400" b="1"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fast analysis and optimization of </a:t>
            </a:r>
            <a:r>
              <a:rPr lang="en-US" sz="2400" dirty="0" err="1" smtClean="0">
                <a:solidFill>
                  <a:schemeClr val="tx1"/>
                </a:solidFill>
                <a:latin typeface="Times New Roman" pitchFamily="18" charset="0"/>
                <a:cs typeface="Times New Roman" pitchFamily="18" charset="0"/>
              </a:rPr>
              <a:t>combline</a:t>
            </a:r>
            <a:r>
              <a:rPr lang="en-US" sz="2400" dirty="0" smtClean="0">
                <a:solidFill>
                  <a:schemeClr val="tx1"/>
                </a:solidFill>
                <a:latin typeface="Times New Roman" pitchFamily="18" charset="0"/>
                <a:cs typeface="Times New Roman" pitchFamily="18" charset="0"/>
              </a:rPr>
              <a:t> filters using tunable components in FEM simulator (</a:t>
            </a:r>
            <a:r>
              <a:rPr lang="en-US" sz="2400" i="1" dirty="0" smtClean="0">
                <a:solidFill>
                  <a:schemeClr val="tx1"/>
                </a:solidFill>
                <a:latin typeface="Times New Roman" pitchFamily="18" charset="0"/>
                <a:cs typeface="Times New Roman" pitchFamily="18" charset="0"/>
              </a:rPr>
              <a:t>Swanson and Wenzel, 2001</a:t>
            </a:r>
            <a:r>
              <a:rPr lang="en-US" sz="2400" dirty="0" smtClean="0">
                <a:solidFill>
                  <a:schemeClr val="tx1"/>
                </a:solidFill>
                <a:latin typeface="Times New Roman" pitchFamily="18" charset="0"/>
                <a:cs typeface="Times New Roman" pitchFamily="18" charset="0"/>
              </a:rPr>
              <a:t>)</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design closure—companion modeling and tuning methods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a:t>
            </a:r>
            <a:r>
              <a:rPr lang="en-US" sz="2400" i="1" dirty="0" err="1" smtClean="0">
                <a:solidFill>
                  <a:schemeClr val="tx1"/>
                </a:solidFill>
                <a:latin typeface="Times New Roman" pitchFamily="18" charset="0"/>
                <a:cs typeface="Times New Roman" pitchFamily="18" charset="0"/>
              </a:rPr>
              <a:t>Rautio</a:t>
            </a:r>
            <a:r>
              <a:rPr lang="en-US" sz="2400" i="1" dirty="0" smtClean="0">
                <a:solidFill>
                  <a:schemeClr val="tx1"/>
                </a:solidFill>
                <a:latin typeface="Times New Roman" pitchFamily="18" charset="0"/>
                <a:cs typeface="Times New Roman" pitchFamily="18" charset="0"/>
              </a:rPr>
              <a:t>, 2006</a:t>
            </a:r>
            <a:r>
              <a:rPr lang="en-US" sz="2400" dirty="0" smtClean="0">
                <a:solidFill>
                  <a:schemeClr val="tx1"/>
                </a:solidFill>
                <a:latin typeface="Times New Roman" pitchFamily="18" charset="0"/>
                <a:cs typeface="Times New Roman" pitchFamily="18" charset="0"/>
              </a:rPr>
              <a:t>)</a:t>
            </a:r>
            <a:r>
              <a:rPr lang="en-US" sz="2400" dirty="0" smtClean="0"/>
              <a:t/>
            </a:r>
            <a:br>
              <a:rPr lang="en-US" sz="2400" dirty="0" smtClean="0"/>
            </a:br>
            <a:r>
              <a:rPr lang="en-CA" sz="2400" dirty="0" smtClean="0"/>
              <a:t/>
            </a:r>
            <a:br>
              <a:rPr lang="en-CA" sz="2400" dirty="0" smtClean="0"/>
            </a:br>
            <a:r>
              <a:rPr lang="en-CA" sz="2400" dirty="0" smtClean="0">
                <a:solidFill>
                  <a:schemeClr val="tx1"/>
                </a:solidFill>
                <a:latin typeface="Times New Roman" pitchFamily="18" charset="0"/>
                <a:cs typeface="Times New Roman" pitchFamily="18" charset="0"/>
              </a:rPr>
              <a:t> </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r>
              <a:rPr lang="en-CA" sz="2400" b="1" dirty="0" smtClean="0">
                <a:solidFill>
                  <a:schemeClr val="tx1"/>
                </a:solidFill>
                <a:latin typeface="Times New Roman" pitchFamily="18" charset="0"/>
                <a:cs typeface="Times New Roman" pitchFamily="18" charset="0"/>
              </a:rPr>
              <a:t/>
            </a:r>
            <a:br>
              <a:rPr lang="en-CA" sz="2400" b="1" dirty="0" smtClean="0">
                <a:solidFill>
                  <a:schemeClr val="tx1"/>
                </a:solidFill>
                <a:latin typeface="Times New Roman" pitchFamily="18" charset="0"/>
                <a:cs typeface="Times New Roman" pitchFamily="18" charset="0"/>
              </a:rPr>
            </a:br>
            <a:r>
              <a:rPr lang="en-CA" sz="2400" b="1" dirty="0" smtClean="0">
                <a:solidFill>
                  <a:schemeClr val="tx1"/>
                </a:solidFill>
                <a:latin typeface="Times New Roman" pitchFamily="18" charset="0"/>
                <a:cs typeface="Times New Roman" pitchFamily="18" charset="0"/>
              </a:rPr>
              <a:t> </a:t>
            </a:r>
            <a:r>
              <a:rPr lang="en-CA" sz="2400" dirty="0" smtClean="0">
                <a:solidFill>
                  <a:schemeClr val="tx1"/>
                </a:solidFill>
                <a:latin typeface="Times New Roman" pitchFamily="18" charset="0"/>
                <a:cs typeface="Times New Roman" pitchFamily="18" charset="0"/>
              </a:rPr>
              <a:t/>
            </a:r>
            <a:br>
              <a:rPr lang="en-CA" sz="2400" dirty="0" smtClean="0">
                <a:solidFill>
                  <a:schemeClr val="tx1"/>
                </a:solidFill>
                <a:latin typeface="Times New Roman" pitchFamily="18" charset="0"/>
                <a:cs typeface="Times New Roman" pitchFamily="18" charset="0"/>
              </a:rPr>
            </a:br>
            <a:endParaRPr lang="en-US" sz="2400" i="1" baseline="30000"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455613" y="506413"/>
            <a:ext cx="8448675" cy="4124206"/>
          </a:xfrm>
          <a:prstGeom prst="rect">
            <a:avLst/>
          </a:prstGeom>
          <a:noFill/>
          <a:ln w="9525">
            <a:noFill/>
            <a:miter lim="800000"/>
            <a:headEnd/>
            <a:tailEnd/>
          </a:ln>
        </p:spPr>
        <p:txBody>
          <a:bodyPr lIns="0" tIns="0" rIns="0" bIns="0">
            <a:spAutoFit/>
          </a:bodyPr>
          <a:lstStyle/>
          <a:p>
            <a:pPr eaLnBrk="1" hangingPunct="1"/>
            <a:r>
              <a:rPr lang="en-US" sz="2400" b="1" dirty="0">
                <a:solidFill>
                  <a:srgbClr val="FF0101"/>
                </a:solidFill>
              </a:rPr>
              <a:t>Space Mapping</a:t>
            </a:r>
            <a:r>
              <a:rPr lang="en-US" sz="2400" b="1" dirty="0"/>
              <a:t> Concept</a:t>
            </a:r>
            <a:br>
              <a:rPr lang="en-US" sz="2400" b="1" dirty="0"/>
            </a:br>
            <a:r>
              <a:rPr lang="en-US" sz="2400" dirty="0"/>
              <a:t>(</a:t>
            </a:r>
            <a:r>
              <a:rPr lang="en-US" sz="2400" i="1" dirty="0"/>
              <a:t>Bandler et al., 1994-</a:t>
            </a:r>
            <a:r>
              <a:rPr lang="en-US" sz="2400" dirty="0"/>
              <a:t>)</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graphicFrame>
        <p:nvGraphicFramePr>
          <p:cNvPr id="2050" name="Object 3"/>
          <p:cNvGraphicFramePr>
            <a:graphicFrameLocks noChangeAspect="1"/>
          </p:cNvGraphicFramePr>
          <p:nvPr/>
        </p:nvGraphicFramePr>
        <p:xfrm>
          <a:off x="1330325" y="1273175"/>
          <a:ext cx="6772275" cy="4683125"/>
        </p:xfrm>
        <a:graphic>
          <a:graphicData uri="http://schemas.openxmlformats.org/presentationml/2006/ole">
            <mc:AlternateContent xmlns:mc="http://schemas.openxmlformats.org/markup-compatibility/2006">
              <mc:Choice xmlns:v="urn:schemas-microsoft-com:vml" Requires="v">
                <p:oleObj spid="_x0000_s468039" name="Visio" r:id="rId4" imgW="3565588" imgH="2465022" progId="Visio.Drawing.11">
                  <p:embed/>
                </p:oleObj>
              </mc:Choice>
              <mc:Fallback>
                <p:oleObj name="Visio" r:id="rId4" imgW="3565588" imgH="2465022" progId="Visio.Drawing.11">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325" y="1273175"/>
                        <a:ext cx="6772275" cy="468312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538163" y="1347788"/>
          <a:ext cx="8056562" cy="4046537"/>
        </p:xfrm>
        <a:graphic>
          <a:graphicData uri="http://schemas.openxmlformats.org/presentationml/2006/ole">
            <mc:AlternateContent xmlns:mc="http://schemas.openxmlformats.org/markup-compatibility/2006">
              <mc:Choice xmlns:v="urn:schemas-microsoft-com:vml" Requires="v">
                <p:oleObj spid="_x0000_s291910" name="Visio" r:id="rId4" imgW="5356860" imgH="2552192" progId="Visio.Drawing.11">
                  <p:embed/>
                </p:oleObj>
              </mc:Choice>
              <mc:Fallback>
                <p:oleObj name="Visio" r:id="rId4" imgW="5356860" imgH="2552192" progId="Visio.Drawing.11">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347788"/>
                        <a:ext cx="8056562" cy="4046537"/>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3075" name="Rectangle 3"/>
          <p:cNvSpPr>
            <a:spLocks noChangeArrowheads="1"/>
          </p:cNvSpPr>
          <p:nvPr/>
        </p:nvSpPr>
        <p:spPr bwMode="auto">
          <a:xfrm>
            <a:off x="455613" y="506413"/>
            <a:ext cx="8448675" cy="738664"/>
          </a:xfrm>
          <a:prstGeom prst="rect">
            <a:avLst/>
          </a:prstGeom>
          <a:noFill/>
          <a:ln w="9525">
            <a:noFill/>
            <a:miter lim="800000"/>
            <a:headEnd/>
            <a:tailEnd/>
          </a:ln>
        </p:spPr>
        <p:txBody>
          <a:bodyPr lIns="0" tIns="0" rIns="0" bIns="0">
            <a:spAutoFit/>
          </a:bodyPr>
          <a:lstStyle/>
          <a:p>
            <a:pPr eaLnBrk="1" hangingPunct="1"/>
            <a:r>
              <a:rPr lang="en-US" sz="2400" b="1" dirty="0"/>
              <a:t>Implicit, Input and Output </a:t>
            </a:r>
            <a:r>
              <a:rPr lang="en-US" sz="2400" b="1" dirty="0">
                <a:solidFill>
                  <a:srgbClr val="FF0101"/>
                </a:solidFill>
              </a:rPr>
              <a:t>Space Mappings</a:t>
            </a:r>
            <a:r>
              <a:rPr lang="en-US" sz="2400" b="1" dirty="0"/>
              <a:t/>
            </a:r>
            <a:br>
              <a:rPr lang="en-US" sz="2400" b="1" dirty="0"/>
            </a:br>
            <a:r>
              <a:rPr lang="en-US" sz="2400" dirty="0"/>
              <a:t>(</a:t>
            </a:r>
            <a:r>
              <a:rPr lang="en-US" sz="2400" i="1" dirty="0"/>
              <a:t>Bandler et al., 2003-</a:t>
            </a:r>
            <a:r>
              <a:rPr lang="en-US" sz="2400" dirty="0"/>
              <a:t>)</a:t>
            </a:r>
          </a:p>
        </p:txBody>
      </p:sp>
      <p:sp>
        <p:nvSpPr>
          <p:cNvPr id="3076" name="Text Box 4"/>
          <p:cNvSpPr txBox="1">
            <a:spLocks noChangeArrowheads="1"/>
          </p:cNvSpPr>
          <p:nvPr/>
        </p:nvSpPr>
        <p:spPr bwMode="auto">
          <a:xfrm>
            <a:off x="652463" y="5013325"/>
            <a:ext cx="8091487" cy="1311275"/>
          </a:xfrm>
          <a:prstGeom prst="rect">
            <a:avLst/>
          </a:prstGeom>
          <a:noFill/>
          <a:ln w="9525" algn="ctr">
            <a:noFill/>
            <a:miter lim="800000"/>
            <a:headEnd/>
            <a:tailEnd/>
          </a:ln>
        </p:spPr>
        <p:txBody>
          <a:bodyPr wrap="none">
            <a:spAutoFit/>
          </a:bodyPr>
          <a:lstStyle/>
          <a:p>
            <a:r>
              <a:rPr lang="en-US" sz="2000"/>
              <a:t>expert engineering	 expertise helpful in	engineering expertise</a:t>
            </a:r>
          </a:p>
          <a:p>
            <a:r>
              <a:rPr lang="en-US" sz="2000"/>
              <a:t>knowledge helpful	 “tuning the surrogate” 	perhaps less necessary</a:t>
            </a:r>
          </a:p>
          <a:p>
            <a:r>
              <a:rPr lang="en-US" sz="2000"/>
              <a:t>(few designable		(many possibilities,	(many output variables)</a:t>
            </a:r>
          </a:p>
          <a:p>
            <a:r>
              <a:rPr lang="en-US" sz="2000"/>
              <a:t> variables)		e.g., dielectric constant)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5613" y="506413"/>
            <a:ext cx="8448675" cy="738187"/>
          </a:xfrm>
          <a:prstGeom prst="rect">
            <a:avLst/>
          </a:prstGeom>
          <a:noFill/>
          <a:ln w="9525">
            <a:noFill/>
            <a:miter lim="800000"/>
            <a:headEnd/>
            <a:tailEnd/>
          </a:ln>
        </p:spPr>
        <p:txBody>
          <a:bodyPr lIns="0" tIns="0" rIns="0" bIns="0">
            <a:spAutoFit/>
          </a:bodyPr>
          <a:lstStyle/>
          <a:p>
            <a:pPr eaLnBrk="1" hangingPunct="1"/>
            <a:r>
              <a:rPr lang="en-US" sz="2400" b="1" dirty="0" smtClean="0">
                <a:solidFill>
                  <a:srgbClr val="FF0000"/>
                </a:solidFill>
              </a:rPr>
              <a:t>Tuning </a:t>
            </a:r>
            <a:r>
              <a:rPr lang="en-US" sz="2400" b="1" dirty="0" smtClean="0">
                <a:solidFill>
                  <a:srgbClr val="FF0000"/>
                </a:solidFill>
                <a:ea typeface="SimSun" pitchFamily="2" charset="-122"/>
              </a:rPr>
              <a:t>Space </a:t>
            </a:r>
            <a:r>
              <a:rPr lang="en-US" sz="2400" b="1" dirty="0">
                <a:solidFill>
                  <a:srgbClr val="FF0000"/>
                </a:solidFill>
                <a:ea typeface="SimSun" pitchFamily="2" charset="-122"/>
              </a:rPr>
              <a:t>Mapping </a:t>
            </a:r>
            <a:r>
              <a:rPr lang="en-US" sz="2400" b="1" dirty="0">
                <a:ea typeface="SimSun" pitchFamily="2" charset="-122"/>
              </a:rPr>
              <a:t>(</a:t>
            </a:r>
            <a:r>
              <a:rPr lang="en-US" sz="2400" b="1" dirty="0">
                <a:solidFill>
                  <a:srgbClr val="FF0000"/>
                </a:solidFill>
                <a:ea typeface="SimSun" pitchFamily="2" charset="-122"/>
              </a:rPr>
              <a:t>TSM</a:t>
            </a:r>
            <a:r>
              <a:rPr lang="en-US" sz="2400" b="1" dirty="0">
                <a:ea typeface="SimSun" pitchFamily="2" charset="-122"/>
              </a:rPr>
              <a:t>): Type </a:t>
            </a:r>
            <a:r>
              <a:rPr lang="en-US" sz="2400" b="1" dirty="0" smtClean="0">
                <a:ea typeface="SimSun" pitchFamily="2" charset="-122"/>
              </a:rPr>
              <a:t>0 </a:t>
            </a:r>
            <a:r>
              <a:rPr lang="en-US" sz="2400" b="1" dirty="0">
                <a:ea typeface="SimSun" pitchFamily="2" charset="-122"/>
              </a:rPr>
              <a:t>and Type </a:t>
            </a:r>
            <a:r>
              <a:rPr lang="en-US" sz="2400" b="1" dirty="0" smtClean="0">
                <a:ea typeface="SimSun" pitchFamily="2" charset="-122"/>
              </a:rPr>
              <a:t>1</a:t>
            </a:r>
          </a:p>
          <a:p>
            <a:pPr eaLnBrk="1" hangingPunct="1"/>
            <a:r>
              <a:rPr lang="en-US" sz="2400" dirty="0" smtClean="0">
                <a:ea typeface="SimSun" pitchFamily="2" charset="-122"/>
              </a:rPr>
              <a:t>(</a:t>
            </a:r>
            <a:r>
              <a:rPr lang="en-US" sz="2400" i="1" dirty="0" smtClean="0">
                <a:ea typeface="SimSun" pitchFamily="2" charset="-122"/>
              </a:rPr>
              <a:t>Cheng </a:t>
            </a:r>
            <a:r>
              <a:rPr lang="en-US" sz="2400" i="1" dirty="0">
                <a:ea typeface="SimSun" pitchFamily="2" charset="-122"/>
              </a:rPr>
              <a:t>et al., </a:t>
            </a:r>
            <a:r>
              <a:rPr lang="en-US" sz="2400" i="1" dirty="0" smtClean="0">
                <a:ea typeface="SimSun" pitchFamily="2" charset="-122"/>
              </a:rPr>
              <a:t>2012</a:t>
            </a:r>
            <a:r>
              <a:rPr lang="en-US" sz="2400" dirty="0" smtClean="0">
                <a:ea typeface="SimSun" pitchFamily="2" charset="-122"/>
              </a:rPr>
              <a:t>)</a:t>
            </a:r>
            <a:endParaRPr lang="en-US" sz="2400" dirty="0">
              <a:ea typeface="SimSun" pitchFamily="2" charset="-122"/>
            </a:endParaRPr>
          </a:p>
        </p:txBody>
      </p:sp>
      <p:sp>
        <p:nvSpPr>
          <p:cNvPr id="9220"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9221"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9222" name="Rectangle 5"/>
          <p:cNvSpPr>
            <a:spLocks noChangeArrowheads="1"/>
          </p:cNvSpPr>
          <p:nvPr/>
        </p:nvSpPr>
        <p:spPr bwMode="auto">
          <a:xfrm>
            <a:off x="0" y="2686050"/>
            <a:ext cx="9144000" cy="0"/>
          </a:xfrm>
          <a:prstGeom prst="rect">
            <a:avLst/>
          </a:prstGeom>
          <a:noFill/>
          <a:ln w="9525" algn="ctr">
            <a:noFill/>
            <a:miter lim="800000"/>
            <a:headEnd/>
            <a:tailEnd/>
          </a:ln>
        </p:spPr>
        <p:txBody>
          <a:bodyPr wrap="none" anchor="ctr">
            <a:spAutoFit/>
          </a:bodyPr>
          <a:lstStyle/>
          <a:p>
            <a:endParaRPr lang="en-CA"/>
          </a:p>
        </p:txBody>
      </p:sp>
      <p:sp>
        <p:nvSpPr>
          <p:cNvPr id="580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80611" name="Object 3"/>
          <p:cNvGraphicFramePr>
            <a:graphicFrameLocks noChangeAspect="1"/>
          </p:cNvGraphicFramePr>
          <p:nvPr/>
        </p:nvGraphicFramePr>
        <p:xfrm>
          <a:off x="971600" y="1412776"/>
          <a:ext cx="6390404" cy="5040560"/>
        </p:xfrm>
        <a:graphic>
          <a:graphicData uri="http://schemas.openxmlformats.org/presentationml/2006/ole">
            <mc:AlternateContent xmlns:mc="http://schemas.openxmlformats.org/markup-compatibility/2006">
              <mc:Choice xmlns:v="urn:schemas-microsoft-com:vml" Requires="v">
                <p:oleObj spid="_x0000_s566321" name="Visio" r:id="rId4" imgW="4074795" imgH="3221974" progId="Visio.Drawing.11">
                  <p:embed/>
                </p:oleObj>
              </mc:Choice>
              <mc:Fallback>
                <p:oleObj name="Visio" r:id="rId4" imgW="4074795" imgH="3221974" progId="Visio.Drawing.11">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412776"/>
                        <a:ext cx="6390404" cy="5040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bwMode="auto">
          <a:xfrm>
            <a:off x="5580112" y="1412776"/>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3563888" y="2996952"/>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0" name="Oval 9"/>
          <p:cNvSpPr/>
          <p:nvPr/>
        </p:nvSpPr>
        <p:spPr bwMode="auto">
          <a:xfrm>
            <a:off x="3635896" y="4437112"/>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550853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5613" y="506413"/>
            <a:ext cx="8448675" cy="6278642"/>
          </a:xfrm>
          <a:prstGeom prst="rect">
            <a:avLst/>
          </a:prstGeom>
          <a:noFill/>
          <a:ln w="9525">
            <a:noFill/>
            <a:miter lim="800000"/>
            <a:headEnd/>
            <a:tailEnd/>
          </a:ln>
        </p:spPr>
        <p:txBody>
          <a:bodyPr lIns="0" tIns="0" rIns="0" bIns="0">
            <a:spAutoFit/>
          </a:bodyPr>
          <a:lstStyle/>
          <a:p>
            <a:pPr eaLnBrk="1" hangingPunct="1"/>
            <a:r>
              <a:rPr lang="en-US" sz="2400" b="1" dirty="0">
                <a:solidFill>
                  <a:srgbClr val="FF0000"/>
                </a:solidFill>
              </a:rPr>
              <a:t>Tuning</a:t>
            </a:r>
            <a:r>
              <a:rPr lang="en-US" sz="2400" b="1" dirty="0">
                <a:solidFill>
                  <a:srgbClr val="FF0000"/>
                </a:solidFill>
                <a:ea typeface="SimSun" pitchFamily="2" charset="-122"/>
              </a:rPr>
              <a:t> Space Mapping </a:t>
            </a:r>
            <a:r>
              <a:rPr lang="en-US" sz="2400" b="1" dirty="0">
                <a:ea typeface="SimSun" pitchFamily="2" charset="-122"/>
              </a:rPr>
              <a:t>(</a:t>
            </a:r>
            <a:r>
              <a:rPr lang="en-US" sz="2400" b="1" dirty="0">
                <a:solidFill>
                  <a:srgbClr val="FF0000"/>
                </a:solidFill>
                <a:ea typeface="SimSun" pitchFamily="2" charset="-122"/>
              </a:rPr>
              <a:t>TSM</a:t>
            </a:r>
            <a:r>
              <a:rPr lang="en-US" sz="2400" b="1" dirty="0">
                <a:ea typeface="SimSun" pitchFamily="2" charset="-122"/>
              </a:rPr>
              <a:t>): </a:t>
            </a:r>
            <a:r>
              <a:rPr lang="en-US" sz="2400" b="1" dirty="0" smtClean="0">
                <a:ea typeface="SimSun" pitchFamily="2" charset="-122"/>
              </a:rPr>
              <a:t>Auxiliary Fine Model and Tuning Model (</a:t>
            </a:r>
            <a:r>
              <a:rPr lang="en-US" sz="2400" i="1" dirty="0">
                <a:ea typeface="SimSun" pitchFamily="2" charset="-122"/>
              </a:rPr>
              <a:t>Cheng et al., </a:t>
            </a:r>
            <a:r>
              <a:rPr lang="en-US" sz="2400" i="1" dirty="0" smtClean="0">
                <a:ea typeface="SimSun" pitchFamily="2" charset="-122"/>
              </a:rPr>
              <a:t>2012</a:t>
            </a:r>
            <a:r>
              <a:rPr lang="en-US" sz="2400" b="1" dirty="0" smtClean="0">
                <a:ea typeface="SimSun" pitchFamily="2" charset="-122"/>
              </a:rPr>
              <a:t>)</a:t>
            </a:r>
          </a:p>
          <a:p>
            <a:pPr eaLnBrk="1" hangingPunct="1"/>
            <a:endParaRPr lang="en-US" sz="2400" b="1" dirty="0" smtClean="0">
              <a:ea typeface="SimSun" pitchFamily="2" charset="-122"/>
            </a:endParaRPr>
          </a:p>
          <a:p>
            <a:pPr eaLnBrk="1" hangingPunct="1"/>
            <a:r>
              <a:rPr lang="en-US" sz="2400" b="1" dirty="0" smtClean="0">
                <a:ea typeface="SimSun" pitchFamily="2" charset="-122"/>
              </a:rPr>
              <a:t> </a:t>
            </a: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pPr eaLnBrk="1" hangingPunct="1"/>
            <a:endParaRPr lang="en-US" sz="2400" b="1" dirty="0" smtClean="0">
              <a:ea typeface="SimSun" pitchFamily="2" charset="-122"/>
            </a:endParaRPr>
          </a:p>
          <a:p>
            <a:r>
              <a:rPr lang="en-US" sz="1200" dirty="0" smtClean="0"/>
              <a:t>1. auxiliary fine model: fine model with tuning ports or split fine model components</a:t>
            </a:r>
            <a:endParaRPr lang="en-CA" sz="1200" dirty="0" smtClean="0"/>
          </a:p>
          <a:p>
            <a:r>
              <a:rPr lang="en-US" sz="1200" dirty="0" smtClean="0"/>
              <a:t>2. tuning model: tuning components are added to the auxiliary fine model</a:t>
            </a:r>
            <a:endParaRPr lang="en-CA" sz="1200" dirty="0" smtClean="0"/>
          </a:p>
          <a:p>
            <a:pPr eaLnBrk="1" hangingPunct="1"/>
            <a:endParaRPr lang="en-US" sz="2400" dirty="0">
              <a:ea typeface="SimSun" pitchFamily="2" charset="-122"/>
            </a:endParaRPr>
          </a:p>
        </p:txBody>
      </p:sp>
      <p:sp>
        <p:nvSpPr>
          <p:cNvPr id="9220" name="Rectangle 3"/>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9221" name="Rectangle 4"/>
          <p:cNvSpPr>
            <a:spLocks noChangeArrowheads="1"/>
          </p:cNvSpPr>
          <p:nvPr/>
        </p:nvSpPr>
        <p:spPr bwMode="auto">
          <a:xfrm>
            <a:off x="0" y="2681288"/>
            <a:ext cx="9144000" cy="0"/>
          </a:xfrm>
          <a:prstGeom prst="rect">
            <a:avLst/>
          </a:prstGeom>
          <a:noFill/>
          <a:ln w="9525" algn="ctr">
            <a:noFill/>
            <a:miter lim="800000"/>
            <a:headEnd/>
            <a:tailEnd/>
          </a:ln>
        </p:spPr>
        <p:txBody>
          <a:bodyPr wrap="none" anchor="ctr">
            <a:spAutoFit/>
          </a:bodyPr>
          <a:lstStyle/>
          <a:p>
            <a:endParaRPr lang="en-CA"/>
          </a:p>
        </p:txBody>
      </p:sp>
      <p:sp>
        <p:nvSpPr>
          <p:cNvPr id="9222" name="Rectangle 5"/>
          <p:cNvSpPr>
            <a:spLocks noChangeArrowheads="1"/>
          </p:cNvSpPr>
          <p:nvPr/>
        </p:nvSpPr>
        <p:spPr bwMode="auto">
          <a:xfrm>
            <a:off x="0" y="2686050"/>
            <a:ext cx="9144000" cy="0"/>
          </a:xfrm>
          <a:prstGeom prst="rect">
            <a:avLst/>
          </a:prstGeom>
          <a:noFill/>
          <a:ln w="9525" algn="ctr">
            <a:noFill/>
            <a:miter lim="800000"/>
            <a:headEnd/>
            <a:tailEnd/>
          </a:ln>
        </p:spPr>
        <p:txBody>
          <a:bodyPr wrap="none" anchor="ctr">
            <a:spAutoFit/>
          </a:bodyPr>
          <a:lstStyle/>
          <a:p>
            <a:endParaRPr lang="en-CA"/>
          </a:p>
        </p:txBody>
      </p:sp>
      <p:sp>
        <p:nvSpPr>
          <p:cNvPr id="580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70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70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700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700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 name="Table 14"/>
          <p:cNvGraphicFramePr>
            <a:graphicFrameLocks noGrp="1"/>
          </p:cNvGraphicFramePr>
          <p:nvPr>
            <p:extLst>
              <p:ext uri="{D42A27DB-BD31-4B8C-83A1-F6EECF244321}">
                <p14:modId xmlns:p14="http://schemas.microsoft.com/office/powerpoint/2010/main" val="2173353565"/>
              </p:ext>
            </p:extLst>
          </p:nvPr>
        </p:nvGraphicFramePr>
        <p:xfrm>
          <a:off x="323528" y="1484784"/>
          <a:ext cx="8424935" cy="4320480"/>
        </p:xfrm>
        <a:graphic>
          <a:graphicData uri="http://schemas.openxmlformats.org/drawingml/2006/table">
            <a:tbl>
              <a:tblPr/>
              <a:tblGrid>
                <a:gridCol w="1512168">
                  <a:extLst>
                    <a:ext uri="{9D8B030D-6E8A-4147-A177-3AD203B41FA5}">
                      <a16:colId xmlns:a16="http://schemas.microsoft.com/office/drawing/2014/main" val="20000"/>
                    </a:ext>
                  </a:extLst>
                </a:gridCol>
                <a:gridCol w="1280230">
                  <a:extLst>
                    <a:ext uri="{9D8B030D-6E8A-4147-A177-3AD203B41FA5}">
                      <a16:colId xmlns:a16="http://schemas.microsoft.com/office/drawing/2014/main" val="20001"/>
                    </a:ext>
                  </a:extLst>
                </a:gridCol>
                <a:gridCol w="1880093">
                  <a:extLst>
                    <a:ext uri="{9D8B030D-6E8A-4147-A177-3AD203B41FA5}">
                      <a16:colId xmlns:a16="http://schemas.microsoft.com/office/drawing/2014/main" val="20002"/>
                    </a:ext>
                  </a:extLst>
                </a:gridCol>
                <a:gridCol w="1878803">
                  <a:extLst>
                    <a:ext uri="{9D8B030D-6E8A-4147-A177-3AD203B41FA5}">
                      <a16:colId xmlns:a16="http://schemas.microsoft.com/office/drawing/2014/main" val="20003"/>
                    </a:ext>
                  </a:extLst>
                </a:gridCol>
                <a:gridCol w="1873641">
                  <a:extLst>
                    <a:ext uri="{9D8B030D-6E8A-4147-A177-3AD203B41FA5}">
                      <a16:colId xmlns:a16="http://schemas.microsoft.com/office/drawing/2014/main" val="20004"/>
                    </a:ext>
                  </a:extLst>
                </a:gridCol>
              </a:tblGrid>
              <a:tr h="364848">
                <a:tc>
                  <a:txBody>
                    <a:bodyPr/>
                    <a:lstStyle/>
                    <a:p>
                      <a:pPr algn="ctr">
                        <a:lnSpc>
                          <a:spcPts val="1400"/>
                        </a:lnSpc>
                        <a:spcAft>
                          <a:spcPts val="0"/>
                        </a:spcAft>
                      </a:pPr>
                      <a:endParaRPr lang="en-CA"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2000" dirty="0">
                          <a:latin typeface="Times New Roman"/>
                          <a:ea typeface="Times New Roman"/>
                        </a:rPr>
                        <a:t>Type 0–</a:t>
                      </a:r>
                      <a:endParaRPr lang="en-CA"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2000">
                          <a:latin typeface="Times New Roman"/>
                          <a:ea typeface="Times New Roman"/>
                        </a:rPr>
                        <a:t>Type 0 and 1</a:t>
                      </a:r>
                      <a:endParaRPr lang="en-CA" sz="200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2000" dirty="0">
                          <a:latin typeface="Times New Roman"/>
                          <a:ea typeface="Times New Roman"/>
                        </a:rPr>
                        <a:t>Type </a:t>
                      </a:r>
                      <a:r>
                        <a:rPr lang="en-US" sz="2000" dirty="0" smtClean="0">
                          <a:latin typeface="Times New Roman"/>
                          <a:ea typeface="Times New Roman"/>
                        </a:rPr>
                        <a:t>1d (fast)</a:t>
                      </a:r>
                      <a:endParaRPr lang="en-CA"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2000" dirty="0">
                          <a:latin typeface="Times New Roman"/>
                          <a:ea typeface="Times New Roman"/>
                        </a:rPr>
                        <a:t>Type 2</a:t>
                      </a:r>
                      <a:endParaRPr lang="en-CA"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5363">
                <a:tc>
                  <a:txBody>
                    <a:bodyPr/>
                    <a:lstStyle/>
                    <a:p>
                      <a:pPr algn="ctr">
                        <a:lnSpc>
                          <a:spcPts val="1400"/>
                        </a:lnSpc>
                        <a:spcAft>
                          <a:spcPts val="0"/>
                        </a:spcAft>
                      </a:pPr>
                      <a:r>
                        <a:rPr lang="en-US" sz="2000" dirty="0">
                          <a:latin typeface="Times New Roman"/>
                          <a:ea typeface="Times New Roman"/>
                        </a:rPr>
                        <a:t>fine model</a:t>
                      </a:r>
                      <a:endParaRPr lang="en-CA"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endParaRPr lang="en-US" sz="9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endParaRPr lang="en-US" sz="90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endParaRPr lang="en-US" sz="9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endParaRPr lang="en-US" sz="9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59392">
                <a:tc>
                  <a:txBody>
                    <a:bodyPr/>
                    <a:lstStyle/>
                    <a:p>
                      <a:pPr algn="ctr">
                        <a:lnSpc>
                          <a:spcPct val="100000"/>
                        </a:lnSpc>
                        <a:spcAft>
                          <a:spcPts val="0"/>
                        </a:spcAft>
                      </a:pPr>
                      <a:r>
                        <a:rPr lang="en-US" sz="2000" dirty="0">
                          <a:latin typeface="Times New Roman"/>
                          <a:ea typeface="Times New Roman"/>
                        </a:rPr>
                        <a:t>auxiliary fine model</a:t>
                      </a:r>
                      <a:r>
                        <a:rPr lang="en-US" sz="2000" baseline="30000" dirty="0">
                          <a:latin typeface="Times New Roman"/>
                          <a:ea typeface="Times New Roman"/>
                        </a:rPr>
                        <a:t>1</a:t>
                      </a:r>
                      <a:endParaRPr lang="en-CA" sz="20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ts val="1400"/>
                        </a:lnSpc>
                        <a:spcAft>
                          <a:spcPts val="0"/>
                        </a:spcAft>
                      </a:pPr>
                      <a:endParaRPr lang="en-US" sz="900">
                        <a:latin typeface="Times New Roman"/>
                        <a:ea typeface="Times New Roman"/>
                      </a:endParaRPr>
                    </a:p>
                  </a:txBody>
                  <a:tcPr marL="68580" marR="68580" marT="0" marB="0" anchor="ctr">
                    <a:lnL>
                      <a:noFill/>
                    </a:lnL>
                    <a:lnR>
                      <a:noFill/>
                    </a:lnR>
                    <a:lnT>
                      <a:noFill/>
                    </a:lnT>
                    <a:lnB>
                      <a:noFill/>
                    </a:lnB>
                  </a:tcPr>
                </a:tc>
                <a:tc>
                  <a:txBody>
                    <a:bodyPr/>
                    <a:lstStyle/>
                    <a:p>
                      <a:pPr algn="ctr">
                        <a:lnSpc>
                          <a:spcPts val="1400"/>
                        </a:lnSpc>
                        <a:spcAft>
                          <a:spcPts val="0"/>
                        </a:spcAft>
                      </a:pPr>
                      <a:endParaRPr lang="en-US" sz="900">
                        <a:latin typeface="Times New Roman"/>
                        <a:ea typeface="Times New Roman"/>
                      </a:endParaRPr>
                    </a:p>
                  </a:txBody>
                  <a:tcPr marL="68580" marR="68580" marT="0" marB="0" anchor="ctr">
                    <a:lnL>
                      <a:noFill/>
                    </a:lnL>
                    <a:lnR>
                      <a:noFill/>
                    </a:lnR>
                    <a:lnT>
                      <a:noFill/>
                    </a:lnT>
                    <a:lnB>
                      <a:noFill/>
                    </a:lnB>
                  </a:tcPr>
                </a:tc>
                <a:tc>
                  <a:txBody>
                    <a:bodyPr/>
                    <a:lstStyle/>
                    <a:p>
                      <a:pPr algn="ctr">
                        <a:lnSpc>
                          <a:spcPts val="1400"/>
                        </a:lnSpc>
                        <a:spcAft>
                          <a:spcPts val="0"/>
                        </a:spcAft>
                      </a:pPr>
                      <a:endParaRPr lang="en-US" sz="900">
                        <a:latin typeface="Times New Roman"/>
                        <a:ea typeface="Times New Roman"/>
                      </a:endParaRPr>
                    </a:p>
                  </a:txBody>
                  <a:tcPr marL="68580" marR="68580" marT="0" marB="0" anchor="ctr">
                    <a:lnL>
                      <a:noFill/>
                    </a:lnL>
                    <a:lnR>
                      <a:noFill/>
                    </a:lnR>
                    <a:lnT>
                      <a:noFill/>
                    </a:lnT>
                    <a:lnB>
                      <a:noFill/>
                    </a:lnB>
                  </a:tcPr>
                </a:tc>
                <a:tc>
                  <a:txBody>
                    <a:bodyPr/>
                    <a:lstStyle/>
                    <a:p>
                      <a:pPr algn="ctr">
                        <a:lnSpc>
                          <a:spcPts val="1400"/>
                        </a:lnSpc>
                        <a:spcAft>
                          <a:spcPts val="0"/>
                        </a:spcAft>
                      </a:pPr>
                      <a:endParaRPr lang="en-US" sz="9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1280877">
                <a:tc>
                  <a:txBody>
                    <a:bodyPr/>
                    <a:lstStyle/>
                    <a:p>
                      <a:pPr algn="ctr">
                        <a:lnSpc>
                          <a:spcPct val="100000"/>
                        </a:lnSpc>
                        <a:spcAft>
                          <a:spcPts val="0"/>
                        </a:spcAft>
                      </a:pPr>
                      <a:r>
                        <a:rPr lang="en-US" sz="2000" dirty="0">
                          <a:latin typeface="Times New Roman"/>
                          <a:ea typeface="Times New Roman"/>
                        </a:rPr>
                        <a:t>tuning model</a:t>
                      </a:r>
                      <a:r>
                        <a:rPr lang="en-US" sz="2000" baseline="30000" dirty="0">
                          <a:latin typeface="Times New Roman"/>
                          <a:ea typeface="Times New Roman"/>
                        </a:rPr>
                        <a:t>2</a:t>
                      </a:r>
                      <a:endParaRPr lang="en-CA" sz="20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9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9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9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9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81293" name="Object 13"/>
          <p:cNvGraphicFramePr>
            <a:graphicFrameLocks noChangeAspect="1"/>
          </p:cNvGraphicFramePr>
          <p:nvPr/>
        </p:nvGraphicFramePr>
        <p:xfrm>
          <a:off x="2123727" y="3212976"/>
          <a:ext cx="1123325" cy="864096"/>
        </p:xfrm>
        <a:graphic>
          <a:graphicData uri="http://schemas.openxmlformats.org/presentationml/2006/ole">
            <mc:AlternateContent xmlns:mc="http://schemas.openxmlformats.org/markup-compatibility/2006">
              <mc:Choice xmlns:v="urn:schemas-microsoft-com:vml" Requires="v">
                <p:oleObj spid="_x0000_s481915" name="Visio" r:id="rId4" imgW="1114788" imgH="822644" progId="Visio.Drawing.11">
                  <p:embed/>
                </p:oleObj>
              </mc:Choice>
              <mc:Fallback>
                <p:oleObj name="Visio" r:id="rId4" imgW="1114788" imgH="822644" progId="Visio.Drawing.11">
                  <p:embed/>
                  <p:pic>
                    <p:nvPicPr>
                      <p:cNvPr id="0" name="Picture 3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7" y="3212976"/>
                        <a:ext cx="1123325"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290" name="Object 10"/>
          <p:cNvGraphicFramePr>
            <a:graphicFrameLocks noChangeAspect="1"/>
          </p:cNvGraphicFramePr>
          <p:nvPr/>
        </p:nvGraphicFramePr>
        <p:xfrm>
          <a:off x="7261050" y="3140969"/>
          <a:ext cx="1288927" cy="970486"/>
        </p:xfrm>
        <a:graphic>
          <a:graphicData uri="http://schemas.openxmlformats.org/presentationml/2006/ole">
            <mc:AlternateContent xmlns:mc="http://schemas.openxmlformats.org/markup-compatibility/2006">
              <mc:Choice xmlns:v="urn:schemas-microsoft-com:vml" Requires="v">
                <p:oleObj spid="_x0000_s481916" name="Visio" r:id="rId6" imgW="1059945" imgH="800496" progId="Visio.Drawing.11">
                  <p:embed/>
                </p:oleObj>
              </mc:Choice>
              <mc:Fallback>
                <p:oleObj name="Visio" r:id="rId6" imgW="1059945" imgH="800496" progId="Visio.Drawing.11">
                  <p:embed/>
                  <p:pic>
                    <p:nvPicPr>
                      <p:cNvPr id="0" name="Picture 3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1050" y="3140969"/>
                        <a:ext cx="1288927" cy="9704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289" name="Object 9"/>
          <p:cNvGraphicFramePr>
            <a:graphicFrameLocks noChangeAspect="1"/>
          </p:cNvGraphicFramePr>
          <p:nvPr/>
        </p:nvGraphicFramePr>
        <p:xfrm>
          <a:off x="2051720" y="4365104"/>
          <a:ext cx="1283850" cy="1224136"/>
        </p:xfrm>
        <a:graphic>
          <a:graphicData uri="http://schemas.openxmlformats.org/presentationml/2006/ole">
            <mc:AlternateContent xmlns:mc="http://schemas.openxmlformats.org/markup-compatibility/2006">
              <mc:Choice xmlns:v="urn:schemas-microsoft-com:vml" Requires="v">
                <p:oleObj spid="_x0000_s481917" name="Visio" r:id="rId8" imgW="1226583" imgH="1161193" progId="Visio.Drawing.11">
                  <p:embed/>
                </p:oleObj>
              </mc:Choice>
              <mc:Fallback>
                <p:oleObj name="Visio" r:id="rId8" imgW="1226583" imgH="1161193" progId="Visio.Drawing.11">
                  <p:embed/>
                  <p:pic>
                    <p:nvPicPr>
                      <p:cNvPr id="0" name="Picture 3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4365104"/>
                        <a:ext cx="1283850"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286" name="Object 6"/>
          <p:cNvGraphicFramePr>
            <a:graphicFrameLocks noChangeAspect="1"/>
          </p:cNvGraphicFramePr>
          <p:nvPr/>
        </p:nvGraphicFramePr>
        <p:xfrm>
          <a:off x="7251642" y="4365104"/>
          <a:ext cx="1424814" cy="1022514"/>
        </p:xfrm>
        <a:graphic>
          <a:graphicData uri="http://schemas.openxmlformats.org/presentationml/2006/ole">
            <mc:AlternateContent xmlns:mc="http://schemas.openxmlformats.org/markup-compatibility/2006">
              <mc:Choice xmlns:v="urn:schemas-microsoft-com:vml" Requires="v">
                <p:oleObj spid="_x0000_s481918" name="Visio" r:id="rId10" imgW="1343651" imgH="974516" progId="Visio.Drawing.11">
                  <p:embed/>
                </p:oleObj>
              </mc:Choice>
              <mc:Fallback>
                <p:oleObj name="Visio" r:id="rId10" imgW="1343651" imgH="974516" progId="Visio.Drawing.11">
                  <p:embed/>
                  <p:pic>
                    <p:nvPicPr>
                      <p:cNvPr id="0" name="Picture 3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1642" y="4365104"/>
                        <a:ext cx="1424814" cy="1022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29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81298" name="Object 18"/>
          <p:cNvGraphicFramePr>
            <a:graphicFrameLocks noChangeAspect="1"/>
          </p:cNvGraphicFramePr>
          <p:nvPr/>
        </p:nvGraphicFramePr>
        <p:xfrm>
          <a:off x="4355976" y="2060848"/>
          <a:ext cx="1224136" cy="846316"/>
        </p:xfrm>
        <a:graphic>
          <a:graphicData uri="http://schemas.openxmlformats.org/presentationml/2006/ole">
            <mc:AlternateContent xmlns:mc="http://schemas.openxmlformats.org/markup-compatibility/2006">
              <mc:Choice xmlns:v="urn:schemas-microsoft-com:vml" Requires="v">
                <p:oleObj spid="_x0000_s481919" name="Visio" r:id="rId12" imgW="1114788" imgH="778347" progId="Visio.Drawing.11">
                  <p:embed/>
                </p:oleObj>
              </mc:Choice>
              <mc:Fallback>
                <p:oleObj name="Visio" r:id="rId12" imgW="1114788" imgH="778347" progId="Visio.Drawing.11">
                  <p:embed/>
                  <p:pic>
                    <p:nvPicPr>
                      <p:cNvPr id="0" name="Picture 36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5976" y="2060848"/>
                        <a:ext cx="1224136" cy="846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02" name="Object 22"/>
          <p:cNvGraphicFramePr>
            <a:graphicFrameLocks noChangeAspect="1"/>
          </p:cNvGraphicFramePr>
          <p:nvPr/>
        </p:nvGraphicFramePr>
        <p:xfrm>
          <a:off x="3601332" y="3212976"/>
          <a:ext cx="1330708" cy="899127"/>
        </p:xfrm>
        <a:graphic>
          <a:graphicData uri="http://schemas.openxmlformats.org/presentationml/2006/ole">
            <mc:AlternateContent xmlns:mc="http://schemas.openxmlformats.org/markup-compatibility/2006">
              <mc:Choice xmlns:v="urn:schemas-microsoft-com:vml" Requires="v">
                <p:oleObj spid="_x0000_s481920" name="Visio" r:id="rId14" imgW="1114996" imgH="778383" progId="Visio.Drawing.11">
                  <p:embed/>
                </p:oleObj>
              </mc:Choice>
              <mc:Fallback>
                <p:oleObj name="Visio" r:id="rId14" imgW="1114996" imgH="778383" progId="Visio.Drawing.11">
                  <p:embed/>
                  <p:pic>
                    <p:nvPicPr>
                      <p:cNvPr id="0" name="Picture 37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1332" y="3212976"/>
                        <a:ext cx="1330708" cy="899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01" name="Object 21"/>
          <p:cNvGraphicFramePr>
            <a:graphicFrameLocks noChangeAspect="1"/>
          </p:cNvGraphicFramePr>
          <p:nvPr/>
        </p:nvGraphicFramePr>
        <p:xfrm>
          <a:off x="5580112" y="3135731"/>
          <a:ext cx="944647" cy="1013349"/>
        </p:xfrm>
        <a:graphic>
          <a:graphicData uri="http://schemas.openxmlformats.org/presentationml/2006/ole">
            <mc:AlternateContent xmlns:mc="http://schemas.openxmlformats.org/markup-compatibility/2006">
              <mc:Choice xmlns:v="urn:schemas-microsoft-com:vml" Requires="v">
                <p:oleObj spid="_x0000_s481921" name="Visio" r:id="rId16" imgW="714946" imgH="766810" progId="Visio.Drawing.11">
                  <p:embed/>
                </p:oleObj>
              </mc:Choice>
              <mc:Fallback>
                <p:oleObj name="Visio" r:id="rId16" imgW="714946" imgH="766810" progId="Visio.Drawing.11">
                  <p:embed/>
                  <p:pic>
                    <p:nvPicPr>
                      <p:cNvPr id="0" name="Picture 37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80112" y="3135731"/>
                        <a:ext cx="944647" cy="1013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00" name="Object 20"/>
          <p:cNvGraphicFramePr>
            <a:graphicFrameLocks noChangeAspect="1"/>
          </p:cNvGraphicFramePr>
          <p:nvPr/>
        </p:nvGraphicFramePr>
        <p:xfrm>
          <a:off x="3635896" y="4461115"/>
          <a:ext cx="1512168" cy="1344149"/>
        </p:xfrm>
        <a:graphic>
          <a:graphicData uri="http://schemas.openxmlformats.org/presentationml/2006/ole">
            <mc:AlternateContent xmlns:mc="http://schemas.openxmlformats.org/markup-compatibility/2006">
              <mc:Choice xmlns:v="urn:schemas-microsoft-com:vml" Requires="v">
                <p:oleObj spid="_x0000_s481922" name="Visio" r:id="rId18" imgW="1114996" imgH="1007697" progId="Visio.Drawing.11">
                  <p:embed/>
                </p:oleObj>
              </mc:Choice>
              <mc:Fallback>
                <p:oleObj name="Visio" r:id="rId18" imgW="1114996" imgH="1007697" progId="Visio.Drawing.11">
                  <p:embed/>
                  <p:pic>
                    <p:nvPicPr>
                      <p:cNvPr id="0" name="Picture 3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35896" y="4461115"/>
                        <a:ext cx="1512168" cy="1344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9"/>
          <p:cNvGraphicFramePr>
            <a:graphicFrameLocks noChangeAspect="1"/>
          </p:cNvGraphicFramePr>
          <p:nvPr/>
        </p:nvGraphicFramePr>
        <p:xfrm>
          <a:off x="5580112" y="4363000"/>
          <a:ext cx="1033264" cy="1442264"/>
        </p:xfrm>
        <a:graphic>
          <a:graphicData uri="http://schemas.openxmlformats.org/presentationml/2006/ole">
            <mc:AlternateContent xmlns:mc="http://schemas.openxmlformats.org/markup-compatibility/2006">
              <mc:Choice xmlns:v="urn:schemas-microsoft-com:vml" Requires="v">
                <p:oleObj spid="_x0000_s481923" name="Visio" r:id="rId20" imgW="696658" imgH="998696" progId="Visio.Drawing.11">
                  <p:embed/>
                </p:oleObj>
              </mc:Choice>
              <mc:Fallback>
                <p:oleObj name="Visio" r:id="rId20" imgW="696658" imgH="998696" progId="Visio.Drawing.11">
                  <p:embed/>
                  <p:pic>
                    <p:nvPicPr>
                      <p:cNvPr id="0" name="Picture 37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80112" y="4363000"/>
                        <a:ext cx="1033264" cy="1442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Oval 21"/>
          <p:cNvSpPr/>
          <p:nvPr/>
        </p:nvSpPr>
        <p:spPr bwMode="auto">
          <a:xfrm>
            <a:off x="683568" y="2564904"/>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827584" y="414908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a:t>
            </a: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323528" y="4869160"/>
            <a:ext cx="360040" cy="36004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a:t>
            </a:r>
            <a:endParaRPr kumimoji="0" lang="en-CA"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102038</TotalTime>
  <Words>2959</Words>
  <Application>Microsoft Office PowerPoint</Application>
  <PresentationFormat>On-screen Show (4:3)</PresentationFormat>
  <Paragraphs>290</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28</vt:i4>
      </vt:variant>
    </vt:vector>
  </HeadingPairs>
  <TitlesOfParts>
    <vt:vector size="38" baseType="lpstr">
      <vt:lpstr>Arial</vt:lpstr>
      <vt:lpstr>SimSun</vt:lpstr>
      <vt:lpstr>Symbol</vt:lpstr>
      <vt:lpstr>SimSun</vt:lpstr>
      <vt:lpstr>Times New Roman</vt:lpstr>
      <vt:lpstr>Custom Design</vt:lpstr>
      <vt:lpstr>Visio</vt:lpstr>
      <vt:lpstr>Document</vt:lpstr>
      <vt:lpstr>MathType 6.0 Equation</vt:lpstr>
      <vt:lpstr>Equation</vt:lpstr>
      <vt:lpstr>PowerPoint Presentation</vt:lpstr>
      <vt:lpstr>PowerPoint Presentation</vt:lpstr>
      <vt:lpstr>PowerPoint Presentation</vt:lpstr>
      <vt:lpstr>Postproduction Tuning  computer-aided network tuning (Pinel, 1971)  design centering, tolerancing and tuning (Bandler et al., 1976)  postproduction tuning technique utilizing simulated sensitivities and response measurements (Bandler et al., 1981)  functional and integrated tuning approach (Bandler and Salama, 1983, 1985)  a scalar transmission-based tuning technique (Zahirovic et al., 2010)  tuning robot (Yu and Tang, 2003)         </vt:lpstr>
      <vt:lpstr>Electromagnetics-Simulator-Based Tuning  fast analysis and optimization of combline filters using tunable components in FEM simulator (Swanson and Wenzel, 2001)  design closure—companion modeling and tuning methods  (Rautio, 2006)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McMaster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Tuning Space Mapping The State of the Art</dc:title>
  <dc:creator>Shasha</dc:creator>
  <cp:lastModifiedBy>John Bandler</cp:lastModifiedBy>
  <cp:revision>2455</cp:revision>
  <cp:lastPrinted>2012-08-04T15:55:05Z</cp:lastPrinted>
  <dcterms:created xsi:type="dcterms:W3CDTF">2003-02-10T20:36:40Z</dcterms:created>
  <dcterms:modified xsi:type="dcterms:W3CDTF">2023-08-23T14:53:03Z</dcterms:modified>
</cp:coreProperties>
</file>