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66" r:id="rId3"/>
    <p:sldMasterId id="2147483819" r:id="rId4"/>
    <p:sldMasterId id="2147483840" r:id="rId5"/>
    <p:sldMasterId id="2147483855" r:id="rId6"/>
    <p:sldMasterId id="2147483924" r:id="rId7"/>
  </p:sldMasterIdLst>
  <p:notesMasterIdLst>
    <p:notesMasterId r:id="rId144"/>
  </p:notesMasterIdLst>
  <p:sldIdLst>
    <p:sldId id="646" r:id="rId8"/>
    <p:sldId id="897" r:id="rId9"/>
    <p:sldId id="905" r:id="rId10"/>
    <p:sldId id="742" r:id="rId11"/>
    <p:sldId id="565" r:id="rId12"/>
    <p:sldId id="581" r:id="rId13"/>
    <p:sldId id="582" r:id="rId14"/>
    <p:sldId id="264" r:id="rId15"/>
    <p:sldId id="265" r:id="rId16"/>
    <p:sldId id="266" r:id="rId17"/>
    <p:sldId id="661" r:id="rId18"/>
    <p:sldId id="268" r:id="rId19"/>
    <p:sldId id="269" r:id="rId20"/>
    <p:sldId id="277" r:id="rId21"/>
    <p:sldId id="279" r:id="rId22"/>
    <p:sldId id="677" r:id="rId23"/>
    <p:sldId id="674" r:id="rId24"/>
    <p:sldId id="282" r:id="rId25"/>
    <p:sldId id="283" r:id="rId26"/>
    <p:sldId id="284" r:id="rId27"/>
    <p:sldId id="285" r:id="rId28"/>
    <p:sldId id="563" r:id="rId29"/>
    <p:sldId id="666" r:id="rId30"/>
    <p:sldId id="608" r:id="rId31"/>
    <p:sldId id="583" r:id="rId32"/>
    <p:sldId id="658" r:id="rId33"/>
    <p:sldId id="665" r:id="rId34"/>
    <p:sldId id="663" r:id="rId35"/>
    <p:sldId id="667" r:id="rId36"/>
    <p:sldId id="753" r:id="rId37"/>
    <p:sldId id="759" r:id="rId38"/>
    <p:sldId id="761" r:id="rId39"/>
    <p:sldId id="872" r:id="rId40"/>
    <p:sldId id="873" r:id="rId41"/>
    <p:sldId id="805" r:id="rId42"/>
    <p:sldId id="806" r:id="rId43"/>
    <p:sldId id="807" r:id="rId44"/>
    <p:sldId id="808" r:id="rId45"/>
    <p:sldId id="809" r:id="rId46"/>
    <p:sldId id="849" r:id="rId47"/>
    <p:sldId id="852" r:id="rId48"/>
    <p:sldId id="853" r:id="rId49"/>
    <p:sldId id="798" r:id="rId50"/>
    <p:sldId id="786" r:id="rId51"/>
    <p:sldId id="788" r:id="rId52"/>
    <p:sldId id="854" r:id="rId53"/>
    <p:sldId id="790" r:id="rId54"/>
    <p:sldId id="791" r:id="rId55"/>
    <p:sldId id="947" r:id="rId56"/>
    <p:sldId id="948" r:id="rId57"/>
    <p:sldId id="909" r:id="rId58"/>
    <p:sldId id="912" r:id="rId59"/>
    <p:sldId id="891" r:id="rId60"/>
    <p:sldId id="892" r:id="rId61"/>
    <p:sldId id="929" r:id="rId62"/>
    <p:sldId id="877" r:id="rId63"/>
    <p:sldId id="884" r:id="rId64"/>
    <p:sldId id="722" r:id="rId65"/>
    <p:sldId id="814" r:id="rId66"/>
    <p:sldId id="723" r:id="rId67"/>
    <p:sldId id="724" r:id="rId68"/>
    <p:sldId id="725" r:id="rId69"/>
    <p:sldId id="726" r:id="rId70"/>
    <p:sldId id="728" r:id="rId71"/>
    <p:sldId id="729" r:id="rId72"/>
    <p:sldId id="819" r:id="rId73"/>
    <p:sldId id="734" r:id="rId74"/>
    <p:sldId id="735" r:id="rId75"/>
    <p:sldId id="736" r:id="rId76"/>
    <p:sldId id="739" r:id="rId77"/>
    <p:sldId id="741" r:id="rId78"/>
    <p:sldId id="811" r:id="rId79"/>
    <p:sldId id="812" r:id="rId80"/>
    <p:sldId id="813" r:id="rId81"/>
    <p:sldId id="799" r:id="rId82"/>
    <p:sldId id="815" r:id="rId83"/>
    <p:sldId id="866" r:id="rId84"/>
    <p:sldId id="867" r:id="rId85"/>
    <p:sldId id="803" r:id="rId86"/>
    <p:sldId id="804" r:id="rId87"/>
    <p:sldId id="770" r:id="rId88"/>
    <p:sldId id="771" r:id="rId89"/>
    <p:sldId id="772" r:id="rId90"/>
    <p:sldId id="773" r:id="rId91"/>
    <p:sldId id="774" r:id="rId92"/>
    <p:sldId id="775" r:id="rId93"/>
    <p:sldId id="776" r:id="rId94"/>
    <p:sldId id="777" r:id="rId95"/>
    <p:sldId id="848" r:id="rId96"/>
    <p:sldId id="846" r:id="rId97"/>
    <p:sldId id="847" r:id="rId98"/>
    <p:sldId id="297" r:id="rId99"/>
    <p:sldId id="298" r:id="rId100"/>
    <p:sldId id="299" r:id="rId101"/>
    <p:sldId id="300" r:id="rId102"/>
    <p:sldId id="840" r:id="rId103"/>
    <p:sldId id="927" r:id="rId104"/>
    <p:sldId id="928" r:id="rId105"/>
    <p:sldId id="841" r:id="rId106"/>
    <p:sldId id="902" r:id="rId107"/>
    <p:sldId id="901" r:id="rId108"/>
    <p:sldId id="916" r:id="rId109"/>
    <p:sldId id="913" r:id="rId110"/>
    <p:sldId id="594" r:id="rId111"/>
    <p:sldId id="607" r:id="rId112"/>
    <p:sldId id="603" r:id="rId113"/>
    <p:sldId id="621" r:id="rId114"/>
    <p:sldId id="624" r:id="rId115"/>
    <p:sldId id="858" r:id="rId116"/>
    <p:sldId id="856" r:id="rId117"/>
    <p:sldId id="816" r:id="rId118"/>
    <p:sldId id="911" r:id="rId119"/>
    <p:sldId id="949" r:id="rId120"/>
    <p:sldId id="950" r:id="rId121"/>
    <p:sldId id="860" r:id="rId122"/>
    <p:sldId id="865" r:id="rId123"/>
    <p:sldId id="857" r:id="rId124"/>
    <p:sldId id="327" r:id="rId125"/>
    <p:sldId id="328" r:id="rId126"/>
    <p:sldId id="544" r:id="rId127"/>
    <p:sldId id="625" r:id="rId128"/>
    <p:sldId id="952" r:id="rId129"/>
    <p:sldId id="953" r:id="rId130"/>
    <p:sldId id="602" r:id="rId131"/>
    <p:sldId id="338" r:id="rId132"/>
    <p:sldId id="553" r:id="rId133"/>
    <p:sldId id="564" r:id="rId134"/>
    <p:sldId id="672" r:id="rId135"/>
    <p:sldId id="671" r:id="rId136"/>
    <p:sldId id="946" r:id="rId137"/>
    <p:sldId id="951" r:id="rId138"/>
    <p:sldId id="550" r:id="rId139"/>
    <p:sldId id="810" r:id="rId140"/>
    <p:sldId id="339" r:id="rId141"/>
    <p:sldId id="893" r:id="rId142"/>
    <p:sldId id="341" r:id="rId143"/>
  </p:sldIdLst>
  <p:sldSz cx="9144000" cy="6858000" type="screen4x3"/>
  <p:notesSz cx="6858000" cy="9144000"/>
  <p:defaultTextStyle>
    <a:defPPr>
      <a:defRPr lang="en-US"/>
    </a:defPPr>
    <a:lvl1pPr marL="0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1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3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19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7" algn="l" defTabSz="9143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94176" autoAdjust="0"/>
  </p:normalViewPr>
  <p:slideViewPr>
    <p:cSldViewPr>
      <p:cViewPr varScale="1">
        <p:scale>
          <a:sx n="106" d="100"/>
          <a:sy n="106" d="100"/>
        </p:scale>
        <p:origin x="88" y="10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15229-4F5C-4E6E-9E72-CD6837FE8801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740D4-E0BB-49B7-B6EF-111E4A2A6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89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1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3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9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7" algn="l" defTabSz="9143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05DB382-58DD-4429-AA16-E90E099ECCC8}" type="slidenum">
              <a:rPr lang="en-US" altLang="en-US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49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D7450D4-544A-415D-AD48-D2A8F29922C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506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276162D-93E4-4BE5-A7E3-9F28E4EE5D3B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100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7259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B4C06EB-2CF3-4B29-BFCC-21BA8F85D525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101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516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B4C06EB-2CF3-4B29-BFCC-21BA8F85D525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102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1522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B4C06EB-2CF3-4B29-BFCC-21BA8F85D525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103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3002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276162D-93E4-4BE5-A7E3-9F28E4EE5D3B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104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7259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B93733C-0447-4F0B-8666-95CBF22C3A8E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712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57ED76C-9793-467E-A584-49A8BAFEE18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15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0EE0E5B-A618-4747-BDDD-3FF6B9D8A6D4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107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114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0EE0E5B-A618-4747-BDDD-3FF6B9D8A6D4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108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114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276162D-93E4-4BE5-A7E3-9F28E4EE5D3B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109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72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F0D7E11-5FEA-4EE1-B57E-78D75A74A27A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8372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EC7EC70-AFB9-4A0F-988C-F1EF24DA423A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110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029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EC65B72-5DBE-4F7C-BC4A-FF81F5F3BA5A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111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2701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0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1E72B62-7B80-4E84-A46D-16C56290B69C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113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7415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0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1E72B62-7B80-4E84-A46D-16C56290B69C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114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9650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EC7EC70-AFB9-4A0F-988C-F1EF24DA423A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029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EC7EC70-AFB9-4A0F-988C-F1EF24DA423A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0293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EC65B72-5DBE-4F7C-BC4A-FF81F5F3BA5A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117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2701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2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110676D-C28C-428F-9E12-D3BD3BBEEA1D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118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8251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D974C6B7-2F1E-4DD8-AA8F-B4053D82917E}" type="slidenum">
              <a:rPr lang="en-US" altLang="en-US" sz="1200" smtClean="0"/>
              <a:pPr>
                <a:defRPr/>
              </a:pPr>
              <a:t>119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7606636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0EE0E5B-A618-4747-BDDD-3FF6B9D8A6D4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120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1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2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7F0E3AB-D397-4B4D-8237-FA8A6D4BBAAE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29406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0EE0E5B-A618-4747-BDDD-3FF6B9D8A6D4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121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114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1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EC65B72-5DBE-4F7C-BC4A-FF81F5F3BA5A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122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1043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9338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4B0EAAC-A37F-4C62-8083-E0220A26C02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5826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3200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9368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309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4B0EAAC-A37F-4C62-8083-E0220A26C02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128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5826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129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309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467D664-35E4-4AFB-9236-F3C29A7CD95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130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0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3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F8012E3-9737-4C25-A4EE-0B5FE5F21B2C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4143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48E61DB-1F62-4DC0-8A28-76C7B3CAF9B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8737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D5F4CFA-5B7A-4D8A-A5ED-D875049D365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132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3550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5C0B50-7260-48E7-A854-BFD049C72AC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0309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4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D9BAEF0-F0FE-42E0-ADC1-1AE6622ED997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3624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5FF45772-E09D-4A0E-A37B-353CD07E8F21}" type="slidenum">
              <a:rPr lang="en-US" altLang="en-US" sz="1200" smtClean="0">
                <a:solidFill>
                  <a:prstClr val="black"/>
                </a:solidFill>
              </a:rPr>
              <a:pPr>
                <a:defRPr/>
              </a:pPr>
              <a:t>135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4494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6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29874FA-22EC-4570-B545-90EA617D7B51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136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73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F73FDBC-0214-4648-AF70-55A1A04D2850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14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76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1E08D95-B4B9-4E8B-86AF-82CFFC2B2A92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20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1E08D95-B4B9-4E8B-86AF-82CFFC2B2A92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4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F73FDBC-0214-4648-AF70-55A1A04D2850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17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76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467D664-35E4-4AFB-9236-F3C29A7CD95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18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50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502EBD5-1713-48B5-89FF-B2DE36D76DA2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19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1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5E817E1-91C1-4F05-94DC-6E86AB228836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86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57ED76C-9793-467E-A584-49A8BAFEE18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20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93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8BDF2FA-617A-4C1F-B4EC-77120DA085E7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0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8BDF2FA-617A-4C1F-B4EC-77120DA085E7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22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96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8BDF2FA-617A-4C1F-B4EC-77120DA085E7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96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8BDF2FA-617A-4C1F-B4EC-77120DA085E7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24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96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8BDF2FA-617A-4C1F-B4EC-77120DA085E7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96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502EBD5-1713-48B5-89FF-B2DE36D76DA2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14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C28FCDE-ED90-43AE-A2BF-81EEB75257C1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27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95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467D664-35E4-4AFB-9236-F3C29A7CD95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28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50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467D664-35E4-4AFB-9236-F3C29A7CD95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29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5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48E61DB-1F62-4DC0-8A28-76C7B3CAF9B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49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1B5DAA5-4D0B-4513-9524-DB32C58E1B8C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30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57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16C7386-B23E-4452-AC6F-E9C6D1BA3F1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39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7935A84-2037-4AF6-A41B-ED2919FE96B0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32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73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9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D1C1115-D56C-40D9-9747-096066A18DC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36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1800127-1A28-4D44-9F4A-F28CFBCE863F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34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69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4B0EAAC-A37F-4C62-8083-E0220A26C02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35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06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4FB6D0A-D63B-49D0-AE9C-77BD2B7D0626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020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4FB6D0A-D63B-49D0-AE9C-77BD2B7D0626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37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020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4FB6D0A-D63B-49D0-AE9C-77BD2B7D0626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38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22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4FB6D0A-D63B-49D0-AE9C-77BD2B7D0626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39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CA" altLang="en-US" dirty="0" smtClean="0"/>
              <a:t>Lies or xxx?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20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718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23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952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672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392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112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FF4C7E3-D551-4255-B852-4A9B07F26CE2}" type="slidenum">
              <a:rPr lang="en-US" altLang="en-US" smtClean="0">
                <a:solidFill>
                  <a:srgbClr val="000000"/>
                </a:solidFill>
                <a:latin typeface="Lucida Handwriting" panose="03010101010101010101" pitchFamily="66" charset="0"/>
              </a:rPr>
              <a:pPr>
                <a:spcBef>
                  <a:spcPct val="0"/>
                </a:spcBef>
                <a:defRPr/>
              </a:pPr>
              <a:t>4</a:t>
            </a:fld>
            <a:endParaRPr lang="en-US" altLang="en-US" smtClean="0">
              <a:solidFill>
                <a:srgbClr val="00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6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5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C5CFD5A-F1C5-4866-92A2-10572EE3B01D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40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24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4281221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6408" y="8685863"/>
            <a:ext cx="2971593" cy="45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4B9BF5F-1B95-4361-9DC8-97F454A85006}" type="slidenum">
              <a:rPr lang="en-US" altLang="en-US" sz="11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 sz="1100">
              <a:solidFill>
                <a:prstClr val="black"/>
              </a:solidFill>
              <a:latin typeface="Lucida Handwriting" pitchFamily="66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1874369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4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7F9B701-0198-44E3-BFBB-2D82C6A5F37D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43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9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848CB70-0B17-4DD0-A50F-D4F6A85E2209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180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CB9AD8-3BE3-464E-B707-7110FAD3B88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158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CB9AD8-3BE3-464E-B707-7110FAD3B88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15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CB9AD8-3BE3-464E-B707-7110FAD3B88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47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158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0B5433E-E103-477A-AD07-98381C646D64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48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500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5E817E1-91C1-4F05-94DC-6E86AB228836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49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9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5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5E5F73E-5BF1-4751-A107-1FD45F70A2A1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02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5E817E1-91C1-4F05-94DC-6E86AB228836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50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919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0B5433E-E103-477A-AD07-98381C646D64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50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0B5433E-E103-477A-AD07-98381C646D64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52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57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CB9AD8-3BE3-464E-B707-7110FAD3B885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53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158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600EB0-98FF-43EF-844D-299D3E8F6068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40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600EB0-98FF-43EF-844D-299D3E8F6068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55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157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F1F2AD7-1B8E-49F1-8E6A-0EC23A464691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56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10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0600EB0-98FF-43EF-844D-299D3E8F6068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57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404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7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1CE8892-38DD-4464-AC9E-5C23D0B36E9D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58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43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DCB491F-794D-4144-BE55-CF24588D0FF0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2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D5F4CFA-5B7A-4D8A-A5ED-D875049D365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6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355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89087FB-8463-4C90-B9A7-B547D58A4D8F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60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548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89087FB-8463-4C90-B9A7-B547D58A4D8F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61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548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89087FB-8463-4C90-B9A7-B547D58A4D8F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62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548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7821E8E-57E6-4984-8D7D-564B4C04B564}" type="slidenum">
              <a:rPr lang="en-US" altLang="en-US" smtClean="0">
                <a:solidFill>
                  <a:srgbClr val="000000"/>
                </a:solidFill>
                <a:latin typeface="Lucida Handwriting" panose="03010101010101010101" pitchFamily="66" charset="0"/>
              </a:rPr>
              <a:pPr>
                <a:spcBef>
                  <a:spcPct val="0"/>
                </a:spcBef>
                <a:defRPr/>
              </a:pPr>
              <a:t>63</a:t>
            </a:fld>
            <a:endParaRPr lang="en-US" altLang="en-US" smtClean="0">
              <a:solidFill>
                <a:srgbClr val="00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456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22677A1-DC2E-45AC-B059-CE66951B09E3}" type="slidenum">
              <a:rPr lang="en-US" altLang="en-US" smtClean="0">
                <a:latin typeface="Lucida Handwriting" panose="03010101010101010101" pitchFamily="66" charset="0"/>
              </a:rPr>
              <a:pPr>
                <a:spcBef>
                  <a:spcPct val="0"/>
                </a:spcBef>
                <a:defRPr/>
              </a:pPr>
              <a:t>64</a:t>
            </a:fld>
            <a:endParaRPr lang="en-US" altLang="en-US" smtClean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054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8B55230-84E5-4AC2-ADAB-4E8CA6E14C2E}" type="slidenum">
              <a:rPr lang="en-US" altLang="en-US">
                <a:latin typeface="Lucida Handwriting" pitchFamily="66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004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8B55230-84E5-4AC2-ADAB-4E8CA6E14C2E}" type="slidenum">
              <a:rPr lang="en-US" altLang="en-US">
                <a:latin typeface="Lucida Handwriting" pitchFamily="66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253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1DE5377-A290-4D97-B87D-B927BD2EE181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973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88571F7-F2F2-4A9B-A034-C0F320D19992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68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872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6CD5A90-A563-4686-84D3-13E52E45AE7E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2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6700669-6C63-4715-978A-403644210779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7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263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99D5129-8731-4973-9081-C0DA15FF8E43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03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122BED6-2E29-4D98-9934-7E2D872061BD}" type="slidenum">
              <a:rPr lang="en-US" altLang="en-US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089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4B0EAAC-A37F-4C62-8083-E0220A26C022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72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027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C28FCDE-ED90-43AE-A2BF-81EEB75257C1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75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956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B93733C-0447-4F0B-8666-95CBF22C3A8E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76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71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028BA6C-F3E1-47F6-890E-FD7DF110A42A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79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53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276162D-93E4-4BE5-A7E3-9F28E4EE5D3B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8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972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028BA6C-F3E1-47F6-890E-FD7DF110A42A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80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539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1051AD1-4732-48C4-9600-6C564BB1B387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81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559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1051AD1-4732-48C4-9600-6C564BB1B387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84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576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2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094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0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Lucida Handwriting" pitchFamily="66" charset="0"/>
                <a:cs typeface="Arial" charset="0"/>
              </a:defRPr>
            </a:lvl9pPr>
          </a:lstStyle>
          <a:p>
            <a:pPr>
              <a:defRPr/>
            </a:pPr>
            <a:fld id="{E3473A31-46BE-4E12-BC3B-54CDA2C0538C}" type="slidenum">
              <a:rPr lang="en-US" altLang="en-US" sz="1200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194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1051AD1-4732-48C4-9600-6C564BB1B387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89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5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9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0423568-1B29-4D88-96E3-AECF7CA69598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0096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171" indent="-28083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340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2677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2013" indent="-224668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71349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20685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70021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9357" indent="-2246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68067E1-694F-4378-B28E-5B1AA439798F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90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1299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1688170E-3525-4FC7-B0F5-2A869113FF79}" type="slidenum">
              <a:rPr lang="en-US" altLang="en-US" smtClean="0">
                <a:solidFill>
                  <a:srgbClr val="000000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91</a:t>
            </a:fld>
            <a:endParaRPr lang="en-US" altLang="en-US" smtClean="0">
              <a:solidFill>
                <a:srgbClr val="000000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65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A5F34FE-16D8-42EA-A7E4-509AF2B842B6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92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8077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0CD1910-CB38-4A29-9A61-ED1C7523806E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93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90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286FE465-54E7-4253-8C77-511E02A5CB20}" type="slidenum">
              <a:rPr lang="en-US" altLang="en-US" smtClean="0"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94</a:t>
            </a:fld>
            <a:endParaRPr lang="en-US" altLang="en-US" smtClean="0"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92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5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EF103CB8-2FF5-407A-BA53-FAD56F01BD9E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95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8829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4AB45D8-2725-4968-AA4C-D525E8B9E14F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96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4255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0E72FD-D9F1-4129-A571-60FC60EF4AC4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97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168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0E72FD-D9F1-4129-A571-60FC60EF4AC4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98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168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6DBA264-960F-4C99-BD72-9E9E1FF41F35}" type="slidenum">
              <a:rPr lang="en-US" altLang="en-US" smtClean="0">
                <a:solidFill>
                  <a:prstClr val="black"/>
                </a:solidFill>
                <a:latin typeface="Lucida Handwriting" pitchFamily="66" charset="0"/>
              </a:rPr>
              <a:pPr>
                <a:spcBef>
                  <a:spcPct val="0"/>
                </a:spcBef>
                <a:defRPr/>
              </a:pPr>
              <a:t>99</a:t>
            </a:fld>
            <a:endParaRPr lang="en-US" altLang="en-US" smtClean="0">
              <a:solidFill>
                <a:prstClr val="black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0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475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8061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123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514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56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783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99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615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505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002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29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8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05216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450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676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77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283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519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747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48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786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74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6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97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53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707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619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25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023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FBB5AF-EAAB-4188-993E-D73AB0450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0159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A9E6-C409-4796-8D49-7577F6D5E3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2764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7194-F81D-4426-A9F6-419E75A17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3513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E8B4D-B312-42D9-9541-8DB413C81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7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D9870-B4F7-49BB-844A-A2BC134EF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193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2AAFF-2684-4EA6-97B6-F31323078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323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8E050-F440-458C-9ADB-EB99EA1C75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7656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B8BDF-BC82-4A49-9291-CE6DFCAC9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972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88" y="62068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095BB-634B-414A-97FB-1A0A8CA86C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256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C2654-1F6E-4B3F-9BCB-50DF173B6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5193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3CB66-57CC-4D5F-A4CB-A088F7205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176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83E1D4-2A37-405C-BB99-8B1ACF8EA97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083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596C4D-DE28-416C-BBE3-917C3819A7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577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Handwriting" pitchFamily="66" charset="0"/>
              </a:defRPr>
            </a:lvl1pPr>
          </a:lstStyle>
          <a:p>
            <a:fld id="{221D1FB7-34A3-49EB-AAB4-C7768187E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389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1A7AA0-3224-432E-9A62-E2717F0E5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8769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72EF3D-9E85-422D-BF81-A8BB29E805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3958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84A8B5-7286-4D4E-943C-5070F687E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1796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1430E2-4D75-4F37-B566-62B53861D4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0395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C48AE529-2396-424C-9C6D-6A674D8E5E4E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A2D9DF4F-1202-4A2C-85B2-BB59ACFC0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9563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D67DC1F2-559F-4451-9A02-BB21F693F108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06B1B6BA-1F39-4068-B801-1F28C98C68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18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0A9132C3-126B-41BF-8CDF-7E425E677572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8DD43AD1-6D47-4014-9096-E6A025AA2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8227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9AA15A57-DDBA-4E6A-A0E4-BB55600D68C9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C16DFD80-4F84-450E-B3AF-4A5B1C687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585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8CBEB319-6A46-407F-BF23-EF8289967F8E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458ACB5F-AD86-4CF1-83D1-0E364CC08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0262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3FA827C4-BD5E-4298-8912-09D0BD5C5E64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9DFC30BC-979D-4E92-86CC-6BF604B86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979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4FB43FB1-C050-4025-B26C-15D65E4C4207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DF46A8C0-99C4-4F0B-9941-D9271A6E6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6205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1C980440-C6D8-462C-B60F-66536BDD66AF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2B6CB685-0121-4808-A5EA-9722838515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1377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A8605664-DC2E-450E-B422-34AAF75FB8F4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7BD7D7FA-C4CC-43DF-B3D8-E73CBA6F1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6578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DB696EBA-6CDA-4CE1-B057-5DCE1E61D7B3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F96F6847-9728-41F4-8F8B-AC8D385F4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541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fld id="{C42A05C9-9F21-425A-A191-C4D4A674B4B2}" type="datetime1">
              <a:rPr lang="en-US"/>
              <a:pPr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Lucida Handwriting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Handwriting" pitchFamily="66" charset="0"/>
              </a:defRPr>
            </a:lvl1pPr>
          </a:lstStyle>
          <a:p>
            <a:fld id="{00FF245F-0393-492D-B2D3-F3208AA9A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095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Handwriting" pitchFamily="66" charset="0"/>
              </a:defRPr>
            </a:lvl1pPr>
          </a:lstStyle>
          <a:p>
            <a:fld id="{BACBD464-4633-4C9F-9CAE-1A7F715A74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902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Handwriting" pitchFamily="66" charset="0"/>
              </a:defRPr>
            </a:lvl1pPr>
          </a:lstStyle>
          <a:p>
            <a:fld id="{DB5F4F41-1A7C-47A0-A73A-661961D3FB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45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Lucida Handwriting" pitchFamily="66" charset="0"/>
              </a:defRPr>
            </a:lvl1pPr>
          </a:lstStyle>
          <a:p>
            <a:fld id="{02962E98-4D86-42DB-8322-B44A2A25D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523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480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43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822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401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560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26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685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490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452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207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754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9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F7DD-A83A-438D-97BA-F5F0D2C6C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2587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981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04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643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104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F7DD-A83A-438D-97BA-F5F0D2C6CE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110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79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9166-9D6F-406B-A5A5-2397C7B520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89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1327-C1CB-4FF3-A702-B24842C96B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070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00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31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2065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1142-B953-4E82-B6F5-25B2763D06F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57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020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893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56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535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106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473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345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429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8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9166-9D6F-406B-A5A5-2397C7B52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3511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654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877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914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677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463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962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70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965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74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9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469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1327-C1CB-4FF3-A702-B24842C96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4023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972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324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323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0808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357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550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45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746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1898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5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520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094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365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7587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077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786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482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1960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400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249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02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6545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10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4917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155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984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0417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F7DD-A83A-438D-97BA-F5F0D2C6CE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945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121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9166-9D6F-406B-A5A5-2397C7B520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8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1327-C1CB-4FF3-A702-B24842C96B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414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998D80-B333-4C1C-8536-33AE90CEB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547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472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6101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97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157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360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513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255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76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9805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62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3752E8-F60B-4BFE-9EA4-52503AE8E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19907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2525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284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212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419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5347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4478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997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446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631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2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7674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5483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148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9536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66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293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2897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153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747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998D80-B333-4C1C-8536-33AE90CEB98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6095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80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000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3752E8-F60B-4BFE-9EA4-52503AE8E11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06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09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32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9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0862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26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95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6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34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21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97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51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85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67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4676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65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F7DD-A83A-438D-97BA-F5F0D2C6CE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90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75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9166-9D6F-406B-A5A5-2397C7B520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72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1327-C1CB-4FF3-A702-B24842C96B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88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5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49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01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49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8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034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15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59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07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65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6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706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69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03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54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730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40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06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03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14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45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44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81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4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9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6351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637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43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15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2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94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01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90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0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70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51" indent="0">
              <a:buNone/>
              <a:defRPr sz="1800" b="1"/>
            </a:lvl3pPr>
            <a:lvl4pPr marL="1371523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3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19" indent="0">
              <a:buNone/>
              <a:defRPr sz="1600" b="1"/>
            </a:lvl8pPr>
            <a:lvl9pPr marL="365739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4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1027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24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6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43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27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19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030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8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694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30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51" indent="0">
              <a:buNone/>
              <a:defRPr sz="2400"/>
            </a:lvl3pPr>
            <a:lvl4pPr marL="1371523" indent="0">
              <a:buNone/>
              <a:defRPr sz="2000"/>
            </a:lvl4pPr>
            <a:lvl5pPr marL="1828700" indent="0">
              <a:buNone/>
              <a:defRPr sz="2000"/>
            </a:lvl5pPr>
            <a:lvl6pPr marL="2285873" indent="0">
              <a:buNone/>
              <a:defRPr sz="2000"/>
            </a:lvl6pPr>
            <a:lvl7pPr marL="2743046" indent="0">
              <a:buNone/>
              <a:defRPr sz="2000"/>
            </a:lvl7pPr>
            <a:lvl8pPr marL="3200219" indent="0">
              <a:buNone/>
              <a:defRPr sz="2000"/>
            </a:lvl8pPr>
            <a:lvl9pPr marL="3657397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51" indent="0">
              <a:buNone/>
              <a:defRPr sz="1000"/>
            </a:lvl3pPr>
            <a:lvl4pPr marL="1371523" indent="0">
              <a:buNone/>
              <a:defRPr sz="900"/>
            </a:lvl4pPr>
            <a:lvl5pPr marL="1828700" indent="0">
              <a:buNone/>
              <a:defRPr sz="900"/>
            </a:lvl5pPr>
            <a:lvl6pPr marL="2285873" indent="0">
              <a:buNone/>
              <a:defRPr sz="900"/>
            </a:lvl6pPr>
            <a:lvl7pPr marL="2743046" indent="0">
              <a:buNone/>
              <a:defRPr sz="900"/>
            </a:lvl7pPr>
            <a:lvl8pPr marL="3200219" indent="0">
              <a:buNone/>
              <a:defRPr sz="900"/>
            </a:lvl8pPr>
            <a:lvl9pPr marL="365739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9265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181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F7DD-A83A-438D-97BA-F5F0D2C6CE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05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243DF-1FEF-4326-AC60-C5411625E2B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02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9166-9D6F-406B-A5A5-2397C7B5207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21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1327-C1CB-4FF3-A702-B24842C96B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31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21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218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1142-B953-4E82-B6F5-25B2763D06F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827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178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C68DC-F228-4F24-B2D8-7FB82C63311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8" Type="http://schemas.openxmlformats.org/officeDocument/2006/relationships/slideLayout" Target="../slideLayouts/slideLayout32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theme" Target="../theme/theme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9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242.xml"/><Relationship Id="rId42" Type="http://schemas.openxmlformats.org/officeDocument/2006/relationships/slideLayout" Target="../slideLayouts/slideLayout250.xml"/><Relationship Id="rId47" Type="http://schemas.openxmlformats.org/officeDocument/2006/relationships/slideLayout" Target="../slideLayouts/slideLayout255.xml"/><Relationship Id="rId50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32" Type="http://schemas.openxmlformats.org/officeDocument/2006/relationships/slideLayout" Target="../slideLayouts/slideLayout240.xml"/><Relationship Id="rId37" Type="http://schemas.openxmlformats.org/officeDocument/2006/relationships/slideLayout" Target="../slideLayouts/slideLayout245.xml"/><Relationship Id="rId40" Type="http://schemas.openxmlformats.org/officeDocument/2006/relationships/slideLayout" Target="../slideLayouts/slideLayout248.xml"/><Relationship Id="rId45" Type="http://schemas.openxmlformats.org/officeDocument/2006/relationships/slideLayout" Target="../slideLayouts/slideLayout253.xml"/><Relationship Id="rId53" Type="http://schemas.openxmlformats.org/officeDocument/2006/relationships/theme" Target="../theme/theme7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39.xml"/><Relationship Id="rId44" Type="http://schemas.openxmlformats.org/officeDocument/2006/relationships/slideLayout" Target="../slideLayouts/slideLayout252.xml"/><Relationship Id="rId52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slideLayout" Target="../slideLayouts/slideLayout235.xml"/><Relationship Id="rId30" Type="http://schemas.openxmlformats.org/officeDocument/2006/relationships/slideLayout" Target="../slideLayouts/slideLayout238.xml"/><Relationship Id="rId35" Type="http://schemas.openxmlformats.org/officeDocument/2006/relationships/slideLayout" Target="../slideLayouts/slideLayout243.xml"/><Relationship Id="rId43" Type="http://schemas.openxmlformats.org/officeDocument/2006/relationships/slideLayout" Target="../slideLayouts/slideLayout251.xml"/><Relationship Id="rId48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216.xml"/><Relationship Id="rId51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41.xml"/><Relationship Id="rId38" Type="http://schemas.openxmlformats.org/officeDocument/2006/relationships/slideLayout" Target="../slideLayouts/slideLayout246.xml"/><Relationship Id="rId46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28.xml"/><Relationship Id="rId41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28" Type="http://schemas.openxmlformats.org/officeDocument/2006/relationships/slideLayout" Target="../slideLayouts/slideLayout236.xml"/><Relationship Id="rId36" Type="http://schemas.openxmlformats.org/officeDocument/2006/relationships/slideLayout" Target="../slideLayouts/slideLayout244.xml"/><Relationship Id="rId49" Type="http://schemas.openxmlformats.org/officeDocument/2006/relationships/slideLayout" Target="../slideLayouts/slideLayout2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FABD-92AA-46B8-BB1D-37C2432B0C87}" type="datetimeFigureOut">
              <a:rPr lang="en-CA" smtClean="0"/>
              <a:t>2023-07-29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EBA2-23BE-47C7-AF9D-A916F3BCD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27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818" r:id="rId23"/>
    <p:sldLayoutId id="2147483923" r:id="rId24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2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  <p:sldLayoutId id="2147483797" r:id="rId31"/>
    <p:sldLayoutId id="2147483798" r:id="rId32"/>
    <p:sldLayoutId id="2147483799" r:id="rId33"/>
    <p:sldLayoutId id="2147483800" r:id="rId34"/>
    <p:sldLayoutId id="2147483801" r:id="rId35"/>
    <p:sldLayoutId id="2147483802" r:id="rId36"/>
    <p:sldLayoutId id="2147483803" r:id="rId37"/>
    <p:sldLayoutId id="2147483804" r:id="rId38"/>
    <p:sldLayoutId id="2147483805" r:id="rId39"/>
    <p:sldLayoutId id="2147483806" r:id="rId40"/>
    <p:sldLayoutId id="2147483807" r:id="rId41"/>
    <p:sldLayoutId id="2147483808" r:id="rId42"/>
    <p:sldLayoutId id="2147483809" r:id="rId43"/>
    <p:sldLayoutId id="2147483810" r:id="rId44"/>
    <p:sldLayoutId id="2147483811" r:id="rId45"/>
    <p:sldLayoutId id="2147483812" r:id="rId46"/>
    <p:sldLayoutId id="2147483813" r:id="rId47"/>
    <p:sldLayoutId id="2147483814" r:id="rId48"/>
    <p:sldLayoutId id="2147483815" r:id="rId49"/>
    <p:sldLayoutId id="2147483816" r:id="rId50"/>
    <p:sldLayoutId id="2147483817" r:id="rId51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9684FC8-6CD1-41B1-9B44-76D133C1B885}" type="slidenum">
              <a:rPr lang="en-US" altLang="en-US" smtClean="0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 defTabSz="914400">
              <a:defRPr/>
            </a:pPr>
            <a:fld id="{4E739836-1E7A-4BF4-971F-C78D1E631444}" type="datetime1">
              <a:rPr lang="en-US"/>
              <a:pPr defTabSz="914400">
                <a:defRPr/>
              </a:pPr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E3C3A40-22B2-4051-9835-2A43416D4F59}" type="slidenum">
              <a:rPr lang="en-US" altLang="en-US" smtClean="0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6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  <p:sldLayoutId id="2147483877" r:id="rId22"/>
    <p:sldLayoutId id="2147483878" r:id="rId23"/>
    <p:sldLayoutId id="2147483879" r:id="rId24"/>
    <p:sldLayoutId id="2147483880" r:id="rId25"/>
    <p:sldLayoutId id="2147483881" r:id="rId26"/>
    <p:sldLayoutId id="2147483882" r:id="rId27"/>
    <p:sldLayoutId id="2147483883" r:id="rId28"/>
    <p:sldLayoutId id="2147483884" r:id="rId29"/>
    <p:sldLayoutId id="2147483885" r:id="rId30"/>
    <p:sldLayoutId id="2147483886" r:id="rId31"/>
    <p:sldLayoutId id="2147483887" r:id="rId32"/>
    <p:sldLayoutId id="2147483888" r:id="rId33"/>
    <p:sldLayoutId id="2147483889" r:id="rId34"/>
    <p:sldLayoutId id="2147483890" r:id="rId35"/>
    <p:sldLayoutId id="2147483891" r:id="rId36"/>
    <p:sldLayoutId id="2147483892" r:id="rId37"/>
    <p:sldLayoutId id="2147483893" r:id="rId38"/>
    <p:sldLayoutId id="2147483894" r:id="rId39"/>
    <p:sldLayoutId id="2147483895" r:id="rId40"/>
    <p:sldLayoutId id="2147483896" r:id="rId41"/>
    <p:sldLayoutId id="2147483897" r:id="rId42"/>
    <p:sldLayoutId id="2147483898" r:id="rId43"/>
    <p:sldLayoutId id="2147483899" r:id="rId44"/>
    <p:sldLayoutId id="2147483900" r:id="rId45"/>
    <p:sldLayoutId id="2147483901" r:id="rId46"/>
    <p:sldLayoutId id="2147483902" r:id="rId47"/>
    <p:sldLayoutId id="2147483903" r:id="rId48"/>
    <p:sldLayoutId id="2147483904" r:id="rId49"/>
    <p:sldLayoutId id="2147483905" r:id="rId50"/>
    <p:sldLayoutId id="2147483906" r:id="rId51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3" tIns="45720" rIns="91433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3" tIns="45720" rIns="91433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4FABD-92AA-46B8-BB1D-37C2432B0C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2023-07-29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3" tIns="45720" rIns="91433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EBA2-23BE-47C7-AF9D-A916F3BCDAE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7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956" r:id="rId32"/>
    <p:sldLayoutId id="2147483957" r:id="rId33"/>
    <p:sldLayoutId id="2147483958" r:id="rId34"/>
    <p:sldLayoutId id="2147483959" r:id="rId35"/>
    <p:sldLayoutId id="2147483960" r:id="rId36"/>
    <p:sldLayoutId id="2147483961" r:id="rId37"/>
    <p:sldLayoutId id="2147483962" r:id="rId38"/>
    <p:sldLayoutId id="2147483963" r:id="rId39"/>
    <p:sldLayoutId id="2147483964" r:id="rId40"/>
    <p:sldLayoutId id="2147483965" r:id="rId41"/>
    <p:sldLayoutId id="2147483966" r:id="rId42"/>
    <p:sldLayoutId id="2147483967" r:id="rId43"/>
    <p:sldLayoutId id="2147483968" r:id="rId44"/>
    <p:sldLayoutId id="2147483969" r:id="rId45"/>
    <p:sldLayoutId id="2147483970" r:id="rId46"/>
    <p:sldLayoutId id="2147483971" r:id="rId47"/>
    <p:sldLayoutId id="2147483972" r:id="rId48"/>
    <p:sldLayoutId id="2147483973" r:id="rId49"/>
    <p:sldLayoutId id="2147483974" r:id="rId50"/>
    <p:sldLayoutId id="2147483975" r:id="rId51"/>
    <p:sldLayoutId id="2147483977" r:id="rId52"/>
  </p:sldLayoutIdLst>
  <p:txStyles>
    <p:titleStyle>
      <a:lvl1pPr algn="ctr" defTabSz="9143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5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7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9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0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2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4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3" indent="-228586" algn="l" defTabSz="914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9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hcaikEp5s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ims2017.org/technical-program/competitions/3mt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125.xml"/><Relationship Id="rId1" Type="http://schemas.openxmlformats.org/officeDocument/2006/relationships/video" Target="https://www.youtube.com/embed/YKCwewMKcg8" TargetMode="External"/><Relationship Id="rId4" Type="http://schemas.openxmlformats.org/officeDocument/2006/relationships/image" Target="../media/image3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GUlmRZumSs&amp;feature=youtu.be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126.xml"/><Relationship Id="rId1" Type="http://schemas.openxmlformats.org/officeDocument/2006/relationships/video" Target="https://www.youtube.com/embed/jGUlmRZumSs" TargetMode="External"/><Relationship Id="rId4" Type="http://schemas.openxmlformats.org/officeDocument/2006/relationships/image" Target="../media/image3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7.xml"/><Relationship Id="rId1" Type="http://schemas.openxmlformats.org/officeDocument/2006/relationships/video" Target="https://www.youtube.com/embed/vzkBssj_sjM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4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4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6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QwwAlQ5l5Po" TargetMode="External"/><Relationship Id="rId13" Type="http://schemas.openxmlformats.org/officeDocument/2006/relationships/image" Target="../media/image36.jpeg"/><Relationship Id="rId3" Type="http://schemas.openxmlformats.org/officeDocument/2006/relationships/hyperlink" Target="http://www.sos.mcmaster.ca/" TargetMode="External"/><Relationship Id="rId7" Type="http://schemas.openxmlformats.org/officeDocument/2006/relationships/hyperlink" Target="http://www.bandler.com/coalition" TargetMode="External"/><Relationship Id="rId12" Type="http://schemas.openxmlformats.org/officeDocument/2006/relationships/hyperlink" Target="https://www.youtube.com/watch?v=KZXkozcyugE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ndler.com/jwb/bandler_impressions_and_subtext_rump_ims_2012.pdf" TargetMode="External"/><Relationship Id="rId11" Type="http://schemas.openxmlformats.org/officeDocument/2006/relationships/image" Target="../media/image35.jpeg"/><Relationship Id="rId5" Type="http://schemas.openxmlformats.org/officeDocument/2006/relationships/hyperlink" Target="http://www.bandler.com/phasetwo" TargetMode="External"/><Relationship Id="rId10" Type="http://schemas.openxmlformats.org/officeDocument/2006/relationships/image" Target="../media/image34.jpeg"/><Relationship Id="rId4" Type="http://schemas.openxmlformats.org/officeDocument/2006/relationships/hyperlink" Target="http://www.bandler.com/act" TargetMode="External"/><Relationship Id="rId9" Type="http://schemas.openxmlformats.org/officeDocument/2006/relationships/hyperlink" Target="http://www.youtube.com/watch?v=Gf-VbBcG4ZE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bgTSXC6xy9c" TargetMode="External"/><Relationship Id="rId4" Type="http://schemas.openxmlformats.org/officeDocument/2006/relationships/image" Target="../media/image3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zIwwrebE_YE" TargetMode="External"/><Relationship Id="rId4" Type="http://schemas.openxmlformats.org/officeDocument/2006/relationships/image" Target="../media/image30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hyperlink" Target="https://www.google.ca/url?sa=i&amp;rct=j&amp;q=&amp;esrc=s&amp;source=images&amp;cd=&amp;cad=rja&amp;uact=8&amp;ved=0ahUKEwiJlK2zmLTMAhUlnoMKHb14AgQQjRwIBw&amp;url=https://en.wikipedia.org/wiki/File:IEEE_logo.svg&amp;psig=AFQjCNGnqLaoktuULwNmRnI4fO2Y_YnmDg&amp;ust=1462031097393838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bandler@mcmaster.ca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ndler.com/" TargetMode="External"/><Relationship Id="rId5" Type="http://schemas.openxmlformats.org/officeDocument/2006/relationships/hyperlink" Target="mailto:john@bandler.com" TargetMode="External"/><Relationship Id="rId4" Type="http://schemas.openxmlformats.org/officeDocument/2006/relationships/hyperlink" Target="http://www.sos.mcmaster.ca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bandler@mcmaster.ca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ndler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mailto:john@bandler.com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sos.mcmaster.ca/" TargetMode="External"/><Relationship Id="rId9" Type="http://schemas.openxmlformats.org/officeDocument/2006/relationships/hyperlink" Target="https://www.google.ca/url?sa=i&amp;rct=j&amp;q=&amp;esrc=s&amp;source=images&amp;cd=&amp;cad=rja&amp;uact=8&amp;ved=0ahUKEwiJlK2zmLTMAhUlnoMKHb14AgQQjRwIBw&amp;url=https://en.wikipedia.org/wiki/File:IEEE_logo.svg&amp;psig=AFQjCNGnqLaoktuULwNmRnI4fO2Y_YnmDg&amp;ust=1462031097393838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docid=ND30i3_sQrv84M&amp;tbnid=HNDj-6h28cqnlM:&amp;ved=0CAUQjRw&amp;url=http://www.theguardian.com/technology/2009/sep/21/pass-notes-emoticons-email&amp;ei=by4CU7fJJanY2AXx44DgAQ&amp;bvm=bv.61535280,d.aWc&amp;psig=AFQjCNHUHrraCkwUnMilmbVugDRwu0wkDw&amp;ust=1392738269534580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6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8/Daniel_KAHNEMAN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YOrhiN3NCU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5170E4-27DD-42BF-8BC0-6EAEB46C725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0" y="594995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b="1" smtClean="0">
                <a:solidFill>
                  <a:prstClr val="white"/>
                </a:solidFill>
                <a:ea typeface="SimSun" pitchFamily="2" charset="-122"/>
                <a:cs typeface="Arial" charset="0"/>
              </a:rPr>
              <a:t>The Hamilton Fringe Festival, July 14-24, 2016 www.bandler.com/julibee</a:t>
            </a:r>
          </a:p>
        </p:txBody>
      </p:sp>
      <p:pic>
        <p:nvPicPr>
          <p:cNvPr id="135172" name="Picture 2" descr="C:\BACKUP-PC-BANDLER-03\F_drive\Hamilton_Fringe_2016\Graphics\Christmas_Eve_at_the_Julibee_Motel_key_promo_image_mid_r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-26988"/>
            <a:ext cx="5545138" cy="55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Box 1"/>
          <p:cNvSpPr txBox="1">
            <a:spLocks noChangeArrowheads="1"/>
          </p:cNvSpPr>
          <p:nvPr/>
        </p:nvSpPr>
        <p:spPr bwMode="auto">
          <a:xfrm>
            <a:off x="169863" y="404813"/>
            <a:ext cx="49672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John Bandler’s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3600" b="1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Christmas Eve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at the</a:t>
            </a:r>
            <a:r>
              <a:rPr lang="en-CA" altLang="en-US" sz="2400" b="1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 </a:t>
            </a:r>
            <a:r>
              <a:rPr lang="en-CA" altLang="en-US" sz="3600" b="1" dirty="0" err="1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Julibee</a:t>
            </a:r>
            <a:r>
              <a:rPr lang="en-CA" altLang="en-US" sz="3600" b="1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 Motel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Directed by Tom Mackan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white"/>
              </a:solidFill>
              <a:latin typeface="Adobe Garamond Pro" pitchFamily="18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white"/>
              </a:solidFill>
              <a:latin typeface="Adobe Garamond Pro" pitchFamily="18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white"/>
              </a:solidFill>
              <a:latin typeface="Adobe Garamond Pro" pitchFamily="18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white"/>
              </a:solidFill>
              <a:latin typeface="Adobe Garamond Pro" pitchFamily="18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	Aimee Kessler Evans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white"/>
                </a:solidFill>
                <a:latin typeface="Adobe Garamond Pro" pitchFamily="18" charset="0"/>
                <a:cs typeface="Arial" charset="0"/>
              </a:rPr>
              <a:t>	James Thomas</a:t>
            </a:r>
            <a:endParaRPr lang="en-US" altLang="en-US" sz="2400" dirty="0" smtClean="0">
              <a:solidFill>
                <a:prstClr val="white"/>
              </a:solidFill>
              <a:latin typeface="Adobe Garamond Pro" pitchFamily="18" charset="0"/>
              <a:cs typeface="Arial" charset="0"/>
            </a:endParaRPr>
          </a:p>
        </p:txBody>
      </p:sp>
      <p:sp>
        <p:nvSpPr>
          <p:cNvPr id="135174" name="TextBox 7"/>
          <p:cNvSpPr txBox="1">
            <a:spLocks noChangeArrowheads="1"/>
          </p:cNvSpPr>
          <p:nvPr/>
        </p:nvSpPr>
        <p:spPr bwMode="auto">
          <a:xfrm>
            <a:off x="4427538" y="5589588"/>
            <a:ext cx="4465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200" dirty="0" smtClean="0">
                <a:solidFill>
                  <a:prstClr val="white"/>
                </a:solidFill>
                <a:cs typeface="Arial" charset="0"/>
              </a:rPr>
              <a:t>Photo: John Bandler        Image Design: Paulina </a:t>
            </a:r>
            <a:r>
              <a:rPr lang="en-US" altLang="en-US" sz="1200" dirty="0" err="1" smtClean="0">
                <a:solidFill>
                  <a:prstClr val="white"/>
                </a:solidFill>
                <a:cs typeface="Arial" charset="0"/>
              </a:rPr>
              <a:t>Rzeczkowska</a:t>
            </a:r>
            <a:endParaRPr lang="en-CA" altLang="en-US" sz="1200" dirty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While you are speaking, “they” are studying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</a:endParaRPr>
          </a:p>
        </p:txBody>
      </p:sp>
      <p:sp>
        <p:nvSpPr>
          <p:cNvPr id="20992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188B46-C169-4577-B40D-081F7A1DF22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3MT</a:t>
            </a:r>
            <a:r>
              <a:rPr lang="en-CA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b="1" dirty="0" smtClean="0">
                <a:solidFill>
                  <a:prstClr val="black"/>
                </a:solidFill>
                <a:cs typeface="Arial" charset="0"/>
              </a:rPr>
              <a:t>Three </a:t>
            </a:r>
            <a:r>
              <a:rPr lang="en-CA" altLang="en-US" sz="2400" b="1" dirty="0">
                <a:solidFill>
                  <a:prstClr val="black"/>
                </a:solidFill>
                <a:cs typeface="Arial" charset="0"/>
              </a:rPr>
              <a:t>Minute Thesis (3MT®) Competition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developed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by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the University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of Queensland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in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2008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requires presentations of three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minutes or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less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supported by only one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static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slide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“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cultivates students’ academic, presentation, and research communication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skills”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“supports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their capacity to effectively explain their research in three minutes, in a language appropriate to a non-specialist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audience”</a:t>
            </a: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F8D849-E94D-497B-B650-799EEF87B47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6386" name="Picture 2" descr="C:\Users\bandler\AppData\Local\Temp\7zE8AD2.tmp\3MT_FoundedByU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08" y="980728"/>
            <a:ext cx="3761232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b="1" dirty="0" smtClean="0">
                <a:solidFill>
                  <a:prstClr val="black"/>
                </a:solidFill>
                <a:cs typeface="Arial" charset="0"/>
              </a:rPr>
              <a:t>Three </a:t>
            </a:r>
            <a:r>
              <a:rPr lang="en-CA" altLang="en-US" sz="2400" b="1" dirty="0">
                <a:solidFill>
                  <a:prstClr val="black"/>
                </a:solidFill>
                <a:cs typeface="Arial" charset="0"/>
              </a:rPr>
              <a:t>Minute Thesis (3MT®) Competition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a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void jargon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don’t get stuck in the weeds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include 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metaphors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nclude human stories</a:t>
            </a: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deliver an </a:t>
            </a:r>
            <a:r>
              <a:rPr lang="en-CA" altLang="en-US" sz="2400" b="1" dirty="0" smtClean="0">
                <a:solidFill>
                  <a:srgbClr val="FF0000"/>
                </a:solidFill>
                <a:cs typeface="Arial" charset="0"/>
              </a:rPr>
              <a:t>overview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 (not an under-view)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raise your presentation </a:t>
            </a:r>
            <a:r>
              <a:rPr lang="en-CA" altLang="en-US" sz="2400" b="1" dirty="0" smtClean="0">
                <a:solidFill>
                  <a:srgbClr val="FF0000"/>
                </a:solidFill>
                <a:cs typeface="Arial" charset="0"/>
              </a:rPr>
              <a:t>up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 to your audience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b="1" dirty="0" smtClean="0">
                <a:solidFill>
                  <a:srgbClr val="FF0000"/>
                </a:solidFill>
                <a:cs typeface="Arial" charset="0"/>
              </a:rPr>
              <a:t>memorize</a:t>
            </a: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F8D849-E94D-497B-B650-799EEF87B47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CA" altLang="en-US" sz="2400" b="1" dirty="0" smtClean="0">
                <a:solidFill>
                  <a:prstClr val="black"/>
                </a:solidFill>
                <a:cs typeface="Arial" charset="0"/>
              </a:rPr>
              <a:t>IEEE </a:t>
            </a:r>
            <a:r>
              <a:rPr lang="en-CA" altLang="en-US" sz="2400" b="1" dirty="0">
                <a:solidFill>
                  <a:prstClr val="black"/>
                </a:solidFill>
                <a:cs typeface="Arial" charset="0"/>
              </a:rPr>
              <a:t>IMS2017 Three Minute Thesis (3MT®) Competition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new: the first-ever IMS 3MT® competition in 2017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to showcase students and young professionals who have distilled their highly complex, technical research into presentations accessible to </a:t>
            </a:r>
            <a:r>
              <a:rPr lang="en-CA" altLang="en-US" sz="2400" dirty="0" smtClean="0">
                <a:solidFill>
                  <a:prstClr val="black"/>
                </a:solidFill>
                <a:cs typeface="Arial" charset="0"/>
              </a:rPr>
              <a:t>non-specialists</a:t>
            </a:r>
            <a:endParaRPr lang="en-CA" altLang="en-US" sz="2400" dirty="0">
              <a:solidFill>
                <a:prstClr val="black"/>
              </a:solidFill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—</a:t>
            </a:r>
            <a:r>
              <a:rPr lang="en-CA" altLang="en-US" sz="2400" dirty="0">
                <a:solidFill>
                  <a:prstClr val="black"/>
                </a:solidFill>
                <a:cs typeface="Arial" charset="0"/>
              </a:rPr>
              <a:t>John Bandler and Erin Kiley, 2016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12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200" dirty="0" smtClean="0">
                <a:solidFill>
                  <a:prstClr val="black"/>
                </a:solidFill>
                <a:cs typeface="Arial" charset="0"/>
              </a:rPr>
              <a:t>http</a:t>
            </a:r>
            <a:r>
              <a:rPr lang="en-CA" altLang="en-US" sz="1200" dirty="0">
                <a:solidFill>
                  <a:prstClr val="black"/>
                </a:solidFill>
                <a:cs typeface="Arial" charset="0"/>
              </a:rPr>
              <a:t>://</a:t>
            </a:r>
            <a:r>
              <a:rPr lang="en-CA" altLang="en-US" sz="1200" dirty="0" smtClean="0">
                <a:solidFill>
                  <a:prstClr val="black"/>
                </a:solidFill>
                <a:cs typeface="Arial" charset="0"/>
              </a:rPr>
              <a:t>ims2017.org/technical-program/competitions/3mt</a:t>
            </a:r>
            <a:endParaRPr lang="en-CA" altLang="en-US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F8D849-E94D-497B-B650-799EEF87B477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2" descr="C:\BACKUP-PC-BANDLER-03\E_drive\MARKET\Mtt2017_3MP\masthead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8424167" cy="11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STUDY: 3MT®</a:t>
            </a:r>
          </a:p>
        </p:txBody>
      </p:sp>
    </p:spTree>
    <p:extLst>
      <p:ext uri="{BB962C8B-B14F-4D97-AF65-F5344CB8AC3E}">
        <p14:creationId xmlns:p14="http://schemas.microsoft.com/office/powerpoint/2010/main" val="5971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16DCAF-EBB5-4583-973C-B3F606C315E7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22263" y="6381751"/>
            <a:ext cx="1657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 smtClean="0">
                <a:solidFill>
                  <a:schemeClr val="bg1"/>
                </a:solidFill>
              </a:rPr>
              <a:t>Slide: </a:t>
            </a:r>
            <a:r>
              <a:rPr lang="en-CA" altLang="en-US" sz="1200" dirty="0" err="1" smtClean="0">
                <a:solidFill>
                  <a:schemeClr val="bg1"/>
                </a:solidFill>
              </a:rPr>
              <a:t>Teng</a:t>
            </a:r>
            <a:r>
              <a:rPr lang="en-CA" altLang="en-US" sz="1200" dirty="0" smtClean="0">
                <a:solidFill>
                  <a:schemeClr val="bg1"/>
                </a:solidFill>
              </a:rPr>
              <a:t> </a:t>
            </a:r>
            <a:r>
              <a:rPr lang="en-CA" altLang="en-US" sz="1200" dirty="0" err="1" smtClean="0">
                <a:solidFill>
                  <a:schemeClr val="bg1"/>
                </a:solidFill>
              </a:rPr>
              <a:t>Guo</a:t>
            </a:r>
            <a:r>
              <a:rPr lang="en-CA" altLang="en-US" sz="1200" dirty="0" smtClean="0">
                <a:solidFill>
                  <a:schemeClr val="bg1"/>
                </a:solidFill>
              </a:rPr>
              <a:t> </a:t>
            </a:r>
            <a:endParaRPr lang="en-CA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1D6F52-0D9B-466B-BF40-B990D5C7B10F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0242" name="Picture 2" descr="C:\Users\bandler\Dropbox\Correen-JB\2015-04-23 16.40.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72" y="-585264"/>
            <a:ext cx="9960864" cy="74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22263" y="6381751"/>
            <a:ext cx="1657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>
                <a:solidFill>
                  <a:schemeClr val="bg1"/>
                </a:solidFill>
              </a:rPr>
              <a:t>Photo: John Bandler </a:t>
            </a:r>
          </a:p>
        </p:txBody>
      </p:sp>
    </p:spTree>
    <p:extLst>
      <p:ext uri="{BB962C8B-B14F-4D97-AF65-F5344CB8AC3E}">
        <p14:creationId xmlns:p14="http://schemas.microsoft.com/office/powerpoint/2010/main" val="24048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00707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Teng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Guo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– Double Rotor Motor</a:t>
            </a: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prstClr val="white"/>
                </a:solidFill>
                <a:latin typeface="Arial" charset="0"/>
              </a:rPr>
              <a:t>Ontario 3MT 2015</a:t>
            </a:r>
            <a:endParaRPr lang="en-US" altLang="en-US" sz="2400" dirty="0">
              <a:solidFill>
                <a:prstClr val="white"/>
              </a:solidFill>
              <a:latin typeface="Courier Final Draft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white"/>
                </a:solidFill>
                <a:latin typeface="Courier Final Draft" pitchFamily="49" charset="0"/>
              </a:rPr>
              <a:t>			</a:t>
            </a:r>
            <a:endParaRPr lang="en-US" altLang="en-US" sz="2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6" name="YKCwewMKcg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6512" y="1721346"/>
            <a:ext cx="918051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00707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Teng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Guo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– Double Rotor Motor</a:t>
            </a: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prstClr val="white"/>
                </a:solidFill>
                <a:latin typeface="Arial" charset="0"/>
              </a:rPr>
              <a:t>Ontario 3MT 2015</a:t>
            </a:r>
            <a:endParaRPr lang="en-US" altLang="en-US" sz="2400" dirty="0">
              <a:solidFill>
                <a:prstClr val="white"/>
              </a:solidFill>
              <a:latin typeface="Courier Final Draft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white"/>
                </a:solidFill>
                <a:latin typeface="Courier Final Draft" pitchFamily="49" charset="0"/>
              </a:rPr>
              <a:t>			</a:t>
            </a:r>
            <a:endParaRPr lang="en-US" altLang="en-US" sz="2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Double Rotor Motor - Teng Guo, Ontario 3MT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844825"/>
            <a:ext cx="832092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STUDY: 3MT®</a:t>
            </a:r>
          </a:p>
        </p:txBody>
      </p:sp>
    </p:spTree>
    <p:extLst>
      <p:ext uri="{BB962C8B-B14F-4D97-AF65-F5344CB8AC3E}">
        <p14:creationId xmlns:p14="http://schemas.microsoft.com/office/powerpoint/2010/main" val="30922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While you are speaking, “they” are studying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your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poster</a:t>
            </a:r>
            <a:r>
              <a:rPr lang="en-US" altLang="en-US" sz="4800" b="1" dirty="0" smtClean="0"/>
              <a:t>/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your slide </a:t>
            </a:r>
            <a:r>
              <a:rPr lang="en-US" altLang="en-US" sz="4800" b="1" dirty="0">
                <a:solidFill>
                  <a:srgbClr val="FF0000"/>
                </a:solidFill>
              </a:rPr>
              <a:t>. . .</a:t>
            </a:r>
          </a:p>
        </p:txBody>
      </p:sp>
      <p:sp>
        <p:nvSpPr>
          <p:cNvPr id="2109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553EA9-37F6-49A2-B3DB-4B61305C52F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59A911-F173-452C-A7D7-DE817E8DE2A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110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433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558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3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Ana </a:t>
            </a:r>
            <a:r>
              <a:rPr lang="en-US" altLang="en-US" sz="2400" b="1" dirty="0" err="1" smtClean="0">
                <a:solidFill>
                  <a:prstClr val="white"/>
                </a:solidFill>
                <a:latin typeface="Arial" charset="0"/>
              </a:rPr>
              <a:t>Kovacevic</a:t>
            </a:r>
            <a:r>
              <a:rPr lang="en-US" altLang="en-US" sz="2400" b="1" dirty="0" smtClean="0">
                <a:solidFill>
                  <a:prstClr val="white"/>
                </a:solidFill>
                <a:latin typeface="Arial" charset="0"/>
              </a:rPr>
              <a:t> – Stepping Into A Healthy Mind</a:t>
            </a: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prstClr val="white"/>
                </a:solidFill>
                <a:latin typeface="Arial" charset="0"/>
              </a:rPr>
              <a:t>McMaster 3MT 2016</a:t>
            </a:r>
            <a:endParaRPr lang="en-US" altLang="en-US" sz="2400" dirty="0">
              <a:solidFill>
                <a:prstClr val="white"/>
              </a:solidFill>
              <a:latin typeface="Courier Final Draft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white"/>
                </a:solidFill>
                <a:latin typeface="Courier Final Draft" pitchFamily="49" charset="0"/>
              </a:rPr>
              <a:t>			</a:t>
            </a:r>
            <a:endParaRPr lang="en-US" altLang="en-US" sz="2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jGUlmRZumS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496" y="1700808"/>
            <a:ext cx="9132506" cy="51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zkBssj_sj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6512" y="1710190"/>
            <a:ext cx="9200346" cy="51751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A9E6-C409-4796-8D49-7577F6D5E369}" type="slidenum">
              <a:rPr lang="en-US" altLang="en-US" smtClean="0"/>
              <a:pPr/>
              <a:t>112</a:t>
            </a:fld>
            <a:endParaRPr lang="en-US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Ana </a:t>
            </a:r>
            <a:r>
              <a:rPr lang="en-US" altLang="en-US" sz="2400" b="1" dirty="0" err="1">
                <a:solidFill>
                  <a:prstClr val="white"/>
                </a:solidFill>
                <a:latin typeface="Arial" charset="0"/>
              </a:rPr>
              <a:t>Kovacevic</a:t>
            </a:r>
            <a:r>
              <a:rPr lang="en-US" altLang="en-US" sz="2400" b="1" dirty="0">
                <a:solidFill>
                  <a:prstClr val="white"/>
                </a:solidFill>
                <a:latin typeface="Arial" charset="0"/>
              </a:rPr>
              <a:t> – Stepping Into A Healthy Mind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white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prstClr val="white"/>
                </a:solidFill>
                <a:latin typeface="Arial" charset="0"/>
              </a:rPr>
              <a:t>Ontario </a:t>
            </a:r>
            <a:r>
              <a:rPr lang="en-US" altLang="en-US" sz="2400" dirty="0">
                <a:solidFill>
                  <a:prstClr val="white"/>
                </a:solidFill>
                <a:latin typeface="Arial" charset="0"/>
              </a:rPr>
              <a:t>3MT 2016</a:t>
            </a:r>
            <a:endParaRPr lang="en-US" altLang="en-US" sz="2400" dirty="0">
              <a:solidFill>
                <a:prstClr val="white"/>
              </a:solidFill>
              <a:latin typeface="Courier Final Draft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white"/>
                </a:solidFill>
                <a:latin typeface="Courier Final Draft" pitchFamily="49" charset="0"/>
              </a:rPr>
              <a:t>			</a:t>
            </a:r>
            <a:endParaRPr lang="en-US" altLang="en-US" sz="2400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CITE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ACKNOWLEDGE DURING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3MT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®?</a:t>
            </a:r>
          </a:p>
        </p:txBody>
      </p:sp>
    </p:spTree>
    <p:extLst>
      <p:ext uri="{BB962C8B-B14F-4D97-AF65-F5344CB8AC3E}">
        <p14:creationId xmlns:p14="http://schemas.microsoft.com/office/powerpoint/2010/main" val="41441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WHICH ASPECT RATIO?</a:t>
            </a:r>
          </a:p>
        </p:txBody>
      </p:sp>
    </p:spTree>
    <p:extLst>
      <p:ext uri="{BB962C8B-B14F-4D97-AF65-F5344CB8AC3E}">
        <p14:creationId xmlns:p14="http://schemas.microsoft.com/office/powerpoint/2010/main" val="257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Aspect Ratios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4:3</a:t>
            </a:r>
            <a:r>
              <a:rPr lang="en-US" altLang="en-US" sz="4800" b="1" dirty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(like this slide)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16:9</a:t>
            </a:r>
            <a:r>
              <a:rPr lang="en-US" altLang="en-US" sz="4800" b="1" dirty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(video format)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59A911-F173-452C-A7D7-DE817E8DE2A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Converting Slides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From 4:3 To 16:9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	</a:t>
            </a:r>
            <a:r>
              <a:rPr lang="en-US" altLang="en-US" sz="4800" dirty="0" smtClean="0">
                <a:latin typeface="Arial" charset="0"/>
              </a:rPr>
              <a:t>technically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easy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charset="0"/>
              </a:rPr>
              <a:t>	</a:t>
            </a:r>
            <a:endParaRPr lang="en-US" altLang="en-US" sz="4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Arial" charset="0"/>
              </a:rPr>
              <a:t>	compositionally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different</a:t>
            </a:r>
            <a:endParaRPr lang="en-US" altLang="en-US" sz="4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9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59A911-F173-452C-A7D7-DE817E8DE2A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MY ARTISTIC INITIATIVES</a:t>
            </a:r>
          </a:p>
        </p:txBody>
      </p:sp>
    </p:spTree>
    <p:extLst>
      <p:ext uri="{BB962C8B-B14F-4D97-AF65-F5344CB8AC3E}">
        <p14:creationId xmlns:p14="http://schemas.microsoft.com/office/powerpoint/2010/main" val="4595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hlinkClick r:id="rId3"/>
              </a:rPr>
              <a:t>John Bandler</a:t>
            </a:r>
            <a:endParaRPr lang="en-US" altLang="en-US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hlinkClick r:id="rId4"/>
              </a:rPr>
              <a:t>59 Minutes in the Maxwell Suite—A Stage Play</a:t>
            </a: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		—“And you’re my hostage. Right?”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hlinkClick r:id="rId5"/>
              </a:rPr>
              <a:t>That The Multitude May Live—A Stage Play</a:t>
            </a: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		—“I’m alive so that you could die.”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hlinkClick r:id="rId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hlinkClick r:id="rId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hlinkClick r:id="rId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hlinkClick r:id="rId7"/>
              </a:rPr>
              <a:t>The Trial of Naomi Verne—A Stage Play</a:t>
            </a: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		</a:t>
            </a:r>
            <a:r>
              <a:rPr lang="en-US" altLang="en-US" sz="2400">
                <a:solidFill>
                  <a:srgbClr val="FF0000"/>
                </a:solidFill>
              </a:rPr>
              <a:t>—“Jerusalem’s a real place.”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270339" name="Picture 5" descr="C:\Documents and Settings\bandler\My Documents\My Pictures\Brenna.jpg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468313" y="4221170"/>
            <a:ext cx="1695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4800">
              <a:solidFill>
                <a:srgbClr val="000000"/>
              </a:solidFill>
              <a:latin typeface="Lucida Handwriting" pitchFamily="66" charset="0"/>
            </a:endParaRPr>
          </a:p>
        </p:txBody>
      </p:sp>
      <p:pic>
        <p:nvPicPr>
          <p:cNvPr id="270340" name="Picture 5" descr="C:\Documents and Settings\bandler\My Documents\My Pictures\Picasa\Captured Videos\DSC_1497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5" y="1700213"/>
            <a:ext cx="1692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8806E-BAE7-43A2-B2D9-BB244B91D23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70342" name="Picture 5" descr="C:\Documents and Settings\bandler\My Documents\My Pictures\Brenna.jpg">
            <a:hlinkClick r:id="rId8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0445"/>
            <a:ext cx="1695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3" name="Picture 2" descr="C:\Users\bandler\Pictures\Picasa\Captured Videos\0002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356225"/>
            <a:ext cx="16954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83570A-CF66-44A8-84B2-C7F2F3EECD5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71363" name="Picture 2" descr="C:\BACKUP-PC-BANDLER-03\E_drive\Sony_2014_2\DSC04465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38" y="-26988"/>
            <a:ext cx="10666413" cy="71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7"/>
          <p:cNvSpPr txBox="1">
            <a:spLocks noChangeArrowheads="1"/>
          </p:cNvSpPr>
          <p:nvPr/>
        </p:nvSpPr>
        <p:spPr bwMode="auto">
          <a:xfrm>
            <a:off x="322263" y="6381751"/>
            <a:ext cx="1657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>
                <a:solidFill>
                  <a:schemeClr val="bg1"/>
                </a:solidFill>
              </a:rPr>
              <a:t>Photo: John Bandler </a:t>
            </a:r>
          </a:p>
        </p:txBody>
      </p:sp>
    </p:spTree>
    <p:extLst>
      <p:ext uri="{BB962C8B-B14F-4D97-AF65-F5344CB8AC3E}">
        <p14:creationId xmlns:p14="http://schemas.microsoft.com/office/powerpoint/2010/main" val="36065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While you are speaking, “they” are studying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your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poster</a:t>
            </a:r>
            <a:r>
              <a:rPr lang="en-US" altLang="en-US" sz="4800" b="1" dirty="0" smtClean="0"/>
              <a:t>/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your </a:t>
            </a:r>
            <a:r>
              <a:rPr lang="en-US" altLang="en-US" sz="4800" b="1" dirty="0">
                <a:solidFill>
                  <a:srgbClr val="FF0000"/>
                </a:solidFill>
              </a:rPr>
              <a:t>slide . 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.</a:t>
            </a:r>
            <a:endParaRPr lang="en-US" altLang="en-US" sz="4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you . . .</a:t>
            </a:r>
          </a:p>
        </p:txBody>
      </p:sp>
      <p:sp>
        <p:nvSpPr>
          <p:cNvPr id="21197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9107C0-5A16-4A5E-AAEF-108726F1A9B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00707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" name="bgTSXC6xy9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4342" y="1700808"/>
            <a:ext cx="9168342" cy="5157192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John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Bandler’s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Arial" charset="0"/>
              </a:rPr>
              <a:t>Jahzara’s</a:t>
            </a:r>
            <a:r>
              <a:rPr lang="en-US" altLang="en-US" sz="2400" b="1" dirty="0">
                <a:solidFill>
                  <a:schemeClr val="bg1"/>
                </a:solidFill>
                <a:latin typeface="Arial" charset="0"/>
              </a:rPr>
              <a:t> Triangle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charset="0"/>
              </a:rPr>
              <a:t>pitched on YouTube by Genevieve Jack as Candy Quill</a:t>
            </a:r>
            <a:endParaRPr lang="en-US" altLang="en-US" sz="2400" dirty="0">
              <a:solidFill>
                <a:schemeClr val="bg1"/>
              </a:solidFill>
              <a:latin typeface="Courier Final Draft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ourier Final Draft" pitchFamily="49" charset="0"/>
              </a:rPr>
              <a:t>			</a:t>
            </a:r>
            <a:endParaRPr lang="en-US" alt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00707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508001"/>
            <a:ext cx="82184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</a:rPr>
              <a:t>Explain Less, Predict More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Arial" charset="0"/>
              </a:rPr>
              <a:t>John Bandler, </a:t>
            </a:r>
            <a:r>
              <a:rPr lang="en-US" altLang="en-US" sz="2400" dirty="0" err="1" smtClean="0">
                <a:solidFill>
                  <a:schemeClr val="bg1"/>
                </a:solidFill>
                <a:latin typeface="Arial" charset="0"/>
              </a:rPr>
              <a:t>TEDxMcMasterU</a:t>
            </a:r>
            <a:r>
              <a:rPr lang="en-US" altLang="en-US" sz="2400" dirty="0">
                <a:solidFill>
                  <a:schemeClr val="bg1"/>
                </a:solidFill>
                <a:latin typeface="Courier Final Draft" pitchFamily="49" charset="0"/>
              </a:rPr>
              <a:t>		</a:t>
            </a:r>
            <a:endParaRPr lang="en-US" altLang="en-US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zIwwrebE_Y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6512" y="1721348"/>
            <a:ext cx="9180512" cy="51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MY SPEAKING INITIATIVES</a:t>
            </a:r>
          </a:p>
        </p:txBody>
      </p:sp>
    </p:spTree>
    <p:extLst>
      <p:ext uri="{BB962C8B-B14F-4D97-AF65-F5344CB8AC3E}">
        <p14:creationId xmlns:p14="http://schemas.microsoft.com/office/powerpoint/2010/main" val="9885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Arial" charset="0"/>
              </a:rPr>
              <a:t>Recent Talks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“Awareness, </a:t>
            </a: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creativity, 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and creative thinking</a:t>
            </a: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,” 2014, 2015.</a:t>
            </a: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“Don’t dodge ethics on your route to success,” 2015.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“Creativity, cooperation conflict,” </a:t>
            </a: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2016.</a:t>
            </a: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123</a:t>
            </a:fld>
            <a:endParaRPr lang="en-US" altLang="en-US" sz="1200" smtClean="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AUTHENICITY WINS</a:t>
            </a:r>
          </a:p>
        </p:txBody>
      </p:sp>
    </p:spTree>
    <p:extLst>
      <p:ext uri="{BB962C8B-B14F-4D97-AF65-F5344CB8AC3E}">
        <p14:creationId xmlns:p14="http://schemas.microsoft.com/office/powerpoint/2010/main" val="10091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Respect (Empathize With)</a:t>
            </a: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audience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y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our sources (</a:t>
            </a:r>
            <a:r>
              <a:rPr lang="en-US" altLang="en-US" sz="4800" u="sng" dirty="0" smtClean="0">
                <a:solidFill>
                  <a:srgbClr val="000000"/>
                </a:solidFill>
                <a:latin typeface="Arial" charset="0"/>
              </a:rPr>
              <a:t>citations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US" altLang="en-US" sz="4800" u="sng" dirty="0" smtClean="0">
                <a:solidFill>
                  <a:srgbClr val="000000"/>
                </a:solidFill>
                <a:latin typeface="Arial" charset="0"/>
              </a:rPr>
              <a:t>commitment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			(to the long haul)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Communicate (Admit)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expertise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journey (“story”)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US" altLang="en-US" sz="4800" u="sng" dirty="0">
                <a:solidFill>
                  <a:srgbClr val="000000"/>
                </a:solidFill>
                <a:latin typeface="Arial" charset="0"/>
              </a:rPr>
              <a:t>setbacks</a:t>
            </a: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Promote (Inspire)</a:t>
            </a: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vision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theme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US" altLang="en-US" sz="4800" u="sng" dirty="0" smtClean="0">
                <a:solidFill>
                  <a:srgbClr val="000000"/>
                </a:solidFill>
                <a:latin typeface="Arial" charset="0"/>
              </a:rPr>
              <a:t>message</a:t>
            </a: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BAD IMPRESSION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LASTING IMPRESSION</a:t>
            </a:r>
          </a:p>
        </p:txBody>
      </p:sp>
    </p:spTree>
    <p:extLst>
      <p:ext uri="{BB962C8B-B14F-4D97-AF65-F5344CB8AC3E}">
        <p14:creationId xmlns:p14="http://schemas.microsoft.com/office/powerpoint/2010/main" val="23926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00"/>
                </a:solidFill>
                <a:latin typeface="Arial" charset="0"/>
              </a:rPr>
              <a:t>Refernces</a:t>
            </a:r>
            <a:endParaRPr lang="en-US" alt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</a:rPr>
              <a:t>J.W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. Bandler, </a:t>
            </a:r>
            <a:r>
              <a:rPr lang="en-US" altLang="en-US" sz="2400" dirty="0" err="1">
                <a:solidFill>
                  <a:srgbClr val="000000"/>
                </a:solidFill>
                <a:latin typeface="Arial" charset="0"/>
              </a:rPr>
              <a:t>Q.J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. Zhang and </a:t>
            </a:r>
            <a:r>
              <a:rPr lang="en-US" altLang="en-US" sz="2400" dirty="0" err="1">
                <a:solidFill>
                  <a:srgbClr val="000000"/>
                </a:solidFill>
                <a:latin typeface="Arial" charset="0"/>
              </a:rPr>
              <a:t>R.M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. Biernacki, “A unified theory for frequency-domain simulation and sensitivity analysis of linear and nonlinear circuits,” IEEE Trans.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Micro.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Theory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</a:rPr>
              <a:t>Techn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.,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vol. 36, 1988, pp.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1661</a:t>
            </a:r>
            <a:r>
              <a:rPr lang="en-CA" sz="2400" dirty="0"/>
              <a:t>–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669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J. W. Bandler, R. M. Biernacki, S. H. Chen, R. H. Hemmers and K. Madsen, </a:t>
            </a:r>
            <a:r>
              <a:rPr lang="en-US" sz="2400" dirty="0" smtClean="0"/>
              <a:t>"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Electromagnetic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optimization exploiting aggressive space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mapping</a:t>
            </a:r>
            <a:r>
              <a:rPr lang="en-US" sz="2400" dirty="0"/>
              <a:t> "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Trans. Microwave Theory Tech., Vol. 43, No. 12, pp. 2874-2882, Dec. 1995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lvl="0" algn="just">
              <a:spcBef>
                <a:spcPct val="0"/>
              </a:spcBef>
              <a:buNone/>
            </a:pP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J.E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 Rayas-Sanchez,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“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Power in simplicity with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ASM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: tracing the aggressive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space  mapping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algorithm over two decades of development and engineering applications,” 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IEEE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</a:rPr>
              <a:t>Microw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. Mag.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vol. 17, no. 4, pp. 64-76, Apr. 2016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129</a:t>
            </a:fld>
            <a:endParaRPr lang="en-US" altLang="en-US" sz="1200" smtClean="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While you are speaking, “they” are studying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your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poster</a:t>
            </a:r>
            <a:r>
              <a:rPr lang="en-US" altLang="en-US" sz="4800" b="1" dirty="0" smtClean="0"/>
              <a:t>/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your </a:t>
            </a:r>
            <a:r>
              <a:rPr lang="en-US" altLang="en-US" sz="4800" b="1" dirty="0">
                <a:solidFill>
                  <a:srgbClr val="FF0000"/>
                </a:solidFill>
              </a:rPr>
              <a:t>slide . 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.</a:t>
            </a:r>
            <a:endParaRPr lang="en-US" altLang="en-US" sz="4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you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_ _ _ _ . . . (fill in the blanks)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129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FBDB8E-B11A-44A2-92B6-7A8F86AAC9C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Talks vs. Manuscripts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talks:</a:t>
            </a:r>
            <a:r>
              <a:rPr lang="en-CA" altLang="en-US" sz="4800" dirty="0" smtClean="0">
                <a:solidFill>
                  <a:prstClr val="black"/>
                </a:solidFill>
                <a:latin typeface="Arial" charset="0"/>
              </a:rPr>
              <a:t>	first impressions at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CA" altLang="en-US" sz="4800" dirty="0" smtClean="0">
                <a:solidFill>
                  <a:srgbClr val="FF0000"/>
                </a:solidFill>
                <a:latin typeface="Arial" charset="0"/>
              </a:rPr>
              <a:t>		</a:t>
            </a:r>
            <a:r>
              <a:rPr lang="en-CA" altLang="en-US" sz="4800" b="1" dirty="0" smtClean="0">
                <a:solidFill>
                  <a:srgbClr val="FF0000"/>
                </a:solidFill>
                <a:latin typeface="Arial" charset="0"/>
              </a:rPr>
              <a:t>the start</a:t>
            </a: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manuscript</a:t>
            </a:r>
            <a:r>
              <a:rPr lang="en-CA" altLang="en-US" sz="4800" dirty="0" smtClean="0">
                <a:solidFill>
                  <a:prstClr val="black"/>
                </a:solidFill>
                <a:latin typeface="Arial" charset="0"/>
              </a:rPr>
              <a:t>s: </a:t>
            </a:r>
            <a:r>
              <a:rPr lang="en-CA" altLang="en-US" sz="4800" dirty="0">
                <a:solidFill>
                  <a:prstClr val="black"/>
                </a:solidFill>
                <a:latin typeface="Arial" charset="0"/>
              </a:rPr>
              <a:t>first impressions </a:t>
            </a:r>
            <a:r>
              <a:rPr lang="en-CA" altLang="en-US" sz="4800" dirty="0" smtClean="0">
                <a:solidFill>
                  <a:srgbClr val="FF0000"/>
                </a:solidFill>
                <a:latin typeface="Arial" charset="0"/>
              </a:rPr>
              <a:t>		</a:t>
            </a:r>
            <a:r>
              <a:rPr lang="en-CA" altLang="en-US" sz="4800" b="1" dirty="0" smtClean="0">
                <a:solidFill>
                  <a:srgbClr val="FF0000"/>
                </a:solidFill>
                <a:latin typeface="Arial" charset="0"/>
              </a:rPr>
              <a:t>anywhere</a:t>
            </a: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5C2059-78FB-4B20-B479-3A9B10DB7210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130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“B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efore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outside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to figure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who’s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holding down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lid”</a:t>
            </a: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—John Bandler, 2016</a:t>
            </a: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alt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TAKE A RISK: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CREATE AN UNFORGETTABLE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5866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charset="0"/>
              </a:rPr>
              <a:t>What We’ve Covered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importance of your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name, of articulation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being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liked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being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kind: to yourself, to the audience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the art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of good practice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slide content, slide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overload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ubtext, first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impressions: bias, trust,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deceit . . .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art of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persuasion: a good story, good metaphors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the importance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of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citations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getting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ready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the art of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composition, being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own composition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poster essentials: impressions, etiquette, respect . . . 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making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impact, making </a:t>
            </a: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a good impression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>
                <a:solidFill>
                  <a:srgbClr val="000000"/>
                </a:solidFill>
                <a:latin typeface="Arial" charset="0"/>
              </a:rPr>
              <a:t>awareness, being </a:t>
            </a: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authentic, admitting setbacks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solidFill>
                  <a:srgbClr val="000000"/>
                </a:solidFill>
                <a:latin typeface="Arial" charset="0"/>
              </a:rPr>
              <a:t>examples and case studies</a:t>
            </a:r>
            <a:endParaRPr lang="en-CA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1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CF4AFD-117B-4383-81B0-65BBF19B2D2E}" type="slidenum">
              <a:rPr lang="en-US" altLang="en-US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133</a:t>
            </a:fld>
            <a:endParaRPr lang="en-US" altLang="en-US" sz="1200" smtClean="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4374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Arial" charset="0"/>
              </a:rPr>
              <a:t>Special </a:t>
            </a:r>
            <a:r>
              <a:rPr lang="en-US" altLang="en-US" sz="2400" b="1" dirty="0">
                <a:solidFill>
                  <a:prstClr val="black"/>
                </a:solidFill>
                <a:latin typeface="Arial" charset="0"/>
              </a:rPr>
              <a:t>Acknowledgement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John Vlachopoulos</a:t>
            </a: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Arial" charset="0"/>
              </a:rPr>
              <a:t>Acknowledgements 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Beth 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Bandler,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Tim 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Davidson, Cheryl </a:t>
            </a:r>
            <a:r>
              <a:rPr lang="en-US" altLang="en-US" sz="2400" dirty="0" err="1">
                <a:solidFill>
                  <a:prstClr val="black"/>
                </a:solidFill>
                <a:latin typeface="Arial" charset="0"/>
              </a:rPr>
              <a:t>Gies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Teng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Guo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, J.R. Hewson, Erin Kiley, Ana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Kovacevic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, Tom Mackan, Janet Myers, George Ponchak, Denys </a:t>
            </a: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Shumakov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, Daniel Tajik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 smtClean="0">
              <a:solidFill>
                <a:prstClr val="black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Arial" charset="0"/>
              </a:rPr>
              <a:t>Thanks For The Invitation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  Q.J. Zhang (Carleton)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prstClr val="black"/>
                </a:solidFill>
                <a:latin typeface="Arial" charset="0"/>
              </a:rPr>
              <a:t>Raafat</a:t>
            </a:r>
            <a:r>
              <a:rPr lang="en-US" alt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Arial" charset="0"/>
              </a:rPr>
              <a:t>Mansour (Waterloo) </a:t>
            </a:r>
          </a:p>
        </p:txBody>
      </p:sp>
      <p:sp>
        <p:nvSpPr>
          <p:cNvPr id="2836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3B4C3C-4EBE-4142-B98D-67432EF775C5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135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283652" name="Picture 2" descr="C:\BACKUP-PC-BANDLER-03\F_drive\John's Powerpoint\John_Vlachopoulos_2007\John_Vlachopo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99458"/>
            <a:ext cx="1771766" cy="235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004048" y="3140968"/>
            <a:ext cx="1657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/>
              <a:t>Photo: John Bandler </a:t>
            </a:r>
          </a:p>
        </p:txBody>
      </p:sp>
    </p:spTree>
    <p:extLst>
      <p:ext uri="{BB962C8B-B14F-4D97-AF65-F5344CB8AC3E}">
        <p14:creationId xmlns:p14="http://schemas.microsoft.com/office/powerpoint/2010/main" val="417887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3" name="Picture 2" descr="http://www.presidiocomponents.com/images/TradeShowImages/ims2016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1702126" cy="9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imarc-ieee.org/images/MTT-S_Logo-blue-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10701"/>
            <a:ext cx="981153" cy="7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upload.wikimedia.org/wikipedia/en/thumb/2/21/IEEE_logo.svg/1280px-IEEE_logo.svg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58" y="4509120"/>
            <a:ext cx="2180762" cy="71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oslogo_transpar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840" y="4407821"/>
            <a:ext cx="675792" cy="7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35" y="4509120"/>
            <a:ext cx="2002037" cy="64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cs.unb.ca/%7Ebgn/resources/logos/nserc_crsng_hig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5" y="3434814"/>
            <a:ext cx="1986709" cy="8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future.mcmaster.ca/wp-content/uploads/FS_maroon3_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4351"/>
            <a:ext cx="1800200" cy="111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66" y="3308732"/>
            <a:ext cx="10081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9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 KIND TO YOUR YOURSELF</a:t>
            </a:r>
          </a:p>
        </p:txBody>
      </p:sp>
    </p:spTree>
    <p:extLst>
      <p:ext uri="{BB962C8B-B14F-4D97-AF65-F5344CB8AC3E}">
        <p14:creationId xmlns:p14="http://schemas.microsoft.com/office/powerpoint/2010/main" val="22286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ensure 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your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name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 is 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correctly pronounced</a:t>
            </a:r>
          </a:p>
          <a:p>
            <a:pPr>
              <a:spcBef>
                <a:spcPts val="0"/>
              </a:spcBef>
              <a:buNone/>
            </a:pP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ensure your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name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 is 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remembered</a:t>
            </a: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32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90079-A77F-4EDD-8C23-DEF1E64EC69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Font typeface="Arial" charset="0"/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ensure your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message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is remembered</a:t>
            </a:r>
          </a:p>
          <a:p>
            <a:pPr>
              <a:spcBef>
                <a:spcPts val="0"/>
              </a:spcBef>
              <a:buFont typeface="Arial" charset="0"/>
              <a:buNone/>
            </a:pP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  <a:buNone/>
            </a:pP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ensure your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story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 is</a:t>
            </a:r>
          </a:p>
          <a:p>
            <a:pPr>
              <a:spcBef>
                <a:spcPts val="0"/>
              </a:spcBef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remembered</a:t>
            </a:r>
          </a:p>
        </p:txBody>
      </p:sp>
      <p:sp>
        <p:nvSpPr>
          <p:cNvPr id="22323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90079-A77F-4EDD-8C23-DEF1E64EC69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 KIND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42247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00"/>
                </a:solidFill>
                <a:latin typeface="Arial" charset="0"/>
              </a:rPr>
              <a:t>Anything new, unfamiliar demands work: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altLang="en-US" sz="9600" b="1">
                <a:solidFill>
                  <a:srgbClr val="FF0000"/>
                </a:solidFill>
                <a:latin typeface="Arial" charset="0"/>
              </a:rPr>
              <a:t>words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FF0000"/>
                </a:solidFill>
                <a:latin typeface="Arial" charset="0"/>
              </a:rPr>
              <a:t>	charts	images</a:t>
            </a:r>
          </a:p>
        </p:txBody>
      </p:sp>
      <p:sp>
        <p:nvSpPr>
          <p:cNvPr id="226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5C2059-78FB-4B20-B479-3A9B10DB7210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00"/>
                </a:solidFill>
                <a:latin typeface="Arial" charset="0"/>
              </a:rPr>
              <a:t>Anything new, unfamiliar demands work</a:t>
            </a:r>
            <a:r>
              <a:rPr lang="en-US" altLang="en-US" sz="4800" b="1"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latin typeface="Arial" charset="0"/>
              </a:rPr>
              <a:t>	words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latin typeface="Arial" charset="0"/>
              </a:rPr>
              <a:t>	charts	images</a:t>
            </a:r>
          </a:p>
        </p:txBody>
      </p:sp>
      <p:sp>
        <p:nvSpPr>
          <p:cNvPr id="2273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8BF381-84F8-48DC-BDB2-C3A02764CC4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143000" y="1143000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EDFEDA-D45C-4960-8DD4-053758BF0CD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CA" altLang="en-US" sz="4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4800" b="1" dirty="0" smtClean="0"/>
              <a:t>You, Your Slides and Your Posters: </a:t>
            </a:r>
            <a:r>
              <a:rPr lang="en-CA" altLang="en-US" sz="4800" b="1" dirty="0" smtClean="0">
                <a:solidFill>
                  <a:srgbClr val="FF0000"/>
                </a:solidFill>
              </a:rPr>
              <a:t>Allies or Foes?</a:t>
            </a:r>
            <a:endParaRPr lang="en-CA" altLang="en-US" sz="4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/>
              <a:t>John </a:t>
            </a:r>
            <a:r>
              <a:rPr lang="en-US" altLang="en-US" sz="4800" dirty="0" smtClean="0"/>
              <a:t>Bandler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Presented at</a:t>
            </a:r>
            <a:endParaRPr lang="en-US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McMaster University, Carleton University, University of Waterloo,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November 2016</a:t>
            </a:r>
          </a:p>
        </p:txBody>
      </p:sp>
    </p:spTree>
    <p:extLst>
      <p:ext uri="{BB962C8B-B14F-4D97-AF65-F5344CB8AC3E}">
        <p14:creationId xmlns:p14="http://schemas.microsoft.com/office/powerpoint/2010/main" val="888507275"/>
      </p:ext>
    </p:extLst>
  </p:cSld>
  <p:clrMapOvr>
    <a:masterClrMapping/>
  </p:clrMapOvr>
  <p:transition advTm="537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charset="0"/>
              </a:rPr>
              <a:t>Anything new, unfamiliar demands work: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>
                <a:solidFill>
                  <a:schemeClr val="bg1"/>
                </a:solidFill>
                <a:latin typeface="Arial" charset="0"/>
              </a:rPr>
              <a:t>	words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>
                <a:solidFill>
                  <a:schemeClr val="bg1"/>
                </a:solidFill>
                <a:latin typeface="Arial" charset="0"/>
              </a:rPr>
              <a:t>	charts	images</a:t>
            </a:r>
          </a:p>
        </p:txBody>
      </p:sp>
      <p:sp>
        <p:nvSpPr>
          <p:cNvPr id="2283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1D6F52-0D9B-466B-BF40-B990D5C7B10F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Anything new, unfamiliar demands work: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FF00"/>
                </a:solidFill>
                <a:latin typeface="Arial" charset="0"/>
              </a:rPr>
              <a:t>	words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FF00"/>
                </a:solidFill>
                <a:latin typeface="Arial" charset="0"/>
              </a:rPr>
              <a:t>	charts	images</a:t>
            </a:r>
          </a:p>
        </p:txBody>
      </p:sp>
      <p:sp>
        <p:nvSpPr>
          <p:cNvPr id="2293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EE574-D321-4596-B325-93848AEC19F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don’t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cram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your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 smtClean="0">
                <a:solidFill>
                  <a:srgbClr val="FF0000"/>
                </a:solidFill>
                <a:latin typeface="Arial" charset="0"/>
              </a:rPr>
              <a:t>	slide(s)</a:t>
            </a:r>
            <a:endParaRPr lang="en-US" altLang="en-US" sz="96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2293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EE574-D321-4596-B325-93848AEC19F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don’t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cram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your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altLang="en-US" sz="9600" b="1" dirty="0" smtClean="0">
                <a:solidFill>
                  <a:srgbClr val="FF0000"/>
                </a:solidFill>
                <a:latin typeface="Arial" charset="0"/>
              </a:rPr>
              <a:t>poster(s</a:t>
            </a: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)</a:t>
            </a:r>
            <a:endParaRPr lang="en-US" altLang="en-US" sz="96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2293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EE574-D321-4596-B325-93848AEC19F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6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 smtClean="0">
                <a:latin typeface="Arial" charset="0"/>
              </a:rPr>
              <a:t>don’t cram your </a:t>
            </a:r>
            <a:r>
              <a:rPr lang="en-US" altLang="en-US" sz="1000" dirty="0">
                <a:latin typeface="Arial" charset="0"/>
              </a:rPr>
              <a:t>slide(s</a:t>
            </a:r>
            <a:r>
              <a:rPr lang="en-US" altLang="en-US" sz="1000" dirty="0" smtClean="0">
                <a:latin typeface="Arial" charset="0"/>
              </a:rPr>
              <a:t>)</a:t>
            </a:r>
            <a:r>
              <a:rPr lang="en-US" altLang="en-US" sz="1000" dirty="0">
                <a:latin typeface="Arial" charset="0"/>
              </a:rPr>
              <a:t> </a:t>
            </a:r>
            <a:r>
              <a:rPr lang="en-US" altLang="en-US" sz="1000" dirty="0" smtClean="0">
                <a:latin typeface="Arial" charset="0"/>
              </a:rPr>
              <a:t>don’t </a:t>
            </a:r>
            <a:r>
              <a:rPr lang="en-US" altLang="en-US" sz="1000" dirty="0">
                <a:latin typeface="Arial" charset="0"/>
              </a:rPr>
              <a:t>cram </a:t>
            </a:r>
            <a:r>
              <a:rPr lang="en-US" altLang="en-US" sz="1000" dirty="0" smtClean="0">
                <a:latin typeface="Arial" charset="0"/>
              </a:rPr>
              <a:t>your </a:t>
            </a:r>
            <a:r>
              <a:rPr lang="en-US" altLang="en-US" sz="1000" dirty="0">
                <a:latin typeface="Arial" charset="0"/>
              </a:rPr>
              <a:t>slide(s</a:t>
            </a:r>
            <a:r>
              <a:rPr lang="en-US" altLang="en-US" sz="1000" dirty="0" smtClean="0">
                <a:latin typeface="Arial" charset="0"/>
              </a:rPr>
              <a:t>) don’t cram your </a:t>
            </a:r>
            <a:r>
              <a:rPr lang="en-US" altLang="en-US" sz="1000" dirty="0">
                <a:latin typeface="Arial" charset="0"/>
              </a:rPr>
              <a:t>slide(s</a:t>
            </a:r>
            <a:r>
              <a:rPr lang="en-US" altLang="en-US" sz="1000" dirty="0" smtClean="0">
                <a:latin typeface="Arial" charset="0"/>
              </a:rPr>
              <a:t>)</a:t>
            </a:r>
            <a:r>
              <a:rPr lang="en-US" altLang="en-US" sz="1000" dirty="0">
                <a:latin typeface="Arial" charset="0"/>
              </a:rPr>
              <a:t> </a:t>
            </a:r>
            <a:r>
              <a:rPr lang="en-US" altLang="en-US" sz="1000" dirty="0" smtClean="0">
                <a:latin typeface="Arial" charset="0"/>
              </a:rPr>
              <a:t>don’t cram your </a:t>
            </a:r>
            <a:r>
              <a:rPr lang="en-US" altLang="en-US" sz="1000" dirty="0">
                <a:latin typeface="Arial" charset="0"/>
              </a:rPr>
              <a:t>slide(s</a:t>
            </a:r>
            <a:r>
              <a:rPr lang="en-US" altLang="en-US" sz="1000" dirty="0" smtClean="0">
                <a:latin typeface="Arial" charset="0"/>
              </a:rPr>
              <a:t>)</a:t>
            </a:r>
            <a:r>
              <a:rPr lang="en-US" altLang="en-US" sz="1000" dirty="0">
                <a:latin typeface="Arial" charset="0"/>
              </a:rPr>
              <a:t> </a:t>
            </a:r>
            <a:r>
              <a:rPr lang="en-US" altLang="en-US" sz="1000" dirty="0" smtClean="0">
                <a:latin typeface="Arial" charset="0"/>
              </a:rPr>
              <a:t>don’t cram your </a:t>
            </a:r>
            <a:r>
              <a:rPr lang="en-US" altLang="en-US" sz="1000" dirty="0">
                <a:latin typeface="Arial" charset="0"/>
              </a:rPr>
              <a:t>slide(s</a:t>
            </a:r>
            <a:r>
              <a:rPr lang="en-US" altLang="en-US" sz="1000" dirty="0" smtClean="0">
                <a:latin typeface="Arial" charset="0"/>
              </a:rPr>
              <a:t>)</a:t>
            </a:r>
            <a:r>
              <a:rPr lang="en-US" altLang="en-US" sz="1000" dirty="0">
                <a:latin typeface="Arial" charset="0"/>
              </a:rPr>
              <a:t> </a:t>
            </a:r>
            <a:r>
              <a:rPr lang="en-US" altLang="en-US" sz="1000" dirty="0" smtClean="0">
                <a:latin typeface="Arial" charset="0"/>
              </a:rPr>
              <a:t>don’t cram your slides don’t </a:t>
            </a:r>
            <a:r>
              <a:rPr lang="en-US" altLang="en-US" sz="1000" dirty="0">
                <a:latin typeface="Arial" charset="0"/>
              </a:rPr>
              <a:t>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</a:t>
            </a:r>
            <a:r>
              <a:rPr lang="en-US" altLang="en-US" sz="1000" dirty="0" smtClean="0">
                <a:latin typeface="Arial" charset="0"/>
              </a:rPr>
              <a:t>slider</a:t>
            </a:r>
            <a:endParaRPr lang="en-US" altLang="en-US" sz="1000" dirty="0">
              <a:latin typeface="Arial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slides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000" dirty="0">
                <a:latin typeface="Arial" charset="0"/>
              </a:rPr>
              <a:t>don’t cram your slide(s) don’t cram your slide(s) don’t cram your slide(s) don’t cram your slide(s) don’t cram your slide(s) don’t cram your </a:t>
            </a:r>
            <a:r>
              <a:rPr lang="en-US" altLang="en-US" sz="1000" dirty="0" smtClean="0">
                <a:latin typeface="Arial" charset="0"/>
              </a:rPr>
              <a:t>slides</a:t>
            </a:r>
            <a:endParaRPr lang="en-US" altLang="en-US" sz="1000" dirty="0">
              <a:latin typeface="Arial" charset="0"/>
            </a:endParaRPr>
          </a:p>
        </p:txBody>
      </p:sp>
      <p:sp>
        <p:nvSpPr>
          <p:cNvPr id="2293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EE574-D321-4596-B325-93848AEC19F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9600" b="1" dirty="0" smtClean="0">
                <a:latin typeface="Arial" charset="0"/>
              </a:rPr>
              <a:t>avoid: transitions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en-US" sz="9600" b="1" dirty="0">
                <a:latin typeface="Arial" charset="0"/>
              </a:rPr>
              <a:t>a</a:t>
            </a:r>
            <a:r>
              <a:rPr lang="en-CA" altLang="en-US" sz="9600" b="1" dirty="0" smtClean="0">
                <a:latin typeface="Arial" charset="0"/>
              </a:rPr>
              <a:t>nimations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CA" altLang="en-US" sz="9600" b="1" dirty="0" smtClean="0">
                <a:latin typeface="Arial" charset="0"/>
              </a:rPr>
              <a:t>clutter</a:t>
            </a:r>
            <a:endParaRPr lang="en-US" altLang="en-US" sz="9600" b="1" dirty="0" smtClean="0">
              <a:latin typeface="Arial" charset="0"/>
            </a:endParaRPr>
          </a:p>
        </p:txBody>
      </p:sp>
      <p:sp>
        <p:nvSpPr>
          <p:cNvPr id="22937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EE574-D321-4596-B325-93848AEC19F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05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7" y="0"/>
            <a:ext cx="9143468" cy="6924973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9600" dirty="0" smtClean="0">
                <a:solidFill>
                  <a:schemeClr val="tx1">
                    <a:alpha val="43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this is an</a:t>
            </a:r>
          </a:p>
          <a:p>
            <a:r>
              <a:rPr lang="en-CA" sz="9600" dirty="0" smtClean="0">
                <a:solidFill>
                  <a:schemeClr val="tx1">
                    <a:alpha val="43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CA" sz="9600" dirty="0" err="1" smtClean="0">
                <a:solidFill>
                  <a:schemeClr val="tx1">
                    <a:alpha val="43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unnecessery</a:t>
            </a:r>
            <a:endParaRPr lang="en-CA" sz="9600" dirty="0" smtClean="0">
              <a:solidFill>
                <a:schemeClr val="tx1">
                  <a:alpha val="43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9600" dirty="0" smtClean="0">
                <a:solidFill>
                  <a:schemeClr val="tx1">
                    <a:alpha val="43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and distracting</a:t>
            </a:r>
          </a:p>
          <a:p>
            <a:r>
              <a:rPr lang="en-CA" sz="9600" dirty="0" smtClean="0">
                <a:solidFill>
                  <a:schemeClr val="tx1">
                    <a:alpha val="43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template</a:t>
            </a:r>
          </a:p>
          <a:p>
            <a:endParaRPr lang="en-CA" sz="6000" dirty="0" smtClean="0">
              <a:solidFill>
                <a:schemeClr val="tx1">
                  <a:alpha val="43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3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8BF381-84F8-48DC-BDB2-C3A02764CC4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90498"/>
            <a:ext cx="2511896" cy="1754326"/>
          </a:xfrm>
          <a:prstGeom prst="rect">
            <a:avLst/>
          </a:prstGeom>
          <a:solidFill>
            <a:srgbClr val="FFC000">
              <a:alpha val="31000"/>
            </a:srgbClr>
          </a:solidFill>
          <a:ln w="1270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distracting logos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avoid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(distracting) templates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5013176"/>
            <a:ext cx="2511896" cy="1754326"/>
          </a:xfrm>
          <a:prstGeom prst="rect">
            <a:avLst/>
          </a:prstGeom>
          <a:solidFill>
            <a:srgbClr val="FFC000">
              <a:alpha val="31000"/>
            </a:srgbClr>
          </a:solidFill>
          <a:ln w="1270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distracting logos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ART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GOOD PRACTICE</a:t>
            </a:r>
          </a:p>
        </p:txBody>
      </p:sp>
    </p:spTree>
    <p:extLst>
      <p:ext uri="{BB962C8B-B14F-4D97-AF65-F5344CB8AC3E}">
        <p14:creationId xmlns:p14="http://schemas.microsoft.com/office/powerpoint/2010/main" val="12768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The Big Picture</a:t>
            </a:r>
            <a:endParaRPr lang="en-US" altLang="en-US" sz="4800" b="1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>
                <a:solidFill>
                  <a:srgbClr val="000000"/>
                </a:solidFill>
                <a:latin typeface="Arial" charset="0"/>
              </a:rPr>
              <a:t>Arial or </a:t>
            </a:r>
            <a:r>
              <a:rPr lang="en-CA" alt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New </a:t>
            </a:r>
            <a:r>
              <a:rPr lang="en-CA" alt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,</a:t>
            </a:r>
            <a:endParaRPr lang="en-CA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proofread, spell check,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be sparing, be consistent,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minimize </a:t>
            </a:r>
            <a:r>
              <a:rPr lang="en-CA" altLang="en-US" sz="4800" dirty="0" smtClean="0">
                <a:solidFill>
                  <a:srgbClr val="000000"/>
                </a:solidFill>
                <a:latin typeface="Algerian" panose="04020705040A02060702" pitchFamily="82" charset="0"/>
              </a:rPr>
              <a:t>font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CA" altLang="en-US" sz="4800" dirty="0" smtClean="0">
                <a:solidFill>
                  <a:srgbClr val="000000"/>
                </a:solidFill>
                <a:latin typeface="Brush Script Std" pitchFamily="66" charset="0"/>
              </a:rPr>
              <a:t>variations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dirty="0" smtClean="0">
                <a:solidFill>
                  <a:srgbClr val="FF0000"/>
                </a:solidFill>
                <a:latin typeface="Arial" charset="0"/>
              </a:rPr>
              <a:t>minimize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CA" altLang="en-US" sz="4800" dirty="0" smtClean="0">
                <a:solidFill>
                  <a:srgbClr val="00B0F0"/>
                </a:solidFill>
                <a:latin typeface="Arial" charset="0"/>
              </a:rPr>
              <a:t>color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CA" altLang="en-US" sz="4800" dirty="0" smtClean="0">
                <a:solidFill>
                  <a:schemeClr val="accent3"/>
                </a:solidFill>
                <a:latin typeface="Arial" charset="0"/>
              </a:rPr>
              <a:t>variations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4800" dirty="0">
                <a:solidFill>
                  <a:srgbClr val="000000"/>
                </a:solidFill>
                <a:latin typeface="Arial" charset="0"/>
              </a:rPr>
              <a:t>rehearse with 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an audience</a:t>
            </a:r>
            <a:endParaRPr lang="en-CA" altLang="en-US" sz="4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5C2059-78FB-4B20-B479-3A9B10DB7210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8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Slides vs. Posters</a:t>
            </a:r>
          </a:p>
          <a:p>
            <a:pPr>
              <a:spcBef>
                <a:spcPct val="0"/>
              </a:spcBef>
              <a:buNone/>
            </a:pP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slides: </a:t>
            </a:r>
            <a:r>
              <a:rPr lang="en-CA" altLang="en-US" sz="4800" dirty="0" smtClean="0">
                <a:solidFill>
                  <a:srgbClr val="FF0000"/>
                </a:solidFill>
                <a:latin typeface="Arial" charset="0"/>
              </a:rPr>
              <a:t>speaker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 controls pace,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		no backtrack for viewer</a:t>
            </a:r>
          </a:p>
          <a:p>
            <a:pPr>
              <a:spcBef>
                <a:spcPct val="0"/>
              </a:spcBef>
              <a:buNone/>
            </a:pPr>
            <a:endParaRPr lang="en-CA" altLang="en-US" sz="4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posters: </a:t>
            </a:r>
            <a:r>
              <a:rPr lang="en-CA" altLang="en-US" sz="4800" dirty="0" smtClean="0">
                <a:solidFill>
                  <a:srgbClr val="FF0000"/>
                </a:solidFill>
                <a:latin typeface="Arial" charset="0"/>
              </a:rPr>
              <a:t>viewer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 controls pace,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48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CA" altLang="en-US" sz="4800" dirty="0" smtClean="0">
                <a:solidFill>
                  <a:srgbClr val="000000"/>
                </a:solidFill>
                <a:latin typeface="Arial" charset="0"/>
              </a:rPr>
              <a:t>	viewer can backtrack  </a:t>
            </a:r>
            <a:endParaRPr lang="en-CA" altLang="en-US" sz="4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5C2059-78FB-4B20-B479-3A9B10DB7210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systems are rigged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design.</a:t>
            </a: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alt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—John Bandler, 2016</a:t>
            </a: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alt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9288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457200" y="508001"/>
            <a:ext cx="81470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All characters, words and symbols exist on your slide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because you </a:t>
            </a:r>
            <a:r>
              <a:rPr lang="en-US" altLang="en-US" sz="4800" b="1" dirty="0">
                <a:latin typeface="Arial" charset="0"/>
              </a:rPr>
              <a:t>want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 your 	audience to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study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them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985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B508AC-B534-4D43-92DC-033B1BE44FA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. . . except for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a reference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a citation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a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URL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4800" b="1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latin typeface="Arial" charset="0"/>
              </a:rPr>
              <a:t>(but don’t leave them out) </a:t>
            </a:r>
            <a:endParaRPr lang="en-US" altLang="en-US" sz="4800" b="1" dirty="0">
              <a:latin typeface="Arial" charset="0"/>
            </a:endParaRPr>
          </a:p>
        </p:txBody>
      </p:sp>
      <p:sp>
        <p:nvSpPr>
          <p:cNvPr id="25190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75B439-410C-4D1D-A459-13A8548CBF6D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00"/>
                </a:solidFill>
                <a:latin typeface="Arial" charset="0"/>
              </a:rPr>
              <a:t>Read your slides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0000"/>
                </a:solidFill>
                <a:latin typeface="Arial" charset="0"/>
              </a:rPr>
              <a:t>to your audience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charset="0"/>
              </a:rPr>
              <a:t>	</a:t>
            </a:r>
            <a:endParaRPr lang="en-US" altLang="en-US" sz="9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67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15303A-6EE5-4A9B-96BF-168B86DB036E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Read your slides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to your audience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if your 	slides are 	verbose</a:t>
            </a:r>
          </a:p>
        </p:txBody>
      </p:sp>
      <p:sp>
        <p:nvSpPr>
          <p:cNvPr id="2478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224ACE-9C6E-408A-A0FD-973283BE5634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SLIDE OVERLOAD</a:t>
            </a:r>
          </a:p>
        </p:txBody>
      </p:sp>
    </p:spTree>
    <p:extLst>
      <p:ext uri="{BB962C8B-B14F-4D97-AF65-F5344CB8AC3E}">
        <p14:creationId xmlns:p14="http://schemas.microsoft.com/office/powerpoint/2010/main" val="27819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Every 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icon, graphic, bubble, color, transition, animation, slogan, . . . on 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a slide is there for 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one reason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1144F-A2E0-4BF5-B18A-4AFD51BE71B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Every 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icon, graphic, bubble, color, transition, animation, slogan, . . . on 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a slide is there for 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one reason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smtClean="0">
                <a:solidFill>
                  <a:srgbClr val="FF0000"/>
                </a:solidFill>
                <a:latin typeface="Arial" charset="0"/>
              </a:rPr>
              <a:t>it is essential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1144F-A2E0-4BF5-B18A-4AFD51BE71B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If your slide has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verbiage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 or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art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 you 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want your audience to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ignore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, tell “them”: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1144F-A2E0-4BF5-B18A-4AFD51BE71B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If your slide has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verbiage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 or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art</a:t>
            </a: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 you 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want your audience to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ignore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, tell “them”: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altLang="en-US" sz="9600" b="1" dirty="0">
                <a:solidFill>
                  <a:srgbClr val="FF0000"/>
                </a:solidFill>
                <a:latin typeface="Arial" charset="0"/>
              </a:rPr>
              <a:t>asap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1144F-A2E0-4BF5-B18A-4AFD51BE71B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CA" altLang="en-US" sz="3600" b="1" dirty="0" smtClean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en-CA" altLang="en-US" sz="3600" b="1" dirty="0">
                <a:solidFill>
                  <a:srgbClr val="000000"/>
                </a:solidFill>
                <a:cs typeface="Arial" charset="0"/>
              </a:rPr>
              <a:t>fail fast</a:t>
            </a:r>
            <a:r>
              <a:rPr lang="en-CA" altLang="en-US" sz="3600" b="1" dirty="0" smtClean="0">
                <a:solidFill>
                  <a:srgbClr val="000000"/>
                </a:solidFill>
                <a:cs typeface="Arial" charset="0"/>
              </a:rPr>
              <a:t>”</a:t>
            </a: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CA" altLang="en-US" sz="3600" dirty="0">
                <a:solidFill>
                  <a:srgbClr val="000000"/>
                </a:solidFill>
              </a:rPr>
              <a:t/>
            </a:r>
            <a:br>
              <a:rPr lang="en-CA" altLang="en-US" sz="3600" dirty="0">
                <a:solidFill>
                  <a:srgbClr val="000000"/>
                </a:solidFill>
              </a:rPr>
            </a:br>
            <a:r>
              <a:rPr lang="en-US" altLang="en-US" sz="3600" dirty="0" smtClean="0">
                <a:solidFill>
                  <a:srgbClr val="000000"/>
                </a:solidFill>
              </a:rPr>
              <a:t>—</a:t>
            </a:r>
            <a:r>
              <a:rPr lang="en-CA" altLang="en-US" sz="3600" dirty="0" err="1" smtClean="0">
                <a:solidFill>
                  <a:srgbClr val="000000"/>
                </a:solidFill>
              </a:rPr>
              <a:t>Katty</a:t>
            </a:r>
            <a:r>
              <a:rPr lang="en-CA" altLang="en-US" sz="3600" dirty="0" smtClean="0">
                <a:solidFill>
                  <a:srgbClr val="000000"/>
                </a:solidFill>
              </a:rPr>
              <a:t> Kay and Claire Shipman,</a:t>
            </a: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CA" altLang="en-US" sz="3600" i="1" dirty="0" smtClean="0">
                <a:solidFill>
                  <a:srgbClr val="000000"/>
                </a:solidFill>
              </a:rPr>
              <a:t>The Confidence Code</a:t>
            </a:r>
            <a:r>
              <a:rPr lang="en-CA" altLang="en-US" sz="3600" dirty="0" smtClean="0">
                <a:solidFill>
                  <a:srgbClr val="000000"/>
                </a:solidFill>
              </a:rPr>
              <a:t>, 2014, p. 138</a:t>
            </a: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CA" altLang="en-US" sz="24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CA" altLang="en-US" sz="24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 smtClean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algn="r"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en-US" altLang="en-US" sz="1200" dirty="0">
              <a:solidFill>
                <a:srgbClr val="000000"/>
              </a:solidFill>
              <a:cs typeface="+mn-cs"/>
            </a:endParaRPr>
          </a:p>
          <a:p>
            <a:pPr defTabSz="914351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1200" dirty="0">
                <a:solidFill>
                  <a:srgbClr val="000000"/>
                </a:solidFill>
                <a:cs typeface="+mn-cs"/>
              </a:rPr>
              <a:t>http://thedianerehmshow.org/shows/2014-04-17/katty-kay-and-claire-shipman-confidence-code</a:t>
            </a:r>
          </a:p>
        </p:txBody>
      </p:sp>
      <p:sp>
        <p:nvSpPr>
          <p:cNvPr id="1515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410457-CE7B-46E1-8102-7E36C15D27BB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51556" name="Picture 2" descr="http://thedianerehmshow.org/wp-content/uploads/images/headline/katty_kay_claire_shipman_ap_credit_marissa_rau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6610"/>
            <a:ext cx="50403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8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HIGHLY TECHNICAL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OR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OVERLOAD?</a:t>
            </a:r>
          </a:p>
        </p:txBody>
      </p:sp>
    </p:spTree>
    <p:extLst>
      <p:ext uri="{BB962C8B-B14F-4D97-AF65-F5344CB8AC3E}">
        <p14:creationId xmlns:p14="http://schemas.microsoft.com/office/powerpoint/2010/main" val="38763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ChangeArrowheads="1"/>
          </p:cNvSpPr>
          <p:nvPr/>
        </p:nvSpPr>
        <p:spPr bwMode="auto">
          <a:xfrm>
            <a:off x="455613" y="504825"/>
            <a:ext cx="823912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</a:rPr>
              <a:t>Space Mapping</a:t>
            </a:r>
            <a:r>
              <a:rPr lang="en-US" altLang="zh-CN" sz="2400" b="1">
                <a:solidFill>
                  <a:srgbClr val="000000"/>
                </a:solidFill>
              </a:rPr>
              <a:t> = The Engineer’s Mysterious “Feel”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</a:rPr>
              <a:t>harnesses physics-based “quasi-global” surrogates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</a:rPr>
              <a:t>(expert knowledge) to achieve fast model enhancements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000000"/>
                </a:solidFill>
              </a:rPr>
              <a:t>facilitates </a:t>
            </a:r>
            <a:r>
              <a:rPr lang="en-US" altLang="zh-CN" sz="2400" b="1">
                <a:solidFill>
                  <a:srgbClr val="FF0000"/>
                </a:solidFill>
              </a:rPr>
              <a:t>cognition-driven</a:t>
            </a:r>
            <a:r>
              <a:rPr lang="en-US" altLang="zh-CN" sz="2400">
                <a:solidFill>
                  <a:srgbClr val="000000"/>
                </a:solidFill>
              </a:rPr>
              <a:t> full-wave electromagnetics-based and multidisciplinary modeling and design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zh-CN" sz="2400">
                <a:solidFill>
                  <a:srgbClr val="000000"/>
                </a:solidFill>
              </a:rPr>
              <a:t>			   offers a quantitative explanation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zh-CN" sz="2400">
                <a:solidFill>
                  <a:srgbClr val="000000"/>
                </a:solidFill>
              </a:rPr>
              <a:t>			   for the engineer’s “feel”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zh-CN" sz="2400">
                <a:solidFill>
                  <a:srgbClr val="000000"/>
                </a:solidFill>
              </a:rPr>
              <a:t>			   offers “more” for “less”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zh-CN" sz="2400">
                <a:solidFill>
                  <a:srgbClr val="000000"/>
                </a:solidFill>
              </a:rPr>
              <a:t>			   is “elegant”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zh-CN" sz="24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CA" altLang="zh-CN" sz="2400">
                <a:solidFill>
                  <a:srgbClr val="000000"/>
                </a:solidFill>
              </a:rPr>
              <a:t>			   makes (</a:t>
            </a:r>
            <a:r>
              <a:rPr lang="en-CA" altLang="zh-CN" sz="2400" b="1">
                <a:solidFill>
                  <a:srgbClr val="FF0000"/>
                </a:solidFill>
              </a:rPr>
              <a:t>evolutionary</a:t>
            </a:r>
            <a:r>
              <a:rPr lang="en-CA" altLang="zh-CN" sz="2400">
                <a:solidFill>
                  <a:srgbClr val="000000"/>
                </a:solidFill>
              </a:rPr>
              <a:t>) common sense</a:t>
            </a:r>
          </a:p>
        </p:txBody>
      </p:sp>
      <p:sp>
        <p:nvSpPr>
          <p:cNvPr id="2560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D404B-9AFB-41B6-B531-9676229F934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560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25273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5" name="TextBox 1"/>
          <p:cNvSpPr txBox="1">
            <a:spLocks noChangeArrowheads="1"/>
          </p:cNvSpPr>
          <p:nvPr/>
        </p:nvSpPr>
        <p:spPr bwMode="auto">
          <a:xfrm>
            <a:off x="3348038" y="6392863"/>
            <a:ext cx="54006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>
                <a:solidFill>
                  <a:prstClr val="black"/>
                </a:solidFill>
              </a:rPr>
              <a:t>Bandler, Cheng, and Madsen, </a:t>
            </a:r>
            <a:r>
              <a:rPr lang="en-CA" altLang="en-US" sz="1200" i="1">
                <a:solidFill>
                  <a:prstClr val="black"/>
                </a:solidFill>
              </a:rPr>
              <a:t>WFE Workshop</a:t>
            </a:r>
            <a:r>
              <a:rPr lang="en-CA" altLang="en-US" sz="1200">
                <a:solidFill>
                  <a:prstClr val="black"/>
                </a:solidFill>
              </a:rPr>
              <a:t>, </a:t>
            </a:r>
            <a:r>
              <a:rPr lang="en-CA" altLang="en-US" sz="1200" i="1">
                <a:solidFill>
                  <a:prstClr val="black"/>
                </a:solidFill>
              </a:rPr>
              <a:t>IEEE MTT-S IMS</a:t>
            </a:r>
            <a:r>
              <a:rPr lang="en-CA" altLang="en-US" sz="1200">
                <a:solidFill>
                  <a:prstClr val="black"/>
                </a:solidFill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2953094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55613" y="506414"/>
            <a:ext cx="8004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 Mapping</a:t>
            </a:r>
            <a:r>
              <a:rPr lang="en-US" alt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Concept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(Bandler</a:t>
            </a:r>
            <a:r>
              <a:rPr lang="en-US" altLang="zh-CN" sz="24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</a:t>
            </a:r>
            <a:r>
              <a:rPr lang="en-US" altLang="zh-CN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1994-)</a:t>
            </a:r>
            <a:endParaRPr lang="en-US" altLang="en-US" sz="2400">
              <a:solidFill>
                <a:prstClr val="black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1692275" y="981076"/>
            <a:ext cx="6192838" cy="5521328"/>
            <a:chOff x="1066" y="618"/>
            <a:chExt cx="3901" cy="3478"/>
          </a:xfrm>
        </p:grpSpPr>
        <p:sp>
          <p:nvSpPr>
            <p:cNvPr id="44047" name="Rectangle 4"/>
            <p:cNvSpPr>
              <a:spLocks noChangeArrowheads="1"/>
            </p:cNvSpPr>
            <p:nvPr/>
          </p:nvSpPr>
          <p:spPr bwMode="auto">
            <a:xfrm>
              <a:off x="1346" y="947"/>
              <a:ext cx="2772" cy="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CA" altLang="en-US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48" name="Freeform 5"/>
            <p:cNvSpPr>
              <a:spLocks/>
            </p:cNvSpPr>
            <p:nvPr/>
          </p:nvSpPr>
          <p:spPr bwMode="auto">
            <a:xfrm>
              <a:off x="3087" y="954"/>
              <a:ext cx="1013" cy="1088"/>
            </a:xfrm>
            <a:custGeom>
              <a:avLst/>
              <a:gdLst>
                <a:gd name="T0" fmla="*/ 0 w 2027"/>
                <a:gd name="T1" fmla="*/ 1 h 2176"/>
                <a:gd name="T2" fmla="*/ 0 w 2027"/>
                <a:gd name="T3" fmla="*/ 1 h 2176"/>
                <a:gd name="T4" fmla="*/ 0 w 2027"/>
                <a:gd name="T5" fmla="*/ 1 h 2176"/>
                <a:gd name="T6" fmla="*/ 0 w 2027"/>
                <a:gd name="T7" fmla="*/ 1 h 2176"/>
                <a:gd name="T8" fmla="*/ 0 w 2027"/>
                <a:gd name="T9" fmla="*/ 1 h 2176"/>
                <a:gd name="T10" fmla="*/ 0 w 2027"/>
                <a:gd name="T11" fmla="*/ 1 h 2176"/>
                <a:gd name="T12" fmla="*/ 0 w 2027"/>
                <a:gd name="T13" fmla="*/ 1 h 2176"/>
                <a:gd name="T14" fmla="*/ 0 w 2027"/>
                <a:gd name="T15" fmla="*/ 1 h 2176"/>
                <a:gd name="T16" fmla="*/ 0 w 2027"/>
                <a:gd name="T17" fmla="*/ 1 h 2176"/>
                <a:gd name="T18" fmla="*/ 0 w 2027"/>
                <a:gd name="T19" fmla="*/ 1 h 2176"/>
                <a:gd name="T20" fmla="*/ 0 w 2027"/>
                <a:gd name="T21" fmla="*/ 1 h 2176"/>
                <a:gd name="T22" fmla="*/ 0 w 2027"/>
                <a:gd name="T23" fmla="*/ 1 h 2176"/>
                <a:gd name="T24" fmla="*/ 0 w 2027"/>
                <a:gd name="T25" fmla="*/ 1 h 2176"/>
                <a:gd name="T26" fmla="*/ 0 w 2027"/>
                <a:gd name="T27" fmla="*/ 1 h 2176"/>
                <a:gd name="T28" fmla="*/ 0 w 2027"/>
                <a:gd name="T29" fmla="*/ 1 h 2176"/>
                <a:gd name="T30" fmla="*/ 0 w 2027"/>
                <a:gd name="T31" fmla="*/ 1 h 2176"/>
                <a:gd name="T32" fmla="*/ 0 w 2027"/>
                <a:gd name="T33" fmla="*/ 1 h 2176"/>
                <a:gd name="T34" fmla="*/ 0 w 2027"/>
                <a:gd name="T35" fmla="*/ 1 h 2176"/>
                <a:gd name="T36" fmla="*/ 0 w 2027"/>
                <a:gd name="T37" fmla="*/ 1 h 2176"/>
                <a:gd name="T38" fmla="*/ 0 w 2027"/>
                <a:gd name="T39" fmla="*/ 1 h 2176"/>
                <a:gd name="T40" fmla="*/ 0 w 2027"/>
                <a:gd name="T41" fmla="*/ 1 h 2176"/>
                <a:gd name="T42" fmla="*/ 0 w 2027"/>
                <a:gd name="T43" fmla="*/ 1 h 2176"/>
                <a:gd name="T44" fmla="*/ 0 w 2027"/>
                <a:gd name="T45" fmla="*/ 1 h 2176"/>
                <a:gd name="T46" fmla="*/ 0 w 2027"/>
                <a:gd name="T47" fmla="*/ 1 h 2176"/>
                <a:gd name="T48" fmla="*/ 0 w 2027"/>
                <a:gd name="T49" fmla="*/ 1 h 2176"/>
                <a:gd name="T50" fmla="*/ 0 w 2027"/>
                <a:gd name="T51" fmla="*/ 1 h 2176"/>
                <a:gd name="T52" fmla="*/ 0 w 2027"/>
                <a:gd name="T53" fmla="*/ 1 h 2176"/>
                <a:gd name="T54" fmla="*/ 0 w 2027"/>
                <a:gd name="T55" fmla="*/ 1 h 2176"/>
                <a:gd name="T56" fmla="*/ 0 w 2027"/>
                <a:gd name="T57" fmla="*/ 1 h 2176"/>
                <a:gd name="T58" fmla="*/ 0 w 2027"/>
                <a:gd name="T59" fmla="*/ 1 h 2176"/>
                <a:gd name="T60" fmla="*/ 0 w 2027"/>
                <a:gd name="T61" fmla="*/ 1 h 2176"/>
                <a:gd name="T62" fmla="*/ 0 w 2027"/>
                <a:gd name="T63" fmla="*/ 1 h 2176"/>
                <a:gd name="T64" fmla="*/ 0 w 2027"/>
                <a:gd name="T65" fmla="*/ 1 h 2176"/>
                <a:gd name="T66" fmla="*/ 0 w 2027"/>
                <a:gd name="T67" fmla="*/ 1 h 2176"/>
                <a:gd name="T68" fmla="*/ 0 w 2027"/>
                <a:gd name="T69" fmla="*/ 1 h 2176"/>
                <a:gd name="T70" fmla="*/ 0 w 2027"/>
                <a:gd name="T71" fmla="*/ 1 h 2176"/>
                <a:gd name="T72" fmla="*/ 0 w 2027"/>
                <a:gd name="T73" fmla="*/ 1 h 2176"/>
                <a:gd name="T74" fmla="*/ 0 w 2027"/>
                <a:gd name="T75" fmla="*/ 1 h 2176"/>
                <a:gd name="T76" fmla="*/ 0 w 2027"/>
                <a:gd name="T77" fmla="*/ 1 h 2176"/>
                <a:gd name="T78" fmla="*/ 0 w 2027"/>
                <a:gd name="T79" fmla="*/ 1 h 2176"/>
                <a:gd name="T80" fmla="*/ 0 w 2027"/>
                <a:gd name="T81" fmla="*/ 1 h 2176"/>
                <a:gd name="T82" fmla="*/ 0 w 2027"/>
                <a:gd name="T83" fmla="*/ 0 h 2176"/>
                <a:gd name="T84" fmla="*/ 0 w 2027"/>
                <a:gd name="T85" fmla="*/ 1 h 217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27"/>
                <a:gd name="T130" fmla="*/ 0 h 2176"/>
                <a:gd name="T131" fmla="*/ 2027 w 2027"/>
                <a:gd name="T132" fmla="*/ 2176 h 217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27" h="2176">
                  <a:moveTo>
                    <a:pt x="852" y="8"/>
                  </a:moveTo>
                  <a:lnTo>
                    <a:pt x="801" y="16"/>
                  </a:lnTo>
                  <a:lnTo>
                    <a:pt x="751" y="27"/>
                  </a:lnTo>
                  <a:lnTo>
                    <a:pt x="702" y="41"/>
                  </a:lnTo>
                  <a:lnTo>
                    <a:pt x="653" y="57"/>
                  </a:lnTo>
                  <a:lnTo>
                    <a:pt x="608" y="75"/>
                  </a:lnTo>
                  <a:lnTo>
                    <a:pt x="562" y="97"/>
                  </a:lnTo>
                  <a:lnTo>
                    <a:pt x="518" y="119"/>
                  </a:lnTo>
                  <a:lnTo>
                    <a:pt x="475" y="144"/>
                  </a:lnTo>
                  <a:lnTo>
                    <a:pt x="434" y="171"/>
                  </a:lnTo>
                  <a:lnTo>
                    <a:pt x="395" y="201"/>
                  </a:lnTo>
                  <a:lnTo>
                    <a:pt x="357" y="233"/>
                  </a:lnTo>
                  <a:lnTo>
                    <a:pt x="320" y="266"/>
                  </a:lnTo>
                  <a:lnTo>
                    <a:pt x="286" y="302"/>
                  </a:lnTo>
                  <a:lnTo>
                    <a:pt x="252" y="339"/>
                  </a:lnTo>
                  <a:lnTo>
                    <a:pt x="222" y="378"/>
                  </a:lnTo>
                  <a:lnTo>
                    <a:pt x="192" y="418"/>
                  </a:lnTo>
                  <a:lnTo>
                    <a:pt x="165" y="460"/>
                  </a:lnTo>
                  <a:lnTo>
                    <a:pt x="140" y="503"/>
                  </a:lnTo>
                  <a:lnTo>
                    <a:pt x="116" y="547"/>
                  </a:lnTo>
                  <a:lnTo>
                    <a:pt x="94" y="593"/>
                  </a:lnTo>
                  <a:lnTo>
                    <a:pt x="74" y="640"/>
                  </a:lnTo>
                  <a:lnTo>
                    <a:pt x="57" y="689"/>
                  </a:lnTo>
                  <a:lnTo>
                    <a:pt x="42" y="739"/>
                  </a:lnTo>
                  <a:lnTo>
                    <a:pt x="28" y="789"/>
                  </a:lnTo>
                  <a:lnTo>
                    <a:pt x="18" y="841"/>
                  </a:lnTo>
                  <a:lnTo>
                    <a:pt x="10" y="893"/>
                  </a:lnTo>
                  <a:lnTo>
                    <a:pt x="5" y="946"/>
                  </a:lnTo>
                  <a:lnTo>
                    <a:pt x="2" y="999"/>
                  </a:lnTo>
                  <a:lnTo>
                    <a:pt x="0" y="1055"/>
                  </a:lnTo>
                  <a:lnTo>
                    <a:pt x="2" y="1110"/>
                  </a:lnTo>
                  <a:lnTo>
                    <a:pt x="7" y="1165"/>
                  </a:lnTo>
                  <a:lnTo>
                    <a:pt x="13" y="1221"/>
                  </a:lnTo>
                  <a:lnTo>
                    <a:pt x="23" y="1276"/>
                  </a:lnTo>
                  <a:lnTo>
                    <a:pt x="35" y="1330"/>
                  </a:lnTo>
                  <a:lnTo>
                    <a:pt x="49" y="1384"/>
                  </a:lnTo>
                  <a:lnTo>
                    <a:pt x="65" y="1436"/>
                  </a:lnTo>
                  <a:lnTo>
                    <a:pt x="86" y="1486"/>
                  </a:lnTo>
                  <a:lnTo>
                    <a:pt x="106" y="1535"/>
                  </a:lnTo>
                  <a:lnTo>
                    <a:pt x="129" y="1584"/>
                  </a:lnTo>
                  <a:lnTo>
                    <a:pt x="155" y="1630"/>
                  </a:lnTo>
                  <a:lnTo>
                    <a:pt x="182" y="1676"/>
                  </a:lnTo>
                  <a:lnTo>
                    <a:pt x="210" y="1719"/>
                  </a:lnTo>
                  <a:lnTo>
                    <a:pt x="242" y="1761"/>
                  </a:lnTo>
                  <a:lnTo>
                    <a:pt x="274" y="1802"/>
                  </a:lnTo>
                  <a:lnTo>
                    <a:pt x="308" y="1840"/>
                  </a:lnTo>
                  <a:lnTo>
                    <a:pt x="345" y="1877"/>
                  </a:lnTo>
                  <a:lnTo>
                    <a:pt x="382" y="1913"/>
                  </a:lnTo>
                  <a:lnTo>
                    <a:pt x="421" y="1946"/>
                  </a:lnTo>
                  <a:lnTo>
                    <a:pt x="461" y="1976"/>
                  </a:lnTo>
                  <a:lnTo>
                    <a:pt x="502" y="2006"/>
                  </a:lnTo>
                  <a:lnTo>
                    <a:pt x="545" y="2033"/>
                  </a:lnTo>
                  <a:lnTo>
                    <a:pt x="589" y="2059"/>
                  </a:lnTo>
                  <a:lnTo>
                    <a:pt x="633" y="2081"/>
                  </a:lnTo>
                  <a:lnTo>
                    <a:pt x="678" y="2101"/>
                  </a:lnTo>
                  <a:lnTo>
                    <a:pt x="725" y="2119"/>
                  </a:lnTo>
                  <a:lnTo>
                    <a:pt x="773" y="2134"/>
                  </a:lnTo>
                  <a:lnTo>
                    <a:pt x="821" y="2149"/>
                  </a:lnTo>
                  <a:lnTo>
                    <a:pt x="870" y="2160"/>
                  </a:lnTo>
                  <a:lnTo>
                    <a:pt x="921" y="2168"/>
                  </a:lnTo>
                  <a:lnTo>
                    <a:pt x="970" y="2172"/>
                  </a:lnTo>
                  <a:lnTo>
                    <a:pt x="1020" y="2176"/>
                  </a:lnTo>
                  <a:lnTo>
                    <a:pt x="1072" y="2176"/>
                  </a:lnTo>
                  <a:lnTo>
                    <a:pt x="1123" y="2174"/>
                  </a:lnTo>
                  <a:lnTo>
                    <a:pt x="1175" y="2168"/>
                  </a:lnTo>
                  <a:lnTo>
                    <a:pt x="1226" y="2160"/>
                  </a:lnTo>
                  <a:lnTo>
                    <a:pt x="1276" y="2149"/>
                  </a:lnTo>
                  <a:lnTo>
                    <a:pt x="1325" y="2134"/>
                  </a:lnTo>
                  <a:lnTo>
                    <a:pt x="1374" y="2119"/>
                  </a:lnTo>
                  <a:lnTo>
                    <a:pt x="1419" y="2101"/>
                  </a:lnTo>
                  <a:lnTo>
                    <a:pt x="1465" y="2081"/>
                  </a:lnTo>
                  <a:lnTo>
                    <a:pt x="1508" y="2057"/>
                  </a:lnTo>
                  <a:lnTo>
                    <a:pt x="1552" y="2032"/>
                  </a:lnTo>
                  <a:lnTo>
                    <a:pt x="1593" y="2005"/>
                  </a:lnTo>
                  <a:lnTo>
                    <a:pt x="1633" y="1975"/>
                  </a:lnTo>
                  <a:lnTo>
                    <a:pt x="1670" y="1943"/>
                  </a:lnTo>
                  <a:lnTo>
                    <a:pt x="1707" y="1910"/>
                  </a:lnTo>
                  <a:lnTo>
                    <a:pt x="1741" y="1875"/>
                  </a:lnTo>
                  <a:lnTo>
                    <a:pt x="1774" y="1837"/>
                  </a:lnTo>
                  <a:lnTo>
                    <a:pt x="1805" y="1799"/>
                  </a:lnTo>
                  <a:lnTo>
                    <a:pt x="1835" y="1758"/>
                  </a:lnTo>
                  <a:lnTo>
                    <a:pt x="1862" y="1717"/>
                  </a:lnTo>
                  <a:lnTo>
                    <a:pt x="1887" y="1673"/>
                  </a:lnTo>
                  <a:lnTo>
                    <a:pt x="1911" y="1629"/>
                  </a:lnTo>
                  <a:lnTo>
                    <a:pt x="1933" y="1583"/>
                  </a:lnTo>
                  <a:lnTo>
                    <a:pt x="1953" y="1535"/>
                  </a:lnTo>
                  <a:lnTo>
                    <a:pt x="1970" y="1486"/>
                  </a:lnTo>
                  <a:lnTo>
                    <a:pt x="1985" y="1437"/>
                  </a:lnTo>
                  <a:lnTo>
                    <a:pt x="1998" y="1387"/>
                  </a:lnTo>
                  <a:lnTo>
                    <a:pt x="2008" y="1336"/>
                  </a:lnTo>
                  <a:lnTo>
                    <a:pt x="2017" y="1284"/>
                  </a:lnTo>
                  <a:lnTo>
                    <a:pt x="2022" y="1230"/>
                  </a:lnTo>
                  <a:lnTo>
                    <a:pt x="2025" y="1176"/>
                  </a:lnTo>
                  <a:lnTo>
                    <a:pt x="2027" y="1123"/>
                  </a:lnTo>
                  <a:lnTo>
                    <a:pt x="2025" y="1067"/>
                  </a:lnTo>
                  <a:lnTo>
                    <a:pt x="2020" y="1012"/>
                  </a:lnTo>
                  <a:lnTo>
                    <a:pt x="2013" y="957"/>
                  </a:lnTo>
                  <a:lnTo>
                    <a:pt x="2003" y="901"/>
                  </a:lnTo>
                  <a:lnTo>
                    <a:pt x="1992" y="846"/>
                  </a:lnTo>
                  <a:lnTo>
                    <a:pt x="1978" y="794"/>
                  </a:lnTo>
                  <a:lnTo>
                    <a:pt x="1961" y="742"/>
                  </a:lnTo>
                  <a:lnTo>
                    <a:pt x="1941" y="691"/>
                  </a:lnTo>
                  <a:lnTo>
                    <a:pt x="1921" y="640"/>
                  </a:lnTo>
                  <a:lnTo>
                    <a:pt x="1897" y="593"/>
                  </a:lnTo>
                  <a:lnTo>
                    <a:pt x="1872" y="546"/>
                  </a:lnTo>
                  <a:lnTo>
                    <a:pt x="1845" y="501"/>
                  </a:lnTo>
                  <a:lnTo>
                    <a:pt x="1817" y="457"/>
                  </a:lnTo>
                  <a:lnTo>
                    <a:pt x="1785" y="414"/>
                  </a:lnTo>
                  <a:lnTo>
                    <a:pt x="1753" y="375"/>
                  </a:lnTo>
                  <a:lnTo>
                    <a:pt x="1719" y="335"/>
                  </a:lnTo>
                  <a:lnTo>
                    <a:pt x="1682" y="299"/>
                  </a:lnTo>
                  <a:lnTo>
                    <a:pt x="1645" y="264"/>
                  </a:lnTo>
                  <a:lnTo>
                    <a:pt x="1606" y="231"/>
                  </a:lnTo>
                  <a:lnTo>
                    <a:pt x="1566" y="199"/>
                  </a:lnTo>
                  <a:lnTo>
                    <a:pt x="1525" y="171"/>
                  </a:lnTo>
                  <a:lnTo>
                    <a:pt x="1481" y="144"/>
                  </a:lnTo>
                  <a:lnTo>
                    <a:pt x="1439" y="119"/>
                  </a:lnTo>
                  <a:lnTo>
                    <a:pt x="1394" y="97"/>
                  </a:lnTo>
                  <a:lnTo>
                    <a:pt x="1348" y="76"/>
                  </a:lnTo>
                  <a:lnTo>
                    <a:pt x="1301" y="57"/>
                  </a:lnTo>
                  <a:lnTo>
                    <a:pt x="1254" y="41"/>
                  </a:lnTo>
                  <a:lnTo>
                    <a:pt x="1205" y="29"/>
                  </a:lnTo>
                  <a:lnTo>
                    <a:pt x="1157" y="18"/>
                  </a:lnTo>
                  <a:lnTo>
                    <a:pt x="1106" y="10"/>
                  </a:lnTo>
                  <a:lnTo>
                    <a:pt x="1057" y="3"/>
                  </a:lnTo>
                  <a:lnTo>
                    <a:pt x="1007" y="0"/>
                  </a:lnTo>
                  <a:lnTo>
                    <a:pt x="954" y="0"/>
                  </a:lnTo>
                  <a:lnTo>
                    <a:pt x="904" y="3"/>
                  </a:lnTo>
                  <a:lnTo>
                    <a:pt x="852" y="8"/>
                  </a:lnTo>
                  <a:close/>
                </a:path>
              </a:pathLst>
            </a:custGeom>
            <a:solidFill>
              <a:srgbClr val="DEFFCD"/>
            </a:solidFill>
            <a:ln w="7938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49" name="Freeform 6"/>
            <p:cNvSpPr>
              <a:spLocks/>
            </p:cNvSpPr>
            <p:nvPr/>
          </p:nvSpPr>
          <p:spPr bwMode="auto">
            <a:xfrm>
              <a:off x="1699" y="2052"/>
              <a:ext cx="811" cy="1300"/>
            </a:xfrm>
            <a:custGeom>
              <a:avLst/>
              <a:gdLst>
                <a:gd name="T0" fmla="*/ 0 w 1624"/>
                <a:gd name="T1" fmla="*/ 1 h 2599"/>
                <a:gd name="T2" fmla="*/ 0 w 1624"/>
                <a:gd name="T3" fmla="*/ 0 h 2599"/>
                <a:gd name="T4" fmla="*/ 0 w 1624"/>
                <a:gd name="T5" fmla="*/ 1 h 2599"/>
                <a:gd name="T6" fmla="*/ 0 w 1624"/>
                <a:gd name="T7" fmla="*/ 1 h 2599"/>
                <a:gd name="T8" fmla="*/ 0 w 1624"/>
                <a:gd name="T9" fmla="*/ 1 h 2599"/>
                <a:gd name="T10" fmla="*/ 0 w 1624"/>
                <a:gd name="T11" fmla="*/ 1 h 2599"/>
                <a:gd name="T12" fmla="*/ 0 w 1624"/>
                <a:gd name="T13" fmla="*/ 1 h 2599"/>
                <a:gd name="T14" fmla="*/ 0 w 1624"/>
                <a:gd name="T15" fmla="*/ 1 h 2599"/>
                <a:gd name="T16" fmla="*/ 0 w 1624"/>
                <a:gd name="T17" fmla="*/ 1 h 2599"/>
                <a:gd name="T18" fmla="*/ 0 w 1624"/>
                <a:gd name="T19" fmla="*/ 1 h 2599"/>
                <a:gd name="T20" fmla="*/ 0 w 1624"/>
                <a:gd name="T21" fmla="*/ 1 h 2599"/>
                <a:gd name="T22" fmla="*/ 0 w 1624"/>
                <a:gd name="T23" fmla="*/ 1 h 2599"/>
                <a:gd name="T24" fmla="*/ 0 w 1624"/>
                <a:gd name="T25" fmla="*/ 1 h 2599"/>
                <a:gd name="T26" fmla="*/ 0 w 1624"/>
                <a:gd name="T27" fmla="*/ 1 h 2599"/>
                <a:gd name="T28" fmla="*/ 0 w 1624"/>
                <a:gd name="T29" fmla="*/ 1 h 2599"/>
                <a:gd name="T30" fmla="*/ 0 w 1624"/>
                <a:gd name="T31" fmla="*/ 1 h 2599"/>
                <a:gd name="T32" fmla="*/ 0 w 1624"/>
                <a:gd name="T33" fmla="*/ 1 h 2599"/>
                <a:gd name="T34" fmla="*/ 0 w 1624"/>
                <a:gd name="T35" fmla="*/ 1 h 2599"/>
                <a:gd name="T36" fmla="*/ 0 w 1624"/>
                <a:gd name="T37" fmla="*/ 1 h 2599"/>
                <a:gd name="T38" fmla="*/ 0 w 1624"/>
                <a:gd name="T39" fmla="*/ 1 h 2599"/>
                <a:gd name="T40" fmla="*/ 0 w 1624"/>
                <a:gd name="T41" fmla="*/ 1 h 2599"/>
                <a:gd name="T42" fmla="*/ 0 w 1624"/>
                <a:gd name="T43" fmla="*/ 1 h 2599"/>
                <a:gd name="T44" fmla="*/ 0 w 1624"/>
                <a:gd name="T45" fmla="*/ 1 h 2599"/>
                <a:gd name="T46" fmla="*/ 0 w 1624"/>
                <a:gd name="T47" fmla="*/ 1 h 2599"/>
                <a:gd name="T48" fmla="*/ 0 w 1624"/>
                <a:gd name="T49" fmla="*/ 1 h 2599"/>
                <a:gd name="T50" fmla="*/ 0 w 1624"/>
                <a:gd name="T51" fmla="*/ 1 h 2599"/>
                <a:gd name="T52" fmla="*/ 0 w 1624"/>
                <a:gd name="T53" fmla="*/ 1 h 2599"/>
                <a:gd name="T54" fmla="*/ 0 w 1624"/>
                <a:gd name="T55" fmla="*/ 1 h 2599"/>
                <a:gd name="T56" fmla="*/ 0 w 1624"/>
                <a:gd name="T57" fmla="*/ 1 h 2599"/>
                <a:gd name="T58" fmla="*/ 0 w 1624"/>
                <a:gd name="T59" fmla="*/ 1 h 2599"/>
                <a:gd name="T60" fmla="*/ 0 w 1624"/>
                <a:gd name="T61" fmla="*/ 1 h 2599"/>
                <a:gd name="T62" fmla="*/ 0 w 1624"/>
                <a:gd name="T63" fmla="*/ 1 h 2599"/>
                <a:gd name="T64" fmla="*/ 0 w 1624"/>
                <a:gd name="T65" fmla="*/ 1 h 2599"/>
                <a:gd name="T66" fmla="*/ 0 w 1624"/>
                <a:gd name="T67" fmla="*/ 1 h 2599"/>
                <a:gd name="T68" fmla="*/ 0 w 1624"/>
                <a:gd name="T69" fmla="*/ 1 h 2599"/>
                <a:gd name="T70" fmla="*/ 0 w 1624"/>
                <a:gd name="T71" fmla="*/ 1 h 2599"/>
                <a:gd name="T72" fmla="*/ 0 w 1624"/>
                <a:gd name="T73" fmla="*/ 1 h 2599"/>
                <a:gd name="T74" fmla="*/ 0 w 1624"/>
                <a:gd name="T75" fmla="*/ 1 h 2599"/>
                <a:gd name="T76" fmla="*/ 0 w 1624"/>
                <a:gd name="T77" fmla="*/ 1 h 2599"/>
                <a:gd name="T78" fmla="*/ 0 w 1624"/>
                <a:gd name="T79" fmla="*/ 1 h 2599"/>
                <a:gd name="T80" fmla="*/ 0 w 1624"/>
                <a:gd name="T81" fmla="*/ 1 h 2599"/>
                <a:gd name="T82" fmla="*/ 0 w 1624"/>
                <a:gd name="T83" fmla="*/ 1 h 2599"/>
                <a:gd name="T84" fmla="*/ 0 w 1624"/>
                <a:gd name="T85" fmla="*/ 1 h 2599"/>
                <a:gd name="T86" fmla="*/ 0 w 1624"/>
                <a:gd name="T87" fmla="*/ 1 h 2599"/>
                <a:gd name="T88" fmla="*/ 0 w 1624"/>
                <a:gd name="T89" fmla="*/ 1 h 2599"/>
                <a:gd name="T90" fmla="*/ 0 w 1624"/>
                <a:gd name="T91" fmla="*/ 1 h 2599"/>
                <a:gd name="T92" fmla="*/ 0 w 1624"/>
                <a:gd name="T93" fmla="*/ 1 h 2599"/>
                <a:gd name="T94" fmla="*/ 0 w 1624"/>
                <a:gd name="T95" fmla="*/ 1 h 2599"/>
                <a:gd name="T96" fmla="*/ 0 w 1624"/>
                <a:gd name="T97" fmla="*/ 1 h 2599"/>
                <a:gd name="T98" fmla="*/ 0 w 1624"/>
                <a:gd name="T99" fmla="*/ 1 h 2599"/>
                <a:gd name="T100" fmla="*/ 0 w 1624"/>
                <a:gd name="T101" fmla="*/ 1 h 2599"/>
                <a:gd name="T102" fmla="*/ 0 w 1624"/>
                <a:gd name="T103" fmla="*/ 1 h 2599"/>
                <a:gd name="T104" fmla="*/ 0 w 1624"/>
                <a:gd name="T105" fmla="*/ 1 h 2599"/>
                <a:gd name="T106" fmla="*/ 0 w 1624"/>
                <a:gd name="T107" fmla="*/ 1 h 2599"/>
                <a:gd name="T108" fmla="*/ 0 w 1624"/>
                <a:gd name="T109" fmla="*/ 1 h 2599"/>
                <a:gd name="T110" fmla="*/ 0 w 1624"/>
                <a:gd name="T111" fmla="*/ 1 h 2599"/>
                <a:gd name="T112" fmla="*/ 0 w 1624"/>
                <a:gd name="T113" fmla="*/ 1 h 2599"/>
                <a:gd name="T114" fmla="*/ 0 w 1624"/>
                <a:gd name="T115" fmla="*/ 1 h 2599"/>
                <a:gd name="T116" fmla="*/ 0 w 1624"/>
                <a:gd name="T117" fmla="*/ 1 h 2599"/>
                <a:gd name="T118" fmla="*/ 0 w 1624"/>
                <a:gd name="T119" fmla="*/ 1 h 2599"/>
                <a:gd name="T120" fmla="*/ 0 w 1624"/>
                <a:gd name="T121" fmla="*/ 1 h 2599"/>
                <a:gd name="T122" fmla="*/ 0 w 1624"/>
                <a:gd name="T123" fmla="*/ 1 h 2599"/>
                <a:gd name="T124" fmla="*/ 0 w 1624"/>
                <a:gd name="T125" fmla="*/ 1 h 25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24"/>
                <a:gd name="T190" fmla="*/ 0 h 2599"/>
                <a:gd name="T191" fmla="*/ 1624 w 1624"/>
                <a:gd name="T192" fmla="*/ 2599 h 25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24" h="2599">
                  <a:moveTo>
                    <a:pt x="1154" y="11"/>
                  </a:moveTo>
                  <a:lnTo>
                    <a:pt x="1115" y="3"/>
                  </a:lnTo>
                  <a:lnTo>
                    <a:pt x="1076" y="0"/>
                  </a:lnTo>
                  <a:lnTo>
                    <a:pt x="1038" y="0"/>
                  </a:lnTo>
                  <a:lnTo>
                    <a:pt x="999" y="2"/>
                  </a:lnTo>
                  <a:lnTo>
                    <a:pt x="960" y="8"/>
                  </a:lnTo>
                  <a:lnTo>
                    <a:pt x="920" y="17"/>
                  </a:lnTo>
                  <a:lnTo>
                    <a:pt x="881" y="30"/>
                  </a:lnTo>
                  <a:lnTo>
                    <a:pt x="841" y="44"/>
                  </a:lnTo>
                  <a:lnTo>
                    <a:pt x="802" y="63"/>
                  </a:lnTo>
                  <a:lnTo>
                    <a:pt x="763" y="84"/>
                  </a:lnTo>
                  <a:lnTo>
                    <a:pt x="723" y="108"/>
                  </a:lnTo>
                  <a:lnTo>
                    <a:pt x="684" y="134"/>
                  </a:lnTo>
                  <a:lnTo>
                    <a:pt x="647" y="163"/>
                  </a:lnTo>
                  <a:lnTo>
                    <a:pt x="608" y="196"/>
                  </a:lnTo>
                  <a:lnTo>
                    <a:pt x="571" y="229"/>
                  </a:lnTo>
                  <a:lnTo>
                    <a:pt x="534" y="266"/>
                  </a:lnTo>
                  <a:lnTo>
                    <a:pt x="499" y="305"/>
                  </a:lnTo>
                  <a:lnTo>
                    <a:pt x="462" y="346"/>
                  </a:lnTo>
                  <a:lnTo>
                    <a:pt x="428" y="391"/>
                  </a:lnTo>
                  <a:lnTo>
                    <a:pt x="394" y="436"/>
                  </a:lnTo>
                  <a:lnTo>
                    <a:pt x="361" y="484"/>
                  </a:lnTo>
                  <a:lnTo>
                    <a:pt x="329" y="534"/>
                  </a:lnTo>
                  <a:lnTo>
                    <a:pt x="298" y="585"/>
                  </a:lnTo>
                  <a:lnTo>
                    <a:pt x="268" y="639"/>
                  </a:lnTo>
                  <a:lnTo>
                    <a:pt x="240" y="694"/>
                  </a:lnTo>
                  <a:lnTo>
                    <a:pt x="211" y="753"/>
                  </a:lnTo>
                  <a:lnTo>
                    <a:pt x="186" y="811"/>
                  </a:lnTo>
                  <a:lnTo>
                    <a:pt x="160" y="871"/>
                  </a:lnTo>
                  <a:lnTo>
                    <a:pt x="115" y="996"/>
                  </a:lnTo>
                  <a:lnTo>
                    <a:pt x="95" y="1061"/>
                  </a:lnTo>
                  <a:lnTo>
                    <a:pt x="76" y="1127"/>
                  </a:lnTo>
                  <a:lnTo>
                    <a:pt x="59" y="1194"/>
                  </a:lnTo>
                  <a:lnTo>
                    <a:pt x="46" y="1260"/>
                  </a:lnTo>
                  <a:lnTo>
                    <a:pt x="32" y="1325"/>
                  </a:lnTo>
                  <a:lnTo>
                    <a:pt x="22" y="1390"/>
                  </a:lnTo>
                  <a:lnTo>
                    <a:pt x="14" y="1455"/>
                  </a:lnTo>
                  <a:lnTo>
                    <a:pt x="7" y="1518"/>
                  </a:lnTo>
                  <a:lnTo>
                    <a:pt x="4" y="1581"/>
                  </a:lnTo>
                  <a:lnTo>
                    <a:pt x="0" y="1643"/>
                  </a:lnTo>
                  <a:lnTo>
                    <a:pt x="0" y="1703"/>
                  </a:lnTo>
                  <a:lnTo>
                    <a:pt x="2" y="1763"/>
                  </a:lnTo>
                  <a:lnTo>
                    <a:pt x="6" y="1820"/>
                  </a:lnTo>
                  <a:lnTo>
                    <a:pt x="11" y="1877"/>
                  </a:lnTo>
                  <a:lnTo>
                    <a:pt x="19" y="1932"/>
                  </a:lnTo>
                  <a:lnTo>
                    <a:pt x="27" y="1986"/>
                  </a:lnTo>
                  <a:lnTo>
                    <a:pt x="37" y="2038"/>
                  </a:lnTo>
                  <a:lnTo>
                    <a:pt x="51" y="2088"/>
                  </a:lnTo>
                  <a:lnTo>
                    <a:pt x="64" y="2137"/>
                  </a:lnTo>
                  <a:lnTo>
                    <a:pt x="81" y="2185"/>
                  </a:lnTo>
                  <a:lnTo>
                    <a:pt x="98" y="2229"/>
                  </a:lnTo>
                  <a:lnTo>
                    <a:pt x="118" y="2272"/>
                  </a:lnTo>
                  <a:lnTo>
                    <a:pt x="139" y="2313"/>
                  </a:lnTo>
                  <a:lnTo>
                    <a:pt x="160" y="2351"/>
                  </a:lnTo>
                  <a:lnTo>
                    <a:pt x="186" y="2386"/>
                  </a:lnTo>
                  <a:lnTo>
                    <a:pt x="211" y="2420"/>
                  </a:lnTo>
                  <a:lnTo>
                    <a:pt x="238" y="2450"/>
                  </a:lnTo>
                  <a:lnTo>
                    <a:pt x="266" y="2479"/>
                  </a:lnTo>
                  <a:lnTo>
                    <a:pt x="297" y="2504"/>
                  </a:lnTo>
                  <a:lnTo>
                    <a:pt x="329" y="2528"/>
                  </a:lnTo>
                  <a:lnTo>
                    <a:pt x="362" y="2547"/>
                  </a:lnTo>
                  <a:lnTo>
                    <a:pt x="396" y="2564"/>
                  </a:lnTo>
                  <a:lnTo>
                    <a:pt x="433" y="2577"/>
                  </a:lnTo>
                  <a:lnTo>
                    <a:pt x="470" y="2588"/>
                  </a:lnTo>
                  <a:lnTo>
                    <a:pt x="509" y="2596"/>
                  </a:lnTo>
                  <a:lnTo>
                    <a:pt x="548" y="2599"/>
                  </a:lnTo>
                  <a:lnTo>
                    <a:pt x="586" y="2599"/>
                  </a:lnTo>
                  <a:lnTo>
                    <a:pt x="625" y="2596"/>
                  </a:lnTo>
                  <a:lnTo>
                    <a:pt x="664" y="2591"/>
                  </a:lnTo>
                  <a:lnTo>
                    <a:pt x="704" y="2582"/>
                  </a:lnTo>
                  <a:lnTo>
                    <a:pt x="743" y="2569"/>
                  </a:lnTo>
                  <a:lnTo>
                    <a:pt x="783" y="2553"/>
                  </a:lnTo>
                  <a:lnTo>
                    <a:pt x="822" y="2536"/>
                  </a:lnTo>
                  <a:lnTo>
                    <a:pt x="861" y="2515"/>
                  </a:lnTo>
                  <a:lnTo>
                    <a:pt x="901" y="2490"/>
                  </a:lnTo>
                  <a:lnTo>
                    <a:pt x="940" y="2465"/>
                  </a:lnTo>
                  <a:lnTo>
                    <a:pt x="977" y="2435"/>
                  </a:lnTo>
                  <a:lnTo>
                    <a:pt x="1016" y="2403"/>
                  </a:lnTo>
                  <a:lnTo>
                    <a:pt x="1053" y="2368"/>
                  </a:lnTo>
                  <a:lnTo>
                    <a:pt x="1090" y="2332"/>
                  </a:lnTo>
                  <a:lnTo>
                    <a:pt x="1127" y="2294"/>
                  </a:lnTo>
                  <a:lnTo>
                    <a:pt x="1162" y="2251"/>
                  </a:lnTo>
                  <a:lnTo>
                    <a:pt x="1196" y="2209"/>
                  </a:lnTo>
                  <a:lnTo>
                    <a:pt x="1230" y="2163"/>
                  </a:lnTo>
                  <a:lnTo>
                    <a:pt x="1263" y="2115"/>
                  </a:lnTo>
                  <a:lnTo>
                    <a:pt x="1295" y="2065"/>
                  </a:lnTo>
                  <a:lnTo>
                    <a:pt x="1326" y="2014"/>
                  </a:lnTo>
                  <a:lnTo>
                    <a:pt x="1356" y="1960"/>
                  </a:lnTo>
                  <a:lnTo>
                    <a:pt x="1384" y="1905"/>
                  </a:lnTo>
                  <a:lnTo>
                    <a:pt x="1413" y="1847"/>
                  </a:lnTo>
                  <a:lnTo>
                    <a:pt x="1438" y="1788"/>
                  </a:lnTo>
                  <a:lnTo>
                    <a:pt x="1464" y="1728"/>
                  </a:lnTo>
                  <a:lnTo>
                    <a:pt x="1509" y="1603"/>
                  </a:lnTo>
                  <a:lnTo>
                    <a:pt x="1529" y="1538"/>
                  </a:lnTo>
                  <a:lnTo>
                    <a:pt x="1548" y="1472"/>
                  </a:lnTo>
                  <a:lnTo>
                    <a:pt x="1565" y="1406"/>
                  </a:lnTo>
                  <a:lnTo>
                    <a:pt x="1580" y="1339"/>
                  </a:lnTo>
                  <a:lnTo>
                    <a:pt x="1592" y="1273"/>
                  </a:lnTo>
                  <a:lnTo>
                    <a:pt x="1602" y="1208"/>
                  </a:lnTo>
                  <a:lnTo>
                    <a:pt x="1610" y="1145"/>
                  </a:lnTo>
                  <a:lnTo>
                    <a:pt x="1617" y="1080"/>
                  </a:lnTo>
                  <a:lnTo>
                    <a:pt x="1620" y="1018"/>
                  </a:lnTo>
                  <a:lnTo>
                    <a:pt x="1624" y="957"/>
                  </a:lnTo>
                  <a:lnTo>
                    <a:pt x="1624" y="896"/>
                  </a:lnTo>
                  <a:lnTo>
                    <a:pt x="1622" y="836"/>
                  </a:lnTo>
                  <a:lnTo>
                    <a:pt x="1618" y="778"/>
                  </a:lnTo>
                  <a:lnTo>
                    <a:pt x="1613" y="721"/>
                  </a:lnTo>
                  <a:lnTo>
                    <a:pt x="1607" y="666"/>
                  </a:lnTo>
                  <a:lnTo>
                    <a:pt x="1597" y="612"/>
                  </a:lnTo>
                  <a:lnTo>
                    <a:pt x="1586" y="560"/>
                  </a:lnTo>
                  <a:lnTo>
                    <a:pt x="1573" y="509"/>
                  </a:lnTo>
                  <a:lnTo>
                    <a:pt x="1560" y="462"/>
                  </a:lnTo>
                  <a:lnTo>
                    <a:pt x="1543" y="414"/>
                  </a:lnTo>
                  <a:lnTo>
                    <a:pt x="1526" y="370"/>
                  </a:lnTo>
                  <a:lnTo>
                    <a:pt x="1507" y="327"/>
                  </a:lnTo>
                  <a:lnTo>
                    <a:pt x="1485" y="286"/>
                  </a:lnTo>
                  <a:lnTo>
                    <a:pt x="1464" y="248"/>
                  </a:lnTo>
                  <a:lnTo>
                    <a:pt x="1438" y="212"/>
                  </a:lnTo>
                  <a:lnTo>
                    <a:pt x="1413" y="179"/>
                  </a:lnTo>
                  <a:lnTo>
                    <a:pt x="1386" y="149"/>
                  </a:lnTo>
                  <a:lnTo>
                    <a:pt x="1357" y="120"/>
                  </a:lnTo>
                  <a:lnTo>
                    <a:pt x="1327" y="95"/>
                  </a:lnTo>
                  <a:lnTo>
                    <a:pt x="1295" y="71"/>
                  </a:lnTo>
                  <a:lnTo>
                    <a:pt x="1262" y="52"/>
                  </a:lnTo>
                  <a:lnTo>
                    <a:pt x="1228" y="35"/>
                  </a:lnTo>
                  <a:lnTo>
                    <a:pt x="1191" y="22"/>
                  </a:lnTo>
                  <a:lnTo>
                    <a:pt x="1154" y="11"/>
                  </a:lnTo>
                  <a:close/>
                </a:path>
              </a:pathLst>
            </a:custGeom>
            <a:solidFill>
              <a:srgbClr val="FFD9B3"/>
            </a:solidFill>
            <a:ln w="7938">
              <a:solidFill>
                <a:srgbClr val="FF680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0" name="Line 7"/>
            <p:cNvSpPr>
              <a:spLocks noChangeShapeType="1"/>
            </p:cNvSpPr>
            <p:nvPr/>
          </p:nvSpPr>
          <p:spPr bwMode="auto">
            <a:xfrm>
              <a:off x="1460" y="2670"/>
              <a:ext cx="71" cy="97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1" name="Line 8"/>
            <p:cNvSpPr>
              <a:spLocks noChangeShapeType="1"/>
            </p:cNvSpPr>
            <p:nvPr/>
          </p:nvSpPr>
          <p:spPr bwMode="auto">
            <a:xfrm flipV="1">
              <a:off x="1365" y="3420"/>
              <a:ext cx="1164" cy="7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2" name="Freeform 9"/>
            <p:cNvSpPr>
              <a:spLocks/>
            </p:cNvSpPr>
            <p:nvPr/>
          </p:nvSpPr>
          <p:spPr bwMode="auto">
            <a:xfrm>
              <a:off x="1442" y="2656"/>
              <a:ext cx="46" cy="106"/>
            </a:xfrm>
            <a:custGeom>
              <a:avLst/>
              <a:gdLst>
                <a:gd name="T0" fmla="*/ 0 w 93"/>
                <a:gd name="T1" fmla="*/ 0 h 212"/>
                <a:gd name="T2" fmla="*/ 0 w 93"/>
                <a:gd name="T3" fmla="*/ 1 h 212"/>
                <a:gd name="T4" fmla="*/ 0 w 93"/>
                <a:gd name="T5" fmla="*/ 1 h 212"/>
                <a:gd name="T6" fmla="*/ 0 w 93"/>
                <a:gd name="T7" fmla="*/ 0 h 2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212"/>
                <a:gd name="T14" fmla="*/ 93 w 93"/>
                <a:gd name="T15" fmla="*/ 212 h 2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212">
                  <a:moveTo>
                    <a:pt x="32" y="0"/>
                  </a:moveTo>
                  <a:lnTo>
                    <a:pt x="0" y="212"/>
                  </a:lnTo>
                  <a:lnTo>
                    <a:pt x="93" y="20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3" name="Freeform 10"/>
            <p:cNvSpPr>
              <a:spLocks/>
            </p:cNvSpPr>
            <p:nvPr/>
          </p:nvSpPr>
          <p:spPr bwMode="auto">
            <a:xfrm>
              <a:off x="2513" y="3396"/>
              <a:ext cx="111" cy="44"/>
            </a:xfrm>
            <a:custGeom>
              <a:avLst/>
              <a:gdLst>
                <a:gd name="T0" fmla="*/ 1 w 222"/>
                <a:gd name="T1" fmla="*/ 1 h 88"/>
                <a:gd name="T2" fmla="*/ 0 w 222"/>
                <a:gd name="T3" fmla="*/ 0 h 88"/>
                <a:gd name="T4" fmla="*/ 1 w 222"/>
                <a:gd name="T5" fmla="*/ 1 h 88"/>
                <a:gd name="T6" fmla="*/ 1 w 222"/>
                <a:gd name="T7" fmla="*/ 1 h 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2"/>
                <a:gd name="T13" fmla="*/ 0 h 88"/>
                <a:gd name="T14" fmla="*/ 222 w 222"/>
                <a:gd name="T15" fmla="*/ 88 h 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2" h="88">
                  <a:moveTo>
                    <a:pt x="222" y="30"/>
                  </a:moveTo>
                  <a:lnTo>
                    <a:pt x="0" y="0"/>
                  </a:lnTo>
                  <a:lnTo>
                    <a:pt x="5" y="88"/>
                  </a:lnTo>
                  <a:lnTo>
                    <a:pt x="222" y="3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4" name="Freeform 11"/>
            <p:cNvSpPr>
              <a:spLocks/>
            </p:cNvSpPr>
            <p:nvPr/>
          </p:nvSpPr>
          <p:spPr bwMode="auto">
            <a:xfrm>
              <a:off x="3433" y="1140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3" y="8"/>
                  </a:lnTo>
                  <a:lnTo>
                    <a:pt x="32" y="4"/>
                  </a:lnTo>
                  <a:lnTo>
                    <a:pt x="27" y="1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2" y="1"/>
                  </a:lnTo>
                  <a:lnTo>
                    <a:pt x="7" y="4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2" y="31"/>
                  </a:lnTo>
                  <a:lnTo>
                    <a:pt x="33" y="28"/>
                  </a:lnTo>
                  <a:lnTo>
                    <a:pt x="37" y="23"/>
                  </a:lnTo>
                  <a:lnTo>
                    <a:pt x="39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5" name="Freeform 12"/>
            <p:cNvSpPr>
              <a:spLocks/>
            </p:cNvSpPr>
            <p:nvPr/>
          </p:nvSpPr>
          <p:spPr bwMode="auto">
            <a:xfrm>
              <a:off x="3946" y="1689"/>
              <a:ext cx="20" cy="17"/>
            </a:xfrm>
            <a:custGeom>
              <a:avLst/>
              <a:gdLst>
                <a:gd name="T0" fmla="*/ 1 w 39"/>
                <a:gd name="T1" fmla="*/ 1 h 34"/>
                <a:gd name="T2" fmla="*/ 1 w 39"/>
                <a:gd name="T3" fmla="*/ 1 h 34"/>
                <a:gd name="T4" fmla="*/ 1 w 39"/>
                <a:gd name="T5" fmla="*/ 1 h 34"/>
                <a:gd name="T6" fmla="*/ 1 w 39"/>
                <a:gd name="T7" fmla="*/ 1 h 34"/>
                <a:gd name="T8" fmla="*/ 1 w 39"/>
                <a:gd name="T9" fmla="*/ 1 h 34"/>
                <a:gd name="T10" fmla="*/ 1 w 39"/>
                <a:gd name="T11" fmla="*/ 1 h 34"/>
                <a:gd name="T12" fmla="*/ 1 w 39"/>
                <a:gd name="T13" fmla="*/ 1 h 34"/>
                <a:gd name="T14" fmla="*/ 1 w 39"/>
                <a:gd name="T15" fmla="*/ 0 h 34"/>
                <a:gd name="T16" fmla="*/ 1 w 39"/>
                <a:gd name="T17" fmla="*/ 1 h 34"/>
                <a:gd name="T18" fmla="*/ 1 w 39"/>
                <a:gd name="T19" fmla="*/ 1 h 34"/>
                <a:gd name="T20" fmla="*/ 1 w 39"/>
                <a:gd name="T21" fmla="*/ 1 h 34"/>
                <a:gd name="T22" fmla="*/ 1 w 39"/>
                <a:gd name="T23" fmla="*/ 1 h 34"/>
                <a:gd name="T24" fmla="*/ 1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1 w 39"/>
                <a:gd name="T33" fmla="*/ 1 h 34"/>
                <a:gd name="T34" fmla="*/ 1 w 39"/>
                <a:gd name="T35" fmla="*/ 1 h 34"/>
                <a:gd name="T36" fmla="*/ 1 w 39"/>
                <a:gd name="T37" fmla="*/ 1 h 34"/>
                <a:gd name="T38" fmla="*/ 1 w 39"/>
                <a:gd name="T39" fmla="*/ 1 h 34"/>
                <a:gd name="T40" fmla="*/ 1 w 39"/>
                <a:gd name="T41" fmla="*/ 1 h 34"/>
                <a:gd name="T42" fmla="*/ 1 w 39"/>
                <a:gd name="T43" fmla="*/ 1 h 34"/>
                <a:gd name="T44" fmla="*/ 1 w 39"/>
                <a:gd name="T45" fmla="*/ 1 h 34"/>
                <a:gd name="T46" fmla="*/ 1 w 39"/>
                <a:gd name="T47" fmla="*/ 1 h 34"/>
                <a:gd name="T48" fmla="*/ 1 w 39"/>
                <a:gd name="T49" fmla="*/ 1 h 34"/>
                <a:gd name="T50" fmla="*/ 1 w 39"/>
                <a:gd name="T51" fmla="*/ 1 h 34"/>
                <a:gd name="T52" fmla="*/ 1 w 39"/>
                <a:gd name="T53" fmla="*/ 1 h 34"/>
                <a:gd name="T54" fmla="*/ 1 w 39"/>
                <a:gd name="T55" fmla="*/ 1 h 34"/>
                <a:gd name="T56" fmla="*/ 1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9" y="16"/>
                  </a:lnTo>
                  <a:lnTo>
                    <a:pt x="37" y="12"/>
                  </a:lnTo>
                  <a:lnTo>
                    <a:pt x="34" y="8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7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2" y="30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6" name="Freeform 13"/>
            <p:cNvSpPr>
              <a:spLocks/>
            </p:cNvSpPr>
            <p:nvPr/>
          </p:nvSpPr>
          <p:spPr bwMode="auto">
            <a:xfrm>
              <a:off x="3335" y="1429"/>
              <a:ext cx="20" cy="17"/>
            </a:xfrm>
            <a:custGeom>
              <a:avLst/>
              <a:gdLst>
                <a:gd name="T0" fmla="*/ 1 w 40"/>
                <a:gd name="T1" fmla="*/ 1 h 34"/>
                <a:gd name="T2" fmla="*/ 1 w 40"/>
                <a:gd name="T3" fmla="*/ 1 h 34"/>
                <a:gd name="T4" fmla="*/ 1 w 40"/>
                <a:gd name="T5" fmla="*/ 1 h 34"/>
                <a:gd name="T6" fmla="*/ 1 w 40"/>
                <a:gd name="T7" fmla="*/ 1 h 34"/>
                <a:gd name="T8" fmla="*/ 1 w 40"/>
                <a:gd name="T9" fmla="*/ 1 h 34"/>
                <a:gd name="T10" fmla="*/ 1 w 40"/>
                <a:gd name="T11" fmla="*/ 1 h 34"/>
                <a:gd name="T12" fmla="*/ 1 w 40"/>
                <a:gd name="T13" fmla="*/ 0 h 34"/>
                <a:gd name="T14" fmla="*/ 1 w 40"/>
                <a:gd name="T15" fmla="*/ 0 h 34"/>
                <a:gd name="T16" fmla="*/ 1 w 40"/>
                <a:gd name="T17" fmla="*/ 0 h 34"/>
                <a:gd name="T18" fmla="*/ 1 w 40"/>
                <a:gd name="T19" fmla="*/ 1 h 34"/>
                <a:gd name="T20" fmla="*/ 1 w 40"/>
                <a:gd name="T21" fmla="*/ 1 h 34"/>
                <a:gd name="T22" fmla="*/ 1 w 40"/>
                <a:gd name="T23" fmla="*/ 1 h 34"/>
                <a:gd name="T24" fmla="*/ 1 w 40"/>
                <a:gd name="T25" fmla="*/ 1 h 34"/>
                <a:gd name="T26" fmla="*/ 0 w 40"/>
                <a:gd name="T27" fmla="*/ 1 h 34"/>
                <a:gd name="T28" fmla="*/ 0 w 40"/>
                <a:gd name="T29" fmla="*/ 1 h 34"/>
                <a:gd name="T30" fmla="*/ 0 w 40"/>
                <a:gd name="T31" fmla="*/ 1 h 34"/>
                <a:gd name="T32" fmla="*/ 1 w 40"/>
                <a:gd name="T33" fmla="*/ 1 h 34"/>
                <a:gd name="T34" fmla="*/ 1 w 40"/>
                <a:gd name="T35" fmla="*/ 1 h 34"/>
                <a:gd name="T36" fmla="*/ 1 w 40"/>
                <a:gd name="T37" fmla="*/ 1 h 34"/>
                <a:gd name="T38" fmla="*/ 1 w 40"/>
                <a:gd name="T39" fmla="*/ 1 h 34"/>
                <a:gd name="T40" fmla="*/ 1 w 40"/>
                <a:gd name="T41" fmla="*/ 1 h 34"/>
                <a:gd name="T42" fmla="*/ 1 w 40"/>
                <a:gd name="T43" fmla="*/ 1 h 34"/>
                <a:gd name="T44" fmla="*/ 1 w 40"/>
                <a:gd name="T45" fmla="*/ 1 h 34"/>
                <a:gd name="T46" fmla="*/ 1 w 40"/>
                <a:gd name="T47" fmla="*/ 1 h 34"/>
                <a:gd name="T48" fmla="*/ 1 w 40"/>
                <a:gd name="T49" fmla="*/ 1 h 34"/>
                <a:gd name="T50" fmla="*/ 1 w 40"/>
                <a:gd name="T51" fmla="*/ 1 h 34"/>
                <a:gd name="T52" fmla="*/ 1 w 40"/>
                <a:gd name="T53" fmla="*/ 1 h 34"/>
                <a:gd name="T54" fmla="*/ 1 w 40"/>
                <a:gd name="T55" fmla="*/ 1 h 34"/>
                <a:gd name="T56" fmla="*/ 1 w 40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34"/>
                <a:gd name="T89" fmla="*/ 40 w 40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34">
                  <a:moveTo>
                    <a:pt x="40" y="18"/>
                  </a:moveTo>
                  <a:lnTo>
                    <a:pt x="38" y="15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1" y="4"/>
                  </a:lnTo>
                  <a:lnTo>
                    <a:pt x="26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8" y="4"/>
                  </a:lnTo>
                  <a:lnTo>
                    <a:pt x="5" y="7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1" y="32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1" y="34"/>
                  </a:lnTo>
                  <a:lnTo>
                    <a:pt x="26" y="32"/>
                  </a:lnTo>
                  <a:lnTo>
                    <a:pt x="31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8" y="19"/>
                  </a:lnTo>
                  <a:lnTo>
                    <a:pt x="40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7" name="Freeform 14"/>
            <p:cNvSpPr>
              <a:spLocks/>
            </p:cNvSpPr>
            <p:nvPr/>
          </p:nvSpPr>
          <p:spPr bwMode="auto">
            <a:xfrm>
              <a:off x="3609" y="1649"/>
              <a:ext cx="19" cy="17"/>
            </a:xfrm>
            <a:custGeom>
              <a:avLst/>
              <a:gdLst>
                <a:gd name="T0" fmla="*/ 1 w 38"/>
                <a:gd name="T1" fmla="*/ 0 h 35"/>
                <a:gd name="T2" fmla="*/ 1 w 38"/>
                <a:gd name="T3" fmla="*/ 0 h 35"/>
                <a:gd name="T4" fmla="*/ 1 w 38"/>
                <a:gd name="T5" fmla="*/ 0 h 35"/>
                <a:gd name="T6" fmla="*/ 1 w 38"/>
                <a:gd name="T7" fmla="*/ 0 h 35"/>
                <a:gd name="T8" fmla="*/ 1 w 38"/>
                <a:gd name="T9" fmla="*/ 0 h 35"/>
                <a:gd name="T10" fmla="*/ 1 w 38"/>
                <a:gd name="T11" fmla="*/ 0 h 35"/>
                <a:gd name="T12" fmla="*/ 1 w 38"/>
                <a:gd name="T13" fmla="*/ 0 h 35"/>
                <a:gd name="T14" fmla="*/ 1 w 38"/>
                <a:gd name="T15" fmla="*/ 0 h 35"/>
                <a:gd name="T16" fmla="*/ 1 w 38"/>
                <a:gd name="T17" fmla="*/ 0 h 35"/>
                <a:gd name="T18" fmla="*/ 1 w 38"/>
                <a:gd name="T19" fmla="*/ 0 h 35"/>
                <a:gd name="T20" fmla="*/ 1 w 38"/>
                <a:gd name="T21" fmla="*/ 0 h 35"/>
                <a:gd name="T22" fmla="*/ 1 w 38"/>
                <a:gd name="T23" fmla="*/ 0 h 35"/>
                <a:gd name="T24" fmla="*/ 0 w 38"/>
                <a:gd name="T25" fmla="*/ 0 h 35"/>
                <a:gd name="T26" fmla="*/ 0 w 38"/>
                <a:gd name="T27" fmla="*/ 0 h 35"/>
                <a:gd name="T28" fmla="*/ 0 w 38"/>
                <a:gd name="T29" fmla="*/ 0 h 35"/>
                <a:gd name="T30" fmla="*/ 0 w 38"/>
                <a:gd name="T31" fmla="*/ 0 h 35"/>
                <a:gd name="T32" fmla="*/ 0 w 38"/>
                <a:gd name="T33" fmla="*/ 0 h 35"/>
                <a:gd name="T34" fmla="*/ 1 w 38"/>
                <a:gd name="T35" fmla="*/ 0 h 35"/>
                <a:gd name="T36" fmla="*/ 1 w 38"/>
                <a:gd name="T37" fmla="*/ 0 h 35"/>
                <a:gd name="T38" fmla="*/ 1 w 38"/>
                <a:gd name="T39" fmla="*/ 0 h 35"/>
                <a:gd name="T40" fmla="*/ 1 w 38"/>
                <a:gd name="T41" fmla="*/ 0 h 35"/>
                <a:gd name="T42" fmla="*/ 1 w 38"/>
                <a:gd name="T43" fmla="*/ 0 h 35"/>
                <a:gd name="T44" fmla="*/ 1 w 38"/>
                <a:gd name="T45" fmla="*/ 0 h 35"/>
                <a:gd name="T46" fmla="*/ 1 w 38"/>
                <a:gd name="T47" fmla="*/ 0 h 35"/>
                <a:gd name="T48" fmla="*/ 1 w 38"/>
                <a:gd name="T49" fmla="*/ 0 h 35"/>
                <a:gd name="T50" fmla="*/ 1 w 38"/>
                <a:gd name="T51" fmla="*/ 0 h 35"/>
                <a:gd name="T52" fmla="*/ 1 w 38"/>
                <a:gd name="T53" fmla="*/ 0 h 35"/>
                <a:gd name="T54" fmla="*/ 1 w 38"/>
                <a:gd name="T55" fmla="*/ 0 h 35"/>
                <a:gd name="T56" fmla="*/ 1 w 38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5"/>
                <a:gd name="T89" fmla="*/ 38 w 38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5">
                  <a:moveTo>
                    <a:pt x="38" y="17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11" y="33"/>
                  </a:lnTo>
                  <a:lnTo>
                    <a:pt x="15" y="35"/>
                  </a:lnTo>
                  <a:lnTo>
                    <a:pt x="18" y="35"/>
                  </a:lnTo>
                  <a:lnTo>
                    <a:pt x="20" y="35"/>
                  </a:lnTo>
                  <a:lnTo>
                    <a:pt x="27" y="33"/>
                  </a:lnTo>
                  <a:lnTo>
                    <a:pt x="30" y="31"/>
                  </a:lnTo>
                  <a:lnTo>
                    <a:pt x="33" y="28"/>
                  </a:lnTo>
                  <a:lnTo>
                    <a:pt x="37" y="25"/>
                  </a:lnTo>
                  <a:lnTo>
                    <a:pt x="37" y="20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8" name="Freeform 15"/>
            <p:cNvSpPr>
              <a:spLocks/>
            </p:cNvSpPr>
            <p:nvPr/>
          </p:nvSpPr>
          <p:spPr bwMode="auto">
            <a:xfrm>
              <a:off x="3392" y="1838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7" y="15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6" y="33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59" name="Freeform 16"/>
            <p:cNvSpPr>
              <a:spLocks/>
            </p:cNvSpPr>
            <p:nvPr/>
          </p:nvSpPr>
          <p:spPr bwMode="auto">
            <a:xfrm>
              <a:off x="3715" y="1281"/>
              <a:ext cx="87" cy="79"/>
            </a:xfrm>
            <a:custGeom>
              <a:avLst/>
              <a:gdLst>
                <a:gd name="T0" fmla="*/ 0 w 175"/>
                <a:gd name="T1" fmla="*/ 0 h 160"/>
                <a:gd name="T2" fmla="*/ 0 w 175"/>
                <a:gd name="T3" fmla="*/ 0 h 160"/>
                <a:gd name="T4" fmla="*/ 0 w 175"/>
                <a:gd name="T5" fmla="*/ 0 h 160"/>
                <a:gd name="T6" fmla="*/ 0 w 175"/>
                <a:gd name="T7" fmla="*/ 0 h 160"/>
                <a:gd name="T8" fmla="*/ 0 w 175"/>
                <a:gd name="T9" fmla="*/ 0 h 160"/>
                <a:gd name="T10" fmla="*/ 0 w 175"/>
                <a:gd name="T11" fmla="*/ 0 h 160"/>
                <a:gd name="T12" fmla="*/ 0 w 175"/>
                <a:gd name="T13" fmla="*/ 0 h 160"/>
                <a:gd name="T14" fmla="*/ 0 w 175"/>
                <a:gd name="T15" fmla="*/ 0 h 160"/>
                <a:gd name="T16" fmla="*/ 0 w 175"/>
                <a:gd name="T17" fmla="*/ 0 h 160"/>
                <a:gd name="T18" fmla="*/ 0 w 175"/>
                <a:gd name="T19" fmla="*/ 0 h 160"/>
                <a:gd name="T20" fmla="*/ 0 w 175"/>
                <a:gd name="T21" fmla="*/ 0 h 1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5"/>
                <a:gd name="T34" fmla="*/ 0 h 160"/>
                <a:gd name="T35" fmla="*/ 175 w 175"/>
                <a:gd name="T36" fmla="*/ 160 h 1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5" h="160">
                  <a:moveTo>
                    <a:pt x="143" y="160"/>
                  </a:moveTo>
                  <a:lnTo>
                    <a:pt x="87" y="120"/>
                  </a:lnTo>
                  <a:lnTo>
                    <a:pt x="35" y="160"/>
                  </a:lnTo>
                  <a:lnTo>
                    <a:pt x="55" y="97"/>
                  </a:lnTo>
                  <a:lnTo>
                    <a:pt x="0" y="62"/>
                  </a:lnTo>
                  <a:lnTo>
                    <a:pt x="67" y="62"/>
                  </a:lnTo>
                  <a:lnTo>
                    <a:pt x="87" y="0"/>
                  </a:lnTo>
                  <a:lnTo>
                    <a:pt x="109" y="62"/>
                  </a:lnTo>
                  <a:lnTo>
                    <a:pt x="175" y="62"/>
                  </a:lnTo>
                  <a:lnTo>
                    <a:pt x="121" y="97"/>
                  </a:lnTo>
                  <a:lnTo>
                    <a:pt x="143" y="16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0" name="Line 17"/>
            <p:cNvSpPr>
              <a:spLocks noChangeShapeType="1"/>
            </p:cNvSpPr>
            <p:nvPr/>
          </p:nvSpPr>
          <p:spPr bwMode="auto">
            <a:xfrm flipH="1">
              <a:off x="2849" y="1620"/>
              <a:ext cx="65" cy="6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1" name="Line 18"/>
            <p:cNvSpPr>
              <a:spLocks noChangeShapeType="1"/>
            </p:cNvSpPr>
            <p:nvPr/>
          </p:nvSpPr>
          <p:spPr bwMode="auto">
            <a:xfrm>
              <a:off x="2708" y="2087"/>
              <a:ext cx="1164" cy="9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2" name="Freeform 19"/>
            <p:cNvSpPr>
              <a:spLocks/>
            </p:cNvSpPr>
            <p:nvPr/>
          </p:nvSpPr>
          <p:spPr bwMode="auto">
            <a:xfrm>
              <a:off x="2887" y="1539"/>
              <a:ext cx="48" cy="107"/>
            </a:xfrm>
            <a:custGeom>
              <a:avLst/>
              <a:gdLst>
                <a:gd name="T0" fmla="*/ 1 w 94"/>
                <a:gd name="T1" fmla="*/ 0 h 214"/>
                <a:gd name="T2" fmla="*/ 0 w 94"/>
                <a:gd name="T3" fmla="*/ 1 h 214"/>
                <a:gd name="T4" fmla="*/ 1 w 94"/>
                <a:gd name="T5" fmla="*/ 1 h 214"/>
                <a:gd name="T6" fmla="*/ 1 w 94"/>
                <a:gd name="T7" fmla="*/ 0 h 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214"/>
                <a:gd name="T14" fmla="*/ 94 w 94"/>
                <a:gd name="T15" fmla="*/ 214 h 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214">
                  <a:moveTo>
                    <a:pt x="67" y="0"/>
                  </a:moveTo>
                  <a:lnTo>
                    <a:pt x="0" y="206"/>
                  </a:lnTo>
                  <a:lnTo>
                    <a:pt x="94" y="21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3" name="Freeform 20"/>
            <p:cNvSpPr>
              <a:spLocks/>
            </p:cNvSpPr>
            <p:nvPr/>
          </p:nvSpPr>
          <p:spPr bwMode="auto">
            <a:xfrm>
              <a:off x="3854" y="2158"/>
              <a:ext cx="111" cy="44"/>
            </a:xfrm>
            <a:custGeom>
              <a:avLst/>
              <a:gdLst>
                <a:gd name="T0" fmla="*/ 1 w 222"/>
                <a:gd name="T1" fmla="*/ 1 h 88"/>
                <a:gd name="T2" fmla="*/ 1 w 222"/>
                <a:gd name="T3" fmla="*/ 0 h 88"/>
                <a:gd name="T4" fmla="*/ 0 w 222"/>
                <a:gd name="T5" fmla="*/ 1 h 88"/>
                <a:gd name="T6" fmla="*/ 1 w 222"/>
                <a:gd name="T7" fmla="*/ 1 h 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2"/>
                <a:gd name="T13" fmla="*/ 0 h 88"/>
                <a:gd name="T14" fmla="*/ 222 w 222"/>
                <a:gd name="T15" fmla="*/ 88 h 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2" h="88">
                  <a:moveTo>
                    <a:pt x="222" y="63"/>
                  </a:moveTo>
                  <a:lnTo>
                    <a:pt x="10" y="0"/>
                  </a:lnTo>
                  <a:lnTo>
                    <a:pt x="0" y="88"/>
                  </a:lnTo>
                  <a:lnTo>
                    <a:pt x="222" y="6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4" name="Freeform 21"/>
            <p:cNvSpPr>
              <a:spLocks/>
            </p:cNvSpPr>
            <p:nvPr/>
          </p:nvSpPr>
          <p:spPr bwMode="auto">
            <a:xfrm>
              <a:off x="3814" y="1335"/>
              <a:ext cx="138" cy="154"/>
            </a:xfrm>
            <a:custGeom>
              <a:avLst/>
              <a:gdLst>
                <a:gd name="T0" fmla="*/ 0 w 276"/>
                <a:gd name="T1" fmla="*/ 1 h 308"/>
                <a:gd name="T2" fmla="*/ 1 w 276"/>
                <a:gd name="T3" fmla="*/ 1 h 308"/>
                <a:gd name="T4" fmla="*/ 1 w 276"/>
                <a:gd name="T5" fmla="*/ 1 h 308"/>
                <a:gd name="T6" fmla="*/ 0 w 276"/>
                <a:gd name="T7" fmla="*/ 0 h 308"/>
                <a:gd name="T8" fmla="*/ 0 w 276"/>
                <a:gd name="T9" fmla="*/ 1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308"/>
                <a:gd name="T17" fmla="*/ 276 w 276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308">
                  <a:moveTo>
                    <a:pt x="0" y="5"/>
                  </a:moveTo>
                  <a:lnTo>
                    <a:pt x="117" y="308"/>
                  </a:lnTo>
                  <a:lnTo>
                    <a:pt x="276" y="21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5" name="Freeform 22"/>
            <p:cNvSpPr>
              <a:spLocks/>
            </p:cNvSpPr>
            <p:nvPr/>
          </p:nvSpPr>
          <p:spPr bwMode="auto">
            <a:xfrm>
              <a:off x="2173" y="1369"/>
              <a:ext cx="1869" cy="1885"/>
            </a:xfrm>
            <a:custGeom>
              <a:avLst/>
              <a:gdLst>
                <a:gd name="T0" fmla="*/ 0 w 3740"/>
                <a:gd name="T1" fmla="*/ 1 h 3769"/>
                <a:gd name="T2" fmla="*/ 0 w 3740"/>
                <a:gd name="T3" fmla="*/ 1 h 3769"/>
                <a:gd name="T4" fmla="*/ 0 w 3740"/>
                <a:gd name="T5" fmla="*/ 1 h 3769"/>
                <a:gd name="T6" fmla="*/ 0 w 3740"/>
                <a:gd name="T7" fmla="*/ 1 h 3769"/>
                <a:gd name="T8" fmla="*/ 0 w 3740"/>
                <a:gd name="T9" fmla="*/ 1 h 3769"/>
                <a:gd name="T10" fmla="*/ 0 w 3740"/>
                <a:gd name="T11" fmla="*/ 1 h 3769"/>
                <a:gd name="T12" fmla="*/ 0 w 3740"/>
                <a:gd name="T13" fmla="*/ 1 h 3769"/>
                <a:gd name="T14" fmla="*/ 0 w 3740"/>
                <a:gd name="T15" fmla="*/ 1 h 3769"/>
                <a:gd name="T16" fmla="*/ 0 w 3740"/>
                <a:gd name="T17" fmla="*/ 1 h 3769"/>
                <a:gd name="T18" fmla="*/ 0 w 3740"/>
                <a:gd name="T19" fmla="*/ 1 h 3769"/>
                <a:gd name="T20" fmla="*/ 0 w 3740"/>
                <a:gd name="T21" fmla="*/ 1 h 3769"/>
                <a:gd name="T22" fmla="*/ 0 w 3740"/>
                <a:gd name="T23" fmla="*/ 1 h 3769"/>
                <a:gd name="T24" fmla="*/ 0 w 3740"/>
                <a:gd name="T25" fmla="*/ 1 h 3769"/>
                <a:gd name="T26" fmla="*/ 0 w 3740"/>
                <a:gd name="T27" fmla="*/ 1 h 3769"/>
                <a:gd name="T28" fmla="*/ 0 w 3740"/>
                <a:gd name="T29" fmla="*/ 1 h 3769"/>
                <a:gd name="T30" fmla="*/ 0 w 3740"/>
                <a:gd name="T31" fmla="*/ 1 h 3769"/>
                <a:gd name="T32" fmla="*/ 0 w 3740"/>
                <a:gd name="T33" fmla="*/ 1 h 3769"/>
                <a:gd name="T34" fmla="*/ 0 w 3740"/>
                <a:gd name="T35" fmla="*/ 1 h 3769"/>
                <a:gd name="T36" fmla="*/ 0 w 3740"/>
                <a:gd name="T37" fmla="*/ 1 h 3769"/>
                <a:gd name="T38" fmla="*/ 0 w 3740"/>
                <a:gd name="T39" fmla="*/ 1 h 3769"/>
                <a:gd name="T40" fmla="*/ 0 w 3740"/>
                <a:gd name="T41" fmla="*/ 1 h 3769"/>
                <a:gd name="T42" fmla="*/ 0 w 3740"/>
                <a:gd name="T43" fmla="*/ 1 h 3769"/>
                <a:gd name="T44" fmla="*/ 0 w 3740"/>
                <a:gd name="T45" fmla="*/ 1 h 3769"/>
                <a:gd name="T46" fmla="*/ 0 w 3740"/>
                <a:gd name="T47" fmla="*/ 1 h 3769"/>
                <a:gd name="T48" fmla="*/ 0 w 3740"/>
                <a:gd name="T49" fmla="*/ 1 h 3769"/>
                <a:gd name="T50" fmla="*/ 0 w 3740"/>
                <a:gd name="T51" fmla="*/ 1 h 3769"/>
                <a:gd name="T52" fmla="*/ 0 w 3740"/>
                <a:gd name="T53" fmla="*/ 1 h 3769"/>
                <a:gd name="T54" fmla="*/ 0 w 3740"/>
                <a:gd name="T55" fmla="*/ 1 h 3769"/>
                <a:gd name="T56" fmla="*/ 0 w 3740"/>
                <a:gd name="T57" fmla="*/ 1 h 3769"/>
                <a:gd name="T58" fmla="*/ 0 w 3740"/>
                <a:gd name="T59" fmla="*/ 1 h 3769"/>
                <a:gd name="T60" fmla="*/ 0 w 3740"/>
                <a:gd name="T61" fmla="*/ 1 h 3769"/>
                <a:gd name="T62" fmla="*/ 0 w 3740"/>
                <a:gd name="T63" fmla="*/ 1 h 3769"/>
                <a:gd name="T64" fmla="*/ 0 w 3740"/>
                <a:gd name="T65" fmla="*/ 1 h 3769"/>
                <a:gd name="T66" fmla="*/ 0 w 3740"/>
                <a:gd name="T67" fmla="*/ 1 h 3769"/>
                <a:gd name="T68" fmla="*/ 0 w 3740"/>
                <a:gd name="T69" fmla="*/ 1 h 3769"/>
                <a:gd name="T70" fmla="*/ 0 w 3740"/>
                <a:gd name="T71" fmla="*/ 1 h 3769"/>
                <a:gd name="T72" fmla="*/ 0 w 3740"/>
                <a:gd name="T73" fmla="*/ 1 h 3769"/>
                <a:gd name="T74" fmla="*/ 0 w 3740"/>
                <a:gd name="T75" fmla="*/ 1 h 3769"/>
                <a:gd name="T76" fmla="*/ 0 w 3740"/>
                <a:gd name="T77" fmla="*/ 1 h 3769"/>
                <a:gd name="T78" fmla="*/ 0 w 3740"/>
                <a:gd name="T79" fmla="*/ 1 h 3769"/>
                <a:gd name="T80" fmla="*/ 0 w 3740"/>
                <a:gd name="T81" fmla="*/ 1 h 3769"/>
                <a:gd name="T82" fmla="*/ 0 w 3740"/>
                <a:gd name="T83" fmla="*/ 1 h 3769"/>
                <a:gd name="T84" fmla="*/ 0 w 3740"/>
                <a:gd name="T85" fmla="*/ 1 h 3769"/>
                <a:gd name="T86" fmla="*/ 0 w 3740"/>
                <a:gd name="T87" fmla="*/ 1 h 3769"/>
                <a:gd name="T88" fmla="*/ 0 w 3740"/>
                <a:gd name="T89" fmla="*/ 1 h 3769"/>
                <a:gd name="T90" fmla="*/ 0 w 3740"/>
                <a:gd name="T91" fmla="*/ 1 h 3769"/>
                <a:gd name="T92" fmla="*/ 0 w 3740"/>
                <a:gd name="T93" fmla="*/ 1 h 3769"/>
                <a:gd name="T94" fmla="*/ 0 w 3740"/>
                <a:gd name="T95" fmla="*/ 1 h 3769"/>
                <a:gd name="T96" fmla="*/ 0 w 3740"/>
                <a:gd name="T97" fmla="*/ 1 h 3769"/>
                <a:gd name="T98" fmla="*/ 0 w 3740"/>
                <a:gd name="T99" fmla="*/ 1 h 3769"/>
                <a:gd name="T100" fmla="*/ 0 w 3740"/>
                <a:gd name="T101" fmla="*/ 1 h 3769"/>
                <a:gd name="T102" fmla="*/ 0 w 3740"/>
                <a:gd name="T103" fmla="*/ 1 h 3769"/>
                <a:gd name="T104" fmla="*/ 0 w 3740"/>
                <a:gd name="T105" fmla="*/ 1 h 37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40"/>
                <a:gd name="T160" fmla="*/ 0 h 3769"/>
                <a:gd name="T161" fmla="*/ 3740 w 3740"/>
                <a:gd name="T162" fmla="*/ 3769 h 37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40" h="3769">
                  <a:moveTo>
                    <a:pt x="0" y="3296"/>
                  </a:moveTo>
                  <a:lnTo>
                    <a:pt x="214" y="3442"/>
                  </a:lnTo>
                  <a:lnTo>
                    <a:pt x="236" y="3453"/>
                  </a:lnTo>
                  <a:lnTo>
                    <a:pt x="260" y="3466"/>
                  </a:lnTo>
                  <a:lnTo>
                    <a:pt x="312" y="3492"/>
                  </a:lnTo>
                  <a:lnTo>
                    <a:pt x="369" y="3521"/>
                  </a:lnTo>
                  <a:lnTo>
                    <a:pt x="430" y="3551"/>
                  </a:lnTo>
                  <a:lnTo>
                    <a:pt x="492" y="3579"/>
                  </a:lnTo>
                  <a:lnTo>
                    <a:pt x="554" y="3606"/>
                  </a:lnTo>
                  <a:lnTo>
                    <a:pt x="618" y="3632"/>
                  </a:lnTo>
                  <a:lnTo>
                    <a:pt x="679" y="3654"/>
                  </a:lnTo>
                  <a:lnTo>
                    <a:pt x="739" y="3673"/>
                  </a:lnTo>
                  <a:lnTo>
                    <a:pt x="802" y="3690"/>
                  </a:lnTo>
                  <a:lnTo>
                    <a:pt x="864" y="3704"/>
                  </a:lnTo>
                  <a:lnTo>
                    <a:pt x="926" y="3718"/>
                  </a:lnTo>
                  <a:lnTo>
                    <a:pt x="989" y="3731"/>
                  </a:lnTo>
                  <a:lnTo>
                    <a:pt x="1053" y="3741"/>
                  </a:lnTo>
                  <a:lnTo>
                    <a:pt x="1115" y="3750"/>
                  </a:lnTo>
                  <a:lnTo>
                    <a:pt x="1177" y="3756"/>
                  </a:lnTo>
                  <a:lnTo>
                    <a:pt x="1241" y="3763"/>
                  </a:lnTo>
                  <a:lnTo>
                    <a:pt x="1304" y="3766"/>
                  </a:lnTo>
                  <a:lnTo>
                    <a:pt x="1367" y="3767"/>
                  </a:lnTo>
                  <a:lnTo>
                    <a:pt x="1431" y="3769"/>
                  </a:lnTo>
                  <a:lnTo>
                    <a:pt x="1495" y="3767"/>
                  </a:lnTo>
                  <a:lnTo>
                    <a:pt x="1559" y="3764"/>
                  </a:lnTo>
                  <a:lnTo>
                    <a:pt x="1622" y="3760"/>
                  </a:lnTo>
                  <a:lnTo>
                    <a:pt x="1686" y="3753"/>
                  </a:lnTo>
                  <a:lnTo>
                    <a:pt x="1748" y="3745"/>
                  </a:lnTo>
                  <a:lnTo>
                    <a:pt x="1810" y="3734"/>
                  </a:lnTo>
                  <a:lnTo>
                    <a:pt x="1873" y="3723"/>
                  </a:lnTo>
                  <a:lnTo>
                    <a:pt x="1935" y="3709"/>
                  </a:lnTo>
                  <a:lnTo>
                    <a:pt x="1997" y="3695"/>
                  </a:lnTo>
                  <a:lnTo>
                    <a:pt x="2059" y="3677"/>
                  </a:lnTo>
                  <a:lnTo>
                    <a:pt x="2120" y="3658"/>
                  </a:lnTo>
                  <a:lnTo>
                    <a:pt x="2179" y="3638"/>
                  </a:lnTo>
                  <a:lnTo>
                    <a:pt x="2240" y="3614"/>
                  </a:lnTo>
                  <a:lnTo>
                    <a:pt x="2302" y="3587"/>
                  </a:lnTo>
                  <a:lnTo>
                    <a:pt x="2364" y="3559"/>
                  </a:lnTo>
                  <a:lnTo>
                    <a:pt x="2427" y="3527"/>
                  </a:lnTo>
                  <a:lnTo>
                    <a:pt x="2485" y="3496"/>
                  </a:lnTo>
                  <a:lnTo>
                    <a:pt x="2541" y="3466"/>
                  </a:lnTo>
                  <a:lnTo>
                    <a:pt x="2592" y="3437"/>
                  </a:lnTo>
                  <a:lnTo>
                    <a:pt x="2615" y="3424"/>
                  </a:lnTo>
                  <a:lnTo>
                    <a:pt x="2637" y="3412"/>
                  </a:lnTo>
                  <a:lnTo>
                    <a:pt x="2657" y="3401"/>
                  </a:lnTo>
                  <a:lnTo>
                    <a:pt x="2676" y="3390"/>
                  </a:lnTo>
                  <a:lnTo>
                    <a:pt x="2706" y="3369"/>
                  </a:lnTo>
                  <a:lnTo>
                    <a:pt x="2733" y="3352"/>
                  </a:lnTo>
                  <a:lnTo>
                    <a:pt x="2757" y="3334"/>
                  </a:lnTo>
                  <a:lnTo>
                    <a:pt x="2777" y="3317"/>
                  </a:lnTo>
                  <a:lnTo>
                    <a:pt x="2799" y="3298"/>
                  </a:lnTo>
                  <a:lnTo>
                    <a:pt x="2821" y="3279"/>
                  </a:lnTo>
                  <a:lnTo>
                    <a:pt x="2846" y="3257"/>
                  </a:lnTo>
                  <a:lnTo>
                    <a:pt x="2873" y="3235"/>
                  </a:lnTo>
                  <a:lnTo>
                    <a:pt x="2898" y="3214"/>
                  </a:lnTo>
                  <a:lnTo>
                    <a:pt x="2923" y="3194"/>
                  </a:lnTo>
                  <a:lnTo>
                    <a:pt x="2948" y="3171"/>
                  </a:lnTo>
                  <a:lnTo>
                    <a:pt x="2975" y="3146"/>
                  </a:lnTo>
                  <a:lnTo>
                    <a:pt x="3004" y="3118"/>
                  </a:lnTo>
                  <a:lnTo>
                    <a:pt x="3019" y="3102"/>
                  </a:lnTo>
                  <a:lnTo>
                    <a:pt x="3036" y="3083"/>
                  </a:lnTo>
                  <a:lnTo>
                    <a:pt x="3053" y="3064"/>
                  </a:lnTo>
                  <a:lnTo>
                    <a:pt x="3070" y="3043"/>
                  </a:lnTo>
                  <a:lnTo>
                    <a:pt x="3088" y="3021"/>
                  </a:lnTo>
                  <a:lnTo>
                    <a:pt x="3108" y="2996"/>
                  </a:lnTo>
                  <a:lnTo>
                    <a:pt x="3152" y="2942"/>
                  </a:lnTo>
                  <a:lnTo>
                    <a:pt x="3198" y="2884"/>
                  </a:lnTo>
                  <a:lnTo>
                    <a:pt x="3246" y="2821"/>
                  </a:lnTo>
                  <a:lnTo>
                    <a:pt x="3295" y="2756"/>
                  </a:lnTo>
                  <a:lnTo>
                    <a:pt x="3341" y="2689"/>
                  </a:lnTo>
                  <a:lnTo>
                    <a:pt x="3385" y="2623"/>
                  </a:lnTo>
                  <a:lnTo>
                    <a:pt x="3423" y="2557"/>
                  </a:lnTo>
                  <a:lnTo>
                    <a:pt x="3459" y="2492"/>
                  </a:lnTo>
                  <a:lnTo>
                    <a:pt x="3492" y="2425"/>
                  </a:lnTo>
                  <a:lnTo>
                    <a:pt x="3523" y="2357"/>
                  </a:lnTo>
                  <a:lnTo>
                    <a:pt x="3551" y="2289"/>
                  </a:lnTo>
                  <a:lnTo>
                    <a:pt x="3578" y="2220"/>
                  </a:lnTo>
                  <a:lnTo>
                    <a:pt x="3603" y="2150"/>
                  </a:lnTo>
                  <a:lnTo>
                    <a:pt x="3627" y="2081"/>
                  </a:lnTo>
                  <a:lnTo>
                    <a:pt x="3647" y="2010"/>
                  </a:lnTo>
                  <a:lnTo>
                    <a:pt x="3666" y="1938"/>
                  </a:lnTo>
                  <a:lnTo>
                    <a:pt x="3683" y="1867"/>
                  </a:lnTo>
                  <a:lnTo>
                    <a:pt x="3698" y="1796"/>
                  </a:lnTo>
                  <a:lnTo>
                    <a:pt x="3709" y="1723"/>
                  </a:lnTo>
                  <a:lnTo>
                    <a:pt x="3720" y="1651"/>
                  </a:lnTo>
                  <a:lnTo>
                    <a:pt x="3728" y="1578"/>
                  </a:lnTo>
                  <a:lnTo>
                    <a:pt x="3735" y="1504"/>
                  </a:lnTo>
                  <a:lnTo>
                    <a:pt x="3738" y="1431"/>
                  </a:lnTo>
                  <a:lnTo>
                    <a:pt x="3740" y="1358"/>
                  </a:lnTo>
                  <a:lnTo>
                    <a:pt x="3740" y="1284"/>
                  </a:lnTo>
                  <a:lnTo>
                    <a:pt x="3738" y="1210"/>
                  </a:lnTo>
                  <a:lnTo>
                    <a:pt x="3733" y="1137"/>
                  </a:lnTo>
                  <a:lnTo>
                    <a:pt x="3726" y="1063"/>
                  </a:lnTo>
                  <a:lnTo>
                    <a:pt x="3718" y="988"/>
                  </a:lnTo>
                  <a:lnTo>
                    <a:pt x="3706" y="916"/>
                  </a:lnTo>
                  <a:lnTo>
                    <a:pt x="3693" y="843"/>
                  </a:lnTo>
                  <a:lnTo>
                    <a:pt x="3676" y="769"/>
                  </a:lnTo>
                  <a:lnTo>
                    <a:pt x="3656" y="693"/>
                  </a:lnTo>
                  <a:lnTo>
                    <a:pt x="3630" y="615"/>
                  </a:lnTo>
                  <a:lnTo>
                    <a:pt x="3605" y="538"/>
                  </a:lnTo>
                  <a:lnTo>
                    <a:pt x="3578" y="463"/>
                  </a:lnTo>
                  <a:lnTo>
                    <a:pt x="3553" y="394"/>
                  </a:lnTo>
                  <a:lnTo>
                    <a:pt x="3539" y="361"/>
                  </a:lnTo>
                  <a:lnTo>
                    <a:pt x="3528" y="329"/>
                  </a:lnTo>
                  <a:lnTo>
                    <a:pt x="3516" y="299"/>
                  </a:lnTo>
                  <a:lnTo>
                    <a:pt x="3504" y="272"/>
                  </a:lnTo>
                  <a:lnTo>
                    <a:pt x="3356" y="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6" name="Freeform 23"/>
            <p:cNvSpPr>
              <a:spLocks/>
            </p:cNvSpPr>
            <p:nvPr/>
          </p:nvSpPr>
          <p:spPr bwMode="auto">
            <a:xfrm>
              <a:off x="1939" y="3007"/>
              <a:ext cx="20" cy="17"/>
            </a:xfrm>
            <a:custGeom>
              <a:avLst/>
              <a:gdLst>
                <a:gd name="T0" fmla="*/ 1 w 39"/>
                <a:gd name="T1" fmla="*/ 0 h 35"/>
                <a:gd name="T2" fmla="*/ 1 w 39"/>
                <a:gd name="T3" fmla="*/ 0 h 35"/>
                <a:gd name="T4" fmla="*/ 1 w 39"/>
                <a:gd name="T5" fmla="*/ 0 h 35"/>
                <a:gd name="T6" fmla="*/ 1 w 39"/>
                <a:gd name="T7" fmla="*/ 0 h 35"/>
                <a:gd name="T8" fmla="*/ 1 w 39"/>
                <a:gd name="T9" fmla="*/ 0 h 35"/>
                <a:gd name="T10" fmla="*/ 1 w 39"/>
                <a:gd name="T11" fmla="*/ 0 h 35"/>
                <a:gd name="T12" fmla="*/ 1 w 39"/>
                <a:gd name="T13" fmla="*/ 0 h 35"/>
                <a:gd name="T14" fmla="*/ 1 w 39"/>
                <a:gd name="T15" fmla="*/ 0 h 35"/>
                <a:gd name="T16" fmla="*/ 1 w 39"/>
                <a:gd name="T17" fmla="*/ 0 h 35"/>
                <a:gd name="T18" fmla="*/ 1 w 39"/>
                <a:gd name="T19" fmla="*/ 0 h 35"/>
                <a:gd name="T20" fmla="*/ 1 w 39"/>
                <a:gd name="T21" fmla="*/ 0 h 35"/>
                <a:gd name="T22" fmla="*/ 1 w 39"/>
                <a:gd name="T23" fmla="*/ 0 h 35"/>
                <a:gd name="T24" fmla="*/ 1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1 w 39"/>
                <a:gd name="T33" fmla="*/ 0 h 35"/>
                <a:gd name="T34" fmla="*/ 1 w 39"/>
                <a:gd name="T35" fmla="*/ 0 h 35"/>
                <a:gd name="T36" fmla="*/ 1 w 39"/>
                <a:gd name="T37" fmla="*/ 0 h 35"/>
                <a:gd name="T38" fmla="*/ 1 w 39"/>
                <a:gd name="T39" fmla="*/ 0 h 35"/>
                <a:gd name="T40" fmla="*/ 1 w 39"/>
                <a:gd name="T41" fmla="*/ 0 h 35"/>
                <a:gd name="T42" fmla="*/ 1 w 39"/>
                <a:gd name="T43" fmla="*/ 0 h 35"/>
                <a:gd name="T44" fmla="*/ 1 w 39"/>
                <a:gd name="T45" fmla="*/ 0 h 35"/>
                <a:gd name="T46" fmla="*/ 1 w 39"/>
                <a:gd name="T47" fmla="*/ 0 h 35"/>
                <a:gd name="T48" fmla="*/ 1 w 39"/>
                <a:gd name="T49" fmla="*/ 0 h 35"/>
                <a:gd name="T50" fmla="*/ 1 w 39"/>
                <a:gd name="T51" fmla="*/ 0 h 35"/>
                <a:gd name="T52" fmla="*/ 1 w 39"/>
                <a:gd name="T53" fmla="*/ 0 h 35"/>
                <a:gd name="T54" fmla="*/ 1 w 39"/>
                <a:gd name="T55" fmla="*/ 0 h 35"/>
                <a:gd name="T56" fmla="*/ 1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7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7" y="33"/>
                  </a:lnTo>
                  <a:lnTo>
                    <a:pt x="30" y="31"/>
                  </a:lnTo>
                  <a:lnTo>
                    <a:pt x="34" y="28"/>
                  </a:lnTo>
                  <a:lnTo>
                    <a:pt x="37" y="24"/>
                  </a:lnTo>
                  <a:lnTo>
                    <a:pt x="39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7" name="Freeform 24"/>
            <p:cNvSpPr>
              <a:spLocks/>
            </p:cNvSpPr>
            <p:nvPr/>
          </p:nvSpPr>
          <p:spPr bwMode="auto">
            <a:xfrm>
              <a:off x="2118" y="2718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3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8" name="Freeform 25"/>
            <p:cNvSpPr>
              <a:spLocks/>
            </p:cNvSpPr>
            <p:nvPr/>
          </p:nvSpPr>
          <p:spPr bwMode="auto">
            <a:xfrm>
              <a:off x="2062" y="2729"/>
              <a:ext cx="21" cy="17"/>
            </a:xfrm>
            <a:custGeom>
              <a:avLst/>
              <a:gdLst>
                <a:gd name="T0" fmla="*/ 1 w 40"/>
                <a:gd name="T1" fmla="*/ 1 h 33"/>
                <a:gd name="T2" fmla="*/ 1 w 40"/>
                <a:gd name="T3" fmla="*/ 1 h 33"/>
                <a:gd name="T4" fmla="*/ 1 w 40"/>
                <a:gd name="T5" fmla="*/ 1 h 33"/>
                <a:gd name="T6" fmla="*/ 1 w 40"/>
                <a:gd name="T7" fmla="*/ 1 h 33"/>
                <a:gd name="T8" fmla="*/ 1 w 40"/>
                <a:gd name="T9" fmla="*/ 1 h 33"/>
                <a:gd name="T10" fmla="*/ 1 w 40"/>
                <a:gd name="T11" fmla="*/ 1 h 33"/>
                <a:gd name="T12" fmla="*/ 1 w 40"/>
                <a:gd name="T13" fmla="*/ 0 h 33"/>
                <a:gd name="T14" fmla="*/ 1 w 40"/>
                <a:gd name="T15" fmla="*/ 0 h 33"/>
                <a:gd name="T16" fmla="*/ 1 w 40"/>
                <a:gd name="T17" fmla="*/ 0 h 33"/>
                <a:gd name="T18" fmla="*/ 1 w 40"/>
                <a:gd name="T19" fmla="*/ 1 h 33"/>
                <a:gd name="T20" fmla="*/ 1 w 40"/>
                <a:gd name="T21" fmla="*/ 1 h 33"/>
                <a:gd name="T22" fmla="*/ 1 w 40"/>
                <a:gd name="T23" fmla="*/ 1 h 33"/>
                <a:gd name="T24" fmla="*/ 1 w 40"/>
                <a:gd name="T25" fmla="*/ 1 h 33"/>
                <a:gd name="T26" fmla="*/ 0 w 40"/>
                <a:gd name="T27" fmla="*/ 1 h 33"/>
                <a:gd name="T28" fmla="*/ 0 w 40"/>
                <a:gd name="T29" fmla="*/ 1 h 33"/>
                <a:gd name="T30" fmla="*/ 0 w 40"/>
                <a:gd name="T31" fmla="*/ 1 h 33"/>
                <a:gd name="T32" fmla="*/ 1 w 40"/>
                <a:gd name="T33" fmla="*/ 1 h 33"/>
                <a:gd name="T34" fmla="*/ 1 w 40"/>
                <a:gd name="T35" fmla="*/ 1 h 33"/>
                <a:gd name="T36" fmla="*/ 1 w 40"/>
                <a:gd name="T37" fmla="*/ 1 h 33"/>
                <a:gd name="T38" fmla="*/ 1 w 40"/>
                <a:gd name="T39" fmla="*/ 1 h 33"/>
                <a:gd name="T40" fmla="*/ 1 w 40"/>
                <a:gd name="T41" fmla="*/ 1 h 33"/>
                <a:gd name="T42" fmla="*/ 1 w 40"/>
                <a:gd name="T43" fmla="*/ 1 h 33"/>
                <a:gd name="T44" fmla="*/ 1 w 40"/>
                <a:gd name="T45" fmla="*/ 1 h 33"/>
                <a:gd name="T46" fmla="*/ 1 w 40"/>
                <a:gd name="T47" fmla="*/ 1 h 33"/>
                <a:gd name="T48" fmla="*/ 1 w 40"/>
                <a:gd name="T49" fmla="*/ 1 h 33"/>
                <a:gd name="T50" fmla="*/ 1 w 40"/>
                <a:gd name="T51" fmla="*/ 1 h 33"/>
                <a:gd name="T52" fmla="*/ 1 w 40"/>
                <a:gd name="T53" fmla="*/ 1 h 33"/>
                <a:gd name="T54" fmla="*/ 1 w 40"/>
                <a:gd name="T55" fmla="*/ 1 h 33"/>
                <a:gd name="T56" fmla="*/ 1 w 40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33"/>
                <a:gd name="T89" fmla="*/ 40 w 40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33">
                  <a:moveTo>
                    <a:pt x="40" y="16"/>
                  </a:moveTo>
                  <a:lnTo>
                    <a:pt x="39" y="14"/>
                  </a:lnTo>
                  <a:lnTo>
                    <a:pt x="37" y="9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2" y="32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2"/>
                  </a:lnTo>
                  <a:lnTo>
                    <a:pt x="39" y="19"/>
                  </a:lnTo>
                  <a:lnTo>
                    <a:pt x="40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69" name="Freeform 26"/>
            <p:cNvSpPr>
              <a:spLocks/>
            </p:cNvSpPr>
            <p:nvPr/>
          </p:nvSpPr>
          <p:spPr bwMode="auto">
            <a:xfrm>
              <a:off x="1965" y="2785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5"/>
                  </a:lnTo>
                  <a:lnTo>
                    <a:pt x="38" y="11"/>
                  </a:lnTo>
                  <a:lnTo>
                    <a:pt x="36" y="6"/>
                  </a:lnTo>
                  <a:lnTo>
                    <a:pt x="32" y="4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4"/>
                  </a:lnTo>
                  <a:lnTo>
                    <a:pt x="4" y="6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6" y="26"/>
                  </a:lnTo>
                  <a:lnTo>
                    <a:pt x="38" y="23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0" name="Freeform 27"/>
            <p:cNvSpPr>
              <a:spLocks/>
            </p:cNvSpPr>
            <p:nvPr/>
          </p:nvSpPr>
          <p:spPr bwMode="auto">
            <a:xfrm>
              <a:off x="2029" y="2781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7" y="14"/>
                  </a:lnTo>
                  <a:lnTo>
                    <a:pt x="37" y="11"/>
                  </a:lnTo>
                  <a:lnTo>
                    <a:pt x="34" y="6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2" y="33"/>
                  </a:lnTo>
                  <a:lnTo>
                    <a:pt x="26" y="31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1" name="Freeform 28"/>
            <p:cNvSpPr>
              <a:spLocks/>
            </p:cNvSpPr>
            <p:nvPr/>
          </p:nvSpPr>
          <p:spPr bwMode="auto">
            <a:xfrm>
              <a:off x="2191" y="2752"/>
              <a:ext cx="20" cy="16"/>
            </a:xfrm>
            <a:custGeom>
              <a:avLst/>
              <a:gdLst>
                <a:gd name="T0" fmla="*/ 1 w 39"/>
                <a:gd name="T1" fmla="*/ 0 h 33"/>
                <a:gd name="T2" fmla="*/ 1 w 39"/>
                <a:gd name="T3" fmla="*/ 0 h 33"/>
                <a:gd name="T4" fmla="*/ 1 w 39"/>
                <a:gd name="T5" fmla="*/ 0 h 33"/>
                <a:gd name="T6" fmla="*/ 1 w 39"/>
                <a:gd name="T7" fmla="*/ 0 h 33"/>
                <a:gd name="T8" fmla="*/ 1 w 39"/>
                <a:gd name="T9" fmla="*/ 0 h 33"/>
                <a:gd name="T10" fmla="*/ 1 w 39"/>
                <a:gd name="T11" fmla="*/ 0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0 h 33"/>
                <a:gd name="T20" fmla="*/ 1 w 39"/>
                <a:gd name="T21" fmla="*/ 0 h 33"/>
                <a:gd name="T22" fmla="*/ 1 w 39"/>
                <a:gd name="T23" fmla="*/ 0 h 33"/>
                <a:gd name="T24" fmla="*/ 1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1 w 39"/>
                <a:gd name="T33" fmla="*/ 0 h 33"/>
                <a:gd name="T34" fmla="*/ 1 w 39"/>
                <a:gd name="T35" fmla="*/ 0 h 33"/>
                <a:gd name="T36" fmla="*/ 1 w 39"/>
                <a:gd name="T37" fmla="*/ 0 h 33"/>
                <a:gd name="T38" fmla="*/ 1 w 39"/>
                <a:gd name="T39" fmla="*/ 0 h 33"/>
                <a:gd name="T40" fmla="*/ 1 w 39"/>
                <a:gd name="T41" fmla="*/ 0 h 33"/>
                <a:gd name="T42" fmla="*/ 1 w 39"/>
                <a:gd name="T43" fmla="*/ 0 h 33"/>
                <a:gd name="T44" fmla="*/ 1 w 39"/>
                <a:gd name="T45" fmla="*/ 0 h 33"/>
                <a:gd name="T46" fmla="*/ 1 w 39"/>
                <a:gd name="T47" fmla="*/ 0 h 33"/>
                <a:gd name="T48" fmla="*/ 1 w 39"/>
                <a:gd name="T49" fmla="*/ 0 h 33"/>
                <a:gd name="T50" fmla="*/ 1 w 39"/>
                <a:gd name="T51" fmla="*/ 0 h 33"/>
                <a:gd name="T52" fmla="*/ 1 w 39"/>
                <a:gd name="T53" fmla="*/ 0 h 33"/>
                <a:gd name="T54" fmla="*/ 1 w 39"/>
                <a:gd name="T55" fmla="*/ 0 h 33"/>
                <a:gd name="T56" fmla="*/ 1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9" y="14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1" y="3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7" y="32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2" name="Freeform 29"/>
            <p:cNvSpPr>
              <a:spLocks/>
            </p:cNvSpPr>
            <p:nvPr/>
          </p:nvSpPr>
          <p:spPr bwMode="auto">
            <a:xfrm>
              <a:off x="2127" y="2789"/>
              <a:ext cx="20" cy="16"/>
            </a:xfrm>
            <a:custGeom>
              <a:avLst/>
              <a:gdLst>
                <a:gd name="T0" fmla="*/ 1 w 39"/>
                <a:gd name="T1" fmla="*/ 0 h 34"/>
                <a:gd name="T2" fmla="*/ 1 w 39"/>
                <a:gd name="T3" fmla="*/ 0 h 34"/>
                <a:gd name="T4" fmla="*/ 1 w 39"/>
                <a:gd name="T5" fmla="*/ 0 h 34"/>
                <a:gd name="T6" fmla="*/ 1 w 39"/>
                <a:gd name="T7" fmla="*/ 0 h 34"/>
                <a:gd name="T8" fmla="*/ 1 w 39"/>
                <a:gd name="T9" fmla="*/ 0 h 34"/>
                <a:gd name="T10" fmla="*/ 1 w 39"/>
                <a:gd name="T11" fmla="*/ 0 h 34"/>
                <a:gd name="T12" fmla="*/ 1 w 39"/>
                <a:gd name="T13" fmla="*/ 0 h 34"/>
                <a:gd name="T14" fmla="*/ 1 w 39"/>
                <a:gd name="T15" fmla="*/ 0 h 34"/>
                <a:gd name="T16" fmla="*/ 1 w 39"/>
                <a:gd name="T17" fmla="*/ 0 h 34"/>
                <a:gd name="T18" fmla="*/ 1 w 39"/>
                <a:gd name="T19" fmla="*/ 0 h 34"/>
                <a:gd name="T20" fmla="*/ 1 w 39"/>
                <a:gd name="T21" fmla="*/ 0 h 34"/>
                <a:gd name="T22" fmla="*/ 1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1 w 39"/>
                <a:gd name="T35" fmla="*/ 0 h 34"/>
                <a:gd name="T36" fmla="*/ 1 w 39"/>
                <a:gd name="T37" fmla="*/ 0 h 34"/>
                <a:gd name="T38" fmla="*/ 1 w 39"/>
                <a:gd name="T39" fmla="*/ 0 h 34"/>
                <a:gd name="T40" fmla="*/ 1 w 39"/>
                <a:gd name="T41" fmla="*/ 0 h 34"/>
                <a:gd name="T42" fmla="*/ 1 w 39"/>
                <a:gd name="T43" fmla="*/ 0 h 34"/>
                <a:gd name="T44" fmla="*/ 1 w 39"/>
                <a:gd name="T45" fmla="*/ 0 h 34"/>
                <a:gd name="T46" fmla="*/ 1 w 39"/>
                <a:gd name="T47" fmla="*/ 0 h 34"/>
                <a:gd name="T48" fmla="*/ 1 w 39"/>
                <a:gd name="T49" fmla="*/ 0 h 34"/>
                <a:gd name="T50" fmla="*/ 1 w 39"/>
                <a:gd name="T51" fmla="*/ 0 h 34"/>
                <a:gd name="T52" fmla="*/ 1 w 39"/>
                <a:gd name="T53" fmla="*/ 0 h 34"/>
                <a:gd name="T54" fmla="*/ 1 w 39"/>
                <a:gd name="T55" fmla="*/ 0 h 34"/>
                <a:gd name="T56" fmla="*/ 1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7" y="15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6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4" y="27"/>
                  </a:lnTo>
                  <a:lnTo>
                    <a:pt x="7" y="31"/>
                  </a:lnTo>
                  <a:lnTo>
                    <a:pt x="12" y="32"/>
                  </a:lnTo>
                  <a:lnTo>
                    <a:pt x="16" y="34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6" y="32"/>
                  </a:lnTo>
                  <a:lnTo>
                    <a:pt x="31" y="31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3" name="Freeform 30"/>
            <p:cNvSpPr>
              <a:spLocks/>
            </p:cNvSpPr>
            <p:nvPr/>
          </p:nvSpPr>
          <p:spPr bwMode="auto">
            <a:xfrm>
              <a:off x="2234" y="2814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1 h 33"/>
                <a:gd name="T14" fmla="*/ 0 w 39"/>
                <a:gd name="T15" fmla="*/ 0 h 33"/>
                <a:gd name="T16" fmla="*/ 0 w 39"/>
                <a:gd name="T17" fmla="*/ 1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7" y="16"/>
                  </a:lnTo>
                  <a:lnTo>
                    <a:pt x="36" y="11"/>
                  </a:lnTo>
                  <a:lnTo>
                    <a:pt x="34" y="8"/>
                  </a:lnTo>
                  <a:lnTo>
                    <a:pt x="31" y="3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6" y="33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6" y="24"/>
                  </a:lnTo>
                  <a:lnTo>
                    <a:pt x="37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4" name="Freeform 31"/>
            <p:cNvSpPr>
              <a:spLocks/>
            </p:cNvSpPr>
            <p:nvPr/>
          </p:nvSpPr>
          <p:spPr bwMode="auto">
            <a:xfrm>
              <a:off x="2276" y="2870"/>
              <a:ext cx="20" cy="17"/>
            </a:xfrm>
            <a:custGeom>
              <a:avLst/>
              <a:gdLst>
                <a:gd name="T0" fmla="*/ 1 w 39"/>
                <a:gd name="T1" fmla="*/ 1 h 34"/>
                <a:gd name="T2" fmla="*/ 1 w 39"/>
                <a:gd name="T3" fmla="*/ 1 h 34"/>
                <a:gd name="T4" fmla="*/ 1 w 39"/>
                <a:gd name="T5" fmla="*/ 1 h 34"/>
                <a:gd name="T6" fmla="*/ 1 w 39"/>
                <a:gd name="T7" fmla="*/ 1 h 34"/>
                <a:gd name="T8" fmla="*/ 1 w 39"/>
                <a:gd name="T9" fmla="*/ 1 h 34"/>
                <a:gd name="T10" fmla="*/ 1 w 39"/>
                <a:gd name="T11" fmla="*/ 1 h 34"/>
                <a:gd name="T12" fmla="*/ 1 w 39"/>
                <a:gd name="T13" fmla="*/ 0 h 34"/>
                <a:gd name="T14" fmla="*/ 1 w 39"/>
                <a:gd name="T15" fmla="*/ 0 h 34"/>
                <a:gd name="T16" fmla="*/ 1 w 39"/>
                <a:gd name="T17" fmla="*/ 0 h 34"/>
                <a:gd name="T18" fmla="*/ 1 w 39"/>
                <a:gd name="T19" fmla="*/ 1 h 34"/>
                <a:gd name="T20" fmla="*/ 1 w 39"/>
                <a:gd name="T21" fmla="*/ 1 h 34"/>
                <a:gd name="T22" fmla="*/ 1 w 39"/>
                <a:gd name="T23" fmla="*/ 1 h 34"/>
                <a:gd name="T24" fmla="*/ 1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1 w 39"/>
                <a:gd name="T33" fmla="*/ 1 h 34"/>
                <a:gd name="T34" fmla="*/ 1 w 39"/>
                <a:gd name="T35" fmla="*/ 1 h 34"/>
                <a:gd name="T36" fmla="*/ 1 w 39"/>
                <a:gd name="T37" fmla="*/ 1 h 34"/>
                <a:gd name="T38" fmla="*/ 1 w 39"/>
                <a:gd name="T39" fmla="*/ 1 h 34"/>
                <a:gd name="T40" fmla="*/ 1 w 39"/>
                <a:gd name="T41" fmla="*/ 1 h 34"/>
                <a:gd name="T42" fmla="*/ 1 w 39"/>
                <a:gd name="T43" fmla="*/ 1 h 34"/>
                <a:gd name="T44" fmla="*/ 1 w 39"/>
                <a:gd name="T45" fmla="*/ 1 h 34"/>
                <a:gd name="T46" fmla="*/ 1 w 39"/>
                <a:gd name="T47" fmla="*/ 1 h 34"/>
                <a:gd name="T48" fmla="*/ 1 w 39"/>
                <a:gd name="T49" fmla="*/ 1 h 34"/>
                <a:gd name="T50" fmla="*/ 1 w 39"/>
                <a:gd name="T51" fmla="*/ 1 h 34"/>
                <a:gd name="T52" fmla="*/ 1 w 39"/>
                <a:gd name="T53" fmla="*/ 1 h 34"/>
                <a:gd name="T54" fmla="*/ 1 w 39"/>
                <a:gd name="T55" fmla="*/ 1 h 34"/>
                <a:gd name="T56" fmla="*/ 1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6" y="7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5" name="Freeform 32"/>
            <p:cNvSpPr>
              <a:spLocks/>
            </p:cNvSpPr>
            <p:nvPr/>
          </p:nvSpPr>
          <p:spPr bwMode="auto">
            <a:xfrm>
              <a:off x="2179" y="2840"/>
              <a:ext cx="19" cy="18"/>
            </a:xfrm>
            <a:custGeom>
              <a:avLst/>
              <a:gdLst>
                <a:gd name="T0" fmla="*/ 0 w 39"/>
                <a:gd name="T1" fmla="*/ 1 h 35"/>
                <a:gd name="T2" fmla="*/ 0 w 39"/>
                <a:gd name="T3" fmla="*/ 1 h 35"/>
                <a:gd name="T4" fmla="*/ 0 w 39"/>
                <a:gd name="T5" fmla="*/ 1 h 35"/>
                <a:gd name="T6" fmla="*/ 0 w 39"/>
                <a:gd name="T7" fmla="*/ 1 h 35"/>
                <a:gd name="T8" fmla="*/ 0 w 39"/>
                <a:gd name="T9" fmla="*/ 1 h 35"/>
                <a:gd name="T10" fmla="*/ 0 w 39"/>
                <a:gd name="T11" fmla="*/ 1 h 35"/>
                <a:gd name="T12" fmla="*/ 0 w 39"/>
                <a:gd name="T13" fmla="*/ 1 h 35"/>
                <a:gd name="T14" fmla="*/ 0 w 39"/>
                <a:gd name="T15" fmla="*/ 0 h 35"/>
                <a:gd name="T16" fmla="*/ 0 w 39"/>
                <a:gd name="T17" fmla="*/ 1 h 35"/>
                <a:gd name="T18" fmla="*/ 0 w 39"/>
                <a:gd name="T19" fmla="*/ 1 h 35"/>
                <a:gd name="T20" fmla="*/ 0 w 39"/>
                <a:gd name="T21" fmla="*/ 1 h 35"/>
                <a:gd name="T22" fmla="*/ 0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0 w 39"/>
                <a:gd name="T31" fmla="*/ 1 h 35"/>
                <a:gd name="T32" fmla="*/ 0 w 39"/>
                <a:gd name="T33" fmla="*/ 1 h 35"/>
                <a:gd name="T34" fmla="*/ 0 w 39"/>
                <a:gd name="T35" fmla="*/ 1 h 35"/>
                <a:gd name="T36" fmla="*/ 0 w 39"/>
                <a:gd name="T37" fmla="*/ 1 h 35"/>
                <a:gd name="T38" fmla="*/ 0 w 39"/>
                <a:gd name="T39" fmla="*/ 1 h 35"/>
                <a:gd name="T40" fmla="*/ 0 w 39"/>
                <a:gd name="T41" fmla="*/ 1 h 35"/>
                <a:gd name="T42" fmla="*/ 0 w 39"/>
                <a:gd name="T43" fmla="*/ 1 h 35"/>
                <a:gd name="T44" fmla="*/ 0 w 39"/>
                <a:gd name="T45" fmla="*/ 1 h 35"/>
                <a:gd name="T46" fmla="*/ 0 w 39"/>
                <a:gd name="T47" fmla="*/ 1 h 35"/>
                <a:gd name="T48" fmla="*/ 0 w 39"/>
                <a:gd name="T49" fmla="*/ 1 h 35"/>
                <a:gd name="T50" fmla="*/ 0 w 39"/>
                <a:gd name="T51" fmla="*/ 1 h 35"/>
                <a:gd name="T52" fmla="*/ 0 w 39"/>
                <a:gd name="T53" fmla="*/ 1 h 35"/>
                <a:gd name="T54" fmla="*/ 0 w 39"/>
                <a:gd name="T55" fmla="*/ 1 h 35"/>
                <a:gd name="T56" fmla="*/ 0 w 39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7" y="33"/>
                  </a:lnTo>
                  <a:lnTo>
                    <a:pt x="30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7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6" name="Freeform 33"/>
            <p:cNvSpPr>
              <a:spLocks/>
            </p:cNvSpPr>
            <p:nvPr/>
          </p:nvSpPr>
          <p:spPr bwMode="auto">
            <a:xfrm>
              <a:off x="2080" y="2822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9" y="14"/>
                  </a:lnTo>
                  <a:lnTo>
                    <a:pt x="37" y="9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7" name="Freeform 34"/>
            <p:cNvSpPr>
              <a:spLocks/>
            </p:cNvSpPr>
            <p:nvPr/>
          </p:nvSpPr>
          <p:spPr bwMode="auto">
            <a:xfrm>
              <a:off x="2003" y="2829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6" y="6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4" y="2"/>
                  </a:lnTo>
                  <a:lnTo>
                    <a:pt x="9" y="5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9" y="30"/>
                  </a:lnTo>
                  <a:lnTo>
                    <a:pt x="14" y="33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6" y="29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8" name="Freeform 35"/>
            <p:cNvSpPr>
              <a:spLocks/>
            </p:cNvSpPr>
            <p:nvPr/>
          </p:nvSpPr>
          <p:spPr bwMode="auto">
            <a:xfrm>
              <a:off x="1930" y="2840"/>
              <a:ext cx="20" cy="18"/>
            </a:xfrm>
            <a:custGeom>
              <a:avLst/>
              <a:gdLst>
                <a:gd name="T0" fmla="*/ 0 w 41"/>
                <a:gd name="T1" fmla="*/ 1 h 35"/>
                <a:gd name="T2" fmla="*/ 0 w 41"/>
                <a:gd name="T3" fmla="*/ 1 h 35"/>
                <a:gd name="T4" fmla="*/ 0 w 41"/>
                <a:gd name="T5" fmla="*/ 1 h 35"/>
                <a:gd name="T6" fmla="*/ 0 w 41"/>
                <a:gd name="T7" fmla="*/ 1 h 35"/>
                <a:gd name="T8" fmla="*/ 0 w 41"/>
                <a:gd name="T9" fmla="*/ 1 h 35"/>
                <a:gd name="T10" fmla="*/ 0 w 41"/>
                <a:gd name="T11" fmla="*/ 1 h 35"/>
                <a:gd name="T12" fmla="*/ 0 w 41"/>
                <a:gd name="T13" fmla="*/ 1 h 35"/>
                <a:gd name="T14" fmla="*/ 0 w 41"/>
                <a:gd name="T15" fmla="*/ 0 h 35"/>
                <a:gd name="T16" fmla="*/ 0 w 41"/>
                <a:gd name="T17" fmla="*/ 1 h 35"/>
                <a:gd name="T18" fmla="*/ 0 w 41"/>
                <a:gd name="T19" fmla="*/ 1 h 35"/>
                <a:gd name="T20" fmla="*/ 0 w 41"/>
                <a:gd name="T21" fmla="*/ 1 h 35"/>
                <a:gd name="T22" fmla="*/ 0 w 41"/>
                <a:gd name="T23" fmla="*/ 1 h 35"/>
                <a:gd name="T24" fmla="*/ 0 w 41"/>
                <a:gd name="T25" fmla="*/ 1 h 35"/>
                <a:gd name="T26" fmla="*/ 0 w 41"/>
                <a:gd name="T27" fmla="*/ 1 h 35"/>
                <a:gd name="T28" fmla="*/ 0 w 41"/>
                <a:gd name="T29" fmla="*/ 1 h 35"/>
                <a:gd name="T30" fmla="*/ 0 w 41"/>
                <a:gd name="T31" fmla="*/ 1 h 35"/>
                <a:gd name="T32" fmla="*/ 0 w 41"/>
                <a:gd name="T33" fmla="*/ 1 h 35"/>
                <a:gd name="T34" fmla="*/ 0 w 41"/>
                <a:gd name="T35" fmla="*/ 1 h 35"/>
                <a:gd name="T36" fmla="*/ 0 w 41"/>
                <a:gd name="T37" fmla="*/ 1 h 35"/>
                <a:gd name="T38" fmla="*/ 0 w 41"/>
                <a:gd name="T39" fmla="*/ 1 h 35"/>
                <a:gd name="T40" fmla="*/ 0 w 41"/>
                <a:gd name="T41" fmla="*/ 1 h 35"/>
                <a:gd name="T42" fmla="*/ 0 w 41"/>
                <a:gd name="T43" fmla="*/ 1 h 35"/>
                <a:gd name="T44" fmla="*/ 0 w 41"/>
                <a:gd name="T45" fmla="*/ 1 h 35"/>
                <a:gd name="T46" fmla="*/ 0 w 41"/>
                <a:gd name="T47" fmla="*/ 1 h 35"/>
                <a:gd name="T48" fmla="*/ 0 w 41"/>
                <a:gd name="T49" fmla="*/ 1 h 35"/>
                <a:gd name="T50" fmla="*/ 0 w 41"/>
                <a:gd name="T51" fmla="*/ 1 h 35"/>
                <a:gd name="T52" fmla="*/ 0 w 41"/>
                <a:gd name="T53" fmla="*/ 1 h 35"/>
                <a:gd name="T54" fmla="*/ 0 w 41"/>
                <a:gd name="T55" fmla="*/ 1 h 35"/>
                <a:gd name="T56" fmla="*/ 0 w 41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35"/>
                <a:gd name="T89" fmla="*/ 41 w 41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35">
                  <a:moveTo>
                    <a:pt x="41" y="18"/>
                  </a:moveTo>
                  <a:lnTo>
                    <a:pt x="39" y="16"/>
                  </a:lnTo>
                  <a:lnTo>
                    <a:pt x="39" y="11"/>
                  </a:lnTo>
                  <a:lnTo>
                    <a:pt x="36" y="8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6" y="29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2"/>
                  </a:lnTo>
                  <a:lnTo>
                    <a:pt x="36" y="29"/>
                  </a:lnTo>
                  <a:lnTo>
                    <a:pt x="39" y="24"/>
                  </a:lnTo>
                  <a:lnTo>
                    <a:pt x="39" y="21"/>
                  </a:lnTo>
                  <a:lnTo>
                    <a:pt x="41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79" name="Freeform 36"/>
            <p:cNvSpPr>
              <a:spLocks/>
            </p:cNvSpPr>
            <p:nvPr/>
          </p:nvSpPr>
          <p:spPr bwMode="auto">
            <a:xfrm>
              <a:off x="1935" y="2296"/>
              <a:ext cx="20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1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1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5"/>
                  </a:moveTo>
                  <a:lnTo>
                    <a:pt x="38" y="14"/>
                  </a:lnTo>
                  <a:lnTo>
                    <a:pt x="37" y="9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3" y="26"/>
                  </a:lnTo>
                  <a:lnTo>
                    <a:pt x="6" y="30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3" y="26"/>
                  </a:lnTo>
                  <a:lnTo>
                    <a:pt x="37" y="23"/>
                  </a:lnTo>
                  <a:lnTo>
                    <a:pt x="38" y="19"/>
                  </a:lnTo>
                  <a:lnTo>
                    <a:pt x="38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0" name="Freeform 37"/>
            <p:cNvSpPr>
              <a:spLocks/>
            </p:cNvSpPr>
            <p:nvPr/>
          </p:nvSpPr>
          <p:spPr bwMode="auto">
            <a:xfrm>
              <a:off x="1973" y="2892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6" y="6"/>
                  </a:lnTo>
                  <a:lnTo>
                    <a:pt x="32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6" y="26"/>
                  </a:lnTo>
                  <a:lnTo>
                    <a:pt x="37" y="23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1" name="Freeform 38"/>
            <p:cNvSpPr>
              <a:spLocks/>
            </p:cNvSpPr>
            <p:nvPr/>
          </p:nvSpPr>
          <p:spPr bwMode="auto">
            <a:xfrm>
              <a:off x="2058" y="2888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6" y="6"/>
                  </a:lnTo>
                  <a:lnTo>
                    <a:pt x="32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7" y="23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2" name="Freeform 39"/>
            <p:cNvSpPr>
              <a:spLocks/>
            </p:cNvSpPr>
            <p:nvPr/>
          </p:nvSpPr>
          <p:spPr bwMode="auto">
            <a:xfrm>
              <a:off x="2131" y="2844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10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3" name="Freeform 40"/>
            <p:cNvSpPr>
              <a:spLocks/>
            </p:cNvSpPr>
            <p:nvPr/>
          </p:nvSpPr>
          <p:spPr bwMode="auto">
            <a:xfrm>
              <a:off x="2016" y="2948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1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4" name="Freeform 41"/>
            <p:cNvSpPr>
              <a:spLocks/>
            </p:cNvSpPr>
            <p:nvPr/>
          </p:nvSpPr>
          <p:spPr bwMode="auto">
            <a:xfrm>
              <a:off x="2144" y="2967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5" name="Freeform 42"/>
            <p:cNvSpPr>
              <a:spLocks/>
            </p:cNvSpPr>
            <p:nvPr/>
          </p:nvSpPr>
          <p:spPr bwMode="auto">
            <a:xfrm>
              <a:off x="2123" y="2918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0" y="5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6" name="Freeform 43"/>
            <p:cNvSpPr>
              <a:spLocks/>
            </p:cNvSpPr>
            <p:nvPr/>
          </p:nvSpPr>
          <p:spPr bwMode="auto">
            <a:xfrm>
              <a:off x="2234" y="2941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6" y="10"/>
                  </a:lnTo>
                  <a:lnTo>
                    <a:pt x="34" y="6"/>
                  </a:lnTo>
                  <a:lnTo>
                    <a:pt x="31" y="3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0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6" y="32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6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7" name="Freeform 44"/>
            <p:cNvSpPr>
              <a:spLocks/>
            </p:cNvSpPr>
            <p:nvPr/>
          </p:nvSpPr>
          <p:spPr bwMode="auto">
            <a:xfrm>
              <a:off x="2383" y="2448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1 h 33"/>
                <a:gd name="T14" fmla="*/ 1 w 39"/>
                <a:gd name="T15" fmla="*/ 0 h 33"/>
                <a:gd name="T16" fmla="*/ 1 w 39"/>
                <a:gd name="T17" fmla="*/ 1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1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8" name="Freeform 45"/>
            <p:cNvSpPr>
              <a:spLocks/>
            </p:cNvSpPr>
            <p:nvPr/>
          </p:nvSpPr>
          <p:spPr bwMode="auto">
            <a:xfrm>
              <a:off x="2243" y="3011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3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89" name="Freeform 46"/>
            <p:cNvSpPr>
              <a:spLocks/>
            </p:cNvSpPr>
            <p:nvPr/>
          </p:nvSpPr>
          <p:spPr bwMode="auto">
            <a:xfrm>
              <a:off x="2114" y="3040"/>
              <a:ext cx="19" cy="17"/>
            </a:xfrm>
            <a:custGeom>
              <a:avLst/>
              <a:gdLst>
                <a:gd name="T0" fmla="*/ 1 w 38"/>
                <a:gd name="T1" fmla="*/ 0 h 35"/>
                <a:gd name="T2" fmla="*/ 1 w 38"/>
                <a:gd name="T3" fmla="*/ 0 h 35"/>
                <a:gd name="T4" fmla="*/ 1 w 38"/>
                <a:gd name="T5" fmla="*/ 0 h 35"/>
                <a:gd name="T6" fmla="*/ 1 w 38"/>
                <a:gd name="T7" fmla="*/ 0 h 35"/>
                <a:gd name="T8" fmla="*/ 1 w 38"/>
                <a:gd name="T9" fmla="*/ 0 h 35"/>
                <a:gd name="T10" fmla="*/ 1 w 38"/>
                <a:gd name="T11" fmla="*/ 0 h 35"/>
                <a:gd name="T12" fmla="*/ 1 w 38"/>
                <a:gd name="T13" fmla="*/ 0 h 35"/>
                <a:gd name="T14" fmla="*/ 1 w 38"/>
                <a:gd name="T15" fmla="*/ 0 h 35"/>
                <a:gd name="T16" fmla="*/ 1 w 38"/>
                <a:gd name="T17" fmla="*/ 0 h 35"/>
                <a:gd name="T18" fmla="*/ 1 w 38"/>
                <a:gd name="T19" fmla="*/ 0 h 35"/>
                <a:gd name="T20" fmla="*/ 1 w 38"/>
                <a:gd name="T21" fmla="*/ 0 h 35"/>
                <a:gd name="T22" fmla="*/ 1 w 38"/>
                <a:gd name="T23" fmla="*/ 0 h 35"/>
                <a:gd name="T24" fmla="*/ 1 w 38"/>
                <a:gd name="T25" fmla="*/ 0 h 35"/>
                <a:gd name="T26" fmla="*/ 0 w 38"/>
                <a:gd name="T27" fmla="*/ 0 h 35"/>
                <a:gd name="T28" fmla="*/ 0 w 38"/>
                <a:gd name="T29" fmla="*/ 0 h 35"/>
                <a:gd name="T30" fmla="*/ 0 w 38"/>
                <a:gd name="T31" fmla="*/ 0 h 35"/>
                <a:gd name="T32" fmla="*/ 1 w 38"/>
                <a:gd name="T33" fmla="*/ 0 h 35"/>
                <a:gd name="T34" fmla="*/ 1 w 38"/>
                <a:gd name="T35" fmla="*/ 0 h 35"/>
                <a:gd name="T36" fmla="*/ 1 w 38"/>
                <a:gd name="T37" fmla="*/ 0 h 35"/>
                <a:gd name="T38" fmla="*/ 1 w 38"/>
                <a:gd name="T39" fmla="*/ 0 h 35"/>
                <a:gd name="T40" fmla="*/ 1 w 38"/>
                <a:gd name="T41" fmla="*/ 0 h 35"/>
                <a:gd name="T42" fmla="*/ 1 w 38"/>
                <a:gd name="T43" fmla="*/ 0 h 35"/>
                <a:gd name="T44" fmla="*/ 1 w 38"/>
                <a:gd name="T45" fmla="*/ 0 h 35"/>
                <a:gd name="T46" fmla="*/ 1 w 38"/>
                <a:gd name="T47" fmla="*/ 0 h 35"/>
                <a:gd name="T48" fmla="*/ 1 w 38"/>
                <a:gd name="T49" fmla="*/ 0 h 35"/>
                <a:gd name="T50" fmla="*/ 1 w 38"/>
                <a:gd name="T51" fmla="*/ 0 h 35"/>
                <a:gd name="T52" fmla="*/ 1 w 38"/>
                <a:gd name="T53" fmla="*/ 0 h 35"/>
                <a:gd name="T54" fmla="*/ 1 w 38"/>
                <a:gd name="T55" fmla="*/ 0 h 35"/>
                <a:gd name="T56" fmla="*/ 1 w 38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5"/>
                <a:gd name="T89" fmla="*/ 38 w 38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5">
                  <a:moveTo>
                    <a:pt x="38" y="18"/>
                  </a:moveTo>
                  <a:lnTo>
                    <a:pt x="38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1" y="5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9"/>
                  </a:lnTo>
                  <a:lnTo>
                    <a:pt x="6" y="32"/>
                  </a:lnTo>
                  <a:lnTo>
                    <a:pt x="11" y="33"/>
                  </a:lnTo>
                  <a:lnTo>
                    <a:pt x="16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6" y="33"/>
                  </a:lnTo>
                  <a:lnTo>
                    <a:pt x="31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8" y="19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0" name="Freeform 47"/>
            <p:cNvSpPr>
              <a:spLocks/>
            </p:cNvSpPr>
            <p:nvPr/>
          </p:nvSpPr>
          <p:spPr bwMode="auto">
            <a:xfrm>
              <a:off x="2050" y="3014"/>
              <a:ext cx="19" cy="17"/>
            </a:xfrm>
            <a:custGeom>
              <a:avLst/>
              <a:gdLst>
                <a:gd name="T0" fmla="*/ 1 w 38"/>
                <a:gd name="T1" fmla="*/ 0 h 35"/>
                <a:gd name="T2" fmla="*/ 1 w 38"/>
                <a:gd name="T3" fmla="*/ 0 h 35"/>
                <a:gd name="T4" fmla="*/ 1 w 38"/>
                <a:gd name="T5" fmla="*/ 0 h 35"/>
                <a:gd name="T6" fmla="*/ 1 w 38"/>
                <a:gd name="T7" fmla="*/ 0 h 35"/>
                <a:gd name="T8" fmla="*/ 1 w 38"/>
                <a:gd name="T9" fmla="*/ 0 h 35"/>
                <a:gd name="T10" fmla="*/ 1 w 38"/>
                <a:gd name="T11" fmla="*/ 0 h 35"/>
                <a:gd name="T12" fmla="*/ 1 w 38"/>
                <a:gd name="T13" fmla="*/ 0 h 35"/>
                <a:gd name="T14" fmla="*/ 1 w 38"/>
                <a:gd name="T15" fmla="*/ 0 h 35"/>
                <a:gd name="T16" fmla="*/ 1 w 38"/>
                <a:gd name="T17" fmla="*/ 0 h 35"/>
                <a:gd name="T18" fmla="*/ 1 w 38"/>
                <a:gd name="T19" fmla="*/ 0 h 35"/>
                <a:gd name="T20" fmla="*/ 1 w 38"/>
                <a:gd name="T21" fmla="*/ 0 h 35"/>
                <a:gd name="T22" fmla="*/ 1 w 38"/>
                <a:gd name="T23" fmla="*/ 0 h 35"/>
                <a:gd name="T24" fmla="*/ 1 w 38"/>
                <a:gd name="T25" fmla="*/ 0 h 35"/>
                <a:gd name="T26" fmla="*/ 0 w 38"/>
                <a:gd name="T27" fmla="*/ 0 h 35"/>
                <a:gd name="T28" fmla="*/ 0 w 38"/>
                <a:gd name="T29" fmla="*/ 0 h 35"/>
                <a:gd name="T30" fmla="*/ 0 w 38"/>
                <a:gd name="T31" fmla="*/ 0 h 35"/>
                <a:gd name="T32" fmla="*/ 1 w 38"/>
                <a:gd name="T33" fmla="*/ 0 h 35"/>
                <a:gd name="T34" fmla="*/ 1 w 38"/>
                <a:gd name="T35" fmla="*/ 0 h 35"/>
                <a:gd name="T36" fmla="*/ 1 w 38"/>
                <a:gd name="T37" fmla="*/ 0 h 35"/>
                <a:gd name="T38" fmla="*/ 1 w 38"/>
                <a:gd name="T39" fmla="*/ 0 h 35"/>
                <a:gd name="T40" fmla="*/ 1 w 38"/>
                <a:gd name="T41" fmla="*/ 0 h 35"/>
                <a:gd name="T42" fmla="*/ 1 w 38"/>
                <a:gd name="T43" fmla="*/ 0 h 35"/>
                <a:gd name="T44" fmla="*/ 1 w 38"/>
                <a:gd name="T45" fmla="*/ 0 h 35"/>
                <a:gd name="T46" fmla="*/ 1 w 38"/>
                <a:gd name="T47" fmla="*/ 0 h 35"/>
                <a:gd name="T48" fmla="*/ 1 w 38"/>
                <a:gd name="T49" fmla="*/ 0 h 35"/>
                <a:gd name="T50" fmla="*/ 1 w 38"/>
                <a:gd name="T51" fmla="*/ 0 h 35"/>
                <a:gd name="T52" fmla="*/ 1 w 38"/>
                <a:gd name="T53" fmla="*/ 0 h 35"/>
                <a:gd name="T54" fmla="*/ 1 w 38"/>
                <a:gd name="T55" fmla="*/ 0 h 35"/>
                <a:gd name="T56" fmla="*/ 1 w 38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5"/>
                <a:gd name="T89" fmla="*/ 38 w 38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5">
                  <a:moveTo>
                    <a:pt x="38" y="17"/>
                  </a:moveTo>
                  <a:lnTo>
                    <a:pt x="38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1" y="3"/>
                  </a:lnTo>
                  <a:lnTo>
                    <a:pt x="6" y="5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5" y="28"/>
                  </a:lnTo>
                  <a:lnTo>
                    <a:pt x="6" y="32"/>
                  </a:lnTo>
                  <a:lnTo>
                    <a:pt x="11" y="33"/>
                  </a:lnTo>
                  <a:lnTo>
                    <a:pt x="16" y="35"/>
                  </a:lnTo>
                  <a:lnTo>
                    <a:pt x="20" y="35"/>
                  </a:lnTo>
                  <a:lnTo>
                    <a:pt x="21" y="35"/>
                  </a:lnTo>
                  <a:lnTo>
                    <a:pt x="26" y="33"/>
                  </a:lnTo>
                  <a:lnTo>
                    <a:pt x="32" y="32"/>
                  </a:lnTo>
                  <a:lnTo>
                    <a:pt x="35" y="28"/>
                  </a:lnTo>
                  <a:lnTo>
                    <a:pt x="37" y="24"/>
                  </a:lnTo>
                  <a:lnTo>
                    <a:pt x="38" y="21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1" name="Freeform 48"/>
            <p:cNvSpPr>
              <a:spLocks/>
            </p:cNvSpPr>
            <p:nvPr/>
          </p:nvSpPr>
          <p:spPr bwMode="auto">
            <a:xfrm>
              <a:off x="1905" y="2386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9" y="14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2" name="Freeform 49"/>
            <p:cNvSpPr>
              <a:spLocks/>
            </p:cNvSpPr>
            <p:nvPr/>
          </p:nvSpPr>
          <p:spPr bwMode="auto">
            <a:xfrm>
              <a:off x="1944" y="2492"/>
              <a:ext cx="19" cy="18"/>
            </a:xfrm>
            <a:custGeom>
              <a:avLst/>
              <a:gdLst>
                <a:gd name="T0" fmla="*/ 0 w 39"/>
                <a:gd name="T1" fmla="*/ 1 h 34"/>
                <a:gd name="T2" fmla="*/ 0 w 39"/>
                <a:gd name="T3" fmla="*/ 1 h 34"/>
                <a:gd name="T4" fmla="*/ 0 w 39"/>
                <a:gd name="T5" fmla="*/ 1 h 34"/>
                <a:gd name="T6" fmla="*/ 0 w 39"/>
                <a:gd name="T7" fmla="*/ 1 h 34"/>
                <a:gd name="T8" fmla="*/ 0 w 39"/>
                <a:gd name="T9" fmla="*/ 1 h 34"/>
                <a:gd name="T10" fmla="*/ 0 w 39"/>
                <a:gd name="T11" fmla="*/ 1 h 34"/>
                <a:gd name="T12" fmla="*/ 0 w 39"/>
                <a:gd name="T13" fmla="*/ 1 h 34"/>
                <a:gd name="T14" fmla="*/ 0 w 39"/>
                <a:gd name="T15" fmla="*/ 0 h 34"/>
                <a:gd name="T16" fmla="*/ 0 w 39"/>
                <a:gd name="T17" fmla="*/ 1 h 34"/>
                <a:gd name="T18" fmla="*/ 0 w 39"/>
                <a:gd name="T19" fmla="*/ 1 h 34"/>
                <a:gd name="T20" fmla="*/ 0 w 39"/>
                <a:gd name="T21" fmla="*/ 1 h 34"/>
                <a:gd name="T22" fmla="*/ 0 w 39"/>
                <a:gd name="T23" fmla="*/ 1 h 34"/>
                <a:gd name="T24" fmla="*/ 0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0 w 39"/>
                <a:gd name="T33" fmla="*/ 1 h 34"/>
                <a:gd name="T34" fmla="*/ 0 w 39"/>
                <a:gd name="T35" fmla="*/ 1 h 34"/>
                <a:gd name="T36" fmla="*/ 0 w 39"/>
                <a:gd name="T37" fmla="*/ 1 h 34"/>
                <a:gd name="T38" fmla="*/ 0 w 39"/>
                <a:gd name="T39" fmla="*/ 1 h 34"/>
                <a:gd name="T40" fmla="*/ 0 w 39"/>
                <a:gd name="T41" fmla="*/ 1 h 34"/>
                <a:gd name="T42" fmla="*/ 0 w 39"/>
                <a:gd name="T43" fmla="*/ 1 h 34"/>
                <a:gd name="T44" fmla="*/ 0 w 39"/>
                <a:gd name="T45" fmla="*/ 1 h 34"/>
                <a:gd name="T46" fmla="*/ 0 w 39"/>
                <a:gd name="T47" fmla="*/ 1 h 34"/>
                <a:gd name="T48" fmla="*/ 0 w 39"/>
                <a:gd name="T49" fmla="*/ 1 h 34"/>
                <a:gd name="T50" fmla="*/ 0 w 39"/>
                <a:gd name="T51" fmla="*/ 1 h 34"/>
                <a:gd name="T52" fmla="*/ 0 w 39"/>
                <a:gd name="T53" fmla="*/ 1 h 34"/>
                <a:gd name="T54" fmla="*/ 0 w 39"/>
                <a:gd name="T55" fmla="*/ 1 h 34"/>
                <a:gd name="T56" fmla="*/ 0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7"/>
                  </a:moveTo>
                  <a:lnTo>
                    <a:pt x="39" y="15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7" y="4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4" y="28"/>
                  </a:lnTo>
                  <a:lnTo>
                    <a:pt x="7" y="31"/>
                  </a:lnTo>
                  <a:lnTo>
                    <a:pt x="12" y="33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7" y="33"/>
                  </a:lnTo>
                  <a:lnTo>
                    <a:pt x="31" y="31"/>
                  </a:lnTo>
                  <a:lnTo>
                    <a:pt x="34" y="28"/>
                  </a:lnTo>
                  <a:lnTo>
                    <a:pt x="37" y="23"/>
                  </a:lnTo>
                  <a:lnTo>
                    <a:pt x="39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3" name="Freeform 50"/>
            <p:cNvSpPr>
              <a:spLocks/>
            </p:cNvSpPr>
            <p:nvPr/>
          </p:nvSpPr>
          <p:spPr bwMode="auto">
            <a:xfrm>
              <a:off x="1862" y="2481"/>
              <a:ext cx="19" cy="18"/>
            </a:xfrm>
            <a:custGeom>
              <a:avLst/>
              <a:gdLst>
                <a:gd name="T0" fmla="*/ 0 w 39"/>
                <a:gd name="T1" fmla="*/ 1 h 34"/>
                <a:gd name="T2" fmla="*/ 0 w 39"/>
                <a:gd name="T3" fmla="*/ 1 h 34"/>
                <a:gd name="T4" fmla="*/ 0 w 39"/>
                <a:gd name="T5" fmla="*/ 1 h 34"/>
                <a:gd name="T6" fmla="*/ 0 w 39"/>
                <a:gd name="T7" fmla="*/ 1 h 34"/>
                <a:gd name="T8" fmla="*/ 0 w 39"/>
                <a:gd name="T9" fmla="*/ 1 h 34"/>
                <a:gd name="T10" fmla="*/ 0 w 39"/>
                <a:gd name="T11" fmla="*/ 1 h 34"/>
                <a:gd name="T12" fmla="*/ 0 w 39"/>
                <a:gd name="T13" fmla="*/ 1 h 34"/>
                <a:gd name="T14" fmla="*/ 0 w 39"/>
                <a:gd name="T15" fmla="*/ 0 h 34"/>
                <a:gd name="T16" fmla="*/ 0 w 39"/>
                <a:gd name="T17" fmla="*/ 1 h 34"/>
                <a:gd name="T18" fmla="*/ 0 w 39"/>
                <a:gd name="T19" fmla="*/ 1 h 34"/>
                <a:gd name="T20" fmla="*/ 0 w 39"/>
                <a:gd name="T21" fmla="*/ 1 h 34"/>
                <a:gd name="T22" fmla="*/ 0 w 39"/>
                <a:gd name="T23" fmla="*/ 1 h 34"/>
                <a:gd name="T24" fmla="*/ 0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0 w 39"/>
                <a:gd name="T33" fmla="*/ 1 h 34"/>
                <a:gd name="T34" fmla="*/ 0 w 39"/>
                <a:gd name="T35" fmla="*/ 1 h 34"/>
                <a:gd name="T36" fmla="*/ 0 w 39"/>
                <a:gd name="T37" fmla="*/ 1 h 34"/>
                <a:gd name="T38" fmla="*/ 0 w 39"/>
                <a:gd name="T39" fmla="*/ 1 h 34"/>
                <a:gd name="T40" fmla="*/ 0 w 39"/>
                <a:gd name="T41" fmla="*/ 1 h 34"/>
                <a:gd name="T42" fmla="*/ 0 w 39"/>
                <a:gd name="T43" fmla="*/ 1 h 34"/>
                <a:gd name="T44" fmla="*/ 0 w 39"/>
                <a:gd name="T45" fmla="*/ 1 h 34"/>
                <a:gd name="T46" fmla="*/ 0 w 39"/>
                <a:gd name="T47" fmla="*/ 1 h 34"/>
                <a:gd name="T48" fmla="*/ 0 w 39"/>
                <a:gd name="T49" fmla="*/ 1 h 34"/>
                <a:gd name="T50" fmla="*/ 0 w 39"/>
                <a:gd name="T51" fmla="*/ 1 h 34"/>
                <a:gd name="T52" fmla="*/ 0 w 39"/>
                <a:gd name="T53" fmla="*/ 1 h 34"/>
                <a:gd name="T54" fmla="*/ 0 w 39"/>
                <a:gd name="T55" fmla="*/ 1 h 34"/>
                <a:gd name="T56" fmla="*/ 0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7"/>
                  </a:moveTo>
                  <a:lnTo>
                    <a:pt x="39" y="15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5" y="7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5" y="28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3"/>
                  </a:lnTo>
                  <a:lnTo>
                    <a:pt x="32" y="31"/>
                  </a:lnTo>
                  <a:lnTo>
                    <a:pt x="35" y="28"/>
                  </a:lnTo>
                  <a:lnTo>
                    <a:pt x="37" y="23"/>
                  </a:lnTo>
                  <a:lnTo>
                    <a:pt x="39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4" name="Freeform 51"/>
            <p:cNvSpPr>
              <a:spLocks/>
            </p:cNvSpPr>
            <p:nvPr/>
          </p:nvSpPr>
          <p:spPr bwMode="auto">
            <a:xfrm>
              <a:off x="1854" y="2556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6" y="6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9" y="5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9" y="30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5" name="Freeform 52"/>
            <p:cNvSpPr>
              <a:spLocks/>
            </p:cNvSpPr>
            <p:nvPr/>
          </p:nvSpPr>
          <p:spPr bwMode="auto">
            <a:xfrm>
              <a:off x="1961" y="2552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8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5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6" name="Freeform 53"/>
            <p:cNvSpPr>
              <a:spLocks/>
            </p:cNvSpPr>
            <p:nvPr/>
          </p:nvSpPr>
          <p:spPr bwMode="auto">
            <a:xfrm>
              <a:off x="1969" y="3062"/>
              <a:ext cx="19" cy="18"/>
            </a:xfrm>
            <a:custGeom>
              <a:avLst/>
              <a:gdLst>
                <a:gd name="T0" fmla="*/ 0 w 39"/>
                <a:gd name="T1" fmla="*/ 1 h 35"/>
                <a:gd name="T2" fmla="*/ 0 w 39"/>
                <a:gd name="T3" fmla="*/ 1 h 35"/>
                <a:gd name="T4" fmla="*/ 0 w 39"/>
                <a:gd name="T5" fmla="*/ 1 h 35"/>
                <a:gd name="T6" fmla="*/ 0 w 39"/>
                <a:gd name="T7" fmla="*/ 1 h 35"/>
                <a:gd name="T8" fmla="*/ 0 w 39"/>
                <a:gd name="T9" fmla="*/ 1 h 35"/>
                <a:gd name="T10" fmla="*/ 0 w 39"/>
                <a:gd name="T11" fmla="*/ 1 h 35"/>
                <a:gd name="T12" fmla="*/ 0 w 39"/>
                <a:gd name="T13" fmla="*/ 1 h 35"/>
                <a:gd name="T14" fmla="*/ 0 w 39"/>
                <a:gd name="T15" fmla="*/ 0 h 35"/>
                <a:gd name="T16" fmla="*/ 0 w 39"/>
                <a:gd name="T17" fmla="*/ 1 h 35"/>
                <a:gd name="T18" fmla="*/ 0 w 39"/>
                <a:gd name="T19" fmla="*/ 1 h 35"/>
                <a:gd name="T20" fmla="*/ 0 w 39"/>
                <a:gd name="T21" fmla="*/ 1 h 35"/>
                <a:gd name="T22" fmla="*/ 0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0 w 39"/>
                <a:gd name="T31" fmla="*/ 1 h 35"/>
                <a:gd name="T32" fmla="*/ 0 w 39"/>
                <a:gd name="T33" fmla="*/ 1 h 35"/>
                <a:gd name="T34" fmla="*/ 0 w 39"/>
                <a:gd name="T35" fmla="*/ 1 h 35"/>
                <a:gd name="T36" fmla="*/ 0 w 39"/>
                <a:gd name="T37" fmla="*/ 1 h 35"/>
                <a:gd name="T38" fmla="*/ 0 w 39"/>
                <a:gd name="T39" fmla="*/ 1 h 35"/>
                <a:gd name="T40" fmla="*/ 0 w 39"/>
                <a:gd name="T41" fmla="*/ 1 h 35"/>
                <a:gd name="T42" fmla="*/ 0 w 39"/>
                <a:gd name="T43" fmla="*/ 1 h 35"/>
                <a:gd name="T44" fmla="*/ 0 w 39"/>
                <a:gd name="T45" fmla="*/ 1 h 35"/>
                <a:gd name="T46" fmla="*/ 0 w 39"/>
                <a:gd name="T47" fmla="*/ 1 h 35"/>
                <a:gd name="T48" fmla="*/ 0 w 39"/>
                <a:gd name="T49" fmla="*/ 1 h 35"/>
                <a:gd name="T50" fmla="*/ 0 w 39"/>
                <a:gd name="T51" fmla="*/ 1 h 35"/>
                <a:gd name="T52" fmla="*/ 0 w 39"/>
                <a:gd name="T53" fmla="*/ 1 h 35"/>
                <a:gd name="T54" fmla="*/ 0 w 39"/>
                <a:gd name="T55" fmla="*/ 1 h 35"/>
                <a:gd name="T56" fmla="*/ 0 w 39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2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7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3" y="29"/>
                  </a:lnTo>
                  <a:lnTo>
                    <a:pt x="7" y="32"/>
                  </a:lnTo>
                  <a:lnTo>
                    <a:pt x="12" y="34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4"/>
                  </a:lnTo>
                  <a:lnTo>
                    <a:pt x="32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7" name="Freeform 54"/>
            <p:cNvSpPr>
              <a:spLocks/>
            </p:cNvSpPr>
            <p:nvPr/>
          </p:nvSpPr>
          <p:spPr bwMode="auto">
            <a:xfrm>
              <a:off x="2025" y="3085"/>
              <a:ext cx="19" cy="17"/>
            </a:xfrm>
            <a:custGeom>
              <a:avLst/>
              <a:gdLst>
                <a:gd name="T0" fmla="*/ 0 w 39"/>
                <a:gd name="T1" fmla="*/ 1 h 34"/>
                <a:gd name="T2" fmla="*/ 0 w 39"/>
                <a:gd name="T3" fmla="*/ 1 h 34"/>
                <a:gd name="T4" fmla="*/ 0 w 39"/>
                <a:gd name="T5" fmla="*/ 1 h 34"/>
                <a:gd name="T6" fmla="*/ 0 w 39"/>
                <a:gd name="T7" fmla="*/ 1 h 34"/>
                <a:gd name="T8" fmla="*/ 0 w 39"/>
                <a:gd name="T9" fmla="*/ 1 h 34"/>
                <a:gd name="T10" fmla="*/ 0 w 39"/>
                <a:gd name="T11" fmla="*/ 1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1 h 34"/>
                <a:gd name="T20" fmla="*/ 0 w 39"/>
                <a:gd name="T21" fmla="*/ 1 h 34"/>
                <a:gd name="T22" fmla="*/ 0 w 39"/>
                <a:gd name="T23" fmla="*/ 1 h 34"/>
                <a:gd name="T24" fmla="*/ 0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0 w 39"/>
                <a:gd name="T33" fmla="*/ 1 h 34"/>
                <a:gd name="T34" fmla="*/ 0 w 39"/>
                <a:gd name="T35" fmla="*/ 1 h 34"/>
                <a:gd name="T36" fmla="*/ 0 w 39"/>
                <a:gd name="T37" fmla="*/ 1 h 34"/>
                <a:gd name="T38" fmla="*/ 0 w 39"/>
                <a:gd name="T39" fmla="*/ 1 h 34"/>
                <a:gd name="T40" fmla="*/ 0 w 39"/>
                <a:gd name="T41" fmla="*/ 1 h 34"/>
                <a:gd name="T42" fmla="*/ 0 w 39"/>
                <a:gd name="T43" fmla="*/ 1 h 34"/>
                <a:gd name="T44" fmla="*/ 0 w 39"/>
                <a:gd name="T45" fmla="*/ 1 h 34"/>
                <a:gd name="T46" fmla="*/ 0 w 39"/>
                <a:gd name="T47" fmla="*/ 1 h 34"/>
                <a:gd name="T48" fmla="*/ 0 w 39"/>
                <a:gd name="T49" fmla="*/ 1 h 34"/>
                <a:gd name="T50" fmla="*/ 0 w 39"/>
                <a:gd name="T51" fmla="*/ 1 h 34"/>
                <a:gd name="T52" fmla="*/ 0 w 39"/>
                <a:gd name="T53" fmla="*/ 1 h 34"/>
                <a:gd name="T54" fmla="*/ 0 w 39"/>
                <a:gd name="T55" fmla="*/ 1 h 34"/>
                <a:gd name="T56" fmla="*/ 0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7" y="15"/>
                  </a:lnTo>
                  <a:lnTo>
                    <a:pt x="37" y="10"/>
                  </a:lnTo>
                  <a:lnTo>
                    <a:pt x="34" y="7"/>
                  </a:lnTo>
                  <a:lnTo>
                    <a:pt x="30" y="3"/>
                  </a:lnTo>
                  <a:lnTo>
                    <a:pt x="25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5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8" name="Freeform 55"/>
            <p:cNvSpPr>
              <a:spLocks/>
            </p:cNvSpPr>
            <p:nvPr/>
          </p:nvSpPr>
          <p:spPr bwMode="auto">
            <a:xfrm>
              <a:off x="2123" y="3099"/>
              <a:ext cx="19" cy="18"/>
            </a:xfrm>
            <a:custGeom>
              <a:avLst/>
              <a:gdLst>
                <a:gd name="T0" fmla="*/ 0 w 39"/>
                <a:gd name="T1" fmla="*/ 1 h 35"/>
                <a:gd name="T2" fmla="*/ 0 w 39"/>
                <a:gd name="T3" fmla="*/ 1 h 35"/>
                <a:gd name="T4" fmla="*/ 0 w 39"/>
                <a:gd name="T5" fmla="*/ 1 h 35"/>
                <a:gd name="T6" fmla="*/ 0 w 39"/>
                <a:gd name="T7" fmla="*/ 1 h 35"/>
                <a:gd name="T8" fmla="*/ 0 w 39"/>
                <a:gd name="T9" fmla="*/ 1 h 35"/>
                <a:gd name="T10" fmla="*/ 0 w 39"/>
                <a:gd name="T11" fmla="*/ 1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1 h 35"/>
                <a:gd name="T20" fmla="*/ 0 w 39"/>
                <a:gd name="T21" fmla="*/ 1 h 35"/>
                <a:gd name="T22" fmla="*/ 0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0 w 39"/>
                <a:gd name="T31" fmla="*/ 1 h 35"/>
                <a:gd name="T32" fmla="*/ 0 w 39"/>
                <a:gd name="T33" fmla="*/ 1 h 35"/>
                <a:gd name="T34" fmla="*/ 0 w 39"/>
                <a:gd name="T35" fmla="*/ 1 h 35"/>
                <a:gd name="T36" fmla="*/ 0 w 39"/>
                <a:gd name="T37" fmla="*/ 1 h 35"/>
                <a:gd name="T38" fmla="*/ 0 w 39"/>
                <a:gd name="T39" fmla="*/ 1 h 35"/>
                <a:gd name="T40" fmla="*/ 0 w 39"/>
                <a:gd name="T41" fmla="*/ 1 h 35"/>
                <a:gd name="T42" fmla="*/ 0 w 39"/>
                <a:gd name="T43" fmla="*/ 1 h 35"/>
                <a:gd name="T44" fmla="*/ 0 w 39"/>
                <a:gd name="T45" fmla="*/ 1 h 35"/>
                <a:gd name="T46" fmla="*/ 0 w 39"/>
                <a:gd name="T47" fmla="*/ 1 h 35"/>
                <a:gd name="T48" fmla="*/ 0 w 39"/>
                <a:gd name="T49" fmla="*/ 1 h 35"/>
                <a:gd name="T50" fmla="*/ 0 w 39"/>
                <a:gd name="T51" fmla="*/ 1 h 35"/>
                <a:gd name="T52" fmla="*/ 0 w 39"/>
                <a:gd name="T53" fmla="*/ 1 h 35"/>
                <a:gd name="T54" fmla="*/ 0 w 39"/>
                <a:gd name="T55" fmla="*/ 1 h 35"/>
                <a:gd name="T56" fmla="*/ 0 w 39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7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2" y="33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5" y="33"/>
                  </a:lnTo>
                  <a:lnTo>
                    <a:pt x="30" y="31"/>
                  </a:lnTo>
                  <a:lnTo>
                    <a:pt x="34" y="28"/>
                  </a:lnTo>
                  <a:lnTo>
                    <a:pt x="37" y="23"/>
                  </a:lnTo>
                  <a:lnTo>
                    <a:pt x="37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099" name="Freeform 56"/>
            <p:cNvSpPr>
              <a:spLocks/>
            </p:cNvSpPr>
            <p:nvPr/>
          </p:nvSpPr>
          <p:spPr bwMode="auto">
            <a:xfrm>
              <a:off x="2183" y="3077"/>
              <a:ext cx="19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1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1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7"/>
                  </a:moveTo>
                  <a:lnTo>
                    <a:pt x="37" y="14"/>
                  </a:lnTo>
                  <a:lnTo>
                    <a:pt x="37" y="11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26"/>
                  </a:lnTo>
                  <a:lnTo>
                    <a:pt x="6" y="30"/>
                  </a:lnTo>
                  <a:lnTo>
                    <a:pt x="11" y="31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3" y="26"/>
                  </a:lnTo>
                  <a:lnTo>
                    <a:pt x="37" y="23"/>
                  </a:lnTo>
                  <a:lnTo>
                    <a:pt x="37" y="18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0" name="Freeform 57"/>
            <p:cNvSpPr>
              <a:spLocks/>
            </p:cNvSpPr>
            <p:nvPr/>
          </p:nvSpPr>
          <p:spPr bwMode="auto">
            <a:xfrm>
              <a:off x="2272" y="3122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5"/>
                  </a:moveTo>
                  <a:lnTo>
                    <a:pt x="39" y="14"/>
                  </a:lnTo>
                  <a:lnTo>
                    <a:pt x="37" y="9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3"/>
                  </a:lnTo>
                  <a:lnTo>
                    <a:pt x="39" y="19"/>
                  </a:lnTo>
                  <a:lnTo>
                    <a:pt x="39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1" name="Freeform 58"/>
            <p:cNvSpPr>
              <a:spLocks/>
            </p:cNvSpPr>
            <p:nvPr/>
          </p:nvSpPr>
          <p:spPr bwMode="auto">
            <a:xfrm>
              <a:off x="2375" y="2633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7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5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21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1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2" name="Freeform 59"/>
            <p:cNvSpPr>
              <a:spLocks/>
            </p:cNvSpPr>
            <p:nvPr/>
          </p:nvSpPr>
          <p:spPr bwMode="auto">
            <a:xfrm>
              <a:off x="2397" y="2563"/>
              <a:ext cx="18" cy="16"/>
            </a:xfrm>
            <a:custGeom>
              <a:avLst/>
              <a:gdLst>
                <a:gd name="T0" fmla="*/ 0 w 37"/>
                <a:gd name="T1" fmla="*/ 0 h 34"/>
                <a:gd name="T2" fmla="*/ 0 w 37"/>
                <a:gd name="T3" fmla="*/ 0 h 34"/>
                <a:gd name="T4" fmla="*/ 0 w 37"/>
                <a:gd name="T5" fmla="*/ 0 h 34"/>
                <a:gd name="T6" fmla="*/ 0 w 37"/>
                <a:gd name="T7" fmla="*/ 0 h 34"/>
                <a:gd name="T8" fmla="*/ 0 w 37"/>
                <a:gd name="T9" fmla="*/ 0 h 34"/>
                <a:gd name="T10" fmla="*/ 0 w 37"/>
                <a:gd name="T11" fmla="*/ 0 h 34"/>
                <a:gd name="T12" fmla="*/ 0 w 37"/>
                <a:gd name="T13" fmla="*/ 0 h 34"/>
                <a:gd name="T14" fmla="*/ 0 w 37"/>
                <a:gd name="T15" fmla="*/ 0 h 34"/>
                <a:gd name="T16" fmla="*/ 0 w 37"/>
                <a:gd name="T17" fmla="*/ 0 h 34"/>
                <a:gd name="T18" fmla="*/ 0 w 37"/>
                <a:gd name="T19" fmla="*/ 0 h 34"/>
                <a:gd name="T20" fmla="*/ 0 w 37"/>
                <a:gd name="T21" fmla="*/ 0 h 34"/>
                <a:gd name="T22" fmla="*/ 0 w 37"/>
                <a:gd name="T23" fmla="*/ 0 h 34"/>
                <a:gd name="T24" fmla="*/ 0 w 37"/>
                <a:gd name="T25" fmla="*/ 0 h 34"/>
                <a:gd name="T26" fmla="*/ 0 w 37"/>
                <a:gd name="T27" fmla="*/ 0 h 34"/>
                <a:gd name="T28" fmla="*/ 0 w 37"/>
                <a:gd name="T29" fmla="*/ 0 h 34"/>
                <a:gd name="T30" fmla="*/ 0 w 37"/>
                <a:gd name="T31" fmla="*/ 0 h 34"/>
                <a:gd name="T32" fmla="*/ 0 w 37"/>
                <a:gd name="T33" fmla="*/ 0 h 34"/>
                <a:gd name="T34" fmla="*/ 0 w 37"/>
                <a:gd name="T35" fmla="*/ 0 h 34"/>
                <a:gd name="T36" fmla="*/ 0 w 37"/>
                <a:gd name="T37" fmla="*/ 0 h 34"/>
                <a:gd name="T38" fmla="*/ 0 w 37"/>
                <a:gd name="T39" fmla="*/ 0 h 34"/>
                <a:gd name="T40" fmla="*/ 0 w 37"/>
                <a:gd name="T41" fmla="*/ 0 h 34"/>
                <a:gd name="T42" fmla="*/ 0 w 37"/>
                <a:gd name="T43" fmla="*/ 0 h 34"/>
                <a:gd name="T44" fmla="*/ 0 w 37"/>
                <a:gd name="T45" fmla="*/ 0 h 34"/>
                <a:gd name="T46" fmla="*/ 0 w 37"/>
                <a:gd name="T47" fmla="*/ 0 h 34"/>
                <a:gd name="T48" fmla="*/ 0 w 37"/>
                <a:gd name="T49" fmla="*/ 0 h 34"/>
                <a:gd name="T50" fmla="*/ 0 w 37"/>
                <a:gd name="T51" fmla="*/ 0 h 34"/>
                <a:gd name="T52" fmla="*/ 0 w 37"/>
                <a:gd name="T53" fmla="*/ 0 h 34"/>
                <a:gd name="T54" fmla="*/ 0 w 37"/>
                <a:gd name="T55" fmla="*/ 0 h 34"/>
                <a:gd name="T56" fmla="*/ 0 w 37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34"/>
                <a:gd name="T89" fmla="*/ 37 w 37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34">
                  <a:moveTo>
                    <a:pt x="37" y="18"/>
                  </a:moveTo>
                  <a:lnTo>
                    <a:pt x="37" y="16"/>
                  </a:lnTo>
                  <a:lnTo>
                    <a:pt x="36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5" y="2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4" y="29"/>
                  </a:lnTo>
                  <a:lnTo>
                    <a:pt x="7" y="32"/>
                  </a:lnTo>
                  <a:lnTo>
                    <a:pt x="10" y="34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5" y="34"/>
                  </a:lnTo>
                  <a:lnTo>
                    <a:pt x="31" y="32"/>
                  </a:lnTo>
                  <a:lnTo>
                    <a:pt x="34" y="29"/>
                  </a:lnTo>
                  <a:lnTo>
                    <a:pt x="36" y="24"/>
                  </a:lnTo>
                  <a:lnTo>
                    <a:pt x="37" y="19"/>
                  </a:lnTo>
                  <a:lnTo>
                    <a:pt x="37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3" name="Freeform 60"/>
            <p:cNvSpPr>
              <a:spLocks/>
            </p:cNvSpPr>
            <p:nvPr/>
          </p:nvSpPr>
          <p:spPr bwMode="auto">
            <a:xfrm>
              <a:off x="2251" y="2567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4" y="7"/>
                  </a:lnTo>
                  <a:lnTo>
                    <a:pt x="30" y="5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7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9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30" y="30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4" name="Freeform 61"/>
            <p:cNvSpPr>
              <a:spLocks/>
            </p:cNvSpPr>
            <p:nvPr/>
          </p:nvSpPr>
          <p:spPr bwMode="auto">
            <a:xfrm>
              <a:off x="2080" y="2552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8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4" y="7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5" name="Freeform 62"/>
            <p:cNvSpPr>
              <a:spLocks/>
            </p:cNvSpPr>
            <p:nvPr/>
          </p:nvSpPr>
          <p:spPr bwMode="auto">
            <a:xfrm>
              <a:off x="2148" y="2593"/>
              <a:ext cx="20" cy="16"/>
            </a:xfrm>
            <a:custGeom>
              <a:avLst/>
              <a:gdLst>
                <a:gd name="T0" fmla="*/ 1 w 38"/>
                <a:gd name="T1" fmla="*/ 0 h 34"/>
                <a:gd name="T2" fmla="*/ 1 w 38"/>
                <a:gd name="T3" fmla="*/ 0 h 34"/>
                <a:gd name="T4" fmla="*/ 1 w 38"/>
                <a:gd name="T5" fmla="*/ 0 h 34"/>
                <a:gd name="T6" fmla="*/ 1 w 38"/>
                <a:gd name="T7" fmla="*/ 0 h 34"/>
                <a:gd name="T8" fmla="*/ 1 w 38"/>
                <a:gd name="T9" fmla="*/ 0 h 34"/>
                <a:gd name="T10" fmla="*/ 1 w 38"/>
                <a:gd name="T11" fmla="*/ 0 h 34"/>
                <a:gd name="T12" fmla="*/ 1 w 38"/>
                <a:gd name="T13" fmla="*/ 0 h 34"/>
                <a:gd name="T14" fmla="*/ 1 w 38"/>
                <a:gd name="T15" fmla="*/ 0 h 34"/>
                <a:gd name="T16" fmla="*/ 1 w 38"/>
                <a:gd name="T17" fmla="*/ 0 h 34"/>
                <a:gd name="T18" fmla="*/ 1 w 38"/>
                <a:gd name="T19" fmla="*/ 0 h 34"/>
                <a:gd name="T20" fmla="*/ 1 w 38"/>
                <a:gd name="T21" fmla="*/ 0 h 34"/>
                <a:gd name="T22" fmla="*/ 1 w 38"/>
                <a:gd name="T23" fmla="*/ 0 h 34"/>
                <a:gd name="T24" fmla="*/ 0 w 38"/>
                <a:gd name="T25" fmla="*/ 0 h 34"/>
                <a:gd name="T26" fmla="*/ 0 w 38"/>
                <a:gd name="T27" fmla="*/ 0 h 34"/>
                <a:gd name="T28" fmla="*/ 0 w 38"/>
                <a:gd name="T29" fmla="*/ 0 h 34"/>
                <a:gd name="T30" fmla="*/ 0 w 38"/>
                <a:gd name="T31" fmla="*/ 0 h 34"/>
                <a:gd name="T32" fmla="*/ 0 w 38"/>
                <a:gd name="T33" fmla="*/ 0 h 34"/>
                <a:gd name="T34" fmla="*/ 1 w 38"/>
                <a:gd name="T35" fmla="*/ 0 h 34"/>
                <a:gd name="T36" fmla="*/ 1 w 38"/>
                <a:gd name="T37" fmla="*/ 0 h 34"/>
                <a:gd name="T38" fmla="*/ 1 w 38"/>
                <a:gd name="T39" fmla="*/ 0 h 34"/>
                <a:gd name="T40" fmla="*/ 1 w 38"/>
                <a:gd name="T41" fmla="*/ 0 h 34"/>
                <a:gd name="T42" fmla="*/ 1 w 38"/>
                <a:gd name="T43" fmla="*/ 0 h 34"/>
                <a:gd name="T44" fmla="*/ 1 w 38"/>
                <a:gd name="T45" fmla="*/ 0 h 34"/>
                <a:gd name="T46" fmla="*/ 1 w 38"/>
                <a:gd name="T47" fmla="*/ 0 h 34"/>
                <a:gd name="T48" fmla="*/ 1 w 38"/>
                <a:gd name="T49" fmla="*/ 0 h 34"/>
                <a:gd name="T50" fmla="*/ 1 w 38"/>
                <a:gd name="T51" fmla="*/ 0 h 34"/>
                <a:gd name="T52" fmla="*/ 1 w 38"/>
                <a:gd name="T53" fmla="*/ 0 h 34"/>
                <a:gd name="T54" fmla="*/ 1 w 38"/>
                <a:gd name="T55" fmla="*/ 0 h 34"/>
                <a:gd name="T56" fmla="*/ 1 w 38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4"/>
                <a:gd name="T89" fmla="*/ 38 w 38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4">
                  <a:moveTo>
                    <a:pt x="38" y="16"/>
                  </a:moveTo>
                  <a:lnTo>
                    <a:pt x="37" y="15"/>
                  </a:lnTo>
                  <a:lnTo>
                    <a:pt x="37" y="11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6" y="30"/>
                  </a:lnTo>
                  <a:lnTo>
                    <a:pt x="11" y="32"/>
                  </a:lnTo>
                  <a:lnTo>
                    <a:pt x="15" y="34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6" y="32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8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6" name="Freeform 63"/>
            <p:cNvSpPr>
              <a:spLocks/>
            </p:cNvSpPr>
            <p:nvPr/>
          </p:nvSpPr>
          <p:spPr bwMode="auto">
            <a:xfrm>
              <a:off x="1897" y="2655"/>
              <a:ext cx="19" cy="18"/>
            </a:xfrm>
            <a:custGeom>
              <a:avLst/>
              <a:gdLst>
                <a:gd name="T0" fmla="*/ 0 w 39"/>
                <a:gd name="T1" fmla="*/ 1 h 35"/>
                <a:gd name="T2" fmla="*/ 0 w 39"/>
                <a:gd name="T3" fmla="*/ 1 h 35"/>
                <a:gd name="T4" fmla="*/ 0 w 39"/>
                <a:gd name="T5" fmla="*/ 1 h 35"/>
                <a:gd name="T6" fmla="*/ 0 w 39"/>
                <a:gd name="T7" fmla="*/ 1 h 35"/>
                <a:gd name="T8" fmla="*/ 0 w 39"/>
                <a:gd name="T9" fmla="*/ 1 h 35"/>
                <a:gd name="T10" fmla="*/ 0 w 39"/>
                <a:gd name="T11" fmla="*/ 1 h 35"/>
                <a:gd name="T12" fmla="*/ 0 w 39"/>
                <a:gd name="T13" fmla="*/ 1 h 35"/>
                <a:gd name="T14" fmla="*/ 0 w 39"/>
                <a:gd name="T15" fmla="*/ 0 h 35"/>
                <a:gd name="T16" fmla="*/ 0 w 39"/>
                <a:gd name="T17" fmla="*/ 1 h 35"/>
                <a:gd name="T18" fmla="*/ 0 w 39"/>
                <a:gd name="T19" fmla="*/ 1 h 35"/>
                <a:gd name="T20" fmla="*/ 0 w 39"/>
                <a:gd name="T21" fmla="*/ 1 h 35"/>
                <a:gd name="T22" fmla="*/ 0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0 w 39"/>
                <a:gd name="T31" fmla="*/ 1 h 35"/>
                <a:gd name="T32" fmla="*/ 0 w 39"/>
                <a:gd name="T33" fmla="*/ 1 h 35"/>
                <a:gd name="T34" fmla="*/ 0 w 39"/>
                <a:gd name="T35" fmla="*/ 1 h 35"/>
                <a:gd name="T36" fmla="*/ 0 w 39"/>
                <a:gd name="T37" fmla="*/ 1 h 35"/>
                <a:gd name="T38" fmla="*/ 0 w 39"/>
                <a:gd name="T39" fmla="*/ 1 h 35"/>
                <a:gd name="T40" fmla="*/ 0 w 39"/>
                <a:gd name="T41" fmla="*/ 1 h 35"/>
                <a:gd name="T42" fmla="*/ 0 w 39"/>
                <a:gd name="T43" fmla="*/ 1 h 35"/>
                <a:gd name="T44" fmla="*/ 0 w 39"/>
                <a:gd name="T45" fmla="*/ 1 h 35"/>
                <a:gd name="T46" fmla="*/ 0 w 39"/>
                <a:gd name="T47" fmla="*/ 1 h 35"/>
                <a:gd name="T48" fmla="*/ 0 w 39"/>
                <a:gd name="T49" fmla="*/ 1 h 35"/>
                <a:gd name="T50" fmla="*/ 0 w 39"/>
                <a:gd name="T51" fmla="*/ 1 h 35"/>
                <a:gd name="T52" fmla="*/ 0 w 39"/>
                <a:gd name="T53" fmla="*/ 1 h 35"/>
                <a:gd name="T54" fmla="*/ 0 w 39"/>
                <a:gd name="T55" fmla="*/ 1 h 35"/>
                <a:gd name="T56" fmla="*/ 0 w 39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0" y="2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3" y="29"/>
                  </a:lnTo>
                  <a:lnTo>
                    <a:pt x="7" y="32"/>
                  </a:lnTo>
                  <a:lnTo>
                    <a:pt x="12" y="34"/>
                  </a:lnTo>
                  <a:lnTo>
                    <a:pt x="15" y="35"/>
                  </a:lnTo>
                  <a:lnTo>
                    <a:pt x="19" y="35"/>
                  </a:lnTo>
                  <a:lnTo>
                    <a:pt x="20" y="35"/>
                  </a:lnTo>
                  <a:lnTo>
                    <a:pt x="27" y="34"/>
                  </a:lnTo>
                  <a:lnTo>
                    <a:pt x="30" y="32"/>
                  </a:lnTo>
                  <a:lnTo>
                    <a:pt x="34" y="29"/>
                  </a:lnTo>
                  <a:lnTo>
                    <a:pt x="37" y="24"/>
                  </a:lnTo>
                  <a:lnTo>
                    <a:pt x="37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7" name="Freeform 64"/>
            <p:cNvSpPr>
              <a:spLocks/>
            </p:cNvSpPr>
            <p:nvPr/>
          </p:nvSpPr>
          <p:spPr bwMode="auto">
            <a:xfrm>
              <a:off x="2003" y="2652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9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8" name="Freeform 65"/>
            <p:cNvSpPr>
              <a:spLocks/>
            </p:cNvSpPr>
            <p:nvPr/>
          </p:nvSpPr>
          <p:spPr bwMode="auto">
            <a:xfrm>
              <a:off x="1930" y="2985"/>
              <a:ext cx="20" cy="17"/>
            </a:xfrm>
            <a:custGeom>
              <a:avLst/>
              <a:gdLst>
                <a:gd name="T0" fmla="*/ 0 w 41"/>
                <a:gd name="T1" fmla="*/ 1 h 34"/>
                <a:gd name="T2" fmla="*/ 0 w 41"/>
                <a:gd name="T3" fmla="*/ 1 h 34"/>
                <a:gd name="T4" fmla="*/ 0 w 41"/>
                <a:gd name="T5" fmla="*/ 1 h 34"/>
                <a:gd name="T6" fmla="*/ 0 w 41"/>
                <a:gd name="T7" fmla="*/ 1 h 34"/>
                <a:gd name="T8" fmla="*/ 0 w 41"/>
                <a:gd name="T9" fmla="*/ 1 h 34"/>
                <a:gd name="T10" fmla="*/ 0 w 41"/>
                <a:gd name="T11" fmla="*/ 1 h 34"/>
                <a:gd name="T12" fmla="*/ 0 w 41"/>
                <a:gd name="T13" fmla="*/ 1 h 34"/>
                <a:gd name="T14" fmla="*/ 0 w 41"/>
                <a:gd name="T15" fmla="*/ 0 h 34"/>
                <a:gd name="T16" fmla="*/ 0 w 41"/>
                <a:gd name="T17" fmla="*/ 1 h 34"/>
                <a:gd name="T18" fmla="*/ 0 w 41"/>
                <a:gd name="T19" fmla="*/ 1 h 34"/>
                <a:gd name="T20" fmla="*/ 0 w 41"/>
                <a:gd name="T21" fmla="*/ 1 h 34"/>
                <a:gd name="T22" fmla="*/ 0 w 41"/>
                <a:gd name="T23" fmla="*/ 1 h 34"/>
                <a:gd name="T24" fmla="*/ 0 w 41"/>
                <a:gd name="T25" fmla="*/ 1 h 34"/>
                <a:gd name="T26" fmla="*/ 0 w 41"/>
                <a:gd name="T27" fmla="*/ 1 h 34"/>
                <a:gd name="T28" fmla="*/ 0 w 41"/>
                <a:gd name="T29" fmla="*/ 1 h 34"/>
                <a:gd name="T30" fmla="*/ 0 w 41"/>
                <a:gd name="T31" fmla="*/ 1 h 34"/>
                <a:gd name="T32" fmla="*/ 0 w 41"/>
                <a:gd name="T33" fmla="*/ 1 h 34"/>
                <a:gd name="T34" fmla="*/ 0 w 41"/>
                <a:gd name="T35" fmla="*/ 1 h 34"/>
                <a:gd name="T36" fmla="*/ 0 w 41"/>
                <a:gd name="T37" fmla="*/ 1 h 34"/>
                <a:gd name="T38" fmla="*/ 0 w 41"/>
                <a:gd name="T39" fmla="*/ 1 h 34"/>
                <a:gd name="T40" fmla="*/ 0 w 41"/>
                <a:gd name="T41" fmla="*/ 1 h 34"/>
                <a:gd name="T42" fmla="*/ 0 w 41"/>
                <a:gd name="T43" fmla="*/ 1 h 34"/>
                <a:gd name="T44" fmla="*/ 0 w 41"/>
                <a:gd name="T45" fmla="*/ 1 h 34"/>
                <a:gd name="T46" fmla="*/ 0 w 41"/>
                <a:gd name="T47" fmla="*/ 1 h 34"/>
                <a:gd name="T48" fmla="*/ 0 w 41"/>
                <a:gd name="T49" fmla="*/ 1 h 34"/>
                <a:gd name="T50" fmla="*/ 0 w 41"/>
                <a:gd name="T51" fmla="*/ 1 h 34"/>
                <a:gd name="T52" fmla="*/ 0 w 41"/>
                <a:gd name="T53" fmla="*/ 1 h 34"/>
                <a:gd name="T54" fmla="*/ 0 w 41"/>
                <a:gd name="T55" fmla="*/ 1 h 34"/>
                <a:gd name="T56" fmla="*/ 0 w 41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34"/>
                <a:gd name="T89" fmla="*/ 41 w 41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34">
                  <a:moveTo>
                    <a:pt x="41" y="17"/>
                  </a:moveTo>
                  <a:lnTo>
                    <a:pt x="39" y="15"/>
                  </a:lnTo>
                  <a:lnTo>
                    <a:pt x="39" y="11"/>
                  </a:lnTo>
                  <a:lnTo>
                    <a:pt x="36" y="7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3"/>
                  </a:lnTo>
                  <a:lnTo>
                    <a:pt x="9" y="4"/>
                  </a:lnTo>
                  <a:lnTo>
                    <a:pt x="6" y="7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6" y="28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7" y="33"/>
                  </a:lnTo>
                  <a:lnTo>
                    <a:pt x="32" y="31"/>
                  </a:lnTo>
                  <a:lnTo>
                    <a:pt x="36" y="28"/>
                  </a:lnTo>
                  <a:lnTo>
                    <a:pt x="39" y="23"/>
                  </a:lnTo>
                  <a:lnTo>
                    <a:pt x="39" y="20"/>
                  </a:lnTo>
                  <a:lnTo>
                    <a:pt x="41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09" name="Freeform 66"/>
            <p:cNvSpPr>
              <a:spLocks/>
            </p:cNvSpPr>
            <p:nvPr/>
          </p:nvSpPr>
          <p:spPr bwMode="auto">
            <a:xfrm>
              <a:off x="2179" y="2148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9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0" name="Freeform 67"/>
            <p:cNvSpPr>
              <a:spLocks/>
            </p:cNvSpPr>
            <p:nvPr/>
          </p:nvSpPr>
          <p:spPr bwMode="auto">
            <a:xfrm>
              <a:off x="2105" y="2356"/>
              <a:ext cx="20" cy="16"/>
            </a:xfrm>
            <a:custGeom>
              <a:avLst/>
              <a:gdLst>
                <a:gd name="T0" fmla="*/ 1 w 38"/>
                <a:gd name="T1" fmla="*/ 0 h 33"/>
                <a:gd name="T2" fmla="*/ 1 w 38"/>
                <a:gd name="T3" fmla="*/ 0 h 33"/>
                <a:gd name="T4" fmla="*/ 1 w 38"/>
                <a:gd name="T5" fmla="*/ 0 h 33"/>
                <a:gd name="T6" fmla="*/ 1 w 38"/>
                <a:gd name="T7" fmla="*/ 0 h 33"/>
                <a:gd name="T8" fmla="*/ 1 w 38"/>
                <a:gd name="T9" fmla="*/ 0 h 33"/>
                <a:gd name="T10" fmla="*/ 1 w 38"/>
                <a:gd name="T11" fmla="*/ 0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0 h 33"/>
                <a:gd name="T20" fmla="*/ 1 w 38"/>
                <a:gd name="T21" fmla="*/ 0 h 33"/>
                <a:gd name="T22" fmla="*/ 1 w 38"/>
                <a:gd name="T23" fmla="*/ 0 h 33"/>
                <a:gd name="T24" fmla="*/ 1 w 38"/>
                <a:gd name="T25" fmla="*/ 0 h 33"/>
                <a:gd name="T26" fmla="*/ 0 w 38"/>
                <a:gd name="T27" fmla="*/ 0 h 33"/>
                <a:gd name="T28" fmla="*/ 0 w 38"/>
                <a:gd name="T29" fmla="*/ 0 h 33"/>
                <a:gd name="T30" fmla="*/ 0 w 38"/>
                <a:gd name="T31" fmla="*/ 0 h 33"/>
                <a:gd name="T32" fmla="*/ 1 w 38"/>
                <a:gd name="T33" fmla="*/ 0 h 33"/>
                <a:gd name="T34" fmla="*/ 1 w 38"/>
                <a:gd name="T35" fmla="*/ 0 h 33"/>
                <a:gd name="T36" fmla="*/ 1 w 38"/>
                <a:gd name="T37" fmla="*/ 0 h 33"/>
                <a:gd name="T38" fmla="*/ 1 w 38"/>
                <a:gd name="T39" fmla="*/ 0 h 33"/>
                <a:gd name="T40" fmla="*/ 1 w 38"/>
                <a:gd name="T41" fmla="*/ 0 h 33"/>
                <a:gd name="T42" fmla="*/ 1 w 38"/>
                <a:gd name="T43" fmla="*/ 0 h 33"/>
                <a:gd name="T44" fmla="*/ 1 w 38"/>
                <a:gd name="T45" fmla="*/ 0 h 33"/>
                <a:gd name="T46" fmla="*/ 1 w 38"/>
                <a:gd name="T47" fmla="*/ 0 h 33"/>
                <a:gd name="T48" fmla="*/ 1 w 38"/>
                <a:gd name="T49" fmla="*/ 0 h 33"/>
                <a:gd name="T50" fmla="*/ 1 w 38"/>
                <a:gd name="T51" fmla="*/ 0 h 33"/>
                <a:gd name="T52" fmla="*/ 1 w 38"/>
                <a:gd name="T53" fmla="*/ 0 h 33"/>
                <a:gd name="T54" fmla="*/ 1 w 38"/>
                <a:gd name="T55" fmla="*/ 0 h 33"/>
                <a:gd name="T56" fmla="*/ 1 w 38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8"/>
                  </a:moveTo>
                  <a:lnTo>
                    <a:pt x="38" y="16"/>
                  </a:lnTo>
                  <a:lnTo>
                    <a:pt x="37" y="11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8" y="30"/>
                  </a:lnTo>
                  <a:lnTo>
                    <a:pt x="11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8" y="19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1" name="Freeform 68"/>
            <p:cNvSpPr>
              <a:spLocks/>
            </p:cNvSpPr>
            <p:nvPr/>
          </p:nvSpPr>
          <p:spPr bwMode="auto">
            <a:xfrm>
              <a:off x="2280" y="2341"/>
              <a:ext cx="21" cy="16"/>
            </a:xfrm>
            <a:custGeom>
              <a:avLst/>
              <a:gdLst>
                <a:gd name="T0" fmla="*/ 1 w 40"/>
                <a:gd name="T1" fmla="*/ 0 h 33"/>
                <a:gd name="T2" fmla="*/ 1 w 40"/>
                <a:gd name="T3" fmla="*/ 0 h 33"/>
                <a:gd name="T4" fmla="*/ 1 w 40"/>
                <a:gd name="T5" fmla="*/ 0 h 33"/>
                <a:gd name="T6" fmla="*/ 1 w 40"/>
                <a:gd name="T7" fmla="*/ 0 h 33"/>
                <a:gd name="T8" fmla="*/ 1 w 40"/>
                <a:gd name="T9" fmla="*/ 0 h 33"/>
                <a:gd name="T10" fmla="*/ 1 w 40"/>
                <a:gd name="T11" fmla="*/ 0 h 33"/>
                <a:gd name="T12" fmla="*/ 1 w 40"/>
                <a:gd name="T13" fmla="*/ 0 h 33"/>
                <a:gd name="T14" fmla="*/ 1 w 40"/>
                <a:gd name="T15" fmla="*/ 0 h 33"/>
                <a:gd name="T16" fmla="*/ 1 w 40"/>
                <a:gd name="T17" fmla="*/ 0 h 33"/>
                <a:gd name="T18" fmla="*/ 1 w 40"/>
                <a:gd name="T19" fmla="*/ 0 h 33"/>
                <a:gd name="T20" fmla="*/ 1 w 40"/>
                <a:gd name="T21" fmla="*/ 0 h 33"/>
                <a:gd name="T22" fmla="*/ 1 w 40"/>
                <a:gd name="T23" fmla="*/ 0 h 33"/>
                <a:gd name="T24" fmla="*/ 1 w 40"/>
                <a:gd name="T25" fmla="*/ 0 h 33"/>
                <a:gd name="T26" fmla="*/ 0 w 40"/>
                <a:gd name="T27" fmla="*/ 0 h 33"/>
                <a:gd name="T28" fmla="*/ 0 w 40"/>
                <a:gd name="T29" fmla="*/ 0 h 33"/>
                <a:gd name="T30" fmla="*/ 0 w 40"/>
                <a:gd name="T31" fmla="*/ 0 h 33"/>
                <a:gd name="T32" fmla="*/ 1 w 40"/>
                <a:gd name="T33" fmla="*/ 0 h 33"/>
                <a:gd name="T34" fmla="*/ 1 w 40"/>
                <a:gd name="T35" fmla="*/ 0 h 33"/>
                <a:gd name="T36" fmla="*/ 1 w 40"/>
                <a:gd name="T37" fmla="*/ 0 h 33"/>
                <a:gd name="T38" fmla="*/ 1 w 40"/>
                <a:gd name="T39" fmla="*/ 0 h 33"/>
                <a:gd name="T40" fmla="*/ 1 w 40"/>
                <a:gd name="T41" fmla="*/ 0 h 33"/>
                <a:gd name="T42" fmla="*/ 1 w 40"/>
                <a:gd name="T43" fmla="*/ 0 h 33"/>
                <a:gd name="T44" fmla="*/ 1 w 40"/>
                <a:gd name="T45" fmla="*/ 0 h 33"/>
                <a:gd name="T46" fmla="*/ 1 w 40"/>
                <a:gd name="T47" fmla="*/ 0 h 33"/>
                <a:gd name="T48" fmla="*/ 1 w 40"/>
                <a:gd name="T49" fmla="*/ 0 h 33"/>
                <a:gd name="T50" fmla="*/ 1 w 40"/>
                <a:gd name="T51" fmla="*/ 0 h 33"/>
                <a:gd name="T52" fmla="*/ 1 w 40"/>
                <a:gd name="T53" fmla="*/ 0 h 33"/>
                <a:gd name="T54" fmla="*/ 1 w 40"/>
                <a:gd name="T55" fmla="*/ 0 h 33"/>
                <a:gd name="T56" fmla="*/ 1 w 40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33"/>
                <a:gd name="T89" fmla="*/ 40 w 40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33">
                  <a:moveTo>
                    <a:pt x="40" y="18"/>
                  </a:moveTo>
                  <a:lnTo>
                    <a:pt x="40" y="14"/>
                  </a:lnTo>
                  <a:lnTo>
                    <a:pt x="39" y="11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3" y="32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9" y="24"/>
                  </a:lnTo>
                  <a:lnTo>
                    <a:pt x="40" y="19"/>
                  </a:lnTo>
                  <a:lnTo>
                    <a:pt x="40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2" name="Freeform 69"/>
            <p:cNvSpPr>
              <a:spLocks/>
            </p:cNvSpPr>
            <p:nvPr/>
          </p:nvSpPr>
          <p:spPr bwMode="auto">
            <a:xfrm>
              <a:off x="1841" y="2789"/>
              <a:ext cx="19" cy="16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0 h 34"/>
                <a:gd name="T20" fmla="*/ 0 w 39"/>
                <a:gd name="T21" fmla="*/ 0 h 34"/>
                <a:gd name="T22" fmla="*/ 0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0 w 39"/>
                <a:gd name="T35" fmla="*/ 0 h 34"/>
                <a:gd name="T36" fmla="*/ 0 w 39"/>
                <a:gd name="T37" fmla="*/ 0 h 34"/>
                <a:gd name="T38" fmla="*/ 0 w 39"/>
                <a:gd name="T39" fmla="*/ 0 h 34"/>
                <a:gd name="T40" fmla="*/ 0 w 39"/>
                <a:gd name="T41" fmla="*/ 0 h 34"/>
                <a:gd name="T42" fmla="*/ 0 w 39"/>
                <a:gd name="T43" fmla="*/ 0 h 34"/>
                <a:gd name="T44" fmla="*/ 0 w 39"/>
                <a:gd name="T45" fmla="*/ 0 h 34"/>
                <a:gd name="T46" fmla="*/ 0 w 39"/>
                <a:gd name="T47" fmla="*/ 0 h 34"/>
                <a:gd name="T48" fmla="*/ 0 w 39"/>
                <a:gd name="T49" fmla="*/ 0 h 34"/>
                <a:gd name="T50" fmla="*/ 0 w 39"/>
                <a:gd name="T51" fmla="*/ 0 h 34"/>
                <a:gd name="T52" fmla="*/ 0 w 39"/>
                <a:gd name="T53" fmla="*/ 0 h 34"/>
                <a:gd name="T54" fmla="*/ 0 w 39"/>
                <a:gd name="T55" fmla="*/ 0 h 34"/>
                <a:gd name="T56" fmla="*/ 0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9" y="15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3" y="7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7" y="31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3" name="Freeform 70"/>
            <p:cNvSpPr>
              <a:spLocks/>
            </p:cNvSpPr>
            <p:nvPr/>
          </p:nvSpPr>
          <p:spPr bwMode="auto">
            <a:xfrm>
              <a:off x="1798" y="3048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4" name="Freeform 71"/>
            <p:cNvSpPr>
              <a:spLocks/>
            </p:cNvSpPr>
            <p:nvPr/>
          </p:nvSpPr>
          <p:spPr bwMode="auto">
            <a:xfrm>
              <a:off x="2020" y="3244"/>
              <a:ext cx="20" cy="17"/>
            </a:xfrm>
            <a:custGeom>
              <a:avLst/>
              <a:gdLst>
                <a:gd name="T0" fmla="*/ 1 w 38"/>
                <a:gd name="T1" fmla="*/ 0 h 35"/>
                <a:gd name="T2" fmla="*/ 1 w 38"/>
                <a:gd name="T3" fmla="*/ 0 h 35"/>
                <a:gd name="T4" fmla="*/ 1 w 38"/>
                <a:gd name="T5" fmla="*/ 0 h 35"/>
                <a:gd name="T6" fmla="*/ 1 w 38"/>
                <a:gd name="T7" fmla="*/ 0 h 35"/>
                <a:gd name="T8" fmla="*/ 1 w 38"/>
                <a:gd name="T9" fmla="*/ 0 h 35"/>
                <a:gd name="T10" fmla="*/ 1 w 38"/>
                <a:gd name="T11" fmla="*/ 0 h 35"/>
                <a:gd name="T12" fmla="*/ 1 w 38"/>
                <a:gd name="T13" fmla="*/ 0 h 35"/>
                <a:gd name="T14" fmla="*/ 1 w 38"/>
                <a:gd name="T15" fmla="*/ 0 h 35"/>
                <a:gd name="T16" fmla="*/ 1 w 38"/>
                <a:gd name="T17" fmla="*/ 0 h 35"/>
                <a:gd name="T18" fmla="*/ 1 w 38"/>
                <a:gd name="T19" fmla="*/ 0 h 35"/>
                <a:gd name="T20" fmla="*/ 1 w 38"/>
                <a:gd name="T21" fmla="*/ 0 h 35"/>
                <a:gd name="T22" fmla="*/ 1 w 38"/>
                <a:gd name="T23" fmla="*/ 0 h 35"/>
                <a:gd name="T24" fmla="*/ 1 w 38"/>
                <a:gd name="T25" fmla="*/ 0 h 35"/>
                <a:gd name="T26" fmla="*/ 0 w 38"/>
                <a:gd name="T27" fmla="*/ 0 h 35"/>
                <a:gd name="T28" fmla="*/ 0 w 38"/>
                <a:gd name="T29" fmla="*/ 0 h 35"/>
                <a:gd name="T30" fmla="*/ 0 w 38"/>
                <a:gd name="T31" fmla="*/ 0 h 35"/>
                <a:gd name="T32" fmla="*/ 1 w 38"/>
                <a:gd name="T33" fmla="*/ 0 h 35"/>
                <a:gd name="T34" fmla="*/ 1 w 38"/>
                <a:gd name="T35" fmla="*/ 0 h 35"/>
                <a:gd name="T36" fmla="*/ 1 w 38"/>
                <a:gd name="T37" fmla="*/ 0 h 35"/>
                <a:gd name="T38" fmla="*/ 1 w 38"/>
                <a:gd name="T39" fmla="*/ 0 h 35"/>
                <a:gd name="T40" fmla="*/ 1 w 38"/>
                <a:gd name="T41" fmla="*/ 0 h 35"/>
                <a:gd name="T42" fmla="*/ 1 w 38"/>
                <a:gd name="T43" fmla="*/ 0 h 35"/>
                <a:gd name="T44" fmla="*/ 1 w 38"/>
                <a:gd name="T45" fmla="*/ 0 h 35"/>
                <a:gd name="T46" fmla="*/ 1 w 38"/>
                <a:gd name="T47" fmla="*/ 0 h 35"/>
                <a:gd name="T48" fmla="*/ 1 w 38"/>
                <a:gd name="T49" fmla="*/ 0 h 35"/>
                <a:gd name="T50" fmla="*/ 1 w 38"/>
                <a:gd name="T51" fmla="*/ 0 h 35"/>
                <a:gd name="T52" fmla="*/ 1 w 38"/>
                <a:gd name="T53" fmla="*/ 0 h 35"/>
                <a:gd name="T54" fmla="*/ 1 w 38"/>
                <a:gd name="T55" fmla="*/ 0 h 35"/>
                <a:gd name="T56" fmla="*/ 1 w 38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5"/>
                <a:gd name="T89" fmla="*/ 38 w 38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5">
                  <a:moveTo>
                    <a:pt x="38" y="17"/>
                  </a:moveTo>
                  <a:lnTo>
                    <a:pt x="38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1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5" y="29"/>
                  </a:lnTo>
                  <a:lnTo>
                    <a:pt x="8" y="32"/>
                  </a:lnTo>
                  <a:lnTo>
                    <a:pt x="11" y="33"/>
                  </a:lnTo>
                  <a:lnTo>
                    <a:pt x="16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8" y="21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5" name="Freeform 72"/>
            <p:cNvSpPr>
              <a:spLocks/>
            </p:cNvSpPr>
            <p:nvPr/>
          </p:nvSpPr>
          <p:spPr bwMode="auto">
            <a:xfrm>
              <a:off x="1892" y="3185"/>
              <a:ext cx="20" cy="17"/>
            </a:xfrm>
            <a:custGeom>
              <a:avLst/>
              <a:gdLst>
                <a:gd name="T0" fmla="*/ 1 w 38"/>
                <a:gd name="T1" fmla="*/ 1 h 34"/>
                <a:gd name="T2" fmla="*/ 1 w 38"/>
                <a:gd name="T3" fmla="*/ 1 h 34"/>
                <a:gd name="T4" fmla="*/ 1 w 38"/>
                <a:gd name="T5" fmla="*/ 1 h 34"/>
                <a:gd name="T6" fmla="*/ 1 w 38"/>
                <a:gd name="T7" fmla="*/ 1 h 34"/>
                <a:gd name="T8" fmla="*/ 1 w 38"/>
                <a:gd name="T9" fmla="*/ 1 h 34"/>
                <a:gd name="T10" fmla="*/ 1 w 38"/>
                <a:gd name="T11" fmla="*/ 1 h 34"/>
                <a:gd name="T12" fmla="*/ 1 w 38"/>
                <a:gd name="T13" fmla="*/ 1 h 34"/>
                <a:gd name="T14" fmla="*/ 1 w 38"/>
                <a:gd name="T15" fmla="*/ 0 h 34"/>
                <a:gd name="T16" fmla="*/ 1 w 38"/>
                <a:gd name="T17" fmla="*/ 1 h 34"/>
                <a:gd name="T18" fmla="*/ 1 w 38"/>
                <a:gd name="T19" fmla="*/ 1 h 34"/>
                <a:gd name="T20" fmla="*/ 1 w 38"/>
                <a:gd name="T21" fmla="*/ 1 h 34"/>
                <a:gd name="T22" fmla="*/ 1 w 38"/>
                <a:gd name="T23" fmla="*/ 1 h 34"/>
                <a:gd name="T24" fmla="*/ 0 w 38"/>
                <a:gd name="T25" fmla="*/ 1 h 34"/>
                <a:gd name="T26" fmla="*/ 0 w 38"/>
                <a:gd name="T27" fmla="*/ 1 h 34"/>
                <a:gd name="T28" fmla="*/ 0 w 38"/>
                <a:gd name="T29" fmla="*/ 1 h 34"/>
                <a:gd name="T30" fmla="*/ 0 w 38"/>
                <a:gd name="T31" fmla="*/ 1 h 34"/>
                <a:gd name="T32" fmla="*/ 0 w 38"/>
                <a:gd name="T33" fmla="*/ 1 h 34"/>
                <a:gd name="T34" fmla="*/ 1 w 38"/>
                <a:gd name="T35" fmla="*/ 1 h 34"/>
                <a:gd name="T36" fmla="*/ 1 w 38"/>
                <a:gd name="T37" fmla="*/ 1 h 34"/>
                <a:gd name="T38" fmla="*/ 1 w 38"/>
                <a:gd name="T39" fmla="*/ 1 h 34"/>
                <a:gd name="T40" fmla="*/ 1 w 38"/>
                <a:gd name="T41" fmla="*/ 1 h 34"/>
                <a:gd name="T42" fmla="*/ 1 w 38"/>
                <a:gd name="T43" fmla="*/ 1 h 34"/>
                <a:gd name="T44" fmla="*/ 1 w 38"/>
                <a:gd name="T45" fmla="*/ 1 h 34"/>
                <a:gd name="T46" fmla="*/ 1 w 38"/>
                <a:gd name="T47" fmla="*/ 1 h 34"/>
                <a:gd name="T48" fmla="*/ 1 w 38"/>
                <a:gd name="T49" fmla="*/ 1 h 34"/>
                <a:gd name="T50" fmla="*/ 1 w 38"/>
                <a:gd name="T51" fmla="*/ 1 h 34"/>
                <a:gd name="T52" fmla="*/ 1 w 38"/>
                <a:gd name="T53" fmla="*/ 1 h 34"/>
                <a:gd name="T54" fmla="*/ 1 w 38"/>
                <a:gd name="T55" fmla="*/ 1 h 34"/>
                <a:gd name="T56" fmla="*/ 1 w 38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4"/>
                <a:gd name="T89" fmla="*/ 38 w 38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4">
                  <a:moveTo>
                    <a:pt x="38" y="17"/>
                  </a:moveTo>
                  <a:lnTo>
                    <a:pt x="37" y="15"/>
                  </a:lnTo>
                  <a:lnTo>
                    <a:pt x="37" y="11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1" y="3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11" y="33"/>
                  </a:lnTo>
                  <a:lnTo>
                    <a:pt x="15" y="34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7" y="33"/>
                  </a:lnTo>
                  <a:lnTo>
                    <a:pt x="30" y="31"/>
                  </a:lnTo>
                  <a:lnTo>
                    <a:pt x="33" y="28"/>
                  </a:lnTo>
                  <a:lnTo>
                    <a:pt x="37" y="25"/>
                  </a:lnTo>
                  <a:lnTo>
                    <a:pt x="37" y="20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6" name="Freeform 73"/>
            <p:cNvSpPr>
              <a:spLocks/>
            </p:cNvSpPr>
            <p:nvPr/>
          </p:nvSpPr>
          <p:spPr bwMode="auto">
            <a:xfrm>
              <a:off x="2110" y="2670"/>
              <a:ext cx="19" cy="18"/>
            </a:xfrm>
            <a:custGeom>
              <a:avLst/>
              <a:gdLst>
                <a:gd name="T0" fmla="*/ 0 w 39"/>
                <a:gd name="T1" fmla="*/ 1 h 35"/>
                <a:gd name="T2" fmla="*/ 0 w 39"/>
                <a:gd name="T3" fmla="*/ 1 h 35"/>
                <a:gd name="T4" fmla="*/ 0 w 39"/>
                <a:gd name="T5" fmla="*/ 1 h 35"/>
                <a:gd name="T6" fmla="*/ 0 w 39"/>
                <a:gd name="T7" fmla="*/ 1 h 35"/>
                <a:gd name="T8" fmla="*/ 0 w 39"/>
                <a:gd name="T9" fmla="*/ 1 h 35"/>
                <a:gd name="T10" fmla="*/ 0 w 39"/>
                <a:gd name="T11" fmla="*/ 1 h 35"/>
                <a:gd name="T12" fmla="*/ 0 w 39"/>
                <a:gd name="T13" fmla="*/ 1 h 35"/>
                <a:gd name="T14" fmla="*/ 0 w 39"/>
                <a:gd name="T15" fmla="*/ 0 h 35"/>
                <a:gd name="T16" fmla="*/ 0 w 39"/>
                <a:gd name="T17" fmla="*/ 1 h 35"/>
                <a:gd name="T18" fmla="*/ 0 w 39"/>
                <a:gd name="T19" fmla="*/ 1 h 35"/>
                <a:gd name="T20" fmla="*/ 0 w 39"/>
                <a:gd name="T21" fmla="*/ 1 h 35"/>
                <a:gd name="T22" fmla="*/ 0 w 39"/>
                <a:gd name="T23" fmla="*/ 1 h 35"/>
                <a:gd name="T24" fmla="*/ 0 w 39"/>
                <a:gd name="T25" fmla="*/ 1 h 35"/>
                <a:gd name="T26" fmla="*/ 0 w 39"/>
                <a:gd name="T27" fmla="*/ 1 h 35"/>
                <a:gd name="T28" fmla="*/ 0 w 39"/>
                <a:gd name="T29" fmla="*/ 1 h 35"/>
                <a:gd name="T30" fmla="*/ 0 w 39"/>
                <a:gd name="T31" fmla="*/ 1 h 35"/>
                <a:gd name="T32" fmla="*/ 0 w 39"/>
                <a:gd name="T33" fmla="*/ 1 h 35"/>
                <a:gd name="T34" fmla="*/ 0 w 39"/>
                <a:gd name="T35" fmla="*/ 1 h 35"/>
                <a:gd name="T36" fmla="*/ 0 w 39"/>
                <a:gd name="T37" fmla="*/ 1 h 35"/>
                <a:gd name="T38" fmla="*/ 0 w 39"/>
                <a:gd name="T39" fmla="*/ 1 h 35"/>
                <a:gd name="T40" fmla="*/ 0 w 39"/>
                <a:gd name="T41" fmla="*/ 1 h 35"/>
                <a:gd name="T42" fmla="*/ 0 w 39"/>
                <a:gd name="T43" fmla="*/ 1 h 35"/>
                <a:gd name="T44" fmla="*/ 0 w 39"/>
                <a:gd name="T45" fmla="*/ 1 h 35"/>
                <a:gd name="T46" fmla="*/ 0 w 39"/>
                <a:gd name="T47" fmla="*/ 1 h 35"/>
                <a:gd name="T48" fmla="*/ 0 w 39"/>
                <a:gd name="T49" fmla="*/ 1 h 35"/>
                <a:gd name="T50" fmla="*/ 0 w 39"/>
                <a:gd name="T51" fmla="*/ 1 h 35"/>
                <a:gd name="T52" fmla="*/ 0 w 39"/>
                <a:gd name="T53" fmla="*/ 1 h 35"/>
                <a:gd name="T54" fmla="*/ 0 w 39"/>
                <a:gd name="T55" fmla="*/ 1 h 35"/>
                <a:gd name="T56" fmla="*/ 0 w 39"/>
                <a:gd name="T57" fmla="*/ 1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7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9" y="5"/>
                  </a:lnTo>
                  <a:lnTo>
                    <a:pt x="5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9" y="32"/>
                  </a:lnTo>
                  <a:lnTo>
                    <a:pt x="12" y="34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4"/>
                  </a:lnTo>
                  <a:lnTo>
                    <a:pt x="32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7" name="Freeform 74"/>
            <p:cNvSpPr>
              <a:spLocks/>
            </p:cNvSpPr>
            <p:nvPr/>
          </p:nvSpPr>
          <p:spPr bwMode="auto">
            <a:xfrm>
              <a:off x="2080" y="2626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9" y="14"/>
                  </a:lnTo>
                  <a:lnTo>
                    <a:pt x="37" y="9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5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8" name="Freeform 75"/>
            <p:cNvSpPr>
              <a:spLocks/>
            </p:cNvSpPr>
            <p:nvPr/>
          </p:nvSpPr>
          <p:spPr bwMode="auto">
            <a:xfrm>
              <a:off x="2033" y="2597"/>
              <a:ext cx="19" cy="16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0 h 34"/>
                <a:gd name="T20" fmla="*/ 0 w 39"/>
                <a:gd name="T21" fmla="*/ 0 h 34"/>
                <a:gd name="T22" fmla="*/ 0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0 w 39"/>
                <a:gd name="T35" fmla="*/ 0 h 34"/>
                <a:gd name="T36" fmla="*/ 0 w 39"/>
                <a:gd name="T37" fmla="*/ 0 h 34"/>
                <a:gd name="T38" fmla="*/ 0 w 39"/>
                <a:gd name="T39" fmla="*/ 0 h 34"/>
                <a:gd name="T40" fmla="*/ 0 w 39"/>
                <a:gd name="T41" fmla="*/ 0 h 34"/>
                <a:gd name="T42" fmla="*/ 0 w 39"/>
                <a:gd name="T43" fmla="*/ 0 h 34"/>
                <a:gd name="T44" fmla="*/ 0 w 39"/>
                <a:gd name="T45" fmla="*/ 0 h 34"/>
                <a:gd name="T46" fmla="*/ 0 w 39"/>
                <a:gd name="T47" fmla="*/ 0 h 34"/>
                <a:gd name="T48" fmla="*/ 0 w 39"/>
                <a:gd name="T49" fmla="*/ 0 h 34"/>
                <a:gd name="T50" fmla="*/ 0 w 39"/>
                <a:gd name="T51" fmla="*/ 0 h 34"/>
                <a:gd name="T52" fmla="*/ 0 w 39"/>
                <a:gd name="T53" fmla="*/ 0 h 34"/>
                <a:gd name="T54" fmla="*/ 0 w 39"/>
                <a:gd name="T55" fmla="*/ 0 h 34"/>
                <a:gd name="T56" fmla="*/ 0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9" y="15"/>
                  </a:lnTo>
                  <a:lnTo>
                    <a:pt x="37" y="10"/>
                  </a:lnTo>
                  <a:lnTo>
                    <a:pt x="35" y="7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7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19" name="Freeform 76"/>
            <p:cNvSpPr>
              <a:spLocks/>
            </p:cNvSpPr>
            <p:nvPr/>
          </p:nvSpPr>
          <p:spPr bwMode="auto">
            <a:xfrm>
              <a:off x="2012" y="2537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9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7" y="33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3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0" name="Freeform 77"/>
            <p:cNvSpPr>
              <a:spLocks/>
            </p:cNvSpPr>
            <p:nvPr/>
          </p:nvSpPr>
          <p:spPr bwMode="auto">
            <a:xfrm>
              <a:off x="2037" y="2685"/>
              <a:ext cx="20" cy="17"/>
            </a:xfrm>
            <a:custGeom>
              <a:avLst/>
              <a:gdLst>
                <a:gd name="T0" fmla="*/ 1 w 39"/>
                <a:gd name="T1" fmla="*/ 1 h 34"/>
                <a:gd name="T2" fmla="*/ 1 w 39"/>
                <a:gd name="T3" fmla="*/ 1 h 34"/>
                <a:gd name="T4" fmla="*/ 1 w 39"/>
                <a:gd name="T5" fmla="*/ 1 h 34"/>
                <a:gd name="T6" fmla="*/ 1 w 39"/>
                <a:gd name="T7" fmla="*/ 1 h 34"/>
                <a:gd name="T8" fmla="*/ 1 w 39"/>
                <a:gd name="T9" fmla="*/ 1 h 34"/>
                <a:gd name="T10" fmla="*/ 1 w 39"/>
                <a:gd name="T11" fmla="*/ 1 h 34"/>
                <a:gd name="T12" fmla="*/ 1 w 39"/>
                <a:gd name="T13" fmla="*/ 1 h 34"/>
                <a:gd name="T14" fmla="*/ 1 w 39"/>
                <a:gd name="T15" fmla="*/ 0 h 34"/>
                <a:gd name="T16" fmla="*/ 1 w 39"/>
                <a:gd name="T17" fmla="*/ 1 h 34"/>
                <a:gd name="T18" fmla="*/ 1 w 39"/>
                <a:gd name="T19" fmla="*/ 1 h 34"/>
                <a:gd name="T20" fmla="*/ 1 w 39"/>
                <a:gd name="T21" fmla="*/ 1 h 34"/>
                <a:gd name="T22" fmla="*/ 1 w 39"/>
                <a:gd name="T23" fmla="*/ 1 h 34"/>
                <a:gd name="T24" fmla="*/ 1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1 w 39"/>
                <a:gd name="T33" fmla="*/ 1 h 34"/>
                <a:gd name="T34" fmla="*/ 1 w 39"/>
                <a:gd name="T35" fmla="*/ 1 h 34"/>
                <a:gd name="T36" fmla="*/ 1 w 39"/>
                <a:gd name="T37" fmla="*/ 1 h 34"/>
                <a:gd name="T38" fmla="*/ 1 w 39"/>
                <a:gd name="T39" fmla="*/ 1 h 34"/>
                <a:gd name="T40" fmla="*/ 1 w 39"/>
                <a:gd name="T41" fmla="*/ 1 h 34"/>
                <a:gd name="T42" fmla="*/ 1 w 39"/>
                <a:gd name="T43" fmla="*/ 1 h 34"/>
                <a:gd name="T44" fmla="*/ 1 w 39"/>
                <a:gd name="T45" fmla="*/ 1 h 34"/>
                <a:gd name="T46" fmla="*/ 1 w 39"/>
                <a:gd name="T47" fmla="*/ 1 h 34"/>
                <a:gd name="T48" fmla="*/ 1 w 39"/>
                <a:gd name="T49" fmla="*/ 1 h 34"/>
                <a:gd name="T50" fmla="*/ 1 w 39"/>
                <a:gd name="T51" fmla="*/ 1 h 34"/>
                <a:gd name="T52" fmla="*/ 1 w 39"/>
                <a:gd name="T53" fmla="*/ 1 h 34"/>
                <a:gd name="T54" fmla="*/ 1 w 39"/>
                <a:gd name="T55" fmla="*/ 1 h 34"/>
                <a:gd name="T56" fmla="*/ 1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6" y="8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7" y="5"/>
                  </a:lnTo>
                  <a:lnTo>
                    <a:pt x="5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7" y="32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2" y="32"/>
                  </a:lnTo>
                  <a:lnTo>
                    <a:pt x="36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1" name="Freeform 78"/>
            <p:cNvSpPr>
              <a:spLocks/>
            </p:cNvSpPr>
            <p:nvPr/>
          </p:nvSpPr>
          <p:spPr bwMode="auto">
            <a:xfrm>
              <a:off x="2012" y="2485"/>
              <a:ext cx="19" cy="17"/>
            </a:xfrm>
            <a:custGeom>
              <a:avLst/>
              <a:gdLst>
                <a:gd name="T0" fmla="*/ 0 w 39"/>
                <a:gd name="T1" fmla="*/ 1 h 34"/>
                <a:gd name="T2" fmla="*/ 0 w 39"/>
                <a:gd name="T3" fmla="*/ 1 h 34"/>
                <a:gd name="T4" fmla="*/ 0 w 39"/>
                <a:gd name="T5" fmla="*/ 1 h 34"/>
                <a:gd name="T6" fmla="*/ 0 w 39"/>
                <a:gd name="T7" fmla="*/ 1 h 34"/>
                <a:gd name="T8" fmla="*/ 0 w 39"/>
                <a:gd name="T9" fmla="*/ 1 h 34"/>
                <a:gd name="T10" fmla="*/ 0 w 39"/>
                <a:gd name="T11" fmla="*/ 1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1 h 34"/>
                <a:gd name="T20" fmla="*/ 0 w 39"/>
                <a:gd name="T21" fmla="*/ 1 h 34"/>
                <a:gd name="T22" fmla="*/ 0 w 39"/>
                <a:gd name="T23" fmla="*/ 1 h 34"/>
                <a:gd name="T24" fmla="*/ 0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0 w 39"/>
                <a:gd name="T33" fmla="*/ 1 h 34"/>
                <a:gd name="T34" fmla="*/ 0 w 39"/>
                <a:gd name="T35" fmla="*/ 1 h 34"/>
                <a:gd name="T36" fmla="*/ 0 w 39"/>
                <a:gd name="T37" fmla="*/ 1 h 34"/>
                <a:gd name="T38" fmla="*/ 0 w 39"/>
                <a:gd name="T39" fmla="*/ 1 h 34"/>
                <a:gd name="T40" fmla="*/ 0 w 39"/>
                <a:gd name="T41" fmla="*/ 1 h 34"/>
                <a:gd name="T42" fmla="*/ 0 w 39"/>
                <a:gd name="T43" fmla="*/ 1 h 34"/>
                <a:gd name="T44" fmla="*/ 0 w 39"/>
                <a:gd name="T45" fmla="*/ 1 h 34"/>
                <a:gd name="T46" fmla="*/ 0 w 39"/>
                <a:gd name="T47" fmla="*/ 1 h 34"/>
                <a:gd name="T48" fmla="*/ 0 w 39"/>
                <a:gd name="T49" fmla="*/ 1 h 34"/>
                <a:gd name="T50" fmla="*/ 0 w 39"/>
                <a:gd name="T51" fmla="*/ 1 h 34"/>
                <a:gd name="T52" fmla="*/ 0 w 39"/>
                <a:gd name="T53" fmla="*/ 1 h 34"/>
                <a:gd name="T54" fmla="*/ 0 w 39"/>
                <a:gd name="T55" fmla="*/ 1 h 34"/>
                <a:gd name="T56" fmla="*/ 0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7" y="15"/>
                  </a:lnTo>
                  <a:lnTo>
                    <a:pt x="37" y="11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2" name="Freeform 79"/>
            <p:cNvSpPr>
              <a:spLocks/>
            </p:cNvSpPr>
            <p:nvPr/>
          </p:nvSpPr>
          <p:spPr bwMode="auto">
            <a:xfrm>
              <a:off x="2062" y="2433"/>
              <a:ext cx="21" cy="17"/>
            </a:xfrm>
            <a:custGeom>
              <a:avLst/>
              <a:gdLst>
                <a:gd name="T0" fmla="*/ 1 w 40"/>
                <a:gd name="T1" fmla="*/ 0 h 35"/>
                <a:gd name="T2" fmla="*/ 1 w 40"/>
                <a:gd name="T3" fmla="*/ 0 h 35"/>
                <a:gd name="T4" fmla="*/ 1 w 40"/>
                <a:gd name="T5" fmla="*/ 0 h 35"/>
                <a:gd name="T6" fmla="*/ 1 w 40"/>
                <a:gd name="T7" fmla="*/ 0 h 35"/>
                <a:gd name="T8" fmla="*/ 1 w 40"/>
                <a:gd name="T9" fmla="*/ 0 h 35"/>
                <a:gd name="T10" fmla="*/ 1 w 40"/>
                <a:gd name="T11" fmla="*/ 0 h 35"/>
                <a:gd name="T12" fmla="*/ 1 w 40"/>
                <a:gd name="T13" fmla="*/ 0 h 35"/>
                <a:gd name="T14" fmla="*/ 1 w 40"/>
                <a:gd name="T15" fmla="*/ 0 h 35"/>
                <a:gd name="T16" fmla="*/ 1 w 40"/>
                <a:gd name="T17" fmla="*/ 0 h 35"/>
                <a:gd name="T18" fmla="*/ 1 w 40"/>
                <a:gd name="T19" fmla="*/ 0 h 35"/>
                <a:gd name="T20" fmla="*/ 1 w 40"/>
                <a:gd name="T21" fmla="*/ 0 h 35"/>
                <a:gd name="T22" fmla="*/ 1 w 40"/>
                <a:gd name="T23" fmla="*/ 0 h 35"/>
                <a:gd name="T24" fmla="*/ 1 w 40"/>
                <a:gd name="T25" fmla="*/ 0 h 35"/>
                <a:gd name="T26" fmla="*/ 0 w 40"/>
                <a:gd name="T27" fmla="*/ 0 h 35"/>
                <a:gd name="T28" fmla="*/ 0 w 40"/>
                <a:gd name="T29" fmla="*/ 0 h 35"/>
                <a:gd name="T30" fmla="*/ 0 w 40"/>
                <a:gd name="T31" fmla="*/ 0 h 35"/>
                <a:gd name="T32" fmla="*/ 1 w 40"/>
                <a:gd name="T33" fmla="*/ 0 h 35"/>
                <a:gd name="T34" fmla="*/ 1 w 40"/>
                <a:gd name="T35" fmla="*/ 0 h 35"/>
                <a:gd name="T36" fmla="*/ 1 w 40"/>
                <a:gd name="T37" fmla="*/ 0 h 35"/>
                <a:gd name="T38" fmla="*/ 1 w 40"/>
                <a:gd name="T39" fmla="*/ 0 h 35"/>
                <a:gd name="T40" fmla="*/ 1 w 40"/>
                <a:gd name="T41" fmla="*/ 0 h 35"/>
                <a:gd name="T42" fmla="*/ 1 w 40"/>
                <a:gd name="T43" fmla="*/ 0 h 35"/>
                <a:gd name="T44" fmla="*/ 1 w 40"/>
                <a:gd name="T45" fmla="*/ 0 h 35"/>
                <a:gd name="T46" fmla="*/ 1 w 40"/>
                <a:gd name="T47" fmla="*/ 0 h 35"/>
                <a:gd name="T48" fmla="*/ 1 w 40"/>
                <a:gd name="T49" fmla="*/ 0 h 35"/>
                <a:gd name="T50" fmla="*/ 1 w 40"/>
                <a:gd name="T51" fmla="*/ 0 h 35"/>
                <a:gd name="T52" fmla="*/ 1 w 40"/>
                <a:gd name="T53" fmla="*/ 0 h 35"/>
                <a:gd name="T54" fmla="*/ 1 w 40"/>
                <a:gd name="T55" fmla="*/ 0 h 35"/>
                <a:gd name="T56" fmla="*/ 1 w 40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35"/>
                <a:gd name="T89" fmla="*/ 40 w 40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35">
                  <a:moveTo>
                    <a:pt x="40" y="17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5"/>
                  </a:lnTo>
                  <a:lnTo>
                    <a:pt x="27" y="3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8" y="5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5" y="29"/>
                  </a:lnTo>
                  <a:lnTo>
                    <a:pt x="8" y="32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2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3" name="Freeform 80"/>
            <p:cNvSpPr>
              <a:spLocks/>
            </p:cNvSpPr>
            <p:nvPr/>
          </p:nvSpPr>
          <p:spPr bwMode="auto">
            <a:xfrm>
              <a:off x="2105" y="2393"/>
              <a:ext cx="20" cy="16"/>
            </a:xfrm>
            <a:custGeom>
              <a:avLst/>
              <a:gdLst>
                <a:gd name="T0" fmla="*/ 1 w 38"/>
                <a:gd name="T1" fmla="*/ 0 h 34"/>
                <a:gd name="T2" fmla="*/ 1 w 38"/>
                <a:gd name="T3" fmla="*/ 0 h 34"/>
                <a:gd name="T4" fmla="*/ 1 w 38"/>
                <a:gd name="T5" fmla="*/ 0 h 34"/>
                <a:gd name="T6" fmla="*/ 1 w 38"/>
                <a:gd name="T7" fmla="*/ 0 h 34"/>
                <a:gd name="T8" fmla="*/ 1 w 38"/>
                <a:gd name="T9" fmla="*/ 0 h 34"/>
                <a:gd name="T10" fmla="*/ 1 w 38"/>
                <a:gd name="T11" fmla="*/ 0 h 34"/>
                <a:gd name="T12" fmla="*/ 1 w 38"/>
                <a:gd name="T13" fmla="*/ 0 h 34"/>
                <a:gd name="T14" fmla="*/ 1 w 38"/>
                <a:gd name="T15" fmla="*/ 0 h 34"/>
                <a:gd name="T16" fmla="*/ 1 w 38"/>
                <a:gd name="T17" fmla="*/ 0 h 34"/>
                <a:gd name="T18" fmla="*/ 1 w 38"/>
                <a:gd name="T19" fmla="*/ 0 h 34"/>
                <a:gd name="T20" fmla="*/ 1 w 38"/>
                <a:gd name="T21" fmla="*/ 0 h 34"/>
                <a:gd name="T22" fmla="*/ 1 w 38"/>
                <a:gd name="T23" fmla="*/ 0 h 34"/>
                <a:gd name="T24" fmla="*/ 0 w 38"/>
                <a:gd name="T25" fmla="*/ 0 h 34"/>
                <a:gd name="T26" fmla="*/ 0 w 38"/>
                <a:gd name="T27" fmla="*/ 0 h 34"/>
                <a:gd name="T28" fmla="*/ 0 w 38"/>
                <a:gd name="T29" fmla="*/ 0 h 34"/>
                <a:gd name="T30" fmla="*/ 0 w 38"/>
                <a:gd name="T31" fmla="*/ 0 h 34"/>
                <a:gd name="T32" fmla="*/ 0 w 38"/>
                <a:gd name="T33" fmla="*/ 0 h 34"/>
                <a:gd name="T34" fmla="*/ 1 w 38"/>
                <a:gd name="T35" fmla="*/ 0 h 34"/>
                <a:gd name="T36" fmla="*/ 1 w 38"/>
                <a:gd name="T37" fmla="*/ 0 h 34"/>
                <a:gd name="T38" fmla="*/ 1 w 38"/>
                <a:gd name="T39" fmla="*/ 0 h 34"/>
                <a:gd name="T40" fmla="*/ 1 w 38"/>
                <a:gd name="T41" fmla="*/ 0 h 34"/>
                <a:gd name="T42" fmla="*/ 1 w 38"/>
                <a:gd name="T43" fmla="*/ 0 h 34"/>
                <a:gd name="T44" fmla="*/ 1 w 38"/>
                <a:gd name="T45" fmla="*/ 0 h 34"/>
                <a:gd name="T46" fmla="*/ 1 w 38"/>
                <a:gd name="T47" fmla="*/ 0 h 34"/>
                <a:gd name="T48" fmla="*/ 1 w 38"/>
                <a:gd name="T49" fmla="*/ 0 h 34"/>
                <a:gd name="T50" fmla="*/ 1 w 38"/>
                <a:gd name="T51" fmla="*/ 0 h 34"/>
                <a:gd name="T52" fmla="*/ 1 w 38"/>
                <a:gd name="T53" fmla="*/ 0 h 34"/>
                <a:gd name="T54" fmla="*/ 1 w 38"/>
                <a:gd name="T55" fmla="*/ 0 h 34"/>
                <a:gd name="T56" fmla="*/ 1 w 38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4"/>
                <a:gd name="T89" fmla="*/ 38 w 38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4">
                  <a:moveTo>
                    <a:pt x="38" y="16"/>
                  </a:moveTo>
                  <a:lnTo>
                    <a:pt x="38" y="15"/>
                  </a:lnTo>
                  <a:lnTo>
                    <a:pt x="37" y="10"/>
                  </a:lnTo>
                  <a:lnTo>
                    <a:pt x="33" y="7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6" y="30"/>
                  </a:lnTo>
                  <a:lnTo>
                    <a:pt x="11" y="32"/>
                  </a:lnTo>
                  <a:lnTo>
                    <a:pt x="15" y="34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8" y="19"/>
                  </a:lnTo>
                  <a:lnTo>
                    <a:pt x="38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4" name="Freeform 81"/>
            <p:cNvSpPr>
              <a:spLocks/>
            </p:cNvSpPr>
            <p:nvPr/>
          </p:nvSpPr>
          <p:spPr bwMode="auto">
            <a:xfrm>
              <a:off x="2114" y="2296"/>
              <a:ext cx="19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0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0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5"/>
                  </a:moveTo>
                  <a:lnTo>
                    <a:pt x="38" y="14"/>
                  </a:lnTo>
                  <a:lnTo>
                    <a:pt x="37" y="9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3" y="26"/>
                  </a:lnTo>
                  <a:lnTo>
                    <a:pt x="6" y="30"/>
                  </a:lnTo>
                  <a:lnTo>
                    <a:pt x="11" y="31"/>
                  </a:lnTo>
                  <a:lnTo>
                    <a:pt x="15" y="33"/>
                  </a:lnTo>
                  <a:lnTo>
                    <a:pt x="18" y="33"/>
                  </a:lnTo>
                  <a:lnTo>
                    <a:pt x="21" y="33"/>
                  </a:lnTo>
                  <a:lnTo>
                    <a:pt x="26" y="31"/>
                  </a:lnTo>
                  <a:lnTo>
                    <a:pt x="30" y="30"/>
                  </a:lnTo>
                  <a:lnTo>
                    <a:pt x="33" y="26"/>
                  </a:lnTo>
                  <a:lnTo>
                    <a:pt x="37" y="23"/>
                  </a:lnTo>
                  <a:lnTo>
                    <a:pt x="38" y="19"/>
                  </a:lnTo>
                  <a:lnTo>
                    <a:pt x="38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5" name="Freeform 82"/>
            <p:cNvSpPr>
              <a:spLocks/>
            </p:cNvSpPr>
            <p:nvPr/>
          </p:nvSpPr>
          <p:spPr bwMode="auto">
            <a:xfrm>
              <a:off x="2144" y="2219"/>
              <a:ext cx="19" cy="16"/>
            </a:xfrm>
            <a:custGeom>
              <a:avLst/>
              <a:gdLst>
                <a:gd name="T0" fmla="*/ 1 w 37"/>
                <a:gd name="T1" fmla="*/ 0 h 33"/>
                <a:gd name="T2" fmla="*/ 1 w 37"/>
                <a:gd name="T3" fmla="*/ 0 h 33"/>
                <a:gd name="T4" fmla="*/ 1 w 37"/>
                <a:gd name="T5" fmla="*/ 0 h 33"/>
                <a:gd name="T6" fmla="*/ 1 w 37"/>
                <a:gd name="T7" fmla="*/ 0 h 33"/>
                <a:gd name="T8" fmla="*/ 1 w 37"/>
                <a:gd name="T9" fmla="*/ 0 h 33"/>
                <a:gd name="T10" fmla="*/ 1 w 37"/>
                <a:gd name="T11" fmla="*/ 0 h 33"/>
                <a:gd name="T12" fmla="*/ 1 w 37"/>
                <a:gd name="T13" fmla="*/ 0 h 33"/>
                <a:gd name="T14" fmla="*/ 1 w 37"/>
                <a:gd name="T15" fmla="*/ 0 h 33"/>
                <a:gd name="T16" fmla="*/ 1 w 37"/>
                <a:gd name="T17" fmla="*/ 0 h 33"/>
                <a:gd name="T18" fmla="*/ 1 w 37"/>
                <a:gd name="T19" fmla="*/ 0 h 33"/>
                <a:gd name="T20" fmla="*/ 1 w 37"/>
                <a:gd name="T21" fmla="*/ 0 h 33"/>
                <a:gd name="T22" fmla="*/ 1 w 37"/>
                <a:gd name="T23" fmla="*/ 0 h 33"/>
                <a:gd name="T24" fmla="*/ 0 w 37"/>
                <a:gd name="T25" fmla="*/ 0 h 33"/>
                <a:gd name="T26" fmla="*/ 0 w 37"/>
                <a:gd name="T27" fmla="*/ 0 h 33"/>
                <a:gd name="T28" fmla="*/ 0 w 37"/>
                <a:gd name="T29" fmla="*/ 0 h 33"/>
                <a:gd name="T30" fmla="*/ 0 w 37"/>
                <a:gd name="T31" fmla="*/ 0 h 33"/>
                <a:gd name="T32" fmla="*/ 0 w 37"/>
                <a:gd name="T33" fmla="*/ 0 h 33"/>
                <a:gd name="T34" fmla="*/ 1 w 37"/>
                <a:gd name="T35" fmla="*/ 0 h 33"/>
                <a:gd name="T36" fmla="*/ 1 w 37"/>
                <a:gd name="T37" fmla="*/ 0 h 33"/>
                <a:gd name="T38" fmla="*/ 1 w 37"/>
                <a:gd name="T39" fmla="*/ 0 h 33"/>
                <a:gd name="T40" fmla="*/ 1 w 37"/>
                <a:gd name="T41" fmla="*/ 0 h 33"/>
                <a:gd name="T42" fmla="*/ 1 w 37"/>
                <a:gd name="T43" fmla="*/ 0 h 33"/>
                <a:gd name="T44" fmla="*/ 1 w 37"/>
                <a:gd name="T45" fmla="*/ 0 h 33"/>
                <a:gd name="T46" fmla="*/ 1 w 37"/>
                <a:gd name="T47" fmla="*/ 0 h 33"/>
                <a:gd name="T48" fmla="*/ 1 w 37"/>
                <a:gd name="T49" fmla="*/ 0 h 33"/>
                <a:gd name="T50" fmla="*/ 1 w 37"/>
                <a:gd name="T51" fmla="*/ 0 h 33"/>
                <a:gd name="T52" fmla="*/ 1 w 37"/>
                <a:gd name="T53" fmla="*/ 0 h 33"/>
                <a:gd name="T54" fmla="*/ 1 w 37"/>
                <a:gd name="T55" fmla="*/ 0 h 33"/>
                <a:gd name="T56" fmla="*/ 1 w 37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33"/>
                <a:gd name="T89" fmla="*/ 37 w 37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33">
                  <a:moveTo>
                    <a:pt x="37" y="15"/>
                  </a:moveTo>
                  <a:lnTo>
                    <a:pt x="37" y="14"/>
                  </a:lnTo>
                  <a:lnTo>
                    <a:pt x="35" y="9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0" y="31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5" y="31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5" y="23"/>
                  </a:lnTo>
                  <a:lnTo>
                    <a:pt x="37" y="19"/>
                  </a:lnTo>
                  <a:lnTo>
                    <a:pt x="37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6" name="Freeform 83"/>
            <p:cNvSpPr>
              <a:spLocks/>
            </p:cNvSpPr>
            <p:nvPr/>
          </p:nvSpPr>
          <p:spPr bwMode="auto">
            <a:xfrm>
              <a:off x="2165" y="2266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1 h 33"/>
                <a:gd name="T14" fmla="*/ 0 w 39"/>
                <a:gd name="T15" fmla="*/ 0 h 33"/>
                <a:gd name="T16" fmla="*/ 0 w 39"/>
                <a:gd name="T17" fmla="*/ 1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5"/>
                  </a:lnTo>
                  <a:lnTo>
                    <a:pt x="37" y="11"/>
                  </a:lnTo>
                  <a:lnTo>
                    <a:pt x="34" y="7"/>
                  </a:lnTo>
                  <a:lnTo>
                    <a:pt x="31" y="4"/>
                  </a:lnTo>
                  <a:lnTo>
                    <a:pt x="27" y="1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2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2" y="23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1" y="30"/>
                  </a:lnTo>
                  <a:lnTo>
                    <a:pt x="34" y="28"/>
                  </a:lnTo>
                  <a:lnTo>
                    <a:pt x="37" y="23"/>
                  </a:lnTo>
                  <a:lnTo>
                    <a:pt x="39" y="18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7" name="Freeform 84"/>
            <p:cNvSpPr>
              <a:spLocks/>
            </p:cNvSpPr>
            <p:nvPr/>
          </p:nvSpPr>
          <p:spPr bwMode="auto">
            <a:xfrm>
              <a:off x="2046" y="2367"/>
              <a:ext cx="19" cy="17"/>
            </a:xfrm>
            <a:custGeom>
              <a:avLst/>
              <a:gdLst>
                <a:gd name="T0" fmla="*/ 0 w 39"/>
                <a:gd name="T1" fmla="*/ 0 h 35"/>
                <a:gd name="T2" fmla="*/ 0 w 39"/>
                <a:gd name="T3" fmla="*/ 0 h 35"/>
                <a:gd name="T4" fmla="*/ 0 w 39"/>
                <a:gd name="T5" fmla="*/ 0 h 35"/>
                <a:gd name="T6" fmla="*/ 0 w 39"/>
                <a:gd name="T7" fmla="*/ 0 h 35"/>
                <a:gd name="T8" fmla="*/ 0 w 39"/>
                <a:gd name="T9" fmla="*/ 0 h 35"/>
                <a:gd name="T10" fmla="*/ 0 w 39"/>
                <a:gd name="T11" fmla="*/ 0 h 35"/>
                <a:gd name="T12" fmla="*/ 0 w 39"/>
                <a:gd name="T13" fmla="*/ 0 h 35"/>
                <a:gd name="T14" fmla="*/ 0 w 39"/>
                <a:gd name="T15" fmla="*/ 0 h 35"/>
                <a:gd name="T16" fmla="*/ 0 w 39"/>
                <a:gd name="T17" fmla="*/ 0 h 35"/>
                <a:gd name="T18" fmla="*/ 0 w 39"/>
                <a:gd name="T19" fmla="*/ 0 h 35"/>
                <a:gd name="T20" fmla="*/ 0 w 39"/>
                <a:gd name="T21" fmla="*/ 0 h 35"/>
                <a:gd name="T22" fmla="*/ 0 w 39"/>
                <a:gd name="T23" fmla="*/ 0 h 35"/>
                <a:gd name="T24" fmla="*/ 0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0 w 39"/>
                <a:gd name="T33" fmla="*/ 0 h 35"/>
                <a:gd name="T34" fmla="*/ 0 w 39"/>
                <a:gd name="T35" fmla="*/ 0 h 35"/>
                <a:gd name="T36" fmla="*/ 0 w 39"/>
                <a:gd name="T37" fmla="*/ 0 h 35"/>
                <a:gd name="T38" fmla="*/ 0 w 39"/>
                <a:gd name="T39" fmla="*/ 0 h 35"/>
                <a:gd name="T40" fmla="*/ 0 w 39"/>
                <a:gd name="T41" fmla="*/ 0 h 35"/>
                <a:gd name="T42" fmla="*/ 0 w 39"/>
                <a:gd name="T43" fmla="*/ 0 h 35"/>
                <a:gd name="T44" fmla="*/ 0 w 39"/>
                <a:gd name="T45" fmla="*/ 0 h 35"/>
                <a:gd name="T46" fmla="*/ 0 w 39"/>
                <a:gd name="T47" fmla="*/ 0 h 35"/>
                <a:gd name="T48" fmla="*/ 0 w 39"/>
                <a:gd name="T49" fmla="*/ 0 h 35"/>
                <a:gd name="T50" fmla="*/ 0 w 39"/>
                <a:gd name="T51" fmla="*/ 0 h 35"/>
                <a:gd name="T52" fmla="*/ 0 w 39"/>
                <a:gd name="T53" fmla="*/ 0 h 35"/>
                <a:gd name="T54" fmla="*/ 0 w 39"/>
                <a:gd name="T55" fmla="*/ 0 h 35"/>
                <a:gd name="T56" fmla="*/ 0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2" y="5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7" y="5"/>
                  </a:lnTo>
                  <a:lnTo>
                    <a:pt x="5" y="7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7" y="35"/>
                  </a:lnTo>
                  <a:lnTo>
                    <a:pt x="20" y="35"/>
                  </a:lnTo>
                  <a:lnTo>
                    <a:pt x="22" y="35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5" y="29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8" name="Freeform 85"/>
            <p:cNvSpPr>
              <a:spLocks/>
            </p:cNvSpPr>
            <p:nvPr/>
          </p:nvSpPr>
          <p:spPr bwMode="auto">
            <a:xfrm>
              <a:off x="2003" y="2426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4"/>
                  </a:lnTo>
                  <a:lnTo>
                    <a:pt x="37" y="11"/>
                  </a:lnTo>
                  <a:lnTo>
                    <a:pt x="36" y="6"/>
                  </a:lnTo>
                  <a:lnTo>
                    <a:pt x="32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9" y="30"/>
                  </a:lnTo>
                  <a:lnTo>
                    <a:pt x="14" y="31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6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29" name="Freeform 86"/>
            <p:cNvSpPr>
              <a:spLocks/>
            </p:cNvSpPr>
            <p:nvPr/>
          </p:nvSpPr>
          <p:spPr bwMode="auto">
            <a:xfrm>
              <a:off x="1973" y="2467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9" y="14"/>
                  </a:lnTo>
                  <a:lnTo>
                    <a:pt x="37" y="10"/>
                  </a:lnTo>
                  <a:lnTo>
                    <a:pt x="34" y="6"/>
                  </a:lnTo>
                  <a:lnTo>
                    <a:pt x="31" y="3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7" y="32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7" y="22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0" name="Freeform 87"/>
            <p:cNvSpPr>
              <a:spLocks/>
            </p:cNvSpPr>
            <p:nvPr/>
          </p:nvSpPr>
          <p:spPr bwMode="auto">
            <a:xfrm>
              <a:off x="2229" y="2178"/>
              <a:ext cx="19" cy="16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0 h 34"/>
                <a:gd name="T20" fmla="*/ 0 w 39"/>
                <a:gd name="T21" fmla="*/ 0 h 34"/>
                <a:gd name="T22" fmla="*/ 0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0 w 39"/>
                <a:gd name="T35" fmla="*/ 0 h 34"/>
                <a:gd name="T36" fmla="*/ 0 w 39"/>
                <a:gd name="T37" fmla="*/ 0 h 34"/>
                <a:gd name="T38" fmla="*/ 0 w 39"/>
                <a:gd name="T39" fmla="*/ 0 h 34"/>
                <a:gd name="T40" fmla="*/ 0 w 39"/>
                <a:gd name="T41" fmla="*/ 0 h 34"/>
                <a:gd name="T42" fmla="*/ 0 w 39"/>
                <a:gd name="T43" fmla="*/ 0 h 34"/>
                <a:gd name="T44" fmla="*/ 0 w 39"/>
                <a:gd name="T45" fmla="*/ 0 h 34"/>
                <a:gd name="T46" fmla="*/ 0 w 39"/>
                <a:gd name="T47" fmla="*/ 0 h 34"/>
                <a:gd name="T48" fmla="*/ 0 w 39"/>
                <a:gd name="T49" fmla="*/ 0 h 34"/>
                <a:gd name="T50" fmla="*/ 0 w 39"/>
                <a:gd name="T51" fmla="*/ 0 h 34"/>
                <a:gd name="T52" fmla="*/ 0 w 39"/>
                <a:gd name="T53" fmla="*/ 0 h 34"/>
                <a:gd name="T54" fmla="*/ 0 w 39"/>
                <a:gd name="T55" fmla="*/ 0 h 34"/>
                <a:gd name="T56" fmla="*/ 0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9" y="16"/>
                  </a:lnTo>
                  <a:lnTo>
                    <a:pt x="37" y="12"/>
                  </a:lnTo>
                  <a:lnTo>
                    <a:pt x="34" y="8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2" y="2"/>
                  </a:lnTo>
                  <a:lnTo>
                    <a:pt x="7" y="4"/>
                  </a:lnTo>
                  <a:lnTo>
                    <a:pt x="5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2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2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1" name="Freeform 88"/>
            <p:cNvSpPr>
              <a:spLocks/>
            </p:cNvSpPr>
            <p:nvPr/>
          </p:nvSpPr>
          <p:spPr bwMode="auto">
            <a:xfrm>
              <a:off x="2221" y="2118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9"/>
                  </a:lnTo>
                  <a:lnTo>
                    <a:pt x="34" y="6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7" y="32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2" name="Freeform 89"/>
            <p:cNvSpPr>
              <a:spLocks/>
            </p:cNvSpPr>
            <p:nvPr/>
          </p:nvSpPr>
          <p:spPr bwMode="auto">
            <a:xfrm>
              <a:off x="2144" y="2133"/>
              <a:ext cx="19" cy="17"/>
            </a:xfrm>
            <a:custGeom>
              <a:avLst/>
              <a:gdLst>
                <a:gd name="T0" fmla="*/ 1 w 37"/>
                <a:gd name="T1" fmla="*/ 1 h 33"/>
                <a:gd name="T2" fmla="*/ 1 w 37"/>
                <a:gd name="T3" fmla="*/ 1 h 33"/>
                <a:gd name="T4" fmla="*/ 1 w 37"/>
                <a:gd name="T5" fmla="*/ 1 h 33"/>
                <a:gd name="T6" fmla="*/ 1 w 37"/>
                <a:gd name="T7" fmla="*/ 1 h 33"/>
                <a:gd name="T8" fmla="*/ 1 w 37"/>
                <a:gd name="T9" fmla="*/ 1 h 33"/>
                <a:gd name="T10" fmla="*/ 1 w 37"/>
                <a:gd name="T11" fmla="*/ 1 h 33"/>
                <a:gd name="T12" fmla="*/ 1 w 37"/>
                <a:gd name="T13" fmla="*/ 0 h 33"/>
                <a:gd name="T14" fmla="*/ 1 w 37"/>
                <a:gd name="T15" fmla="*/ 0 h 33"/>
                <a:gd name="T16" fmla="*/ 1 w 37"/>
                <a:gd name="T17" fmla="*/ 0 h 33"/>
                <a:gd name="T18" fmla="*/ 1 w 37"/>
                <a:gd name="T19" fmla="*/ 1 h 33"/>
                <a:gd name="T20" fmla="*/ 1 w 37"/>
                <a:gd name="T21" fmla="*/ 1 h 33"/>
                <a:gd name="T22" fmla="*/ 1 w 37"/>
                <a:gd name="T23" fmla="*/ 1 h 33"/>
                <a:gd name="T24" fmla="*/ 0 w 37"/>
                <a:gd name="T25" fmla="*/ 1 h 33"/>
                <a:gd name="T26" fmla="*/ 0 w 37"/>
                <a:gd name="T27" fmla="*/ 1 h 33"/>
                <a:gd name="T28" fmla="*/ 0 w 37"/>
                <a:gd name="T29" fmla="*/ 1 h 33"/>
                <a:gd name="T30" fmla="*/ 0 w 37"/>
                <a:gd name="T31" fmla="*/ 1 h 33"/>
                <a:gd name="T32" fmla="*/ 0 w 37"/>
                <a:gd name="T33" fmla="*/ 1 h 33"/>
                <a:gd name="T34" fmla="*/ 1 w 37"/>
                <a:gd name="T35" fmla="*/ 1 h 33"/>
                <a:gd name="T36" fmla="*/ 1 w 37"/>
                <a:gd name="T37" fmla="*/ 1 h 33"/>
                <a:gd name="T38" fmla="*/ 1 w 37"/>
                <a:gd name="T39" fmla="*/ 1 h 33"/>
                <a:gd name="T40" fmla="*/ 1 w 37"/>
                <a:gd name="T41" fmla="*/ 1 h 33"/>
                <a:gd name="T42" fmla="*/ 1 w 37"/>
                <a:gd name="T43" fmla="*/ 1 h 33"/>
                <a:gd name="T44" fmla="*/ 1 w 37"/>
                <a:gd name="T45" fmla="*/ 1 h 33"/>
                <a:gd name="T46" fmla="*/ 1 w 37"/>
                <a:gd name="T47" fmla="*/ 1 h 33"/>
                <a:gd name="T48" fmla="*/ 1 w 37"/>
                <a:gd name="T49" fmla="*/ 1 h 33"/>
                <a:gd name="T50" fmla="*/ 1 w 37"/>
                <a:gd name="T51" fmla="*/ 1 h 33"/>
                <a:gd name="T52" fmla="*/ 1 w 37"/>
                <a:gd name="T53" fmla="*/ 1 h 33"/>
                <a:gd name="T54" fmla="*/ 1 w 37"/>
                <a:gd name="T55" fmla="*/ 1 h 33"/>
                <a:gd name="T56" fmla="*/ 1 w 37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33"/>
                <a:gd name="T89" fmla="*/ 37 w 37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33">
                  <a:moveTo>
                    <a:pt x="37" y="17"/>
                  </a:moveTo>
                  <a:lnTo>
                    <a:pt x="37" y="14"/>
                  </a:lnTo>
                  <a:lnTo>
                    <a:pt x="35" y="11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5" y="33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5" y="24"/>
                  </a:lnTo>
                  <a:lnTo>
                    <a:pt x="37" y="19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3" name="Freeform 90"/>
            <p:cNvSpPr>
              <a:spLocks/>
            </p:cNvSpPr>
            <p:nvPr/>
          </p:nvSpPr>
          <p:spPr bwMode="auto">
            <a:xfrm>
              <a:off x="2174" y="2182"/>
              <a:ext cx="19" cy="16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0 h 34"/>
                <a:gd name="T20" fmla="*/ 0 w 39"/>
                <a:gd name="T21" fmla="*/ 0 h 34"/>
                <a:gd name="T22" fmla="*/ 0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0 w 39"/>
                <a:gd name="T35" fmla="*/ 0 h 34"/>
                <a:gd name="T36" fmla="*/ 0 w 39"/>
                <a:gd name="T37" fmla="*/ 0 h 34"/>
                <a:gd name="T38" fmla="*/ 0 w 39"/>
                <a:gd name="T39" fmla="*/ 0 h 34"/>
                <a:gd name="T40" fmla="*/ 0 w 39"/>
                <a:gd name="T41" fmla="*/ 0 h 34"/>
                <a:gd name="T42" fmla="*/ 0 w 39"/>
                <a:gd name="T43" fmla="*/ 0 h 34"/>
                <a:gd name="T44" fmla="*/ 0 w 39"/>
                <a:gd name="T45" fmla="*/ 0 h 34"/>
                <a:gd name="T46" fmla="*/ 0 w 39"/>
                <a:gd name="T47" fmla="*/ 0 h 34"/>
                <a:gd name="T48" fmla="*/ 0 w 39"/>
                <a:gd name="T49" fmla="*/ 0 h 34"/>
                <a:gd name="T50" fmla="*/ 0 w 39"/>
                <a:gd name="T51" fmla="*/ 0 h 34"/>
                <a:gd name="T52" fmla="*/ 0 w 39"/>
                <a:gd name="T53" fmla="*/ 0 h 34"/>
                <a:gd name="T54" fmla="*/ 0 w 39"/>
                <a:gd name="T55" fmla="*/ 0 h 34"/>
                <a:gd name="T56" fmla="*/ 0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9" y="15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4"/>
                  </a:lnTo>
                  <a:lnTo>
                    <a:pt x="5" y="7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4" name="Freeform 91"/>
            <p:cNvSpPr>
              <a:spLocks/>
            </p:cNvSpPr>
            <p:nvPr/>
          </p:nvSpPr>
          <p:spPr bwMode="auto">
            <a:xfrm>
              <a:off x="2208" y="2211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1 h 33"/>
                <a:gd name="T14" fmla="*/ 0 w 39"/>
                <a:gd name="T15" fmla="*/ 0 h 33"/>
                <a:gd name="T16" fmla="*/ 0 w 39"/>
                <a:gd name="T17" fmla="*/ 1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7" y="16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0" y="5"/>
                  </a:lnTo>
                  <a:lnTo>
                    <a:pt x="27" y="1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7" y="31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7" y="33"/>
                  </a:lnTo>
                  <a:lnTo>
                    <a:pt x="30" y="31"/>
                  </a:lnTo>
                  <a:lnTo>
                    <a:pt x="34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5" name="Freeform 92"/>
            <p:cNvSpPr>
              <a:spLocks/>
            </p:cNvSpPr>
            <p:nvPr/>
          </p:nvSpPr>
          <p:spPr bwMode="auto">
            <a:xfrm>
              <a:off x="2195" y="2978"/>
              <a:ext cx="20" cy="16"/>
            </a:xfrm>
            <a:custGeom>
              <a:avLst/>
              <a:gdLst>
                <a:gd name="T0" fmla="*/ 1 w 39"/>
                <a:gd name="T1" fmla="*/ 0 h 34"/>
                <a:gd name="T2" fmla="*/ 1 w 39"/>
                <a:gd name="T3" fmla="*/ 0 h 34"/>
                <a:gd name="T4" fmla="*/ 1 w 39"/>
                <a:gd name="T5" fmla="*/ 0 h 34"/>
                <a:gd name="T6" fmla="*/ 1 w 39"/>
                <a:gd name="T7" fmla="*/ 0 h 34"/>
                <a:gd name="T8" fmla="*/ 1 w 39"/>
                <a:gd name="T9" fmla="*/ 0 h 34"/>
                <a:gd name="T10" fmla="*/ 1 w 39"/>
                <a:gd name="T11" fmla="*/ 0 h 34"/>
                <a:gd name="T12" fmla="*/ 1 w 39"/>
                <a:gd name="T13" fmla="*/ 0 h 34"/>
                <a:gd name="T14" fmla="*/ 1 w 39"/>
                <a:gd name="T15" fmla="*/ 0 h 34"/>
                <a:gd name="T16" fmla="*/ 1 w 39"/>
                <a:gd name="T17" fmla="*/ 0 h 34"/>
                <a:gd name="T18" fmla="*/ 1 w 39"/>
                <a:gd name="T19" fmla="*/ 0 h 34"/>
                <a:gd name="T20" fmla="*/ 1 w 39"/>
                <a:gd name="T21" fmla="*/ 0 h 34"/>
                <a:gd name="T22" fmla="*/ 1 w 39"/>
                <a:gd name="T23" fmla="*/ 0 h 34"/>
                <a:gd name="T24" fmla="*/ 1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1 w 39"/>
                <a:gd name="T33" fmla="*/ 0 h 34"/>
                <a:gd name="T34" fmla="*/ 1 w 39"/>
                <a:gd name="T35" fmla="*/ 0 h 34"/>
                <a:gd name="T36" fmla="*/ 1 w 39"/>
                <a:gd name="T37" fmla="*/ 0 h 34"/>
                <a:gd name="T38" fmla="*/ 1 w 39"/>
                <a:gd name="T39" fmla="*/ 0 h 34"/>
                <a:gd name="T40" fmla="*/ 1 w 39"/>
                <a:gd name="T41" fmla="*/ 0 h 34"/>
                <a:gd name="T42" fmla="*/ 1 w 39"/>
                <a:gd name="T43" fmla="*/ 0 h 34"/>
                <a:gd name="T44" fmla="*/ 1 w 39"/>
                <a:gd name="T45" fmla="*/ 0 h 34"/>
                <a:gd name="T46" fmla="*/ 1 w 39"/>
                <a:gd name="T47" fmla="*/ 0 h 34"/>
                <a:gd name="T48" fmla="*/ 1 w 39"/>
                <a:gd name="T49" fmla="*/ 0 h 34"/>
                <a:gd name="T50" fmla="*/ 1 w 39"/>
                <a:gd name="T51" fmla="*/ 0 h 34"/>
                <a:gd name="T52" fmla="*/ 1 w 39"/>
                <a:gd name="T53" fmla="*/ 0 h 34"/>
                <a:gd name="T54" fmla="*/ 1 w 39"/>
                <a:gd name="T55" fmla="*/ 0 h 34"/>
                <a:gd name="T56" fmla="*/ 1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9" y="15"/>
                  </a:lnTo>
                  <a:lnTo>
                    <a:pt x="37" y="10"/>
                  </a:lnTo>
                  <a:lnTo>
                    <a:pt x="33" y="7"/>
                  </a:lnTo>
                  <a:lnTo>
                    <a:pt x="32" y="3"/>
                  </a:lnTo>
                  <a:lnTo>
                    <a:pt x="27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7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8" y="30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2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6" name="Freeform 93"/>
            <p:cNvSpPr>
              <a:spLocks/>
            </p:cNvSpPr>
            <p:nvPr/>
          </p:nvSpPr>
          <p:spPr bwMode="auto">
            <a:xfrm>
              <a:off x="2174" y="2944"/>
              <a:ext cx="20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1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1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6"/>
                  </a:moveTo>
                  <a:lnTo>
                    <a:pt x="37" y="14"/>
                  </a:lnTo>
                  <a:lnTo>
                    <a:pt x="37" y="9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6" y="3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6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8" y="33"/>
                  </a:lnTo>
                  <a:lnTo>
                    <a:pt x="20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8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7" name="Freeform 94"/>
            <p:cNvSpPr>
              <a:spLocks/>
            </p:cNvSpPr>
            <p:nvPr/>
          </p:nvSpPr>
          <p:spPr bwMode="auto">
            <a:xfrm>
              <a:off x="2076" y="2929"/>
              <a:ext cx="19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1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1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7"/>
                  </a:moveTo>
                  <a:lnTo>
                    <a:pt x="38" y="14"/>
                  </a:lnTo>
                  <a:lnTo>
                    <a:pt x="37" y="11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6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6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4"/>
                  </a:lnTo>
                  <a:lnTo>
                    <a:pt x="38" y="19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8" name="Freeform 95"/>
            <p:cNvSpPr>
              <a:spLocks/>
            </p:cNvSpPr>
            <p:nvPr/>
          </p:nvSpPr>
          <p:spPr bwMode="auto">
            <a:xfrm>
              <a:off x="2059" y="2978"/>
              <a:ext cx="19" cy="16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w 39"/>
                <a:gd name="T19" fmla="*/ 0 h 34"/>
                <a:gd name="T20" fmla="*/ 0 w 39"/>
                <a:gd name="T21" fmla="*/ 0 h 34"/>
                <a:gd name="T22" fmla="*/ 0 w 39"/>
                <a:gd name="T23" fmla="*/ 0 h 34"/>
                <a:gd name="T24" fmla="*/ 0 w 39"/>
                <a:gd name="T25" fmla="*/ 0 h 34"/>
                <a:gd name="T26" fmla="*/ 0 w 39"/>
                <a:gd name="T27" fmla="*/ 0 h 34"/>
                <a:gd name="T28" fmla="*/ 0 w 39"/>
                <a:gd name="T29" fmla="*/ 0 h 34"/>
                <a:gd name="T30" fmla="*/ 0 w 39"/>
                <a:gd name="T31" fmla="*/ 0 h 34"/>
                <a:gd name="T32" fmla="*/ 0 w 39"/>
                <a:gd name="T33" fmla="*/ 0 h 34"/>
                <a:gd name="T34" fmla="*/ 0 w 39"/>
                <a:gd name="T35" fmla="*/ 0 h 34"/>
                <a:gd name="T36" fmla="*/ 0 w 39"/>
                <a:gd name="T37" fmla="*/ 0 h 34"/>
                <a:gd name="T38" fmla="*/ 0 w 39"/>
                <a:gd name="T39" fmla="*/ 0 h 34"/>
                <a:gd name="T40" fmla="*/ 0 w 39"/>
                <a:gd name="T41" fmla="*/ 0 h 34"/>
                <a:gd name="T42" fmla="*/ 0 w 39"/>
                <a:gd name="T43" fmla="*/ 0 h 34"/>
                <a:gd name="T44" fmla="*/ 0 w 39"/>
                <a:gd name="T45" fmla="*/ 0 h 34"/>
                <a:gd name="T46" fmla="*/ 0 w 39"/>
                <a:gd name="T47" fmla="*/ 0 h 34"/>
                <a:gd name="T48" fmla="*/ 0 w 39"/>
                <a:gd name="T49" fmla="*/ 0 h 34"/>
                <a:gd name="T50" fmla="*/ 0 w 39"/>
                <a:gd name="T51" fmla="*/ 0 h 34"/>
                <a:gd name="T52" fmla="*/ 0 w 39"/>
                <a:gd name="T53" fmla="*/ 0 h 34"/>
                <a:gd name="T54" fmla="*/ 0 w 39"/>
                <a:gd name="T55" fmla="*/ 0 h 34"/>
                <a:gd name="T56" fmla="*/ 0 w 39"/>
                <a:gd name="T57" fmla="*/ 0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6"/>
                  </a:moveTo>
                  <a:lnTo>
                    <a:pt x="37" y="15"/>
                  </a:lnTo>
                  <a:lnTo>
                    <a:pt x="35" y="10"/>
                  </a:lnTo>
                  <a:lnTo>
                    <a:pt x="34" y="7"/>
                  </a:lnTo>
                  <a:lnTo>
                    <a:pt x="30" y="3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4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5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5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39" name="Freeform 96"/>
            <p:cNvSpPr>
              <a:spLocks/>
            </p:cNvSpPr>
            <p:nvPr/>
          </p:nvSpPr>
          <p:spPr bwMode="auto">
            <a:xfrm>
              <a:off x="2020" y="2985"/>
              <a:ext cx="20" cy="17"/>
            </a:xfrm>
            <a:custGeom>
              <a:avLst/>
              <a:gdLst>
                <a:gd name="T0" fmla="*/ 1 w 38"/>
                <a:gd name="T1" fmla="*/ 1 h 34"/>
                <a:gd name="T2" fmla="*/ 1 w 38"/>
                <a:gd name="T3" fmla="*/ 1 h 34"/>
                <a:gd name="T4" fmla="*/ 1 w 38"/>
                <a:gd name="T5" fmla="*/ 1 h 34"/>
                <a:gd name="T6" fmla="*/ 1 w 38"/>
                <a:gd name="T7" fmla="*/ 1 h 34"/>
                <a:gd name="T8" fmla="*/ 1 w 38"/>
                <a:gd name="T9" fmla="*/ 1 h 34"/>
                <a:gd name="T10" fmla="*/ 1 w 38"/>
                <a:gd name="T11" fmla="*/ 1 h 34"/>
                <a:gd name="T12" fmla="*/ 1 w 38"/>
                <a:gd name="T13" fmla="*/ 1 h 34"/>
                <a:gd name="T14" fmla="*/ 1 w 38"/>
                <a:gd name="T15" fmla="*/ 0 h 34"/>
                <a:gd name="T16" fmla="*/ 1 w 38"/>
                <a:gd name="T17" fmla="*/ 1 h 34"/>
                <a:gd name="T18" fmla="*/ 1 w 38"/>
                <a:gd name="T19" fmla="*/ 1 h 34"/>
                <a:gd name="T20" fmla="*/ 1 w 38"/>
                <a:gd name="T21" fmla="*/ 1 h 34"/>
                <a:gd name="T22" fmla="*/ 1 w 38"/>
                <a:gd name="T23" fmla="*/ 1 h 34"/>
                <a:gd name="T24" fmla="*/ 1 w 38"/>
                <a:gd name="T25" fmla="*/ 1 h 34"/>
                <a:gd name="T26" fmla="*/ 0 w 38"/>
                <a:gd name="T27" fmla="*/ 1 h 34"/>
                <a:gd name="T28" fmla="*/ 0 w 38"/>
                <a:gd name="T29" fmla="*/ 1 h 34"/>
                <a:gd name="T30" fmla="*/ 0 w 38"/>
                <a:gd name="T31" fmla="*/ 1 h 34"/>
                <a:gd name="T32" fmla="*/ 1 w 38"/>
                <a:gd name="T33" fmla="*/ 1 h 34"/>
                <a:gd name="T34" fmla="*/ 1 w 38"/>
                <a:gd name="T35" fmla="*/ 1 h 34"/>
                <a:gd name="T36" fmla="*/ 1 w 38"/>
                <a:gd name="T37" fmla="*/ 1 h 34"/>
                <a:gd name="T38" fmla="*/ 1 w 38"/>
                <a:gd name="T39" fmla="*/ 1 h 34"/>
                <a:gd name="T40" fmla="*/ 1 w 38"/>
                <a:gd name="T41" fmla="*/ 1 h 34"/>
                <a:gd name="T42" fmla="*/ 1 w 38"/>
                <a:gd name="T43" fmla="*/ 1 h 34"/>
                <a:gd name="T44" fmla="*/ 1 w 38"/>
                <a:gd name="T45" fmla="*/ 1 h 34"/>
                <a:gd name="T46" fmla="*/ 1 w 38"/>
                <a:gd name="T47" fmla="*/ 1 h 34"/>
                <a:gd name="T48" fmla="*/ 1 w 38"/>
                <a:gd name="T49" fmla="*/ 1 h 34"/>
                <a:gd name="T50" fmla="*/ 1 w 38"/>
                <a:gd name="T51" fmla="*/ 1 h 34"/>
                <a:gd name="T52" fmla="*/ 1 w 38"/>
                <a:gd name="T53" fmla="*/ 1 h 34"/>
                <a:gd name="T54" fmla="*/ 1 w 38"/>
                <a:gd name="T55" fmla="*/ 1 h 34"/>
                <a:gd name="T56" fmla="*/ 1 w 38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4"/>
                <a:gd name="T89" fmla="*/ 38 w 38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4">
                  <a:moveTo>
                    <a:pt x="38" y="17"/>
                  </a:moveTo>
                  <a:lnTo>
                    <a:pt x="38" y="15"/>
                  </a:lnTo>
                  <a:lnTo>
                    <a:pt x="37" y="11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7" y="3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7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5" y="28"/>
                  </a:lnTo>
                  <a:lnTo>
                    <a:pt x="8" y="31"/>
                  </a:lnTo>
                  <a:lnTo>
                    <a:pt x="11" y="33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7" y="33"/>
                  </a:lnTo>
                  <a:lnTo>
                    <a:pt x="32" y="31"/>
                  </a:lnTo>
                  <a:lnTo>
                    <a:pt x="35" y="28"/>
                  </a:lnTo>
                  <a:lnTo>
                    <a:pt x="37" y="23"/>
                  </a:lnTo>
                  <a:lnTo>
                    <a:pt x="38" y="20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0" name="Freeform 97"/>
            <p:cNvSpPr>
              <a:spLocks/>
            </p:cNvSpPr>
            <p:nvPr/>
          </p:nvSpPr>
          <p:spPr bwMode="auto">
            <a:xfrm>
              <a:off x="2046" y="2948"/>
              <a:ext cx="20" cy="17"/>
            </a:xfrm>
            <a:custGeom>
              <a:avLst/>
              <a:gdLst>
                <a:gd name="T0" fmla="*/ 1 w 39"/>
                <a:gd name="T1" fmla="*/ 0 h 35"/>
                <a:gd name="T2" fmla="*/ 1 w 39"/>
                <a:gd name="T3" fmla="*/ 0 h 35"/>
                <a:gd name="T4" fmla="*/ 1 w 39"/>
                <a:gd name="T5" fmla="*/ 0 h 35"/>
                <a:gd name="T6" fmla="*/ 1 w 39"/>
                <a:gd name="T7" fmla="*/ 0 h 35"/>
                <a:gd name="T8" fmla="*/ 1 w 39"/>
                <a:gd name="T9" fmla="*/ 0 h 35"/>
                <a:gd name="T10" fmla="*/ 1 w 39"/>
                <a:gd name="T11" fmla="*/ 0 h 35"/>
                <a:gd name="T12" fmla="*/ 1 w 39"/>
                <a:gd name="T13" fmla="*/ 0 h 35"/>
                <a:gd name="T14" fmla="*/ 1 w 39"/>
                <a:gd name="T15" fmla="*/ 0 h 35"/>
                <a:gd name="T16" fmla="*/ 1 w 39"/>
                <a:gd name="T17" fmla="*/ 0 h 35"/>
                <a:gd name="T18" fmla="*/ 1 w 39"/>
                <a:gd name="T19" fmla="*/ 0 h 35"/>
                <a:gd name="T20" fmla="*/ 1 w 39"/>
                <a:gd name="T21" fmla="*/ 0 h 35"/>
                <a:gd name="T22" fmla="*/ 1 w 39"/>
                <a:gd name="T23" fmla="*/ 0 h 35"/>
                <a:gd name="T24" fmla="*/ 1 w 39"/>
                <a:gd name="T25" fmla="*/ 0 h 35"/>
                <a:gd name="T26" fmla="*/ 0 w 39"/>
                <a:gd name="T27" fmla="*/ 0 h 35"/>
                <a:gd name="T28" fmla="*/ 0 w 39"/>
                <a:gd name="T29" fmla="*/ 0 h 35"/>
                <a:gd name="T30" fmla="*/ 0 w 39"/>
                <a:gd name="T31" fmla="*/ 0 h 35"/>
                <a:gd name="T32" fmla="*/ 1 w 39"/>
                <a:gd name="T33" fmla="*/ 0 h 35"/>
                <a:gd name="T34" fmla="*/ 1 w 39"/>
                <a:gd name="T35" fmla="*/ 0 h 35"/>
                <a:gd name="T36" fmla="*/ 1 w 39"/>
                <a:gd name="T37" fmla="*/ 0 h 35"/>
                <a:gd name="T38" fmla="*/ 1 w 39"/>
                <a:gd name="T39" fmla="*/ 0 h 35"/>
                <a:gd name="T40" fmla="*/ 1 w 39"/>
                <a:gd name="T41" fmla="*/ 0 h 35"/>
                <a:gd name="T42" fmla="*/ 1 w 39"/>
                <a:gd name="T43" fmla="*/ 0 h 35"/>
                <a:gd name="T44" fmla="*/ 1 w 39"/>
                <a:gd name="T45" fmla="*/ 0 h 35"/>
                <a:gd name="T46" fmla="*/ 1 w 39"/>
                <a:gd name="T47" fmla="*/ 0 h 35"/>
                <a:gd name="T48" fmla="*/ 1 w 39"/>
                <a:gd name="T49" fmla="*/ 0 h 35"/>
                <a:gd name="T50" fmla="*/ 1 w 39"/>
                <a:gd name="T51" fmla="*/ 0 h 35"/>
                <a:gd name="T52" fmla="*/ 1 w 39"/>
                <a:gd name="T53" fmla="*/ 0 h 35"/>
                <a:gd name="T54" fmla="*/ 1 w 39"/>
                <a:gd name="T55" fmla="*/ 0 h 35"/>
                <a:gd name="T56" fmla="*/ 1 w 39"/>
                <a:gd name="T57" fmla="*/ 0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5"/>
                <a:gd name="T89" fmla="*/ 39 w 39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5">
                  <a:moveTo>
                    <a:pt x="39" y="18"/>
                  </a:moveTo>
                  <a:lnTo>
                    <a:pt x="37" y="16"/>
                  </a:lnTo>
                  <a:lnTo>
                    <a:pt x="35" y="11"/>
                  </a:lnTo>
                  <a:lnTo>
                    <a:pt x="33" y="8"/>
                  </a:lnTo>
                  <a:lnTo>
                    <a:pt x="30" y="5"/>
                  </a:lnTo>
                  <a:lnTo>
                    <a:pt x="25" y="3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5" y="2"/>
                  </a:lnTo>
                  <a:lnTo>
                    <a:pt x="12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3" y="29"/>
                  </a:lnTo>
                  <a:lnTo>
                    <a:pt x="7" y="32"/>
                  </a:lnTo>
                  <a:lnTo>
                    <a:pt x="12" y="33"/>
                  </a:lnTo>
                  <a:lnTo>
                    <a:pt x="15" y="35"/>
                  </a:lnTo>
                  <a:lnTo>
                    <a:pt x="18" y="35"/>
                  </a:lnTo>
                  <a:lnTo>
                    <a:pt x="20" y="35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3" y="29"/>
                  </a:lnTo>
                  <a:lnTo>
                    <a:pt x="35" y="24"/>
                  </a:lnTo>
                  <a:lnTo>
                    <a:pt x="37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1" name="Freeform 98"/>
            <p:cNvSpPr>
              <a:spLocks/>
            </p:cNvSpPr>
            <p:nvPr/>
          </p:nvSpPr>
          <p:spPr bwMode="auto">
            <a:xfrm>
              <a:off x="2042" y="2922"/>
              <a:ext cx="20" cy="17"/>
            </a:xfrm>
            <a:custGeom>
              <a:avLst/>
              <a:gdLst>
                <a:gd name="T0" fmla="*/ 1 w 39"/>
                <a:gd name="T1" fmla="*/ 1 h 33"/>
                <a:gd name="T2" fmla="*/ 1 w 39"/>
                <a:gd name="T3" fmla="*/ 1 h 33"/>
                <a:gd name="T4" fmla="*/ 1 w 39"/>
                <a:gd name="T5" fmla="*/ 1 h 33"/>
                <a:gd name="T6" fmla="*/ 1 w 39"/>
                <a:gd name="T7" fmla="*/ 1 h 33"/>
                <a:gd name="T8" fmla="*/ 1 w 39"/>
                <a:gd name="T9" fmla="*/ 1 h 33"/>
                <a:gd name="T10" fmla="*/ 1 w 39"/>
                <a:gd name="T11" fmla="*/ 1 h 33"/>
                <a:gd name="T12" fmla="*/ 1 w 39"/>
                <a:gd name="T13" fmla="*/ 0 h 33"/>
                <a:gd name="T14" fmla="*/ 1 w 39"/>
                <a:gd name="T15" fmla="*/ 0 h 33"/>
                <a:gd name="T16" fmla="*/ 1 w 39"/>
                <a:gd name="T17" fmla="*/ 0 h 33"/>
                <a:gd name="T18" fmla="*/ 1 w 39"/>
                <a:gd name="T19" fmla="*/ 1 h 33"/>
                <a:gd name="T20" fmla="*/ 1 w 39"/>
                <a:gd name="T21" fmla="*/ 1 h 33"/>
                <a:gd name="T22" fmla="*/ 1 w 39"/>
                <a:gd name="T23" fmla="*/ 1 h 33"/>
                <a:gd name="T24" fmla="*/ 1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1 w 39"/>
                <a:gd name="T33" fmla="*/ 1 h 33"/>
                <a:gd name="T34" fmla="*/ 1 w 39"/>
                <a:gd name="T35" fmla="*/ 1 h 33"/>
                <a:gd name="T36" fmla="*/ 1 w 39"/>
                <a:gd name="T37" fmla="*/ 1 h 33"/>
                <a:gd name="T38" fmla="*/ 1 w 39"/>
                <a:gd name="T39" fmla="*/ 1 h 33"/>
                <a:gd name="T40" fmla="*/ 1 w 39"/>
                <a:gd name="T41" fmla="*/ 1 h 33"/>
                <a:gd name="T42" fmla="*/ 1 w 39"/>
                <a:gd name="T43" fmla="*/ 1 h 33"/>
                <a:gd name="T44" fmla="*/ 1 w 39"/>
                <a:gd name="T45" fmla="*/ 1 h 33"/>
                <a:gd name="T46" fmla="*/ 1 w 39"/>
                <a:gd name="T47" fmla="*/ 1 h 33"/>
                <a:gd name="T48" fmla="*/ 1 w 39"/>
                <a:gd name="T49" fmla="*/ 1 h 33"/>
                <a:gd name="T50" fmla="*/ 1 w 39"/>
                <a:gd name="T51" fmla="*/ 1 h 33"/>
                <a:gd name="T52" fmla="*/ 1 w 39"/>
                <a:gd name="T53" fmla="*/ 1 h 33"/>
                <a:gd name="T54" fmla="*/ 1 w 39"/>
                <a:gd name="T55" fmla="*/ 1 h 33"/>
                <a:gd name="T56" fmla="*/ 1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5"/>
                  </a:moveTo>
                  <a:lnTo>
                    <a:pt x="37" y="14"/>
                  </a:lnTo>
                  <a:lnTo>
                    <a:pt x="36" y="9"/>
                  </a:lnTo>
                  <a:lnTo>
                    <a:pt x="34" y="6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12" y="31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6" y="31"/>
                  </a:lnTo>
                  <a:lnTo>
                    <a:pt x="31" y="30"/>
                  </a:lnTo>
                  <a:lnTo>
                    <a:pt x="34" y="27"/>
                  </a:lnTo>
                  <a:lnTo>
                    <a:pt x="36" y="23"/>
                  </a:lnTo>
                  <a:lnTo>
                    <a:pt x="37" y="19"/>
                  </a:lnTo>
                  <a:lnTo>
                    <a:pt x="39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2" name="Freeform 99"/>
            <p:cNvSpPr>
              <a:spLocks/>
            </p:cNvSpPr>
            <p:nvPr/>
          </p:nvSpPr>
          <p:spPr bwMode="auto">
            <a:xfrm>
              <a:off x="2084" y="2903"/>
              <a:ext cx="20" cy="17"/>
            </a:xfrm>
            <a:custGeom>
              <a:avLst/>
              <a:gdLst>
                <a:gd name="T0" fmla="*/ 1 w 38"/>
                <a:gd name="T1" fmla="*/ 1 h 33"/>
                <a:gd name="T2" fmla="*/ 1 w 38"/>
                <a:gd name="T3" fmla="*/ 1 h 33"/>
                <a:gd name="T4" fmla="*/ 1 w 38"/>
                <a:gd name="T5" fmla="*/ 1 h 33"/>
                <a:gd name="T6" fmla="*/ 1 w 38"/>
                <a:gd name="T7" fmla="*/ 1 h 33"/>
                <a:gd name="T8" fmla="*/ 1 w 38"/>
                <a:gd name="T9" fmla="*/ 1 h 33"/>
                <a:gd name="T10" fmla="*/ 1 w 38"/>
                <a:gd name="T11" fmla="*/ 1 h 33"/>
                <a:gd name="T12" fmla="*/ 1 w 38"/>
                <a:gd name="T13" fmla="*/ 0 h 33"/>
                <a:gd name="T14" fmla="*/ 1 w 38"/>
                <a:gd name="T15" fmla="*/ 0 h 33"/>
                <a:gd name="T16" fmla="*/ 1 w 38"/>
                <a:gd name="T17" fmla="*/ 0 h 33"/>
                <a:gd name="T18" fmla="*/ 1 w 38"/>
                <a:gd name="T19" fmla="*/ 1 h 33"/>
                <a:gd name="T20" fmla="*/ 1 w 38"/>
                <a:gd name="T21" fmla="*/ 1 h 33"/>
                <a:gd name="T22" fmla="*/ 1 w 38"/>
                <a:gd name="T23" fmla="*/ 1 h 33"/>
                <a:gd name="T24" fmla="*/ 1 w 38"/>
                <a:gd name="T25" fmla="*/ 1 h 33"/>
                <a:gd name="T26" fmla="*/ 0 w 38"/>
                <a:gd name="T27" fmla="*/ 1 h 33"/>
                <a:gd name="T28" fmla="*/ 0 w 38"/>
                <a:gd name="T29" fmla="*/ 1 h 33"/>
                <a:gd name="T30" fmla="*/ 0 w 38"/>
                <a:gd name="T31" fmla="*/ 1 h 33"/>
                <a:gd name="T32" fmla="*/ 1 w 38"/>
                <a:gd name="T33" fmla="*/ 1 h 33"/>
                <a:gd name="T34" fmla="*/ 1 w 38"/>
                <a:gd name="T35" fmla="*/ 1 h 33"/>
                <a:gd name="T36" fmla="*/ 1 w 38"/>
                <a:gd name="T37" fmla="*/ 1 h 33"/>
                <a:gd name="T38" fmla="*/ 1 w 38"/>
                <a:gd name="T39" fmla="*/ 1 h 33"/>
                <a:gd name="T40" fmla="*/ 1 w 38"/>
                <a:gd name="T41" fmla="*/ 1 h 33"/>
                <a:gd name="T42" fmla="*/ 1 w 38"/>
                <a:gd name="T43" fmla="*/ 1 h 33"/>
                <a:gd name="T44" fmla="*/ 1 w 38"/>
                <a:gd name="T45" fmla="*/ 1 h 33"/>
                <a:gd name="T46" fmla="*/ 1 w 38"/>
                <a:gd name="T47" fmla="*/ 1 h 33"/>
                <a:gd name="T48" fmla="*/ 1 w 38"/>
                <a:gd name="T49" fmla="*/ 1 h 33"/>
                <a:gd name="T50" fmla="*/ 1 w 38"/>
                <a:gd name="T51" fmla="*/ 1 h 33"/>
                <a:gd name="T52" fmla="*/ 1 w 38"/>
                <a:gd name="T53" fmla="*/ 1 h 33"/>
                <a:gd name="T54" fmla="*/ 1 w 38"/>
                <a:gd name="T55" fmla="*/ 1 h 33"/>
                <a:gd name="T56" fmla="*/ 1 w 38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"/>
                <a:gd name="T88" fmla="*/ 0 h 33"/>
                <a:gd name="T89" fmla="*/ 38 w 38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" h="33">
                  <a:moveTo>
                    <a:pt x="38" y="17"/>
                  </a:moveTo>
                  <a:lnTo>
                    <a:pt x="38" y="14"/>
                  </a:lnTo>
                  <a:lnTo>
                    <a:pt x="37" y="11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3" y="27"/>
                  </a:lnTo>
                  <a:lnTo>
                    <a:pt x="6" y="30"/>
                  </a:lnTo>
                  <a:lnTo>
                    <a:pt x="11" y="31"/>
                  </a:lnTo>
                  <a:lnTo>
                    <a:pt x="15" y="33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7" y="31"/>
                  </a:lnTo>
                  <a:lnTo>
                    <a:pt x="30" y="30"/>
                  </a:lnTo>
                  <a:lnTo>
                    <a:pt x="33" y="27"/>
                  </a:lnTo>
                  <a:lnTo>
                    <a:pt x="37" y="23"/>
                  </a:lnTo>
                  <a:lnTo>
                    <a:pt x="38" y="19"/>
                  </a:lnTo>
                  <a:lnTo>
                    <a:pt x="38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3" name="Freeform 100"/>
            <p:cNvSpPr>
              <a:spLocks/>
            </p:cNvSpPr>
            <p:nvPr/>
          </p:nvSpPr>
          <p:spPr bwMode="auto">
            <a:xfrm>
              <a:off x="2157" y="2914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1 h 33"/>
                <a:gd name="T12" fmla="*/ 0 w 39"/>
                <a:gd name="T13" fmla="*/ 1 h 33"/>
                <a:gd name="T14" fmla="*/ 0 w 39"/>
                <a:gd name="T15" fmla="*/ 0 h 33"/>
                <a:gd name="T16" fmla="*/ 0 w 39"/>
                <a:gd name="T17" fmla="*/ 1 h 33"/>
                <a:gd name="T18" fmla="*/ 0 w 39"/>
                <a:gd name="T19" fmla="*/ 1 h 33"/>
                <a:gd name="T20" fmla="*/ 0 w 39"/>
                <a:gd name="T21" fmla="*/ 1 h 33"/>
                <a:gd name="T22" fmla="*/ 0 w 39"/>
                <a:gd name="T23" fmla="*/ 1 h 33"/>
                <a:gd name="T24" fmla="*/ 0 w 39"/>
                <a:gd name="T25" fmla="*/ 1 h 33"/>
                <a:gd name="T26" fmla="*/ 0 w 39"/>
                <a:gd name="T27" fmla="*/ 1 h 33"/>
                <a:gd name="T28" fmla="*/ 0 w 39"/>
                <a:gd name="T29" fmla="*/ 1 h 33"/>
                <a:gd name="T30" fmla="*/ 0 w 39"/>
                <a:gd name="T31" fmla="*/ 1 h 33"/>
                <a:gd name="T32" fmla="*/ 0 w 39"/>
                <a:gd name="T33" fmla="*/ 1 h 33"/>
                <a:gd name="T34" fmla="*/ 0 w 39"/>
                <a:gd name="T35" fmla="*/ 1 h 33"/>
                <a:gd name="T36" fmla="*/ 0 w 39"/>
                <a:gd name="T37" fmla="*/ 1 h 33"/>
                <a:gd name="T38" fmla="*/ 0 w 39"/>
                <a:gd name="T39" fmla="*/ 1 h 33"/>
                <a:gd name="T40" fmla="*/ 0 w 39"/>
                <a:gd name="T41" fmla="*/ 1 h 33"/>
                <a:gd name="T42" fmla="*/ 0 w 39"/>
                <a:gd name="T43" fmla="*/ 1 h 33"/>
                <a:gd name="T44" fmla="*/ 0 w 39"/>
                <a:gd name="T45" fmla="*/ 1 h 33"/>
                <a:gd name="T46" fmla="*/ 0 w 39"/>
                <a:gd name="T47" fmla="*/ 1 h 33"/>
                <a:gd name="T48" fmla="*/ 0 w 39"/>
                <a:gd name="T49" fmla="*/ 1 h 33"/>
                <a:gd name="T50" fmla="*/ 0 w 39"/>
                <a:gd name="T51" fmla="*/ 1 h 33"/>
                <a:gd name="T52" fmla="*/ 0 w 39"/>
                <a:gd name="T53" fmla="*/ 1 h 33"/>
                <a:gd name="T54" fmla="*/ 0 w 39"/>
                <a:gd name="T55" fmla="*/ 1 h 33"/>
                <a:gd name="T56" fmla="*/ 0 w 39"/>
                <a:gd name="T57" fmla="*/ 1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7"/>
                  </a:moveTo>
                  <a:lnTo>
                    <a:pt x="39" y="16"/>
                  </a:lnTo>
                  <a:lnTo>
                    <a:pt x="37" y="11"/>
                  </a:lnTo>
                  <a:lnTo>
                    <a:pt x="36" y="8"/>
                  </a:lnTo>
                  <a:lnTo>
                    <a:pt x="32" y="5"/>
                  </a:lnTo>
                  <a:lnTo>
                    <a:pt x="27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1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12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7" y="33"/>
                  </a:lnTo>
                  <a:lnTo>
                    <a:pt x="32" y="30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9" y="19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4" name="Freeform 101"/>
            <p:cNvSpPr>
              <a:spLocks/>
            </p:cNvSpPr>
            <p:nvPr/>
          </p:nvSpPr>
          <p:spPr bwMode="auto">
            <a:xfrm>
              <a:off x="2131" y="2896"/>
              <a:ext cx="20" cy="17"/>
            </a:xfrm>
            <a:custGeom>
              <a:avLst/>
              <a:gdLst>
                <a:gd name="T0" fmla="*/ 1 w 39"/>
                <a:gd name="T1" fmla="*/ 1 h 34"/>
                <a:gd name="T2" fmla="*/ 1 w 39"/>
                <a:gd name="T3" fmla="*/ 1 h 34"/>
                <a:gd name="T4" fmla="*/ 1 w 39"/>
                <a:gd name="T5" fmla="*/ 1 h 34"/>
                <a:gd name="T6" fmla="*/ 1 w 39"/>
                <a:gd name="T7" fmla="*/ 1 h 34"/>
                <a:gd name="T8" fmla="*/ 1 w 39"/>
                <a:gd name="T9" fmla="*/ 1 h 34"/>
                <a:gd name="T10" fmla="*/ 1 w 39"/>
                <a:gd name="T11" fmla="*/ 1 h 34"/>
                <a:gd name="T12" fmla="*/ 1 w 39"/>
                <a:gd name="T13" fmla="*/ 0 h 34"/>
                <a:gd name="T14" fmla="*/ 1 w 39"/>
                <a:gd name="T15" fmla="*/ 0 h 34"/>
                <a:gd name="T16" fmla="*/ 1 w 39"/>
                <a:gd name="T17" fmla="*/ 0 h 34"/>
                <a:gd name="T18" fmla="*/ 1 w 39"/>
                <a:gd name="T19" fmla="*/ 1 h 34"/>
                <a:gd name="T20" fmla="*/ 1 w 39"/>
                <a:gd name="T21" fmla="*/ 1 h 34"/>
                <a:gd name="T22" fmla="*/ 1 w 39"/>
                <a:gd name="T23" fmla="*/ 1 h 34"/>
                <a:gd name="T24" fmla="*/ 0 w 39"/>
                <a:gd name="T25" fmla="*/ 1 h 34"/>
                <a:gd name="T26" fmla="*/ 0 w 39"/>
                <a:gd name="T27" fmla="*/ 1 h 34"/>
                <a:gd name="T28" fmla="*/ 0 w 39"/>
                <a:gd name="T29" fmla="*/ 1 h 34"/>
                <a:gd name="T30" fmla="*/ 0 w 39"/>
                <a:gd name="T31" fmla="*/ 1 h 34"/>
                <a:gd name="T32" fmla="*/ 0 w 39"/>
                <a:gd name="T33" fmla="*/ 1 h 34"/>
                <a:gd name="T34" fmla="*/ 1 w 39"/>
                <a:gd name="T35" fmla="*/ 1 h 34"/>
                <a:gd name="T36" fmla="*/ 1 w 39"/>
                <a:gd name="T37" fmla="*/ 1 h 34"/>
                <a:gd name="T38" fmla="*/ 1 w 39"/>
                <a:gd name="T39" fmla="*/ 1 h 34"/>
                <a:gd name="T40" fmla="*/ 1 w 39"/>
                <a:gd name="T41" fmla="*/ 1 h 34"/>
                <a:gd name="T42" fmla="*/ 1 w 39"/>
                <a:gd name="T43" fmla="*/ 1 h 34"/>
                <a:gd name="T44" fmla="*/ 1 w 39"/>
                <a:gd name="T45" fmla="*/ 1 h 34"/>
                <a:gd name="T46" fmla="*/ 1 w 39"/>
                <a:gd name="T47" fmla="*/ 1 h 34"/>
                <a:gd name="T48" fmla="*/ 1 w 39"/>
                <a:gd name="T49" fmla="*/ 1 h 34"/>
                <a:gd name="T50" fmla="*/ 1 w 39"/>
                <a:gd name="T51" fmla="*/ 1 h 34"/>
                <a:gd name="T52" fmla="*/ 1 w 39"/>
                <a:gd name="T53" fmla="*/ 1 h 34"/>
                <a:gd name="T54" fmla="*/ 1 w 39"/>
                <a:gd name="T55" fmla="*/ 1 h 34"/>
                <a:gd name="T56" fmla="*/ 1 w 39"/>
                <a:gd name="T57" fmla="*/ 1 h 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4"/>
                <a:gd name="T89" fmla="*/ 39 w 39"/>
                <a:gd name="T90" fmla="*/ 34 h 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4">
                  <a:moveTo>
                    <a:pt x="39" y="18"/>
                  </a:moveTo>
                  <a:lnTo>
                    <a:pt x="37" y="15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7" y="31"/>
                  </a:lnTo>
                  <a:lnTo>
                    <a:pt x="12" y="32"/>
                  </a:lnTo>
                  <a:lnTo>
                    <a:pt x="15" y="34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5" name="Freeform 102"/>
            <p:cNvSpPr>
              <a:spLocks/>
            </p:cNvSpPr>
            <p:nvPr/>
          </p:nvSpPr>
          <p:spPr bwMode="auto">
            <a:xfrm>
              <a:off x="2144" y="2941"/>
              <a:ext cx="19" cy="16"/>
            </a:xfrm>
            <a:custGeom>
              <a:avLst/>
              <a:gdLst>
                <a:gd name="T0" fmla="*/ 0 w 39"/>
                <a:gd name="T1" fmla="*/ 0 h 33"/>
                <a:gd name="T2" fmla="*/ 0 w 39"/>
                <a:gd name="T3" fmla="*/ 0 h 33"/>
                <a:gd name="T4" fmla="*/ 0 w 39"/>
                <a:gd name="T5" fmla="*/ 0 h 33"/>
                <a:gd name="T6" fmla="*/ 0 w 39"/>
                <a:gd name="T7" fmla="*/ 0 h 33"/>
                <a:gd name="T8" fmla="*/ 0 w 39"/>
                <a:gd name="T9" fmla="*/ 0 h 33"/>
                <a:gd name="T10" fmla="*/ 0 w 39"/>
                <a:gd name="T11" fmla="*/ 0 h 33"/>
                <a:gd name="T12" fmla="*/ 0 w 39"/>
                <a:gd name="T13" fmla="*/ 0 h 33"/>
                <a:gd name="T14" fmla="*/ 0 w 39"/>
                <a:gd name="T15" fmla="*/ 0 h 33"/>
                <a:gd name="T16" fmla="*/ 0 w 39"/>
                <a:gd name="T17" fmla="*/ 0 h 33"/>
                <a:gd name="T18" fmla="*/ 0 w 39"/>
                <a:gd name="T19" fmla="*/ 0 h 33"/>
                <a:gd name="T20" fmla="*/ 0 w 39"/>
                <a:gd name="T21" fmla="*/ 0 h 33"/>
                <a:gd name="T22" fmla="*/ 0 w 39"/>
                <a:gd name="T23" fmla="*/ 0 h 33"/>
                <a:gd name="T24" fmla="*/ 0 w 39"/>
                <a:gd name="T25" fmla="*/ 0 h 33"/>
                <a:gd name="T26" fmla="*/ 0 w 39"/>
                <a:gd name="T27" fmla="*/ 0 h 33"/>
                <a:gd name="T28" fmla="*/ 0 w 39"/>
                <a:gd name="T29" fmla="*/ 0 h 33"/>
                <a:gd name="T30" fmla="*/ 0 w 39"/>
                <a:gd name="T31" fmla="*/ 0 h 33"/>
                <a:gd name="T32" fmla="*/ 0 w 39"/>
                <a:gd name="T33" fmla="*/ 0 h 33"/>
                <a:gd name="T34" fmla="*/ 0 w 39"/>
                <a:gd name="T35" fmla="*/ 0 h 33"/>
                <a:gd name="T36" fmla="*/ 0 w 39"/>
                <a:gd name="T37" fmla="*/ 0 h 33"/>
                <a:gd name="T38" fmla="*/ 0 w 39"/>
                <a:gd name="T39" fmla="*/ 0 h 33"/>
                <a:gd name="T40" fmla="*/ 0 w 39"/>
                <a:gd name="T41" fmla="*/ 0 h 33"/>
                <a:gd name="T42" fmla="*/ 0 w 39"/>
                <a:gd name="T43" fmla="*/ 0 h 33"/>
                <a:gd name="T44" fmla="*/ 0 w 39"/>
                <a:gd name="T45" fmla="*/ 0 h 33"/>
                <a:gd name="T46" fmla="*/ 0 w 39"/>
                <a:gd name="T47" fmla="*/ 0 h 33"/>
                <a:gd name="T48" fmla="*/ 0 w 39"/>
                <a:gd name="T49" fmla="*/ 0 h 33"/>
                <a:gd name="T50" fmla="*/ 0 w 39"/>
                <a:gd name="T51" fmla="*/ 0 h 33"/>
                <a:gd name="T52" fmla="*/ 0 w 39"/>
                <a:gd name="T53" fmla="*/ 0 h 33"/>
                <a:gd name="T54" fmla="*/ 0 w 39"/>
                <a:gd name="T55" fmla="*/ 0 h 33"/>
                <a:gd name="T56" fmla="*/ 0 w 39"/>
                <a:gd name="T57" fmla="*/ 0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"/>
                <a:gd name="T88" fmla="*/ 0 h 33"/>
                <a:gd name="T89" fmla="*/ 39 w 39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" h="33">
                  <a:moveTo>
                    <a:pt x="39" y="16"/>
                  </a:moveTo>
                  <a:lnTo>
                    <a:pt x="37" y="14"/>
                  </a:lnTo>
                  <a:lnTo>
                    <a:pt x="37" y="10"/>
                  </a:lnTo>
                  <a:lnTo>
                    <a:pt x="34" y="6"/>
                  </a:lnTo>
                  <a:lnTo>
                    <a:pt x="30" y="3"/>
                  </a:lnTo>
                  <a:lnTo>
                    <a:pt x="27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3" y="27"/>
                  </a:lnTo>
                  <a:lnTo>
                    <a:pt x="7" y="30"/>
                  </a:lnTo>
                  <a:lnTo>
                    <a:pt x="12" y="32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7" y="32"/>
                  </a:lnTo>
                  <a:lnTo>
                    <a:pt x="30" y="30"/>
                  </a:lnTo>
                  <a:lnTo>
                    <a:pt x="34" y="27"/>
                  </a:lnTo>
                  <a:lnTo>
                    <a:pt x="37" y="24"/>
                  </a:lnTo>
                  <a:lnTo>
                    <a:pt x="37" y="19"/>
                  </a:lnTo>
                  <a:lnTo>
                    <a:pt x="39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6" name="Freeform 103"/>
            <p:cNvSpPr>
              <a:spLocks/>
            </p:cNvSpPr>
            <p:nvPr/>
          </p:nvSpPr>
          <p:spPr bwMode="auto">
            <a:xfrm>
              <a:off x="2083" y="2937"/>
              <a:ext cx="87" cy="79"/>
            </a:xfrm>
            <a:custGeom>
              <a:avLst/>
              <a:gdLst>
                <a:gd name="T0" fmla="*/ 0 w 175"/>
                <a:gd name="T1" fmla="*/ 0 h 160"/>
                <a:gd name="T2" fmla="*/ 0 w 175"/>
                <a:gd name="T3" fmla="*/ 0 h 160"/>
                <a:gd name="T4" fmla="*/ 0 w 175"/>
                <a:gd name="T5" fmla="*/ 0 h 160"/>
                <a:gd name="T6" fmla="*/ 0 w 175"/>
                <a:gd name="T7" fmla="*/ 0 h 160"/>
                <a:gd name="T8" fmla="*/ 0 w 175"/>
                <a:gd name="T9" fmla="*/ 0 h 160"/>
                <a:gd name="T10" fmla="*/ 0 w 175"/>
                <a:gd name="T11" fmla="*/ 0 h 160"/>
                <a:gd name="T12" fmla="*/ 0 w 175"/>
                <a:gd name="T13" fmla="*/ 0 h 160"/>
                <a:gd name="T14" fmla="*/ 0 w 175"/>
                <a:gd name="T15" fmla="*/ 0 h 160"/>
                <a:gd name="T16" fmla="*/ 0 w 175"/>
                <a:gd name="T17" fmla="*/ 0 h 160"/>
                <a:gd name="T18" fmla="*/ 0 w 175"/>
                <a:gd name="T19" fmla="*/ 0 h 160"/>
                <a:gd name="T20" fmla="*/ 0 w 175"/>
                <a:gd name="T21" fmla="*/ 0 h 1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5"/>
                <a:gd name="T34" fmla="*/ 0 h 160"/>
                <a:gd name="T35" fmla="*/ 175 w 175"/>
                <a:gd name="T36" fmla="*/ 160 h 1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5" h="160">
                  <a:moveTo>
                    <a:pt x="143" y="160"/>
                  </a:moveTo>
                  <a:lnTo>
                    <a:pt x="88" y="120"/>
                  </a:lnTo>
                  <a:lnTo>
                    <a:pt x="36" y="160"/>
                  </a:lnTo>
                  <a:lnTo>
                    <a:pt x="56" y="97"/>
                  </a:lnTo>
                  <a:lnTo>
                    <a:pt x="0" y="62"/>
                  </a:lnTo>
                  <a:lnTo>
                    <a:pt x="68" y="62"/>
                  </a:lnTo>
                  <a:lnTo>
                    <a:pt x="88" y="0"/>
                  </a:lnTo>
                  <a:lnTo>
                    <a:pt x="110" y="62"/>
                  </a:lnTo>
                  <a:lnTo>
                    <a:pt x="175" y="62"/>
                  </a:lnTo>
                  <a:lnTo>
                    <a:pt x="121" y="97"/>
                  </a:lnTo>
                  <a:lnTo>
                    <a:pt x="143" y="16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7" name="Freeform 104"/>
            <p:cNvSpPr>
              <a:spLocks/>
            </p:cNvSpPr>
            <p:nvPr/>
          </p:nvSpPr>
          <p:spPr bwMode="auto">
            <a:xfrm>
              <a:off x="1930" y="1788"/>
              <a:ext cx="58" cy="118"/>
            </a:xfrm>
            <a:custGeom>
              <a:avLst/>
              <a:gdLst>
                <a:gd name="T0" fmla="*/ 0 w 117"/>
                <a:gd name="T1" fmla="*/ 1 h 236"/>
                <a:gd name="T2" fmla="*/ 0 w 117"/>
                <a:gd name="T3" fmla="*/ 0 h 236"/>
                <a:gd name="T4" fmla="*/ 0 w 117"/>
                <a:gd name="T5" fmla="*/ 1 h 236"/>
                <a:gd name="T6" fmla="*/ 0 w 117"/>
                <a:gd name="T7" fmla="*/ 1 h 2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236"/>
                <a:gd name="T14" fmla="*/ 117 w 117"/>
                <a:gd name="T15" fmla="*/ 236 h 2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236">
                  <a:moveTo>
                    <a:pt x="117" y="38"/>
                  </a:moveTo>
                  <a:lnTo>
                    <a:pt x="0" y="0"/>
                  </a:lnTo>
                  <a:lnTo>
                    <a:pt x="117" y="236"/>
                  </a:lnTo>
                  <a:lnTo>
                    <a:pt x="117" y="38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8" name="Freeform 105"/>
            <p:cNvSpPr>
              <a:spLocks/>
            </p:cNvSpPr>
            <p:nvPr/>
          </p:nvSpPr>
          <p:spPr bwMode="auto">
            <a:xfrm>
              <a:off x="1988" y="1726"/>
              <a:ext cx="58" cy="278"/>
            </a:xfrm>
            <a:custGeom>
              <a:avLst/>
              <a:gdLst>
                <a:gd name="T0" fmla="*/ 0 w 116"/>
                <a:gd name="T1" fmla="*/ 1 h 555"/>
                <a:gd name="T2" fmla="*/ 1 w 116"/>
                <a:gd name="T3" fmla="*/ 1 h 555"/>
                <a:gd name="T4" fmla="*/ 1 w 116"/>
                <a:gd name="T5" fmla="*/ 1 h 555"/>
                <a:gd name="T6" fmla="*/ 1 w 116"/>
                <a:gd name="T7" fmla="*/ 0 h 555"/>
                <a:gd name="T8" fmla="*/ 1 w 116"/>
                <a:gd name="T9" fmla="*/ 1 h 555"/>
                <a:gd name="T10" fmla="*/ 1 w 116"/>
                <a:gd name="T11" fmla="*/ 1 h 555"/>
                <a:gd name="T12" fmla="*/ 0 w 116"/>
                <a:gd name="T13" fmla="*/ 1 h 555"/>
                <a:gd name="T14" fmla="*/ 0 w 116"/>
                <a:gd name="T15" fmla="*/ 1 h 5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555"/>
                <a:gd name="T26" fmla="*/ 116 w 116"/>
                <a:gd name="T27" fmla="*/ 555 h 5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555">
                  <a:moveTo>
                    <a:pt x="0" y="161"/>
                  </a:moveTo>
                  <a:lnTo>
                    <a:pt x="69" y="183"/>
                  </a:lnTo>
                  <a:lnTo>
                    <a:pt x="92" y="69"/>
                  </a:lnTo>
                  <a:lnTo>
                    <a:pt x="116" y="0"/>
                  </a:lnTo>
                  <a:lnTo>
                    <a:pt x="116" y="547"/>
                  </a:lnTo>
                  <a:lnTo>
                    <a:pt x="96" y="555"/>
                  </a:lnTo>
                  <a:lnTo>
                    <a:pt x="0" y="3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1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49" name="Freeform 106"/>
            <p:cNvSpPr>
              <a:spLocks/>
            </p:cNvSpPr>
            <p:nvPr/>
          </p:nvSpPr>
          <p:spPr bwMode="auto">
            <a:xfrm>
              <a:off x="2046" y="1587"/>
              <a:ext cx="58" cy="413"/>
            </a:xfrm>
            <a:custGeom>
              <a:avLst/>
              <a:gdLst>
                <a:gd name="T0" fmla="*/ 0 w 114"/>
                <a:gd name="T1" fmla="*/ 1 h 825"/>
                <a:gd name="T2" fmla="*/ 1 w 114"/>
                <a:gd name="T3" fmla="*/ 1 h 825"/>
                <a:gd name="T4" fmla="*/ 1 w 114"/>
                <a:gd name="T5" fmla="*/ 1 h 825"/>
                <a:gd name="T6" fmla="*/ 1 w 114"/>
                <a:gd name="T7" fmla="*/ 0 h 825"/>
                <a:gd name="T8" fmla="*/ 1 w 114"/>
                <a:gd name="T9" fmla="*/ 1 h 825"/>
                <a:gd name="T10" fmla="*/ 0 w 114"/>
                <a:gd name="T11" fmla="*/ 1 h 825"/>
                <a:gd name="T12" fmla="*/ 0 w 114"/>
                <a:gd name="T13" fmla="*/ 1 h 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"/>
                <a:gd name="T22" fmla="*/ 0 h 825"/>
                <a:gd name="T23" fmla="*/ 114 w 114"/>
                <a:gd name="T24" fmla="*/ 825 h 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" h="825">
                  <a:moveTo>
                    <a:pt x="0" y="278"/>
                  </a:moveTo>
                  <a:lnTo>
                    <a:pt x="33" y="178"/>
                  </a:lnTo>
                  <a:lnTo>
                    <a:pt x="99" y="31"/>
                  </a:lnTo>
                  <a:lnTo>
                    <a:pt x="114" y="0"/>
                  </a:lnTo>
                  <a:lnTo>
                    <a:pt x="114" y="774"/>
                  </a:lnTo>
                  <a:lnTo>
                    <a:pt x="0" y="825"/>
                  </a:lnTo>
                  <a:lnTo>
                    <a:pt x="0" y="278"/>
                  </a:lnTo>
                  <a:close/>
                </a:path>
              </a:pathLst>
            </a:custGeom>
            <a:solidFill>
              <a:srgbClr val="E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0" name="Freeform 107"/>
            <p:cNvSpPr>
              <a:spLocks/>
            </p:cNvSpPr>
            <p:nvPr/>
          </p:nvSpPr>
          <p:spPr bwMode="auto">
            <a:xfrm>
              <a:off x="2104" y="1494"/>
              <a:ext cx="58" cy="481"/>
            </a:xfrm>
            <a:custGeom>
              <a:avLst/>
              <a:gdLst>
                <a:gd name="T0" fmla="*/ 0 w 116"/>
                <a:gd name="T1" fmla="*/ 1 h 961"/>
                <a:gd name="T2" fmla="*/ 1 w 116"/>
                <a:gd name="T3" fmla="*/ 1 h 961"/>
                <a:gd name="T4" fmla="*/ 1 w 116"/>
                <a:gd name="T5" fmla="*/ 1 h 961"/>
                <a:gd name="T6" fmla="*/ 1 w 116"/>
                <a:gd name="T7" fmla="*/ 0 h 961"/>
                <a:gd name="T8" fmla="*/ 1 w 116"/>
                <a:gd name="T9" fmla="*/ 1 h 961"/>
                <a:gd name="T10" fmla="*/ 0 w 116"/>
                <a:gd name="T11" fmla="*/ 1 h 961"/>
                <a:gd name="T12" fmla="*/ 0 w 116"/>
                <a:gd name="T13" fmla="*/ 1 h 9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961"/>
                <a:gd name="T23" fmla="*/ 116 w 116"/>
                <a:gd name="T24" fmla="*/ 961 h 9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961">
                  <a:moveTo>
                    <a:pt x="0" y="188"/>
                  </a:moveTo>
                  <a:lnTo>
                    <a:pt x="47" y="101"/>
                  </a:lnTo>
                  <a:lnTo>
                    <a:pt x="115" y="2"/>
                  </a:lnTo>
                  <a:lnTo>
                    <a:pt x="116" y="0"/>
                  </a:lnTo>
                  <a:lnTo>
                    <a:pt x="116" y="911"/>
                  </a:lnTo>
                  <a:lnTo>
                    <a:pt x="0" y="961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D49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1" name="Freeform 108"/>
            <p:cNvSpPr>
              <a:spLocks/>
            </p:cNvSpPr>
            <p:nvPr/>
          </p:nvSpPr>
          <p:spPr bwMode="auto">
            <a:xfrm>
              <a:off x="2162" y="1428"/>
              <a:ext cx="58" cy="521"/>
            </a:xfrm>
            <a:custGeom>
              <a:avLst/>
              <a:gdLst>
                <a:gd name="T0" fmla="*/ 0 w 117"/>
                <a:gd name="T1" fmla="*/ 0 h 1044"/>
                <a:gd name="T2" fmla="*/ 0 w 117"/>
                <a:gd name="T3" fmla="*/ 0 h 1044"/>
                <a:gd name="T4" fmla="*/ 0 w 117"/>
                <a:gd name="T5" fmla="*/ 0 h 1044"/>
                <a:gd name="T6" fmla="*/ 0 w 117"/>
                <a:gd name="T7" fmla="*/ 0 h 1044"/>
                <a:gd name="T8" fmla="*/ 0 w 117"/>
                <a:gd name="T9" fmla="*/ 0 h 1044"/>
                <a:gd name="T10" fmla="*/ 0 w 117"/>
                <a:gd name="T11" fmla="*/ 0 h 1044"/>
                <a:gd name="T12" fmla="*/ 0 w 117"/>
                <a:gd name="T13" fmla="*/ 0 h 1044"/>
                <a:gd name="T14" fmla="*/ 0 w 117"/>
                <a:gd name="T15" fmla="*/ 0 h 1044"/>
                <a:gd name="T16" fmla="*/ 0 w 117"/>
                <a:gd name="T17" fmla="*/ 0 h 1044"/>
                <a:gd name="T18" fmla="*/ 0 w 117"/>
                <a:gd name="T19" fmla="*/ 0 h 1044"/>
                <a:gd name="T20" fmla="*/ 0 w 117"/>
                <a:gd name="T21" fmla="*/ 0 h 10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7"/>
                <a:gd name="T34" fmla="*/ 0 h 1044"/>
                <a:gd name="T35" fmla="*/ 117 w 117"/>
                <a:gd name="T36" fmla="*/ 1044 h 10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7" h="1044">
                  <a:moveTo>
                    <a:pt x="0" y="131"/>
                  </a:moveTo>
                  <a:lnTo>
                    <a:pt x="93" y="22"/>
                  </a:lnTo>
                  <a:lnTo>
                    <a:pt x="117" y="0"/>
                  </a:lnTo>
                  <a:lnTo>
                    <a:pt x="117" y="683"/>
                  </a:lnTo>
                  <a:lnTo>
                    <a:pt x="113" y="693"/>
                  </a:lnTo>
                  <a:lnTo>
                    <a:pt x="71" y="818"/>
                  </a:lnTo>
                  <a:lnTo>
                    <a:pt x="51" y="898"/>
                  </a:lnTo>
                  <a:lnTo>
                    <a:pt x="117" y="922"/>
                  </a:lnTo>
                  <a:lnTo>
                    <a:pt x="117" y="995"/>
                  </a:lnTo>
                  <a:lnTo>
                    <a:pt x="0" y="1044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C6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2" name="Freeform 109"/>
            <p:cNvSpPr>
              <a:spLocks noEditPoints="1"/>
            </p:cNvSpPr>
            <p:nvPr/>
          </p:nvSpPr>
          <p:spPr bwMode="auto">
            <a:xfrm>
              <a:off x="2220" y="1374"/>
              <a:ext cx="59" cy="550"/>
            </a:xfrm>
            <a:custGeom>
              <a:avLst/>
              <a:gdLst>
                <a:gd name="T0" fmla="*/ 0 w 118"/>
                <a:gd name="T1" fmla="*/ 1 h 1100"/>
                <a:gd name="T2" fmla="*/ 1 w 118"/>
                <a:gd name="T3" fmla="*/ 1 h 1100"/>
                <a:gd name="T4" fmla="*/ 1 w 118"/>
                <a:gd name="T5" fmla="*/ 0 h 1100"/>
                <a:gd name="T6" fmla="*/ 1 w 118"/>
                <a:gd name="T7" fmla="*/ 1 h 1100"/>
                <a:gd name="T8" fmla="*/ 1 w 118"/>
                <a:gd name="T9" fmla="*/ 1 h 1100"/>
                <a:gd name="T10" fmla="*/ 1 w 118"/>
                <a:gd name="T11" fmla="*/ 1 h 1100"/>
                <a:gd name="T12" fmla="*/ 1 w 118"/>
                <a:gd name="T13" fmla="*/ 1 h 1100"/>
                <a:gd name="T14" fmla="*/ 0 w 118"/>
                <a:gd name="T15" fmla="*/ 1 h 1100"/>
                <a:gd name="T16" fmla="*/ 0 w 118"/>
                <a:gd name="T17" fmla="*/ 1 h 1100"/>
                <a:gd name="T18" fmla="*/ 0 w 118"/>
                <a:gd name="T19" fmla="*/ 1 h 1100"/>
                <a:gd name="T20" fmla="*/ 0 w 118"/>
                <a:gd name="T21" fmla="*/ 1 h 1100"/>
                <a:gd name="T22" fmla="*/ 1 w 118"/>
                <a:gd name="T23" fmla="*/ 1 h 1100"/>
                <a:gd name="T24" fmla="*/ 0 w 118"/>
                <a:gd name="T25" fmla="*/ 1 h 1100"/>
                <a:gd name="T26" fmla="*/ 0 w 118"/>
                <a:gd name="T27" fmla="*/ 1 h 1100"/>
                <a:gd name="T28" fmla="*/ 0 w 118"/>
                <a:gd name="T29" fmla="*/ 1 h 11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8"/>
                <a:gd name="T46" fmla="*/ 0 h 1100"/>
                <a:gd name="T47" fmla="*/ 118 w 118"/>
                <a:gd name="T48" fmla="*/ 1100 h 11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8" h="1100">
                  <a:moveTo>
                    <a:pt x="0" y="107"/>
                  </a:moveTo>
                  <a:lnTo>
                    <a:pt x="80" y="33"/>
                  </a:lnTo>
                  <a:lnTo>
                    <a:pt x="118" y="0"/>
                  </a:lnTo>
                  <a:lnTo>
                    <a:pt x="118" y="553"/>
                  </a:lnTo>
                  <a:lnTo>
                    <a:pt x="112" y="559"/>
                  </a:lnTo>
                  <a:lnTo>
                    <a:pt x="74" y="634"/>
                  </a:lnTo>
                  <a:lnTo>
                    <a:pt x="38" y="708"/>
                  </a:lnTo>
                  <a:lnTo>
                    <a:pt x="0" y="790"/>
                  </a:lnTo>
                  <a:lnTo>
                    <a:pt x="0" y="107"/>
                  </a:lnTo>
                  <a:close/>
                  <a:moveTo>
                    <a:pt x="0" y="1029"/>
                  </a:moveTo>
                  <a:lnTo>
                    <a:pt x="96" y="1059"/>
                  </a:lnTo>
                  <a:lnTo>
                    <a:pt x="0" y="1100"/>
                  </a:lnTo>
                  <a:lnTo>
                    <a:pt x="0" y="1029"/>
                  </a:lnTo>
                  <a:close/>
                </a:path>
              </a:pathLst>
            </a:custGeom>
            <a:solidFill>
              <a:srgbClr val="B8A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3" name="Freeform 110"/>
            <p:cNvSpPr>
              <a:spLocks/>
            </p:cNvSpPr>
            <p:nvPr/>
          </p:nvSpPr>
          <p:spPr bwMode="auto">
            <a:xfrm>
              <a:off x="2279" y="1324"/>
              <a:ext cx="57" cy="326"/>
            </a:xfrm>
            <a:custGeom>
              <a:avLst/>
              <a:gdLst>
                <a:gd name="T0" fmla="*/ 0 w 114"/>
                <a:gd name="T1" fmla="*/ 0 h 653"/>
                <a:gd name="T2" fmla="*/ 1 w 114"/>
                <a:gd name="T3" fmla="*/ 0 h 653"/>
                <a:gd name="T4" fmla="*/ 1 w 114"/>
                <a:gd name="T5" fmla="*/ 0 h 653"/>
                <a:gd name="T6" fmla="*/ 1 w 114"/>
                <a:gd name="T7" fmla="*/ 0 h 653"/>
                <a:gd name="T8" fmla="*/ 1 w 114"/>
                <a:gd name="T9" fmla="*/ 0 h 653"/>
                <a:gd name="T10" fmla="*/ 0 w 114"/>
                <a:gd name="T11" fmla="*/ 0 h 653"/>
                <a:gd name="T12" fmla="*/ 0 w 114"/>
                <a:gd name="T13" fmla="*/ 0 h 6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"/>
                <a:gd name="T22" fmla="*/ 0 h 653"/>
                <a:gd name="T23" fmla="*/ 114 w 114"/>
                <a:gd name="T24" fmla="*/ 653 h 6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" h="653">
                  <a:moveTo>
                    <a:pt x="0" y="100"/>
                  </a:moveTo>
                  <a:lnTo>
                    <a:pt x="58" y="46"/>
                  </a:lnTo>
                  <a:lnTo>
                    <a:pt x="114" y="0"/>
                  </a:lnTo>
                  <a:lnTo>
                    <a:pt x="114" y="485"/>
                  </a:lnTo>
                  <a:lnTo>
                    <a:pt x="55" y="564"/>
                  </a:lnTo>
                  <a:lnTo>
                    <a:pt x="0" y="653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AA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4" name="Freeform 111"/>
            <p:cNvSpPr>
              <a:spLocks/>
            </p:cNvSpPr>
            <p:nvPr/>
          </p:nvSpPr>
          <p:spPr bwMode="auto">
            <a:xfrm>
              <a:off x="2336" y="1281"/>
              <a:ext cx="58" cy="286"/>
            </a:xfrm>
            <a:custGeom>
              <a:avLst/>
              <a:gdLst>
                <a:gd name="T0" fmla="*/ 0 w 116"/>
                <a:gd name="T1" fmla="*/ 1 h 572"/>
                <a:gd name="T2" fmla="*/ 1 w 116"/>
                <a:gd name="T3" fmla="*/ 1 h 572"/>
                <a:gd name="T4" fmla="*/ 1 w 116"/>
                <a:gd name="T5" fmla="*/ 0 h 572"/>
                <a:gd name="T6" fmla="*/ 1 w 116"/>
                <a:gd name="T7" fmla="*/ 1 h 572"/>
                <a:gd name="T8" fmla="*/ 1 w 116"/>
                <a:gd name="T9" fmla="*/ 1 h 572"/>
                <a:gd name="T10" fmla="*/ 0 w 116"/>
                <a:gd name="T11" fmla="*/ 1 h 572"/>
                <a:gd name="T12" fmla="*/ 0 w 116"/>
                <a:gd name="T13" fmla="*/ 1 h 5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572"/>
                <a:gd name="T23" fmla="*/ 116 w 116"/>
                <a:gd name="T24" fmla="*/ 572 h 5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572">
                  <a:moveTo>
                    <a:pt x="0" y="87"/>
                  </a:moveTo>
                  <a:lnTo>
                    <a:pt x="30" y="62"/>
                  </a:lnTo>
                  <a:lnTo>
                    <a:pt x="116" y="0"/>
                  </a:lnTo>
                  <a:lnTo>
                    <a:pt x="116" y="446"/>
                  </a:lnTo>
                  <a:lnTo>
                    <a:pt x="30" y="534"/>
                  </a:lnTo>
                  <a:lnTo>
                    <a:pt x="0" y="57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9CB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5" name="Freeform 112"/>
            <p:cNvSpPr>
              <a:spLocks/>
            </p:cNvSpPr>
            <p:nvPr/>
          </p:nvSpPr>
          <p:spPr bwMode="auto">
            <a:xfrm>
              <a:off x="2394" y="1242"/>
              <a:ext cx="58" cy="261"/>
            </a:xfrm>
            <a:custGeom>
              <a:avLst/>
              <a:gdLst>
                <a:gd name="T0" fmla="*/ 0 w 116"/>
                <a:gd name="T1" fmla="*/ 0 h 523"/>
                <a:gd name="T2" fmla="*/ 1 w 116"/>
                <a:gd name="T3" fmla="*/ 0 h 523"/>
                <a:gd name="T4" fmla="*/ 1 w 116"/>
                <a:gd name="T5" fmla="*/ 0 h 523"/>
                <a:gd name="T6" fmla="*/ 1 w 116"/>
                <a:gd name="T7" fmla="*/ 0 h 523"/>
                <a:gd name="T8" fmla="*/ 1 w 116"/>
                <a:gd name="T9" fmla="*/ 0 h 523"/>
                <a:gd name="T10" fmla="*/ 0 w 116"/>
                <a:gd name="T11" fmla="*/ 0 h 523"/>
                <a:gd name="T12" fmla="*/ 0 w 116"/>
                <a:gd name="T13" fmla="*/ 0 h 5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523"/>
                <a:gd name="T23" fmla="*/ 116 w 116"/>
                <a:gd name="T24" fmla="*/ 523 h 5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523">
                  <a:moveTo>
                    <a:pt x="0" y="77"/>
                  </a:moveTo>
                  <a:lnTo>
                    <a:pt x="12" y="68"/>
                  </a:lnTo>
                  <a:lnTo>
                    <a:pt x="116" y="0"/>
                  </a:lnTo>
                  <a:lnTo>
                    <a:pt x="116" y="420"/>
                  </a:lnTo>
                  <a:lnTo>
                    <a:pt x="54" y="471"/>
                  </a:lnTo>
                  <a:lnTo>
                    <a:pt x="0" y="523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E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6" name="Freeform 113"/>
            <p:cNvSpPr>
              <a:spLocks/>
            </p:cNvSpPr>
            <p:nvPr/>
          </p:nvSpPr>
          <p:spPr bwMode="auto">
            <a:xfrm>
              <a:off x="2452" y="1212"/>
              <a:ext cx="58" cy="240"/>
            </a:xfrm>
            <a:custGeom>
              <a:avLst/>
              <a:gdLst>
                <a:gd name="T0" fmla="*/ 0 w 117"/>
                <a:gd name="T1" fmla="*/ 1 h 480"/>
                <a:gd name="T2" fmla="*/ 0 w 117"/>
                <a:gd name="T3" fmla="*/ 1 h 480"/>
                <a:gd name="T4" fmla="*/ 0 w 117"/>
                <a:gd name="T5" fmla="*/ 0 h 480"/>
                <a:gd name="T6" fmla="*/ 0 w 117"/>
                <a:gd name="T7" fmla="*/ 1 h 480"/>
                <a:gd name="T8" fmla="*/ 0 w 117"/>
                <a:gd name="T9" fmla="*/ 1 h 480"/>
                <a:gd name="T10" fmla="*/ 0 w 117"/>
                <a:gd name="T11" fmla="*/ 1 h 480"/>
                <a:gd name="T12" fmla="*/ 0 w 117"/>
                <a:gd name="T13" fmla="*/ 1 h 480"/>
                <a:gd name="T14" fmla="*/ 0 w 117"/>
                <a:gd name="T15" fmla="*/ 1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7"/>
                <a:gd name="T25" fmla="*/ 0 h 480"/>
                <a:gd name="T26" fmla="*/ 117 w 117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7" h="480">
                  <a:moveTo>
                    <a:pt x="0" y="60"/>
                  </a:moveTo>
                  <a:lnTo>
                    <a:pt x="4" y="57"/>
                  </a:lnTo>
                  <a:lnTo>
                    <a:pt x="117" y="0"/>
                  </a:lnTo>
                  <a:lnTo>
                    <a:pt x="117" y="389"/>
                  </a:lnTo>
                  <a:lnTo>
                    <a:pt x="69" y="423"/>
                  </a:lnTo>
                  <a:lnTo>
                    <a:pt x="4" y="477"/>
                  </a:lnTo>
                  <a:lnTo>
                    <a:pt x="0" y="48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80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7" name="Freeform 114"/>
            <p:cNvSpPr>
              <a:spLocks/>
            </p:cNvSpPr>
            <p:nvPr/>
          </p:nvSpPr>
          <p:spPr bwMode="auto">
            <a:xfrm>
              <a:off x="2510" y="1187"/>
              <a:ext cx="58" cy="219"/>
            </a:xfrm>
            <a:custGeom>
              <a:avLst/>
              <a:gdLst>
                <a:gd name="T0" fmla="*/ 0 w 116"/>
                <a:gd name="T1" fmla="*/ 0 h 440"/>
                <a:gd name="T2" fmla="*/ 0 w 116"/>
                <a:gd name="T3" fmla="*/ 0 h 440"/>
                <a:gd name="T4" fmla="*/ 1 w 116"/>
                <a:gd name="T5" fmla="*/ 0 h 440"/>
                <a:gd name="T6" fmla="*/ 1 w 116"/>
                <a:gd name="T7" fmla="*/ 0 h 440"/>
                <a:gd name="T8" fmla="*/ 1 w 116"/>
                <a:gd name="T9" fmla="*/ 0 h 440"/>
                <a:gd name="T10" fmla="*/ 1 w 116"/>
                <a:gd name="T11" fmla="*/ 0 h 440"/>
                <a:gd name="T12" fmla="*/ 0 w 116"/>
                <a:gd name="T13" fmla="*/ 0 h 440"/>
                <a:gd name="T14" fmla="*/ 0 w 116"/>
                <a:gd name="T15" fmla="*/ 0 h 4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440"/>
                <a:gd name="T26" fmla="*/ 116 w 116"/>
                <a:gd name="T27" fmla="*/ 440 h 4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440">
                  <a:moveTo>
                    <a:pt x="0" y="51"/>
                  </a:moveTo>
                  <a:lnTo>
                    <a:pt x="0" y="51"/>
                  </a:lnTo>
                  <a:lnTo>
                    <a:pt x="63" y="19"/>
                  </a:lnTo>
                  <a:lnTo>
                    <a:pt x="116" y="0"/>
                  </a:lnTo>
                  <a:lnTo>
                    <a:pt x="116" y="368"/>
                  </a:lnTo>
                  <a:lnTo>
                    <a:pt x="25" y="422"/>
                  </a:lnTo>
                  <a:lnTo>
                    <a:pt x="0" y="44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7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8" name="Freeform 115"/>
            <p:cNvSpPr>
              <a:spLocks/>
            </p:cNvSpPr>
            <p:nvPr/>
          </p:nvSpPr>
          <p:spPr bwMode="auto">
            <a:xfrm>
              <a:off x="2568" y="1168"/>
              <a:ext cx="58" cy="202"/>
            </a:xfrm>
            <a:custGeom>
              <a:avLst/>
              <a:gdLst>
                <a:gd name="T0" fmla="*/ 0 w 116"/>
                <a:gd name="T1" fmla="*/ 1 h 403"/>
                <a:gd name="T2" fmla="*/ 1 w 116"/>
                <a:gd name="T3" fmla="*/ 1 h 403"/>
                <a:gd name="T4" fmla="*/ 1 w 116"/>
                <a:gd name="T5" fmla="*/ 0 h 403"/>
                <a:gd name="T6" fmla="*/ 1 w 116"/>
                <a:gd name="T7" fmla="*/ 1 h 403"/>
                <a:gd name="T8" fmla="*/ 1 w 116"/>
                <a:gd name="T9" fmla="*/ 1 h 403"/>
                <a:gd name="T10" fmla="*/ 1 w 116"/>
                <a:gd name="T11" fmla="*/ 1 h 403"/>
                <a:gd name="T12" fmla="*/ 0 w 116"/>
                <a:gd name="T13" fmla="*/ 1 h 403"/>
                <a:gd name="T14" fmla="*/ 0 w 116"/>
                <a:gd name="T15" fmla="*/ 1 h 4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403"/>
                <a:gd name="T26" fmla="*/ 116 w 116"/>
                <a:gd name="T27" fmla="*/ 403 h 4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403">
                  <a:moveTo>
                    <a:pt x="0" y="36"/>
                  </a:moveTo>
                  <a:lnTo>
                    <a:pt x="40" y="20"/>
                  </a:lnTo>
                  <a:lnTo>
                    <a:pt x="116" y="0"/>
                  </a:lnTo>
                  <a:lnTo>
                    <a:pt x="116" y="347"/>
                  </a:lnTo>
                  <a:lnTo>
                    <a:pt x="75" y="363"/>
                  </a:lnTo>
                  <a:lnTo>
                    <a:pt x="10" y="398"/>
                  </a:lnTo>
                  <a:lnTo>
                    <a:pt x="0" y="40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63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59" name="Freeform 116"/>
            <p:cNvSpPr>
              <a:spLocks/>
            </p:cNvSpPr>
            <p:nvPr/>
          </p:nvSpPr>
          <p:spPr bwMode="auto">
            <a:xfrm>
              <a:off x="2626" y="1156"/>
              <a:ext cx="59" cy="186"/>
            </a:xfrm>
            <a:custGeom>
              <a:avLst/>
              <a:gdLst>
                <a:gd name="T0" fmla="*/ 0 w 116"/>
                <a:gd name="T1" fmla="*/ 0 h 373"/>
                <a:gd name="T2" fmla="*/ 1 w 116"/>
                <a:gd name="T3" fmla="*/ 0 h 373"/>
                <a:gd name="T4" fmla="*/ 1 w 116"/>
                <a:gd name="T5" fmla="*/ 0 h 373"/>
                <a:gd name="T6" fmla="*/ 1 w 116"/>
                <a:gd name="T7" fmla="*/ 0 h 373"/>
                <a:gd name="T8" fmla="*/ 1 w 116"/>
                <a:gd name="T9" fmla="*/ 0 h 373"/>
                <a:gd name="T10" fmla="*/ 1 w 116"/>
                <a:gd name="T11" fmla="*/ 0 h 373"/>
                <a:gd name="T12" fmla="*/ 0 w 116"/>
                <a:gd name="T13" fmla="*/ 0 h 373"/>
                <a:gd name="T14" fmla="*/ 0 w 116"/>
                <a:gd name="T15" fmla="*/ 0 h 3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373"/>
                <a:gd name="T26" fmla="*/ 116 w 116"/>
                <a:gd name="T27" fmla="*/ 373 h 3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373">
                  <a:moveTo>
                    <a:pt x="0" y="26"/>
                  </a:moveTo>
                  <a:lnTo>
                    <a:pt x="39" y="15"/>
                  </a:lnTo>
                  <a:lnTo>
                    <a:pt x="116" y="0"/>
                  </a:lnTo>
                  <a:lnTo>
                    <a:pt x="116" y="339"/>
                  </a:lnTo>
                  <a:lnTo>
                    <a:pt x="114" y="339"/>
                  </a:lnTo>
                  <a:lnTo>
                    <a:pt x="34" y="361"/>
                  </a:lnTo>
                  <a:lnTo>
                    <a:pt x="0" y="373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5D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0" name="Freeform 117"/>
            <p:cNvSpPr>
              <a:spLocks/>
            </p:cNvSpPr>
            <p:nvPr/>
          </p:nvSpPr>
          <p:spPr bwMode="auto">
            <a:xfrm>
              <a:off x="2685" y="1146"/>
              <a:ext cx="58" cy="179"/>
            </a:xfrm>
            <a:custGeom>
              <a:avLst/>
              <a:gdLst>
                <a:gd name="T0" fmla="*/ 0 w 116"/>
                <a:gd name="T1" fmla="*/ 1 h 358"/>
                <a:gd name="T2" fmla="*/ 1 w 116"/>
                <a:gd name="T3" fmla="*/ 1 h 358"/>
                <a:gd name="T4" fmla="*/ 1 w 116"/>
                <a:gd name="T5" fmla="*/ 0 h 358"/>
                <a:gd name="T6" fmla="*/ 1 w 116"/>
                <a:gd name="T7" fmla="*/ 1 h 358"/>
                <a:gd name="T8" fmla="*/ 1 w 116"/>
                <a:gd name="T9" fmla="*/ 1 h 358"/>
                <a:gd name="T10" fmla="*/ 0 w 116"/>
                <a:gd name="T11" fmla="*/ 1 h 358"/>
                <a:gd name="T12" fmla="*/ 0 w 116"/>
                <a:gd name="T13" fmla="*/ 1 h 3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358"/>
                <a:gd name="T23" fmla="*/ 116 w 116"/>
                <a:gd name="T24" fmla="*/ 358 h 3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358">
                  <a:moveTo>
                    <a:pt x="0" y="19"/>
                  </a:moveTo>
                  <a:lnTo>
                    <a:pt x="45" y="11"/>
                  </a:lnTo>
                  <a:lnTo>
                    <a:pt x="116" y="0"/>
                  </a:lnTo>
                  <a:lnTo>
                    <a:pt x="116" y="332"/>
                  </a:lnTo>
                  <a:lnTo>
                    <a:pt x="83" y="337"/>
                  </a:lnTo>
                  <a:lnTo>
                    <a:pt x="0" y="35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7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1" name="Freeform 118"/>
            <p:cNvSpPr>
              <a:spLocks/>
            </p:cNvSpPr>
            <p:nvPr/>
          </p:nvSpPr>
          <p:spPr bwMode="auto">
            <a:xfrm>
              <a:off x="2743" y="1140"/>
              <a:ext cx="58" cy="172"/>
            </a:xfrm>
            <a:custGeom>
              <a:avLst/>
              <a:gdLst>
                <a:gd name="T0" fmla="*/ 0 w 116"/>
                <a:gd name="T1" fmla="*/ 1 h 344"/>
                <a:gd name="T2" fmla="*/ 1 w 116"/>
                <a:gd name="T3" fmla="*/ 1 h 344"/>
                <a:gd name="T4" fmla="*/ 1 w 116"/>
                <a:gd name="T5" fmla="*/ 0 h 344"/>
                <a:gd name="T6" fmla="*/ 1 w 116"/>
                <a:gd name="T7" fmla="*/ 1 h 344"/>
                <a:gd name="T8" fmla="*/ 1 w 116"/>
                <a:gd name="T9" fmla="*/ 1 h 344"/>
                <a:gd name="T10" fmla="*/ 0 w 116"/>
                <a:gd name="T11" fmla="*/ 1 h 344"/>
                <a:gd name="T12" fmla="*/ 0 w 116"/>
                <a:gd name="T13" fmla="*/ 1 h 3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344"/>
                <a:gd name="T23" fmla="*/ 116 w 116"/>
                <a:gd name="T24" fmla="*/ 344 h 3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344">
                  <a:moveTo>
                    <a:pt x="0" y="12"/>
                  </a:moveTo>
                  <a:lnTo>
                    <a:pt x="59" y="3"/>
                  </a:lnTo>
                  <a:lnTo>
                    <a:pt x="116" y="0"/>
                  </a:lnTo>
                  <a:lnTo>
                    <a:pt x="116" y="333"/>
                  </a:lnTo>
                  <a:lnTo>
                    <a:pt x="44" y="338"/>
                  </a:lnTo>
                  <a:lnTo>
                    <a:pt x="0" y="34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9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2" name="Freeform 119"/>
            <p:cNvSpPr>
              <a:spLocks/>
            </p:cNvSpPr>
            <p:nvPr/>
          </p:nvSpPr>
          <p:spPr bwMode="auto">
            <a:xfrm>
              <a:off x="2801" y="1055"/>
              <a:ext cx="57" cy="255"/>
            </a:xfrm>
            <a:custGeom>
              <a:avLst/>
              <a:gdLst>
                <a:gd name="T0" fmla="*/ 0 w 115"/>
                <a:gd name="T1" fmla="*/ 1 h 509"/>
                <a:gd name="T2" fmla="*/ 0 w 115"/>
                <a:gd name="T3" fmla="*/ 1 h 509"/>
                <a:gd name="T4" fmla="*/ 0 w 115"/>
                <a:gd name="T5" fmla="*/ 1 h 509"/>
                <a:gd name="T6" fmla="*/ 0 w 115"/>
                <a:gd name="T7" fmla="*/ 0 h 509"/>
                <a:gd name="T8" fmla="*/ 0 w 115"/>
                <a:gd name="T9" fmla="*/ 1 h 509"/>
                <a:gd name="T10" fmla="*/ 0 w 115"/>
                <a:gd name="T11" fmla="*/ 1 h 509"/>
                <a:gd name="T12" fmla="*/ 0 w 115"/>
                <a:gd name="T13" fmla="*/ 1 h 509"/>
                <a:gd name="T14" fmla="*/ 0 w 115"/>
                <a:gd name="T15" fmla="*/ 1 h 509"/>
                <a:gd name="T16" fmla="*/ 0 w 115"/>
                <a:gd name="T17" fmla="*/ 1 h 5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5"/>
                <a:gd name="T28" fmla="*/ 0 h 509"/>
                <a:gd name="T29" fmla="*/ 115 w 115"/>
                <a:gd name="T30" fmla="*/ 509 h 5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5" h="509">
                  <a:moveTo>
                    <a:pt x="0" y="167"/>
                  </a:moveTo>
                  <a:lnTo>
                    <a:pt x="22" y="166"/>
                  </a:lnTo>
                  <a:lnTo>
                    <a:pt x="85" y="166"/>
                  </a:lnTo>
                  <a:lnTo>
                    <a:pt x="64" y="0"/>
                  </a:lnTo>
                  <a:lnTo>
                    <a:pt x="115" y="36"/>
                  </a:lnTo>
                  <a:lnTo>
                    <a:pt x="115" y="509"/>
                  </a:lnTo>
                  <a:lnTo>
                    <a:pt x="34" y="501"/>
                  </a:lnTo>
                  <a:lnTo>
                    <a:pt x="0" y="502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2BE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3" name="Freeform 120"/>
            <p:cNvSpPr>
              <a:spLocks/>
            </p:cNvSpPr>
            <p:nvPr/>
          </p:nvSpPr>
          <p:spPr bwMode="auto">
            <a:xfrm>
              <a:off x="2858" y="1073"/>
              <a:ext cx="58" cy="323"/>
            </a:xfrm>
            <a:custGeom>
              <a:avLst/>
              <a:gdLst>
                <a:gd name="T0" fmla="*/ 0 w 116"/>
                <a:gd name="T1" fmla="*/ 0 h 645"/>
                <a:gd name="T2" fmla="*/ 1 w 116"/>
                <a:gd name="T3" fmla="*/ 1 h 645"/>
                <a:gd name="T4" fmla="*/ 1 w 116"/>
                <a:gd name="T5" fmla="*/ 1 h 645"/>
                <a:gd name="T6" fmla="*/ 1 w 116"/>
                <a:gd name="T7" fmla="*/ 1 h 645"/>
                <a:gd name="T8" fmla="*/ 1 w 116"/>
                <a:gd name="T9" fmla="*/ 1 h 645"/>
                <a:gd name="T10" fmla="*/ 0 w 116"/>
                <a:gd name="T11" fmla="*/ 1 h 645"/>
                <a:gd name="T12" fmla="*/ 0 w 116"/>
                <a:gd name="T13" fmla="*/ 0 h 6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6"/>
                <a:gd name="T22" fmla="*/ 0 h 645"/>
                <a:gd name="T23" fmla="*/ 116 w 116"/>
                <a:gd name="T24" fmla="*/ 645 h 6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6" h="645">
                  <a:moveTo>
                    <a:pt x="0" y="0"/>
                  </a:moveTo>
                  <a:lnTo>
                    <a:pt x="116" y="82"/>
                  </a:lnTo>
                  <a:lnTo>
                    <a:pt x="116" y="542"/>
                  </a:lnTo>
                  <a:lnTo>
                    <a:pt x="35" y="645"/>
                  </a:lnTo>
                  <a:lnTo>
                    <a:pt x="12" y="474"/>
                  </a:ln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4" name="Freeform 121"/>
            <p:cNvSpPr>
              <a:spLocks/>
            </p:cNvSpPr>
            <p:nvPr/>
          </p:nvSpPr>
          <p:spPr bwMode="auto">
            <a:xfrm>
              <a:off x="2916" y="1115"/>
              <a:ext cx="59" cy="230"/>
            </a:xfrm>
            <a:custGeom>
              <a:avLst/>
              <a:gdLst>
                <a:gd name="T0" fmla="*/ 0 w 118"/>
                <a:gd name="T1" fmla="*/ 0 h 460"/>
                <a:gd name="T2" fmla="*/ 1 w 118"/>
                <a:gd name="T3" fmla="*/ 1 h 460"/>
                <a:gd name="T4" fmla="*/ 1 w 118"/>
                <a:gd name="T5" fmla="*/ 1 h 460"/>
                <a:gd name="T6" fmla="*/ 0 w 118"/>
                <a:gd name="T7" fmla="*/ 1 h 460"/>
                <a:gd name="T8" fmla="*/ 0 w 118"/>
                <a:gd name="T9" fmla="*/ 0 h 4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460"/>
                <a:gd name="T17" fmla="*/ 118 w 118"/>
                <a:gd name="T18" fmla="*/ 460 h 4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460">
                  <a:moveTo>
                    <a:pt x="0" y="0"/>
                  </a:moveTo>
                  <a:lnTo>
                    <a:pt x="118" y="81"/>
                  </a:lnTo>
                  <a:lnTo>
                    <a:pt x="118" y="312"/>
                  </a:lnTo>
                  <a:lnTo>
                    <a:pt x="0" y="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F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5" name="Freeform 122"/>
            <p:cNvSpPr>
              <a:spLocks/>
            </p:cNvSpPr>
            <p:nvPr/>
          </p:nvSpPr>
          <p:spPr bwMode="auto">
            <a:xfrm>
              <a:off x="2975" y="1155"/>
              <a:ext cx="58" cy="115"/>
            </a:xfrm>
            <a:custGeom>
              <a:avLst/>
              <a:gdLst>
                <a:gd name="T0" fmla="*/ 0 w 116"/>
                <a:gd name="T1" fmla="*/ 0 h 231"/>
                <a:gd name="T2" fmla="*/ 1 w 116"/>
                <a:gd name="T3" fmla="*/ 0 h 231"/>
                <a:gd name="T4" fmla="*/ 0 w 116"/>
                <a:gd name="T5" fmla="*/ 0 h 231"/>
                <a:gd name="T6" fmla="*/ 0 w 116"/>
                <a:gd name="T7" fmla="*/ 0 h 2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"/>
                <a:gd name="T13" fmla="*/ 0 h 231"/>
                <a:gd name="T14" fmla="*/ 116 w 116"/>
                <a:gd name="T15" fmla="*/ 231 h 2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" h="231">
                  <a:moveTo>
                    <a:pt x="0" y="0"/>
                  </a:moveTo>
                  <a:lnTo>
                    <a:pt x="116" y="82"/>
                  </a:lnTo>
                  <a:lnTo>
                    <a:pt x="0" y="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6" name="Freeform 123"/>
            <p:cNvSpPr>
              <a:spLocks/>
            </p:cNvSpPr>
            <p:nvPr/>
          </p:nvSpPr>
          <p:spPr bwMode="auto">
            <a:xfrm>
              <a:off x="1930" y="1055"/>
              <a:ext cx="1103" cy="949"/>
            </a:xfrm>
            <a:custGeom>
              <a:avLst/>
              <a:gdLst>
                <a:gd name="T0" fmla="*/ 1 w 2206"/>
                <a:gd name="T1" fmla="*/ 1 h 1897"/>
                <a:gd name="T2" fmla="*/ 0 w 2206"/>
                <a:gd name="T3" fmla="*/ 1 h 1897"/>
                <a:gd name="T4" fmla="*/ 1 w 2206"/>
                <a:gd name="T5" fmla="*/ 1 h 1897"/>
                <a:gd name="T6" fmla="*/ 1 w 2206"/>
                <a:gd name="T7" fmla="*/ 1 h 1897"/>
                <a:gd name="T8" fmla="*/ 1 w 2206"/>
                <a:gd name="T9" fmla="*/ 1 h 1897"/>
                <a:gd name="T10" fmla="*/ 1 w 2206"/>
                <a:gd name="T11" fmla="*/ 1 h 1897"/>
                <a:gd name="T12" fmla="*/ 1 w 2206"/>
                <a:gd name="T13" fmla="*/ 1 h 1897"/>
                <a:gd name="T14" fmla="*/ 1 w 2206"/>
                <a:gd name="T15" fmla="*/ 1 h 1897"/>
                <a:gd name="T16" fmla="*/ 1 w 2206"/>
                <a:gd name="T17" fmla="*/ 1 h 1897"/>
                <a:gd name="T18" fmla="*/ 1 w 2206"/>
                <a:gd name="T19" fmla="*/ 1 h 1897"/>
                <a:gd name="T20" fmla="*/ 1 w 2206"/>
                <a:gd name="T21" fmla="*/ 1 h 1897"/>
                <a:gd name="T22" fmla="*/ 1 w 2206"/>
                <a:gd name="T23" fmla="*/ 1 h 1897"/>
                <a:gd name="T24" fmla="*/ 1 w 2206"/>
                <a:gd name="T25" fmla="*/ 1 h 1897"/>
                <a:gd name="T26" fmla="*/ 1 w 2206"/>
                <a:gd name="T27" fmla="*/ 1 h 1897"/>
                <a:gd name="T28" fmla="*/ 1 w 2206"/>
                <a:gd name="T29" fmla="*/ 1 h 1897"/>
                <a:gd name="T30" fmla="*/ 1 w 2206"/>
                <a:gd name="T31" fmla="*/ 1 h 1897"/>
                <a:gd name="T32" fmla="*/ 1 w 2206"/>
                <a:gd name="T33" fmla="*/ 1 h 1897"/>
                <a:gd name="T34" fmla="*/ 1 w 2206"/>
                <a:gd name="T35" fmla="*/ 1 h 1897"/>
                <a:gd name="T36" fmla="*/ 1 w 2206"/>
                <a:gd name="T37" fmla="*/ 1 h 1897"/>
                <a:gd name="T38" fmla="*/ 1 w 2206"/>
                <a:gd name="T39" fmla="*/ 1 h 1897"/>
                <a:gd name="T40" fmla="*/ 1 w 2206"/>
                <a:gd name="T41" fmla="*/ 1 h 1897"/>
                <a:gd name="T42" fmla="*/ 1 w 2206"/>
                <a:gd name="T43" fmla="*/ 1 h 1897"/>
                <a:gd name="T44" fmla="*/ 1 w 2206"/>
                <a:gd name="T45" fmla="*/ 0 h 1897"/>
                <a:gd name="T46" fmla="*/ 1 w 2206"/>
                <a:gd name="T47" fmla="*/ 1 h 1897"/>
                <a:gd name="T48" fmla="*/ 1 w 2206"/>
                <a:gd name="T49" fmla="*/ 1 h 1897"/>
                <a:gd name="T50" fmla="*/ 1 w 2206"/>
                <a:gd name="T51" fmla="*/ 1 h 1897"/>
                <a:gd name="T52" fmla="*/ 1 w 2206"/>
                <a:gd name="T53" fmla="*/ 1 h 1897"/>
                <a:gd name="T54" fmla="*/ 1 w 2206"/>
                <a:gd name="T55" fmla="*/ 1 h 1897"/>
                <a:gd name="T56" fmla="*/ 1 w 2206"/>
                <a:gd name="T57" fmla="*/ 1 h 1897"/>
                <a:gd name="T58" fmla="*/ 1 w 2206"/>
                <a:gd name="T59" fmla="*/ 1 h 1897"/>
                <a:gd name="T60" fmla="*/ 1 w 2206"/>
                <a:gd name="T61" fmla="*/ 1 h 1897"/>
                <a:gd name="T62" fmla="*/ 1 w 2206"/>
                <a:gd name="T63" fmla="*/ 1 h 1897"/>
                <a:gd name="T64" fmla="*/ 1 w 2206"/>
                <a:gd name="T65" fmla="*/ 1 h 1897"/>
                <a:gd name="T66" fmla="*/ 1 w 2206"/>
                <a:gd name="T67" fmla="*/ 1 h 1897"/>
                <a:gd name="T68" fmla="*/ 1 w 2206"/>
                <a:gd name="T69" fmla="*/ 1 h 1897"/>
                <a:gd name="T70" fmla="*/ 1 w 2206"/>
                <a:gd name="T71" fmla="*/ 1 h 1897"/>
                <a:gd name="T72" fmla="*/ 1 w 2206"/>
                <a:gd name="T73" fmla="*/ 1 h 1897"/>
                <a:gd name="T74" fmla="*/ 1 w 2206"/>
                <a:gd name="T75" fmla="*/ 1 h 1897"/>
                <a:gd name="T76" fmla="*/ 1 w 2206"/>
                <a:gd name="T77" fmla="*/ 1 h 1897"/>
                <a:gd name="T78" fmla="*/ 1 w 2206"/>
                <a:gd name="T79" fmla="*/ 1 h 1897"/>
                <a:gd name="T80" fmla="*/ 1 w 2206"/>
                <a:gd name="T81" fmla="*/ 1 h 1897"/>
                <a:gd name="T82" fmla="*/ 1 w 2206"/>
                <a:gd name="T83" fmla="*/ 1 h 1897"/>
                <a:gd name="T84" fmla="*/ 1 w 2206"/>
                <a:gd name="T85" fmla="*/ 1 h 1897"/>
                <a:gd name="T86" fmla="*/ 1 w 2206"/>
                <a:gd name="T87" fmla="*/ 1 h 1897"/>
                <a:gd name="T88" fmla="*/ 1 w 2206"/>
                <a:gd name="T89" fmla="*/ 1 h 1897"/>
                <a:gd name="T90" fmla="*/ 1 w 2206"/>
                <a:gd name="T91" fmla="*/ 1 h 1897"/>
                <a:gd name="T92" fmla="*/ 1 w 2206"/>
                <a:gd name="T93" fmla="*/ 1 h 1897"/>
                <a:gd name="T94" fmla="*/ 1 w 2206"/>
                <a:gd name="T95" fmla="*/ 1 h 189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06"/>
                <a:gd name="T145" fmla="*/ 0 h 1897"/>
                <a:gd name="T146" fmla="*/ 2206 w 2206"/>
                <a:gd name="T147" fmla="*/ 1897 h 189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06" h="1897">
                  <a:moveTo>
                    <a:pt x="213" y="1897"/>
                  </a:moveTo>
                  <a:lnTo>
                    <a:pt x="0" y="1465"/>
                  </a:lnTo>
                  <a:lnTo>
                    <a:pt x="186" y="1525"/>
                  </a:lnTo>
                  <a:lnTo>
                    <a:pt x="209" y="1410"/>
                  </a:lnTo>
                  <a:lnTo>
                    <a:pt x="266" y="1242"/>
                  </a:lnTo>
                  <a:lnTo>
                    <a:pt x="332" y="1095"/>
                  </a:lnTo>
                  <a:lnTo>
                    <a:pt x="394" y="978"/>
                  </a:lnTo>
                  <a:lnTo>
                    <a:pt x="463" y="879"/>
                  </a:lnTo>
                  <a:lnTo>
                    <a:pt x="556" y="766"/>
                  </a:lnTo>
                  <a:lnTo>
                    <a:pt x="660" y="670"/>
                  </a:lnTo>
                  <a:lnTo>
                    <a:pt x="756" y="583"/>
                  </a:lnTo>
                  <a:lnTo>
                    <a:pt x="842" y="512"/>
                  </a:lnTo>
                  <a:lnTo>
                    <a:pt x="940" y="441"/>
                  </a:lnTo>
                  <a:lnTo>
                    <a:pt x="1048" y="370"/>
                  </a:lnTo>
                  <a:lnTo>
                    <a:pt x="1161" y="311"/>
                  </a:lnTo>
                  <a:lnTo>
                    <a:pt x="1224" y="279"/>
                  </a:lnTo>
                  <a:lnTo>
                    <a:pt x="1317" y="246"/>
                  </a:lnTo>
                  <a:lnTo>
                    <a:pt x="1433" y="215"/>
                  </a:lnTo>
                  <a:lnTo>
                    <a:pt x="1556" y="191"/>
                  </a:lnTo>
                  <a:lnTo>
                    <a:pt x="1684" y="172"/>
                  </a:lnTo>
                  <a:lnTo>
                    <a:pt x="1763" y="166"/>
                  </a:lnTo>
                  <a:lnTo>
                    <a:pt x="1827" y="166"/>
                  </a:lnTo>
                  <a:lnTo>
                    <a:pt x="1805" y="0"/>
                  </a:lnTo>
                  <a:lnTo>
                    <a:pt x="2206" y="279"/>
                  </a:lnTo>
                  <a:lnTo>
                    <a:pt x="1893" y="681"/>
                  </a:lnTo>
                  <a:lnTo>
                    <a:pt x="1869" y="509"/>
                  </a:lnTo>
                  <a:lnTo>
                    <a:pt x="1775" y="501"/>
                  </a:lnTo>
                  <a:lnTo>
                    <a:pt x="1669" y="505"/>
                  </a:lnTo>
                  <a:lnTo>
                    <a:pt x="1592" y="518"/>
                  </a:lnTo>
                  <a:lnTo>
                    <a:pt x="1507" y="539"/>
                  </a:lnTo>
                  <a:lnTo>
                    <a:pt x="1427" y="561"/>
                  </a:lnTo>
                  <a:lnTo>
                    <a:pt x="1352" y="589"/>
                  </a:lnTo>
                  <a:lnTo>
                    <a:pt x="1287" y="624"/>
                  </a:lnTo>
                  <a:lnTo>
                    <a:pt x="1186" y="684"/>
                  </a:lnTo>
                  <a:lnTo>
                    <a:pt x="1113" y="735"/>
                  </a:lnTo>
                  <a:lnTo>
                    <a:pt x="1048" y="790"/>
                  </a:lnTo>
                  <a:lnTo>
                    <a:pt x="982" y="844"/>
                  </a:lnTo>
                  <a:lnTo>
                    <a:pt x="928" y="896"/>
                  </a:lnTo>
                  <a:lnTo>
                    <a:pt x="842" y="984"/>
                  </a:lnTo>
                  <a:lnTo>
                    <a:pt x="753" y="1101"/>
                  </a:lnTo>
                  <a:lnTo>
                    <a:pt x="692" y="1195"/>
                  </a:lnTo>
                  <a:lnTo>
                    <a:pt x="654" y="1271"/>
                  </a:lnTo>
                  <a:lnTo>
                    <a:pt x="618" y="1345"/>
                  </a:lnTo>
                  <a:lnTo>
                    <a:pt x="576" y="1435"/>
                  </a:lnTo>
                  <a:lnTo>
                    <a:pt x="534" y="1562"/>
                  </a:lnTo>
                  <a:lnTo>
                    <a:pt x="514" y="1642"/>
                  </a:lnTo>
                  <a:lnTo>
                    <a:pt x="676" y="1696"/>
                  </a:lnTo>
                  <a:lnTo>
                    <a:pt x="213" y="1897"/>
                  </a:lnTo>
                </a:path>
              </a:pathLst>
            </a:custGeom>
            <a:noFill/>
            <a:ln w="15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>
          <p:nvSpPr>
            <p:cNvPr id="44167" name="Text Box 124"/>
            <p:cNvSpPr txBox="1">
              <a:spLocks noChangeArrowheads="1"/>
            </p:cNvSpPr>
            <p:nvPr/>
          </p:nvSpPr>
          <p:spPr bwMode="auto">
            <a:xfrm>
              <a:off x="3528" y="618"/>
              <a:ext cx="143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validation space</a:t>
              </a:r>
            </a:p>
          </p:txBody>
        </p:sp>
        <p:sp>
          <p:nvSpPr>
            <p:cNvPr id="44168" name="Text Box 125"/>
            <p:cNvSpPr txBox="1">
              <a:spLocks noChangeArrowheads="1"/>
            </p:cNvSpPr>
            <p:nvPr/>
          </p:nvSpPr>
          <p:spPr bwMode="auto">
            <a:xfrm>
              <a:off x="1819" y="3573"/>
              <a:ext cx="1439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optimization space</a:t>
              </a:r>
            </a:p>
          </p:txBody>
        </p:sp>
        <p:sp>
          <p:nvSpPr>
            <p:cNvPr id="44169" name="Text Box 126"/>
            <p:cNvSpPr txBox="1">
              <a:spLocks noChangeArrowheads="1"/>
            </p:cNvSpPr>
            <p:nvPr/>
          </p:nvSpPr>
          <p:spPr bwMode="auto">
            <a:xfrm>
              <a:off x="1066" y="1162"/>
              <a:ext cx="123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mapping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intuition</a:t>
              </a: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alt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 useBgFill="1">
          <p:nvSpPr>
            <p:cNvPr id="44170" name="Text Box 128"/>
            <p:cNvSpPr txBox="1">
              <a:spLocks noChangeArrowheads="1"/>
            </p:cNvSpPr>
            <p:nvPr/>
          </p:nvSpPr>
          <p:spPr bwMode="auto">
            <a:xfrm>
              <a:off x="2880" y="2886"/>
              <a:ext cx="1439" cy="291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prediction iterate </a:t>
              </a:r>
            </a:p>
          </p:txBody>
        </p:sp>
        <p:sp>
          <p:nvSpPr>
            <p:cNvPr id="44171" name="Freeform 127"/>
            <p:cNvSpPr>
              <a:spLocks/>
            </p:cNvSpPr>
            <p:nvPr/>
          </p:nvSpPr>
          <p:spPr bwMode="auto">
            <a:xfrm>
              <a:off x="2154" y="1842"/>
              <a:ext cx="1270" cy="862"/>
            </a:xfrm>
            <a:custGeom>
              <a:avLst/>
              <a:gdLst>
                <a:gd name="T0" fmla="*/ 2147483647 w 227"/>
                <a:gd name="T1" fmla="*/ 0 h 590"/>
                <a:gd name="T2" fmla="*/ 0 w 227"/>
                <a:gd name="T3" fmla="*/ 2147483647 h 590"/>
                <a:gd name="T4" fmla="*/ 0 60000 65536"/>
                <a:gd name="T5" fmla="*/ 0 60000 65536"/>
                <a:gd name="T6" fmla="*/ 0 w 227"/>
                <a:gd name="T7" fmla="*/ 0 h 590"/>
                <a:gd name="T8" fmla="*/ 227 w 227"/>
                <a:gd name="T9" fmla="*/ 590 h 59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27" h="590">
                  <a:moveTo>
                    <a:pt x="227" y="0"/>
                  </a:moveTo>
                  <a:cubicBezTo>
                    <a:pt x="185" y="230"/>
                    <a:pt x="144" y="461"/>
                    <a:pt x="0" y="590"/>
                  </a:cubicBezTo>
                </a:path>
              </a:pathLst>
            </a:custGeom>
            <a:noFill/>
            <a:ln w="508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4800">
                <a:solidFill>
                  <a:prstClr val="black"/>
                </a:solidFill>
                <a:latin typeface="Lucida Handwriting" pitchFamily="66" charset="0"/>
                <a:cs typeface="Arial" pitchFamily="34" charset="0"/>
              </a:endParaRPr>
            </a:p>
          </p:txBody>
        </p:sp>
        <p:sp useBgFill="1">
          <p:nvSpPr>
            <p:cNvPr id="44172" name="Text Box 129"/>
            <p:cNvSpPr txBox="1">
              <a:spLocks noChangeArrowheads="1"/>
            </p:cNvSpPr>
            <p:nvPr/>
          </p:nvSpPr>
          <p:spPr bwMode="auto">
            <a:xfrm>
              <a:off x="2517" y="2296"/>
              <a:ext cx="1361" cy="46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surrogate update “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feedback</a:t>
              </a:r>
              <a:r>
                <a:rPr lang="en-US" altLang="en-US" sz="24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</a:p>
          </p:txBody>
        </p:sp>
      </p:grpSp>
      <p:sp>
        <p:nvSpPr>
          <p:cNvPr id="44036" name="Text Box 130"/>
          <p:cNvSpPr txBox="1">
            <a:spLocks noChangeArrowheads="1"/>
          </p:cNvSpPr>
          <p:nvPr/>
        </p:nvSpPr>
        <p:spPr bwMode="auto">
          <a:xfrm>
            <a:off x="6494470" y="3573463"/>
            <a:ext cx="1838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(surrogate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op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timization)</a:t>
            </a:r>
          </a:p>
        </p:txBody>
      </p:sp>
      <p:sp>
        <p:nvSpPr>
          <p:cNvPr id="44037" name="Text Box 132"/>
          <p:cNvSpPr txBox="1">
            <a:spLocks noChangeArrowheads="1"/>
          </p:cNvSpPr>
          <p:nvPr/>
        </p:nvSpPr>
        <p:spPr bwMode="auto">
          <a:xfrm>
            <a:off x="6726244" y="1628775"/>
            <a:ext cx="2055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(high-fidelity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physics model)</a:t>
            </a:r>
          </a:p>
        </p:txBody>
      </p:sp>
      <p:sp>
        <p:nvSpPr>
          <p:cNvPr id="44038" name="Text Box 133"/>
          <p:cNvSpPr txBox="1">
            <a:spLocks noChangeArrowheads="1"/>
          </p:cNvSpPr>
          <p:nvPr/>
        </p:nvSpPr>
        <p:spPr bwMode="auto">
          <a:xfrm>
            <a:off x="395288" y="4694239"/>
            <a:ext cx="215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(low-fidelity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physics model)</a:t>
            </a:r>
          </a:p>
        </p:txBody>
      </p:sp>
      <p:sp>
        <p:nvSpPr>
          <p:cNvPr id="44039" name="Oval 133"/>
          <p:cNvSpPr>
            <a:spLocks noChangeArrowheads="1"/>
          </p:cNvSpPr>
          <p:nvPr/>
        </p:nvSpPr>
        <p:spPr bwMode="auto">
          <a:xfrm>
            <a:off x="2916238" y="4581532"/>
            <a:ext cx="360362" cy="360363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1</a:t>
            </a:r>
            <a:endParaRPr lang="en-CA" altLang="en-US" sz="24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4040" name="Oval 135"/>
          <p:cNvSpPr>
            <a:spLocks noChangeArrowheads="1"/>
          </p:cNvSpPr>
          <p:nvPr/>
        </p:nvSpPr>
        <p:spPr bwMode="auto">
          <a:xfrm>
            <a:off x="5651507" y="5013332"/>
            <a:ext cx="360363" cy="360363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  <a:endParaRPr lang="en-CA" altLang="en-US" sz="24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4041" name="Oval 136"/>
          <p:cNvSpPr>
            <a:spLocks noChangeArrowheads="1"/>
          </p:cNvSpPr>
          <p:nvPr/>
        </p:nvSpPr>
        <p:spPr bwMode="auto">
          <a:xfrm>
            <a:off x="5580063" y="1700214"/>
            <a:ext cx="360362" cy="360362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3</a:t>
            </a:r>
            <a:endParaRPr lang="en-CA" altLang="en-US" sz="24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4042" name="Oval 137"/>
          <p:cNvSpPr>
            <a:spLocks noChangeArrowheads="1"/>
          </p:cNvSpPr>
          <p:nvPr/>
        </p:nvSpPr>
        <p:spPr bwMode="auto">
          <a:xfrm>
            <a:off x="4067182" y="3357564"/>
            <a:ext cx="360363" cy="360362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4</a:t>
            </a:r>
            <a:endParaRPr lang="en-CA" altLang="en-US" sz="24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7" name="Slide Number Placeholder 1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76D4E-B3BB-469F-8258-6F4B74ED8D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044" name="Text Box 125"/>
          <p:cNvSpPr txBox="1">
            <a:spLocks noChangeArrowheads="1"/>
          </p:cNvSpPr>
          <p:nvPr/>
        </p:nvSpPr>
        <p:spPr bwMode="auto">
          <a:xfrm>
            <a:off x="900113" y="5805494"/>
            <a:ext cx="2284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knowledge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4045" name="Text Box 125"/>
          <p:cNvSpPr txBox="1">
            <a:spLocks noChangeArrowheads="1"/>
          </p:cNvSpPr>
          <p:nvPr/>
        </p:nvSpPr>
        <p:spPr bwMode="auto">
          <a:xfrm>
            <a:off x="6227763" y="1311282"/>
            <a:ext cx="2284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reality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4046" name="Text Box 125"/>
          <p:cNvSpPr txBox="1">
            <a:spLocks noChangeArrowheads="1"/>
          </p:cNvSpPr>
          <p:nvPr/>
        </p:nvSpPr>
        <p:spPr bwMode="auto">
          <a:xfrm>
            <a:off x="6084888" y="4983170"/>
            <a:ext cx="2284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execution</a:t>
            </a:r>
            <a:r>
              <a:rPr lang="en-US" alt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064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SUBTEXT</a:t>
            </a:r>
          </a:p>
        </p:txBody>
      </p:sp>
    </p:spTree>
    <p:extLst>
      <p:ext uri="{BB962C8B-B14F-4D97-AF65-F5344CB8AC3E}">
        <p14:creationId xmlns:p14="http://schemas.microsoft.com/office/powerpoint/2010/main" val="17865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457200" y="508000"/>
            <a:ext cx="807524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Once Into A Persuasion Event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	</a:t>
            </a:r>
            <a:r>
              <a:rPr lang="en-US" altLang="en-US" sz="3600" b="1" dirty="0">
                <a:solidFill>
                  <a:srgbClr val="FF0000"/>
                </a:solidFill>
              </a:rPr>
              <a:t>subtext comes into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play . . .</a:t>
            </a:r>
            <a:endParaRPr lang="en-US" altLang="en-US" sz="3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</a:rPr>
              <a:t>subtext</a:t>
            </a:r>
            <a:r>
              <a:rPr lang="en-US" altLang="en-US" sz="3600" b="1" dirty="0" smtClean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/>
              <a:t>	an underlying,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	</a:t>
            </a:r>
            <a:r>
              <a:rPr lang="en-US" altLang="en-US" sz="3600" b="1" dirty="0" smtClean="0"/>
              <a:t>often </a:t>
            </a:r>
            <a:r>
              <a:rPr lang="en-US" altLang="en-US" sz="3600" b="1" dirty="0"/>
              <a:t>distinct </a:t>
            </a:r>
            <a:r>
              <a:rPr lang="en-US" altLang="en-US" sz="3600" b="1" dirty="0" smtClean="0"/>
              <a:t>theme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/>
              <a:t>	with traps and hidden agendas</a:t>
            </a:r>
            <a:endParaRPr lang="en-US" altLang="en-US" sz="3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</p:txBody>
      </p:sp>
      <p:sp>
        <p:nvSpPr>
          <p:cNvPr id="2170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2B9BB6-3D76-4712-A022-102DDA16718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US Senator George Mitchell</a:t>
            </a: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“The notion of 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poisoning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your own	people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, I think, is something that is repulsive to everyone.”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—George Mitchell, CNN, December 13,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41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0EEF5F-D725-4222-A7B0-FA330BF0B6D5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US Senator George Mitchell</a:t>
            </a:r>
            <a:endParaRPr lang="en-US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“The notion of 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poisoning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			people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, I think, is something that is repulsive to everyone.”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—George Mitchell, CNN, December 13,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41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0EEF5F-D725-4222-A7B0-FA330BF0B6D5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US Senator George Mitchell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“The notion of 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poisoning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your own 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people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, I think, is something that is repulsive to everyone.”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—George Mitchell, CNN, December 13, 2012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41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0EEF5F-D725-4222-A7B0-FA330BF0B6D5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George </a:t>
            </a:r>
            <a:r>
              <a:rPr lang="en-US" altLang="en-US" sz="4800" b="1" dirty="0">
                <a:solidFill>
                  <a:srgbClr val="000000"/>
                </a:solidFill>
                <a:latin typeface="Arial" charset="0"/>
              </a:rPr>
              <a:t>Mitchell’s Subtext?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subtext: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 it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is sometimes essential, I think, to poison people other than your own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51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80F7E0-B514-4F31-955E-CB6BB6BF0072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143000" y="1143000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EDFEDA-D45C-4960-8DD4-053758BF0CD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CA" altLang="en-US" sz="36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3600" b="1" dirty="0" smtClean="0"/>
              <a:t>You, Your Slides and Your Posters: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3600" b="1" dirty="0" smtClean="0">
                <a:solidFill>
                  <a:srgbClr val="FF0000"/>
                </a:solidFill>
              </a:rPr>
              <a:t>Allies or Foes?</a:t>
            </a:r>
            <a:endParaRPr lang="en-CA" altLang="en-US" sz="3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John Bandler</a:t>
            </a:r>
          </a:p>
          <a:p>
            <a:pPr algn="ctr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McMaster University,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bandler@mcmaster.ca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http://www.sos.mcmaster.ca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Bandler Corporation,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john@bandler.com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http://www.bandler.com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 smtClean="0"/>
          </a:p>
          <a:p>
            <a:pPr algn="ctr">
              <a:buNone/>
            </a:pPr>
            <a:r>
              <a:rPr lang="en-US" sz="1800" dirty="0" smtClean="0"/>
              <a:t>Based on “Professional Session:</a:t>
            </a:r>
          </a:p>
          <a:p>
            <a:pPr algn="ctr">
              <a:buNone/>
            </a:pPr>
            <a:r>
              <a:rPr lang="en-US" sz="1800" dirty="0" smtClean="0"/>
              <a:t>Preparing and Presenting Papers for </a:t>
            </a:r>
            <a:r>
              <a:rPr lang="en-US" sz="1800" dirty="0" err="1" smtClean="0"/>
              <a:t>MTT</a:t>
            </a:r>
            <a:r>
              <a:rPr lang="en-US" sz="1800" dirty="0" smtClean="0"/>
              <a:t>-S Journals and Conferences</a:t>
            </a: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IEEE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MTT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-S International Microwave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San Francisco, CA,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25, 201</a:t>
            </a:r>
            <a:r>
              <a:rPr lang="en-C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4782336"/>
      </p:ext>
    </p:extLst>
  </p:cSld>
  <p:clrMapOvr>
    <a:masterClrMapping/>
  </p:clrMapOvr>
  <p:transition advTm="537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Arial" charset="0"/>
              </a:rPr>
              <a:t>Overview</a:t>
            </a:r>
            <a:endParaRPr lang="en-US" altLang="en-US" sz="36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story, persuasion, bias, trust, 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impact, </a:t>
            </a:r>
            <a:r>
              <a:rPr lang="en-US" sz="3600" dirty="0">
                <a:solidFill>
                  <a:srgbClr val="000000"/>
                </a:solidFill>
                <a:latin typeface="Arial" charset="0"/>
              </a:rPr>
              <a:t>fear, first impressions, citation, subtext, </a:t>
            </a: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metaphor, theatricality</a:t>
            </a:r>
            <a:r>
              <a:rPr lang="en-US" sz="3600" dirty="0">
                <a:solidFill>
                  <a:srgbClr val="000000"/>
                </a:solidFill>
                <a:latin typeface="Arial" charset="0"/>
              </a:rPr>
              <a:t>, authenticity, </a:t>
            </a: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articulation, etiquette</a:t>
            </a:r>
            <a:r>
              <a:rPr lang="en-US" sz="3600" dirty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awareness, being remembered, slide 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composition, theme,</a:t>
            </a:r>
            <a:r>
              <a:rPr lang="en-US" sz="3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respecting your audience</a:t>
            </a:r>
            <a:r>
              <a:rPr lang="en-US" altLang="en-US" sz="3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3600" dirty="0">
                <a:solidFill>
                  <a:srgbClr val="000000"/>
                </a:solidFill>
                <a:latin typeface="Arial" charset="0"/>
              </a:rPr>
              <a:t>elevator </a:t>
            </a: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pitch, ethics, admitting setbacks 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. . . </a:t>
            </a:r>
          </a:p>
          <a:p>
            <a:pPr>
              <a:spcBef>
                <a:spcPct val="0"/>
              </a:spcBef>
              <a:buNone/>
            </a:pPr>
            <a:endParaRPr lang="en-US" alt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6694F0-B1EA-4599-8388-7A2D0C3DFC3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143000" y="1143000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46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EDFEDA-D45C-4960-8DD4-053758BF0CD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4800" b="1" dirty="0" smtClean="0">
                <a:solidFill>
                  <a:srgbClr val="FF0000"/>
                </a:solidFill>
              </a:rPr>
              <a:t>Effective Presentations</a:t>
            </a:r>
            <a:endParaRPr lang="en-CA" altLang="en-US" sz="4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/>
              <a:t>John Bandler</a:t>
            </a:r>
          </a:p>
          <a:p>
            <a:pPr algn="ctr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McMaster University,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bandler@mcmaster.ca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http://www.sos.mcmaster.ca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Bandler Corporation, </a:t>
            </a: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john@bandler.com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http://www.bandler.com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/>
          </a:p>
          <a:p>
            <a:pPr algn="ctr">
              <a:spcBef>
                <a:spcPct val="0"/>
              </a:spcBef>
              <a:buFontTx/>
              <a:buNone/>
            </a:pPr>
            <a:endParaRPr lang="en-CA" altLang="en-US" sz="1800" dirty="0" smtClean="0"/>
          </a:p>
          <a:p>
            <a:pPr algn="ctr">
              <a:buNone/>
            </a:pPr>
            <a:endParaRPr lang="en-US" sz="1200" dirty="0" smtClean="0"/>
          </a:p>
          <a:p>
            <a:pPr algn="ctr">
              <a:buNone/>
            </a:pPr>
            <a:r>
              <a:rPr lang="en-US" sz="1200" dirty="0" smtClean="0"/>
              <a:t>Professional Session: Preparing and Presenting Papers for </a:t>
            </a:r>
            <a:r>
              <a:rPr lang="en-US" sz="1200" dirty="0" err="1" smtClean="0"/>
              <a:t>MTT</a:t>
            </a:r>
            <a:r>
              <a:rPr lang="en-US" sz="1200" dirty="0" smtClean="0"/>
              <a:t>-S Journals and Conferences</a:t>
            </a:r>
          </a:p>
          <a:p>
            <a:pPr algn="ctr"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IEEE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MTT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-S International Microwave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</a:p>
          <a:p>
            <a:pPr algn="ctr"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San Francisco, CA,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25, 201</a:t>
            </a:r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200" dirty="0"/>
          </a:p>
        </p:txBody>
      </p:sp>
      <p:pic>
        <p:nvPicPr>
          <p:cNvPr id="14338" name="Picture 2" descr="http://www.presidiocomponents.com/images/TradeShowImages/ims2016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437112"/>
            <a:ext cx="1702126" cy="9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imarc-ieee.org/images/MTT-S_Logo-blue-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10701"/>
            <a:ext cx="981153" cy="7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en/thumb/2/21/IEEE_logo.svg/1280px-IEEE_logo.svg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58" y="4509120"/>
            <a:ext cx="2180762" cy="71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slogo_transparen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3840" y="4509120"/>
            <a:ext cx="584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66642"/>
            <a:ext cx="18288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536157"/>
      </p:ext>
    </p:extLst>
  </p:cSld>
  <p:clrMapOvr>
    <a:masterClrMapping/>
  </p:clrMapOvr>
  <p:transition advTm="5376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You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, Your Slides and Your Posters: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Allies or Foes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?”</a:t>
            </a: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ubtext </a:t>
            </a:r>
            <a:r>
              <a:rPr lang="en-US" altLang="en-US" sz="4800" dirty="0" smtClean="0">
                <a:latin typeface="Arial" charset="0"/>
              </a:rPr>
              <a:t>hinges on: who are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allies</a:t>
            </a:r>
            <a:r>
              <a:rPr lang="en-US" altLang="en-US" sz="4800" dirty="0" smtClean="0">
                <a:latin typeface="Arial" charset="0"/>
              </a:rPr>
              <a:t>, who are</a:t>
            </a:r>
            <a:r>
              <a:rPr lang="en-US" altLang="en-US" sz="48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foes</a:t>
            </a:r>
            <a:r>
              <a:rPr lang="en-US" altLang="en-US" sz="4800" dirty="0" smtClean="0">
                <a:latin typeface="Arial" charset="0"/>
              </a:rPr>
              <a:t>, . . . ?</a:t>
            </a:r>
          </a:p>
        </p:txBody>
      </p:sp>
      <p:sp>
        <p:nvSpPr>
          <p:cNvPr id="3051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80F7E0-B514-4F31-955E-CB6BB6BF0072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 dirty="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You</a:t>
            </a:r>
            <a:r>
              <a:rPr lang="en-CA" altLang="en-US" sz="4800" b="1" dirty="0">
                <a:solidFill>
                  <a:srgbClr val="000000"/>
                </a:solidFill>
                <a:latin typeface="Arial" charset="0"/>
              </a:rPr>
              <a:t>, Your Slides and Your Posters: </a:t>
            </a: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Allies or Foes</a:t>
            </a:r>
            <a:r>
              <a:rPr lang="en-CA" altLang="en-US" sz="4800" b="1" dirty="0" smtClean="0">
                <a:solidFill>
                  <a:srgbClr val="000000"/>
                </a:solidFill>
                <a:latin typeface="Arial" charset="0"/>
              </a:rPr>
              <a:t>?”</a:t>
            </a:r>
            <a:endParaRPr lang="en-CA" altLang="en-US" sz="48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ubtext </a:t>
            </a:r>
            <a:r>
              <a:rPr lang="en-US" altLang="en-US" sz="4800" dirty="0" smtClean="0">
                <a:latin typeface="Arial" charset="0"/>
              </a:rPr>
              <a:t>hinges on: who are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allies</a:t>
            </a:r>
            <a:r>
              <a:rPr lang="en-US" altLang="en-US" sz="4800" dirty="0" smtClean="0">
                <a:latin typeface="Arial" charset="0"/>
              </a:rPr>
              <a:t>, who are</a:t>
            </a:r>
            <a:r>
              <a:rPr lang="en-US" altLang="en-US" sz="48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foes</a:t>
            </a:r>
            <a:r>
              <a:rPr lang="en-US" altLang="en-US" sz="4800" dirty="0" smtClean="0">
                <a:latin typeface="Arial" charset="0"/>
              </a:rPr>
              <a:t>, . . .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4800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4800" dirty="0" smtClean="0">
                <a:latin typeface="Arial" charset="0"/>
              </a:rPr>
              <a:t>you, your slides, your posters, </a:t>
            </a:r>
            <a:r>
              <a:rPr lang="en-CA" altLang="en-US" sz="4800" b="1" dirty="0" smtClean="0">
                <a:solidFill>
                  <a:srgbClr val="FF0000"/>
                </a:solidFill>
                <a:latin typeface="Arial" charset="0"/>
              </a:rPr>
              <a:t>your audience</a:t>
            </a:r>
            <a:r>
              <a:rPr lang="en-CA" altLang="en-US" sz="4800" dirty="0" smtClean="0">
                <a:latin typeface="Arial" charset="0"/>
              </a:rPr>
              <a:t> . . . ?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30515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80F7E0-B514-4F31-955E-CB6BB6BF0072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457200" y="508007"/>
            <a:ext cx="81470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charset="0"/>
              </a:rPr>
              <a:t>“We Got Him”</a:t>
            </a:r>
            <a:endParaRPr lang="en-US" altLang="en-US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PETER BERGEN: Did torture lead to bin Laden?</a:t>
            </a:r>
          </a:p>
          <a:p>
            <a:pPr>
              <a:spcBef>
                <a:spcPct val="0"/>
              </a:spcBef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i="1" dirty="0" smtClean="0">
                <a:solidFill>
                  <a:srgbClr val="000000"/>
                </a:solidFill>
                <a:latin typeface="Arial" charset="0"/>
              </a:rPr>
              <a:t>Silence.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BARACK OBAMA: You know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I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do not believe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that torture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was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the key to us getting bin Laden . . .  You can’t argue counterfactuals . . . What ended up being absolutely critical is hard to (</a:t>
            </a: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pause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) disentangle.”</a:t>
            </a:r>
          </a:p>
          <a:p>
            <a:pPr>
              <a:spcBef>
                <a:spcPct val="0"/>
              </a:spcBef>
              <a:buNone/>
            </a:pPr>
            <a:endParaRPr lang="en-US" alt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—CNN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May 6, 2016</a:t>
            </a:r>
            <a:endParaRPr lang="en-US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41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0EEF5F-D725-4222-A7B0-FA330BF0B6D5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1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CA" altLang="en-US" sz="2400" b="1" dirty="0" smtClean="0">
                <a:latin typeface="Arial" charset="0"/>
              </a:rPr>
              <a:t>“The </a:t>
            </a:r>
            <a:r>
              <a:rPr lang="en-CA" altLang="en-US" sz="2400" b="1" dirty="0">
                <a:latin typeface="Arial" charset="0"/>
              </a:rPr>
              <a:t>Aspiring </a:t>
            </a:r>
            <a:r>
              <a:rPr lang="en-CA" altLang="en-US" sz="2400" b="1" dirty="0" smtClean="0">
                <a:latin typeface="Arial" charset="0"/>
              </a:rPr>
              <a:t>Novelist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2400" b="1" dirty="0" smtClean="0">
                <a:latin typeface="Arial" charset="0"/>
              </a:rPr>
              <a:t>Who </a:t>
            </a:r>
            <a:r>
              <a:rPr lang="en-CA" altLang="en-US" sz="2400" b="1" dirty="0">
                <a:latin typeface="Arial" charset="0"/>
              </a:rPr>
              <a:t>Became </a:t>
            </a:r>
            <a:r>
              <a:rPr lang="en-CA" altLang="en-US" sz="2400" b="1" dirty="0" smtClean="0">
                <a:latin typeface="Arial" charset="0"/>
              </a:rPr>
              <a:t>Obama’s Foreign-Policy Guru”</a:t>
            </a:r>
            <a:endParaRPr lang="en-US" altLang="en-US" sz="2400" b="1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24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2400" dirty="0" smtClean="0">
                <a:latin typeface="Arial" charset="0"/>
              </a:rPr>
              <a:t>“Like </a:t>
            </a:r>
            <a:r>
              <a:rPr lang="en-CA" altLang="en-US" sz="2400" dirty="0">
                <a:latin typeface="Arial" charset="0"/>
              </a:rPr>
              <a:t>Obama, </a:t>
            </a:r>
            <a:r>
              <a:rPr lang="en-CA" altLang="en-US" sz="2400" dirty="0" smtClean="0">
                <a:latin typeface="Arial" charset="0"/>
              </a:rPr>
              <a:t>[Ben] Rhodes </a:t>
            </a:r>
            <a:r>
              <a:rPr lang="en-CA" altLang="en-US" sz="2400" dirty="0">
                <a:latin typeface="Arial" charset="0"/>
              </a:rPr>
              <a:t>is a storyteller who uses a writer’s tools to advance an agenda that is packaged as politics but is often quite personal</a:t>
            </a:r>
            <a:r>
              <a:rPr lang="en-CA" altLang="en-US" sz="2400" dirty="0" smtClean="0">
                <a:latin typeface="Arial" charset="0"/>
              </a:rPr>
              <a:t>.”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—David Samuels,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2400" i="1" dirty="0" smtClean="0">
                <a:solidFill>
                  <a:srgbClr val="000000"/>
                </a:solidFill>
                <a:latin typeface="Arial" charset="0"/>
              </a:rPr>
              <a:t>The New York Times Magazine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r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May 5, 2016</a:t>
            </a: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CA" altLang="en-US" sz="10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1200" dirty="0" smtClean="0">
                <a:latin typeface="Arial" charset="0"/>
              </a:rPr>
              <a:t>http</a:t>
            </a:r>
            <a:r>
              <a:rPr lang="en-CA" altLang="en-US" sz="1200" dirty="0">
                <a:latin typeface="Arial" charset="0"/>
              </a:rPr>
              <a:t>://</a:t>
            </a:r>
            <a:r>
              <a:rPr lang="en-CA" altLang="en-US" sz="1200" dirty="0" smtClean="0">
                <a:latin typeface="Arial" charset="0"/>
              </a:rPr>
              <a:t>www.nytimes.com/2016/05/08/magazine/the-aspiring-novelist-who-became-obamas-foreign-policy-guru.html?action=</a:t>
            </a:r>
            <a:r>
              <a:rPr lang="en-CA" altLang="en-US" sz="1200" dirty="0" err="1" smtClean="0">
                <a:latin typeface="Arial" charset="0"/>
              </a:rPr>
              <a:t>click&amp;contentCollection</a:t>
            </a:r>
            <a:r>
              <a:rPr lang="en-CA" altLang="en-US" sz="1200" dirty="0" smtClean="0">
                <a:latin typeface="Arial" charset="0"/>
              </a:rPr>
              <a:t>=</a:t>
            </a:r>
            <a:r>
              <a:rPr lang="en-CA" altLang="en-US" sz="1200" dirty="0" err="1" smtClean="0">
                <a:latin typeface="Arial" charset="0"/>
              </a:rPr>
              <a:t>Opinion&amp;module</a:t>
            </a:r>
            <a:r>
              <a:rPr lang="en-CA" altLang="en-US" sz="1200" dirty="0" smtClean="0">
                <a:latin typeface="Arial" charset="0"/>
              </a:rPr>
              <a:t>=</a:t>
            </a:r>
            <a:r>
              <a:rPr lang="en-CA" altLang="en-US" sz="1200" dirty="0" err="1" smtClean="0">
                <a:latin typeface="Arial" charset="0"/>
              </a:rPr>
              <a:t>Trending&amp;version</a:t>
            </a:r>
            <a:r>
              <a:rPr lang="en-CA" altLang="en-US" sz="1200" dirty="0" smtClean="0">
                <a:latin typeface="Arial" charset="0"/>
              </a:rPr>
              <a:t>=</a:t>
            </a:r>
            <a:r>
              <a:rPr lang="en-CA" altLang="en-US" sz="1200" dirty="0" err="1" smtClean="0">
                <a:latin typeface="Arial" charset="0"/>
              </a:rPr>
              <a:t>Full®ion</a:t>
            </a:r>
            <a:r>
              <a:rPr lang="en-CA" altLang="en-US" sz="1200" dirty="0" smtClean="0">
                <a:latin typeface="Arial" charset="0"/>
              </a:rPr>
              <a:t>=</a:t>
            </a:r>
            <a:r>
              <a:rPr lang="en-CA" altLang="en-US" sz="1200" dirty="0" err="1" smtClean="0">
                <a:latin typeface="Arial" charset="0"/>
              </a:rPr>
              <a:t>Marginalia&amp;pgtype</a:t>
            </a:r>
            <a:r>
              <a:rPr lang="en-CA" altLang="en-US" sz="1200" dirty="0" smtClean="0">
                <a:latin typeface="Arial" charset="0"/>
              </a:rPr>
              <a:t>=article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3F5D2-4EFF-4048-AC02-C2DD699AC87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CA" altLang="en-US" sz="3600" b="1" dirty="0" smtClean="0">
                <a:latin typeface="Arial" charset="0"/>
              </a:rPr>
              <a:t>Reality According To Trump</a:t>
            </a:r>
          </a:p>
          <a:p>
            <a:pPr>
              <a:spcBef>
                <a:spcPct val="0"/>
              </a:spcBef>
              <a:buNone/>
            </a:pPr>
            <a:endParaRPr lang="en-CA" altLang="en-US" sz="3600" b="1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>
                <a:solidFill>
                  <a:srgbClr val="FF0000"/>
                </a:solidFill>
                <a:latin typeface="Arial" charset="0"/>
              </a:rPr>
              <a:t>If She Wins, The System Is Rigged</a:t>
            </a:r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>
                <a:solidFill>
                  <a:srgbClr val="FF0000"/>
                </a:solidFill>
                <a:latin typeface="Arial" charset="0"/>
              </a:rPr>
              <a:t>If I Lose, The System Is Broken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3F5D2-4EFF-4048-AC02-C2DD699AC87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19872" y="3717032"/>
            <a:ext cx="2304256" cy="172819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343074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RIGGED!”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465487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“I’LL ‘FIX’ IT!”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2926685"/>
            <a:ext cx="3529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BROKEN!”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59098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‘FIXED’!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LOOKS CAN BE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DECEIVING</a:t>
            </a:r>
          </a:p>
        </p:txBody>
      </p:sp>
    </p:spTree>
    <p:extLst>
      <p:ext uri="{BB962C8B-B14F-4D97-AF65-F5344CB8AC3E}">
        <p14:creationId xmlns:p14="http://schemas.microsoft.com/office/powerpoint/2010/main" val="27879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charset="0"/>
              </a:rPr>
              <a:t>Looks Can Be Deceiving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I enter Milli’s, </a:t>
            </a:r>
            <a:r>
              <a:rPr lang="en-US" altLang="en-US" sz="2400" b="1">
                <a:solidFill>
                  <a:srgbClr val="FF0000"/>
                </a:solidFill>
                <a:latin typeface="Arial" charset="0"/>
              </a:rPr>
              <a:t>a high-end ladies salon</a:t>
            </a:r>
            <a:r>
              <a:rPr lang="en-US" altLang="en-US" sz="240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I’m wearing a </a:t>
            </a:r>
            <a:r>
              <a:rPr lang="en-US" altLang="en-US" sz="2400" b="1">
                <a:solidFill>
                  <a:srgbClr val="FF0000"/>
                </a:solidFill>
                <a:latin typeface="Arial" charset="0"/>
              </a:rPr>
              <a:t>paint-spattered tee-shirt and torn shorts</a:t>
            </a:r>
            <a:r>
              <a:rPr lang="en-US" altLang="en-US" sz="240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Horrified, a sales assistant blocks me, “May I help you?”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“I’m looking for my wife.”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With disgust, “</a:t>
            </a:r>
            <a:r>
              <a:rPr lang="en-US" altLang="en-US" sz="2400" b="1">
                <a:solidFill>
                  <a:srgbClr val="FF0000"/>
                </a:solidFill>
                <a:latin typeface="Arial" charset="0"/>
              </a:rPr>
              <a:t>Your wife couldn’t possibly be here</a:t>
            </a:r>
            <a:r>
              <a:rPr lang="en-US" altLang="en-US" sz="2400">
                <a:latin typeface="Arial" charset="0"/>
              </a:rPr>
              <a:t>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“There she is.”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Indeed, my wife is negotiating a purchase.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53F5D2-4EFF-4048-AC02-C2DD699AC876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CAN BE DECEIVING</a:t>
            </a:r>
          </a:p>
        </p:txBody>
      </p:sp>
    </p:spTree>
    <p:extLst>
      <p:ext uri="{BB962C8B-B14F-4D97-AF65-F5344CB8AC3E}">
        <p14:creationId xmlns:p14="http://schemas.microsoft.com/office/powerpoint/2010/main" val="20680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Scientists Have Unconscious Agendas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“Scientists are very often consciously or unconsciously driven by agendas well outside science, even if they do not acknowledge them.”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—Neil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Turok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Director, Perimeter Institute,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2012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CBC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Massey Lectures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CA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CA" alt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http://</a:t>
            </a:r>
            <a:r>
              <a:rPr lang="en-CA" alt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www.cbc.ca/radio-content/archive/ideas/2012-massey-neil-turok-2.jpg</a:t>
            </a:r>
          </a:p>
        </p:txBody>
      </p:sp>
      <p:sp>
        <p:nvSpPr>
          <p:cNvPr id="1740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788736-596D-4A7A-83DB-646E0A78651A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74084" name="Picture 4" descr="C:\Users\bandler\Pictures\2012-massey-neil-turok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8275"/>
            <a:ext cx="22987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4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MY NAME IS . . .</a:t>
            </a:r>
          </a:p>
        </p:txBody>
      </p:sp>
    </p:spTree>
    <p:extLst>
      <p:ext uri="{BB962C8B-B14F-4D97-AF65-F5344CB8AC3E}">
        <p14:creationId xmlns:p14="http://schemas.microsoft.com/office/powerpoint/2010/main" val="17184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Scientific Fact Or Sales Talk?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we propose/present/review . . . </a:t>
            </a:r>
            <a:endParaRPr lang="en-US" altLang="en-US" sz="3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breakthrough technology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unified framework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the state of the art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novel approach . . </a:t>
            </a:r>
            <a:r>
              <a:rPr lang="en-US" altLang="en-US" sz="3600" dirty="0" smtClean="0"/>
              <a:t>.</a:t>
            </a:r>
            <a:endParaRPr lang="en-US" altLang="en-US" sz="3600" dirty="0"/>
          </a:p>
        </p:txBody>
      </p:sp>
      <p:sp>
        <p:nvSpPr>
          <p:cNvPr id="267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392456-0243-4E13-8AEB-165A5D02727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Scientific Fact Or Sales Talk?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we propose/present/review . . . [</a:t>
            </a:r>
            <a:r>
              <a:rPr lang="en-US" altLang="en-US" sz="3600" b="1" dirty="0">
                <a:solidFill>
                  <a:srgbClr val="FF0000"/>
                </a:solidFill>
              </a:rPr>
              <a:t>active voice</a:t>
            </a:r>
            <a:r>
              <a:rPr lang="en-US" altLang="en-US" sz="3600" dirty="0"/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breakthrough technology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unified framework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the state of the art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novel approach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</a:t>
            </a:r>
          </a:p>
        </p:txBody>
      </p:sp>
      <p:sp>
        <p:nvSpPr>
          <p:cNvPr id="267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392456-0243-4E13-8AEB-165A5D02727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Scientific Fact Or Sales Talk?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we propose/present/review . . . [</a:t>
            </a:r>
            <a:r>
              <a:rPr lang="en-US" altLang="en-US" sz="3600" b="1" dirty="0">
                <a:solidFill>
                  <a:srgbClr val="FF0000"/>
                </a:solidFill>
              </a:rPr>
              <a:t>active voice</a:t>
            </a:r>
            <a:r>
              <a:rPr lang="en-US" altLang="en-US" sz="3600" dirty="0"/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breakthrough technology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unified framework . .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the state of the art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a novel approach . .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is proposed/presented/reviewed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			       [</a:t>
            </a:r>
            <a:r>
              <a:rPr lang="en-US" altLang="en-US" sz="3600" b="1" dirty="0">
                <a:solidFill>
                  <a:srgbClr val="FF0000"/>
                </a:solidFill>
              </a:rPr>
              <a:t>passive voice</a:t>
            </a:r>
            <a:r>
              <a:rPr lang="en-US" altLang="en-US" sz="3600" dirty="0"/>
              <a:t>]</a:t>
            </a:r>
          </a:p>
        </p:txBody>
      </p:sp>
      <p:sp>
        <p:nvSpPr>
          <p:cNvPr id="26726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392456-0243-4E13-8AEB-165A5D02727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</a:rPr>
              <a:t>The Art Of Persuasion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“</a:t>
            </a:r>
            <a:r>
              <a:rPr lang="en-US" altLang="en-US" sz="3600" b="1" dirty="0">
                <a:solidFill>
                  <a:srgbClr val="FF0000"/>
                </a:solidFill>
              </a:rPr>
              <a:t>A story persuades because you have to admit both the positive and the negative.</a:t>
            </a:r>
            <a:r>
              <a:rPr lang="en-US" altLang="en-US" sz="3600" dirty="0">
                <a:solidFill>
                  <a:srgbClr val="000000"/>
                </a:solidFill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				        —Robert McKee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					Photo: John Bandler</a:t>
            </a:r>
          </a:p>
        </p:txBody>
      </p:sp>
      <p:sp>
        <p:nvSpPr>
          <p:cNvPr id="208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2938D7-9589-42AF-B523-E79A0D7AF1A1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08900" name="Picture 4"/>
          <p:cNvSpPr>
            <a:spLocks noChangeAspect="1" noChangeArrowheads="1"/>
          </p:cNvSpPr>
          <p:nvPr/>
        </p:nvSpPr>
        <p:spPr bwMode="auto">
          <a:xfrm>
            <a:off x="601663" y="2492375"/>
            <a:ext cx="54102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4800">
              <a:latin typeface="Lucida Handwriting" panose="03010101010101010101" pitchFamily="66" charset="0"/>
            </a:endParaRPr>
          </a:p>
        </p:txBody>
      </p:sp>
      <p:pic>
        <p:nvPicPr>
          <p:cNvPr id="208901" name="Picture 1" descr="DSC018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76625"/>
            <a:ext cx="41036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6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1"/>
          <p:cNvSpPr>
            <a:spLocks noChangeArrowheads="1"/>
          </p:cNvSpPr>
          <p:nvPr/>
        </p:nvSpPr>
        <p:spPr bwMode="auto">
          <a:xfrm>
            <a:off x="457200" y="508000"/>
            <a:ext cx="8291513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/>
              <a:t>“Elevate”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Your Work</a:t>
            </a:r>
            <a:r>
              <a:rPr lang="en-US" altLang="en-US" sz="3600" b="1" dirty="0" smtClean="0"/>
              <a:t>!</a:t>
            </a:r>
            <a:endParaRPr lang="en-US" altLang="en-US" sz="3600" b="1" dirty="0"/>
          </a:p>
          <a:p>
            <a:pPr>
              <a:spcBef>
                <a:spcPct val="0"/>
              </a:spcBef>
              <a:buNone/>
            </a:pPr>
            <a:r>
              <a:rPr lang="en-US" altLang="en-US" sz="3600" b="1" dirty="0"/>
              <a:t>	</a:t>
            </a:r>
            <a:r>
              <a:rPr lang="en-US" altLang="en-US" sz="3600" b="1" dirty="0" smtClean="0"/>
              <a:t>By Distancing Previous Work</a:t>
            </a:r>
            <a:endParaRPr lang="en-US" altLang="en-US" sz="3600" b="1" dirty="0"/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/>
              <a:t>	</a:t>
            </a:r>
            <a:r>
              <a:rPr lang="en-CA" altLang="en-US" sz="3600" dirty="0"/>
              <a:t>(even your own)</a:t>
            </a:r>
          </a:p>
          <a:p>
            <a:pPr>
              <a:spcBef>
                <a:spcPct val="0"/>
              </a:spcBef>
              <a:buNone/>
            </a:pPr>
            <a:endParaRPr lang="en-CA" altLang="en-US" sz="3600" b="1" dirty="0" smtClean="0"/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/>
              <a:t>for previous work:</a:t>
            </a:r>
            <a:endParaRPr lang="en-US" altLang="en-US" sz="3600" b="1" dirty="0"/>
          </a:p>
          <a:p>
            <a:pPr>
              <a:spcBef>
                <a:spcPct val="0"/>
              </a:spcBef>
              <a:buNone/>
            </a:pPr>
            <a:r>
              <a:rPr lang="en-US" altLang="en-US" sz="3600" dirty="0"/>
              <a:t>	</a:t>
            </a:r>
            <a:r>
              <a:rPr lang="en-US" altLang="en-US" sz="3600" b="1" dirty="0">
                <a:solidFill>
                  <a:srgbClr val="FF0000"/>
                </a:solidFill>
              </a:rPr>
              <a:t>admit</a:t>
            </a:r>
            <a:r>
              <a:rPr lang="en-US" altLang="en-US" sz="3600" dirty="0"/>
              <a:t> </a:t>
            </a:r>
            <a:r>
              <a:rPr lang="en-US" altLang="en-US" sz="3600" dirty="0" smtClean="0"/>
              <a:t>the </a:t>
            </a:r>
            <a:r>
              <a:rPr lang="en-US" altLang="en-US" sz="3600" dirty="0"/>
              <a:t>“few good” </a:t>
            </a:r>
            <a:r>
              <a:rPr lang="en-US" altLang="en-US" sz="3600" b="1" dirty="0">
                <a:solidFill>
                  <a:srgbClr val="FF0000"/>
                </a:solidFill>
              </a:rPr>
              <a:t>attributes 	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list </a:t>
            </a:r>
            <a:r>
              <a:rPr lang="en-US" altLang="en-US" sz="3600" dirty="0" smtClean="0"/>
              <a:t>the </a:t>
            </a:r>
            <a:r>
              <a:rPr lang="en-US" altLang="en-US" sz="3600" dirty="0"/>
              <a:t>“major bad” </a:t>
            </a:r>
            <a:r>
              <a:rPr lang="en-US" altLang="en-US" sz="3600" b="1" dirty="0">
                <a:solidFill>
                  <a:srgbClr val="FF0000"/>
                </a:solidFill>
              </a:rPr>
              <a:t>attributes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			http://www.theguardian.com/technology/2009/sep/21/pass-notes-emoticons-email</a:t>
            </a:r>
          </a:p>
        </p:txBody>
      </p:sp>
      <p:sp>
        <p:nvSpPr>
          <p:cNvPr id="210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9ADD01-0242-4961-8A63-12380F7184F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10948" name="Picture 5" descr="https://encrypted-tbn3.gstatic.com/images?q=tbn:ANd9GcTy8RDwSn5cTEYxhc0UgLx17nafyZjIdODl2adZUAwVniMFNr5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732" y="4365104"/>
            <a:ext cx="3024460" cy="181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4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"/>
          <p:cNvSpPr>
            <a:spLocks noChangeArrowheads="1"/>
          </p:cNvSpPr>
          <p:nvPr/>
        </p:nvSpPr>
        <p:spPr bwMode="auto">
          <a:xfrm>
            <a:off x="457200" y="508000"/>
            <a:ext cx="8291513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 dirty="0" smtClean="0"/>
              <a:t>“Elevate”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Your Friends</a:t>
            </a:r>
            <a:r>
              <a:rPr lang="en-US" altLang="en-US" sz="3600" b="1" dirty="0" smtClean="0"/>
              <a:t>!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 dirty="0" smtClean="0"/>
              <a:t>	By Embracing Their Work</a:t>
            </a:r>
            <a:endParaRPr lang="en-US" altLang="en-US" sz="3600" b="1" dirty="0"/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/>
              <a:t>	</a:t>
            </a:r>
            <a:r>
              <a:rPr lang="en-CA" altLang="en-US" sz="3600" dirty="0" smtClean="0"/>
              <a:t>(</a:t>
            </a:r>
            <a:r>
              <a:rPr lang="en-CA" altLang="en-US" sz="3600" dirty="0"/>
              <a:t>even your own</a:t>
            </a:r>
            <a:r>
              <a:rPr lang="en-CA" altLang="en-US" sz="3600" dirty="0" smtClean="0"/>
              <a:t>)</a:t>
            </a:r>
          </a:p>
          <a:p>
            <a:pPr>
              <a:spcBef>
                <a:spcPct val="0"/>
              </a:spcBef>
              <a:buNone/>
            </a:pPr>
            <a:endParaRPr lang="en-CA" altLang="en-US" sz="3600" b="1" dirty="0" smtClean="0"/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/>
              <a:t>for your friends’ work:</a:t>
            </a:r>
            <a:endParaRPr lang="en-US" altLang="en-US" sz="3600" b="1" dirty="0"/>
          </a:p>
          <a:p>
            <a:pPr>
              <a:spcBef>
                <a:spcPct val="0"/>
              </a:spcBef>
              <a:buNone/>
            </a:pPr>
            <a:r>
              <a:rPr lang="en-US" altLang="en-US" sz="3600" dirty="0"/>
              <a:t>	</a:t>
            </a:r>
            <a:r>
              <a:rPr lang="en-US" altLang="en-US" sz="3600" b="1" dirty="0">
                <a:solidFill>
                  <a:srgbClr val="FF0000"/>
                </a:solidFill>
              </a:rPr>
              <a:t>admit </a:t>
            </a:r>
            <a:r>
              <a:rPr lang="en-US" altLang="en-US" sz="3600" dirty="0" smtClean="0"/>
              <a:t>the “few bad” </a:t>
            </a:r>
            <a:r>
              <a:rPr lang="en-US" altLang="en-US" sz="3600" b="1" dirty="0">
                <a:solidFill>
                  <a:srgbClr val="FF0000"/>
                </a:solidFill>
              </a:rPr>
              <a:t>attributes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	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list </a:t>
            </a:r>
            <a:r>
              <a:rPr lang="en-US" altLang="en-US" sz="3600" dirty="0" smtClean="0"/>
              <a:t>the “major good”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attributes</a:t>
            </a:r>
            <a:endParaRPr lang="en-US" altLang="en-US" sz="36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11E95E-6B30-40EA-9E43-39F30B9B648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"/>
          <p:cNvSpPr>
            <a:spLocks noChangeArrowheads="1"/>
          </p:cNvSpPr>
          <p:nvPr/>
        </p:nvSpPr>
        <p:spPr bwMode="auto">
          <a:xfrm>
            <a:off x="457200" y="508000"/>
            <a:ext cx="8291513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CA" altLang="en-US" sz="3600" b="1" dirty="0" smtClean="0"/>
              <a:t>Problems With “Elevating” Yourself</a:t>
            </a:r>
          </a:p>
          <a:p>
            <a:pPr>
              <a:spcBef>
                <a:spcPct val="0"/>
              </a:spcBef>
              <a:buNone/>
            </a:pPr>
            <a:endParaRPr lang="en-CA" altLang="en-US" sz="3600" dirty="0"/>
          </a:p>
          <a:p>
            <a:pPr>
              <a:spcBef>
                <a:spcPct val="0"/>
              </a:spcBef>
              <a:buNone/>
            </a:pPr>
            <a:r>
              <a:rPr lang="en-CA" altLang="en-US" sz="3600" dirty="0" smtClean="0"/>
              <a:t>reviewers, authors, audience . . .</a:t>
            </a:r>
          </a:p>
          <a:p>
            <a:pPr>
              <a:spcBef>
                <a:spcPct val="0"/>
              </a:spcBef>
              <a:buNone/>
            </a:pPr>
            <a:endParaRPr lang="en-CA" altLang="en-US" sz="3600" dirty="0" smtClean="0"/>
          </a:p>
          <a:p>
            <a:pPr>
              <a:spcBef>
                <a:spcPct val="0"/>
              </a:spcBef>
              <a:buNone/>
            </a:pPr>
            <a:r>
              <a:rPr lang="en-CA" altLang="en-US" sz="3600" b="1" dirty="0" smtClean="0"/>
              <a:t>see</a:t>
            </a:r>
            <a:r>
              <a:rPr lang="en-CA" altLang="en-US" sz="3600" dirty="0" smtClean="0"/>
              <a:t> through you</a:t>
            </a:r>
            <a:endParaRPr lang="en-US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3600" b="1" dirty="0" smtClean="0">
                <a:solidFill>
                  <a:srgbClr val="FF0000"/>
                </a:solidFill>
              </a:rPr>
              <a:t>feel</a:t>
            </a:r>
            <a:r>
              <a:rPr lang="en-CA" altLang="en-US" sz="3600" b="1" dirty="0" smtClean="0"/>
              <a:t> something isn’t right</a:t>
            </a:r>
            <a:endParaRPr lang="en-US" altLang="en-US" sz="3600" b="1" dirty="0"/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11E95E-6B30-40EA-9E43-39F30B9B648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AND ACKNOWLEDGEMENTS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HAVE CONSCIOUS AND UNCONSCIOUS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AGENDAS</a:t>
            </a:r>
          </a:p>
        </p:txBody>
      </p:sp>
    </p:spTree>
    <p:extLst>
      <p:ext uri="{BB962C8B-B14F-4D97-AF65-F5344CB8AC3E}">
        <p14:creationId xmlns:p14="http://schemas.microsoft.com/office/powerpoint/2010/main" val="30269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b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AND ACKNOWLEDGEMENTS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HAVE CONSCIOUS AND UNCONSCIOUS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AGENDAS</a:t>
            </a:r>
          </a:p>
        </p:txBody>
      </p:sp>
    </p:spTree>
    <p:extLst>
      <p:ext uri="{BB962C8B-B14F-4D97-AF65-F5344CB8AC3E}">
        <p14:creationId xmlns:p14="http://schemas.microsoft.com/office/powerpoint/2010/main" val="35470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b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REFERENCES AND ACKNOWLEDGEMENTS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HIDE FACTS AND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MANIPULATE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20582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ENSURE YOUR NAME IS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REPEATABLE</a:t>
            </a:r>
          </a:p>
        </p:txBody>
      </p:sp>
    </p:spTree>
    <p:extLst>
      <p:ext uri="{BB962C8B-B14F-4D97-AF65-F5344CB8AC3E}">
        <p14:creationId xmlns:p14="http://schemas.microsoft.com/office/powerpoint/2010/main" val="22337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Over-Referring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Or Over-Acknowledging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the prior work or assistance of others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is unheard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9865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63CC44-CEBF-438F-856C-23B690EE4F3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457200" y="508000"/>
            <a:ext cx="8291513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Under-Recognizing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Or Under-Praising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u="sng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the work or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</a:rPr>
              <a:t>successes of others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</a:rPr>
              <a:t>is very likely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rgbClr val="000000"/>
              </a:solidFill>
            </a:endParaRPr>
          </a:p>
        </p:txBody>
      </p:sp>
      <p:sp>
        <p:nvSpPr>
          <p:cNvPr id="202755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DF6D43-3B23-494C-8FCF-1DD05771ED5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GETTING READY</a:t>
            </a:r>
          </a:p>
        </p:txBody>
      </p:sp>
    </p:spTree>
    <p:extLst>
      <p:ext uri="{BB962C8B-B14F-4D97-AF65-F5344CB8AC3E}">
        <p14:creationId xmlns:p14="http://schemas.microsoft.com/office/powerpoint/2010/main" val="23615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Before Your Presentation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choose words wisely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introduce redundancy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introduce pauses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order 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words </a:t>
            </a: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for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memorize as necessary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dress thoughtfully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respect those butterflies</a:t>
            </a: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000000"/>
                </a:solidFill>
                <a:latin typeface="Arial" charset="0"/>
              </a:rPr>
              <a:t>During Your Presentation</a:t>
            </a:r>
            <a:endParaRPr lang="en-US" altLang="en-US" sz="4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face your audience quickly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introduce yourself slowly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articulate clearly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“embrace” your </a:t>
            </a:r>
            <a:r>
              <a:rPr lang="en-US" altLang="en-US" sz="4800" dirty="0">
                <a:solidFill>
                  <a:srgbClr val="000000"/>
                </a:solidFill>
                <a:latin typeface="Arial" charset="0"/>
              </a:rPr>
              <a:t>audience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control your movements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rgbClr val="000000"/>
                </a:solidFill>
                <a:latin typeface="Arial" charset="0"/>
              </a:rPr>
              <a:t>use positive hand gestures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b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e authentic</a:t>
            </a: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ART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COMPOSITION</a:t>
            </a:r>
          </a:p>
        </p:txBody>
      </p:sp>
    </p:spTree>
    <p:extLst>
      <p:ext uri="{BB962C8B-B14F-4D97-AF65-F5344CB8AC3E}">
        <p14:creationId xmlns:p14="http://schemas.microsoft.com/office/powerpoint/2010/main" val="12467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16DCAF-EBB5-4583-973C-B3F606C315E7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232451" name="Picture 2" descr="http://upload.wikimedia.org/wikipedia/commons/5/5e/Jan_Vermeer_-_The_Art_of_Painting_-_Google_Art_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26988"/>
            <a:ext cx="5430838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1"/>
          <p:cNvSpPr>
            <a:spLocks noChangeArrowheads="1"/>
          </p:cNvSpPr>
          <p:nvPr/>
        </p:nvSpPr>
        <p:spPr bwMode="auto">
          <a:xfrm>
            <a:off x="395288" y="6381751"/>
            <a:ext cx="8064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solidFill>
                  <a:prstClr val="white"/>
                </a:solidFill>
                <a:latin typeface="Arial" charset="0"/>
              </a:rPr>
              <a:t>http://upload.wikimedia.org/wikipedia/commons/5/5e/Jan_Vermeer_-_The_Art_of_Painting_-_Google_Art_Project.jpg</a:t>
            </a:r>
          </a:p>
        </p:txBody>
      </p:sp>
    </p:spTree>
    <p:extLst>
      <p:ext uri="{BB962C8B-B14F-4D97-AF65-F5344CB8AC3E}">
        <p14:creationId xmlns:p14="http://schemas.microsoft.com/office/powerpoint/2010/main" val="2851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83" y="260648"/>
            <a:ext cx="4087341" cy="60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381751"/>
            <a:ext cx="80645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050" dirty="0">
                <a:latin typeface="Arial" charset="0"/>
              </a:rPr>
              <a:t>https://upload.wikimedia.org/wikipedia/commons/e/ec/Mona_Lisa%2C_by_Leonardo_da_Vinci%2C_from_C2RMF_retouched.jpg</a:t>
            </a:r>
          </a:p>
        </p:txBody>
      </p:sp>
    </p:spTree>
    <p:extLst>
      <p:ext uri="{BB962C8B-B14F-4D97-AF65-F5344CB8AC3E}">
        <p14:creationId xmlns:p14="http://schemas.microsoft.com/office/powerpoint/2010/main" val="17943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BACKUP-PC-BANDLER-03\E_drive\Sony-a77-2\Sony-a77-2\DSC01663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890" y="-27384"/>
            <a:ext cx="10606482" cy="70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83" y="260648"/>
            <a:ext cx="4087341" cy="60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6381751"/>
            <a:ext cx="80645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050" dirty="0">
                <a:solidFill>
                  <a:schemeClr val="bg1"/>
                </a:solidFill>
                <a:latin typeface="Arial" charset="0"/>
              </a:rPr>
              <a:t>https://upload.wikimedia.org/wikipedia/commons/e/ec/Mona_Lisa%2C_by_Leonardo_da_Vinci%2C_from_C2RMF_retouched.jpg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61043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John Bandler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B15612-A311-4E17-8458-59C3BBDE767D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61043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Beth Bandler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60" y="-27385"/>
            <a:ext cx="6144684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5" y="4436641"/>
            <a:ext cx="19510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BEING LIKED</a:t>
            </a:r>
          </a:p>
        </p:txBody>
      </p:sp>
    </p:spTree>
    <p:extLst>
      <p:ext uri="{BB962C8B-B14F-4D97-AF65-F5344CB8AC3E}">
        <p14:creationId xmlns:p14="http://schemas.microsoft.com/office/powerpoint/2010/main" val="268855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60" y="-27385"/>
            <a:ext cx="6144684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57200" y="508000"/>
            <a:ext cx="81470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charset="0"/>
            </a:endParaRP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B15612-A311-4E17-8458-59C3BBDE767D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2290" name="Picture 2" descr="C:\BACKUP-PC-BANDLER-03\E_drive\Sony-a77\DSC00005-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194535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1043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Beth Bandler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23736" y="3244334"/>
            <a:ext cx="89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Subtext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ARE IN YOUR COMPOSITION!</a:t>
            </a:r>
          </a:p>
        </p:txBody>
      </p:sp>
    </p:spTree>
    <p:extLst>
      <p:ext uri="{BB962C8B-B14F-4D97-AF65-F5344CB8AC3E}">
        <p14:creationId xmlns:p14="http://schemas.microsoft.com/office/powerpoint/2010/main" val="17028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Your Optimal Stance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Arial" charset="0"/>
              </a:rPr>
              <a:t>if the screen is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center stage</a:t>
            </a:r>
            <a:r>
              <a:rPr lang="en-US" altLang="en-US" sz="4800" b="1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u="sng" dirty="0" smtClean="0">
                <a:latin typeface="Arial" charset="0"/>
              </a:rPr>
              <a:t>stand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downstage right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in front</a:t>
            </a:r>
            <a:r>
              <a:rPr lang="en-US" altLang="en-US" sz="4800" dirty="0" smtClean="0">
                <a:latin typeface="Arial" charset="0"/>
              </a:rPr>
              <a:t> of all barriers</a:t>
            </a: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Your Optimal Actions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latin typeface="Arial" charset="0"/>
              </a:rPr>
              <a:t>walk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towards</a:t>
            </a:r>
            <a:r>
              <a:rPr lang="en-US" altLang="en-US" sz="4800" dirty="0" smtClean="0">
                <a:latin typeface="Arial" charset="0"/>
              </a:rPr>
              <a:t> the audience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engage</a:t>
            </a:r>
            <a:r>
              <a:rPr lang="en-US" altLang="en-US" sz="4800" dirty="0" smtClean="0">
                <a:latin typeface="Arial" charset="0"/>
              </a:rPr>
              <a:t> through arms outstretched, palms up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ask</a:t>
            </a:r>
            <a:r>
              <a:rPr lang="en-US" altLang="en-US" sz="4800" dirty="0" smtClean="0">
                <a:latin typeface="Arial" charset="0"/>
              </a:rPr>
              <a:t> the audience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questions</a:t>
            </a: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0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POSTER ESSENTIALS</a:t>
            </a:r>
          </a:p>
        </p:txBody>
      </p:sp>
    </p:spTree>
    <p:extLst>
      <p:ext uri="{BB962C8B-B14F-4D97-AF65-F5344CB8AC3E}">
        <p14:creationId xmlns:p14="http://schemas.microsoft.com/office/powerpoint/2010/main" val="38604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Poster Impressions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>
                <a:latin typeface="Arial" charset="0"/>
              </a:rPr>
              <a:t>dress as for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oral</a:t>
            </a:r>
            <a:r>
              <a:rPr lang="en-US" altLang="en-US" sz="4800" dirty="0">
                <a:latin typeface="Arial" charset="0"/>
              </a:rPr>
              <a:t> presentation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hide</a:t>
            </a:r>
            <a:r>
              <a:rPr lang="en-US" altLang="en-US" sz="4800" dirty="0" smtClean="0">
                <a:latin typeface="Arial" charset="0"/>
              </a:rPr>
              <a:t> garbage, clutter, food </a:t>
            </a:r>
            <a:endParaRPr lang="en-US" altLang="en-US" sz="48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48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don’t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eat, </a:t>
            </a:r>
            <a:r>
              <a:rPr lang="en-US" altLang="en-US" sz="4800" dirty="0" smtClean="0">
                <a:latin typeface="Arial" charset="0"/>
              </a:rPr>
              <a:t>fidget</a:t>
            </a:r>
            <a:r>
              <a:rPr lang="en-US" altLang="en-US" sz="4800" dirty="0">
                <a:latin typeface="Arial" charset="0"/>
              </a:rPr>
              <a:t>, or </a:t>
            </a:r>
            <a:r>
              <a:rPr lang="en-US" altLang="en-US" sz="4800" dirty="0" smtClean="0">
                <a:latin typeface="Arial" charset="0"/>
              </a:rPr>
              <a:t>pace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3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Poster Welcome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invite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people to your space 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latin typeface="Arial" charset="0"/>
              </a:rPr>
              <a:t>talk </a:t>
            </a:r>
            <a:r>
              <a:rPr lang="en-US" altLang="en-US" sz="4800" dirty="0">
                <a:latin typeface="Arial" charset="0"/>
              </a:rPr>
              <a:t>to people you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don’t </a:t>
            </a:r>
            <a:r>
              <a:rPr lang="en-US" altLang="en-US" sz="4800" dirty="0">
                <a:latin typeface="Arial" charset="0"/>
              </a:rPr>
              <a:t>know</a:t>
            </a:r>
          </a:p>
          <a:p>
            <a:pPr>
              <a:spcBef>
                <a:spcPct val="0"/>
              </a:spcBef>
              <a:buNone/>
            </a:pPr>
            <a:endParaRPr lang="en-US" altLang="en-US" sz="48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never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ignore anyone </a:t>
            </a:r>
            <a:r>
              <a:rPr lang="en-US" altLang="en-US" sz="4800" dirty="0" smtClean="0">
                <a:latin typeface="Arial" charset="0"/>
              </a:rPr>
              <a:t>present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9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Poster Procedure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make eye contact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CA" altLang="en-US" sz="4800" b="1" dirty="0">
                <a:solidFill>
                  <a:srgbClr val="FF0000"/>
                </a:solidFill>
                <a:latin typeface="Arial" charset="0"/>
              </a:rPr>
              <a:t>stand stage right</a:t>
            </a:r>
            <a:r>
              <a:rPr lang="en-CA" altLang="en-US" sz="4800" dirty="0" smtClean="0">
                <a:latin typeface="Arial" charset="0"/>
              </a:rPr>
              <a:t>, clear </a:t>
            </a:r>
            <a:r>
              <a:rPr lang="en-CA" altLang="en-US" sz="4800" dirty="0">
                <a:latin typeface="Arial" charset="0"/>
              </a:rPr>
              <a:t>of your poster</a:t>
            </a:r>
            <a:endParaRPr lang="en-US" altLang="en-US" sz="48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4800" dirty="0" smtClean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dirty="0" smtClean="0">
                <a:latin typeface="Arial" charset="0"/>
              </a:rPr>
              <a:t>let </a:t>
            </a:r>
            <a:r>
              <a:rPr lang="en-US" altLang="en-US" sz="4800" dirty="0">
                <a:latin typeface="Arial" charset="0"/>
              </a:rPr>
              <a:t>no one </a:t>
            </a: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monopolize</a:t>
            </a:r>
            <a:r>
              <a:rPr lang="en-US" altLang="en-US" sz="4800" dirty="0">
                <a:latin typeface="Arial" charset="0"/>
              </a:rPr>
              <a:t> </a:t>
            </a:r>
            <a:r>
              <a:rPr lang="en-US" altLang="en-US" sz="4800" dirty="0" smtClean="0">
                <a:latin typeface="Arial" charset="0"/>
              </a:rPr>
              <a:t>you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457204" y="508000"/>
            <a:ext cx="80756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smtClean="0">
                <a:latin typeface="Arial" charset="0"/>
              </a:rPr>
              <a:t>Poster Respect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ever</a:t>
            </a:r>
            <a:r>
              <a:rPr lang="en-US" altLang="en-US" sz="4800" dirty="0" smtClean="0">
                <a:latin typeface="Arial" charset="0"/>
              </a:rPr>
              <a:t> display your back</a:t>
            </a:r>
          </a:p>
          <a:p>
            <a:pPr>
              <a:spcBef>
                <a:spcPct val="0"/>
              </a:spcBef>
              <a:buNone/>
            </a:pPr>
            <a:endParaRPr lang="en-US" altLang="en-US" sz="4800" b="1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never</a:t>
            </a:r>
            <a:r>
              <a:rPr lang="en-US" altLang="en-US" sz="4800" dirty="0" smtClean="0">
                <a:latin typeface="Arial" charset="0"/>
              </a:rPr>
              <a:t> </a:t>
            </a:r>
            <a:r>
              <a:rPr lang="en-US" altLang="en-US" sz="4800" dirty="0">
                <a:latin typeface="Arial" charset="0"/>
              </a:rPr>
              <a:t>abandon your poster</a:t>
            </a:r>
          </a:p>
          <a:p>
            <a:pPr>
              <a:spcBef>
                <a:spcPct val="0"/>
              </a:spcBef>
              <a:buNone/>
            </a:pPr>
            <a:endParaRPr lang="en-US" altLang="en-US" sz="4800" dirty="0">
              <a:latin typeface="Arial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Arial" charset="0"/>
              </a:rPr>
              <a:t>never</a:t>
            </a:r>
            <a:r>
              <a:rPr lang="en-US" altLang="en-US" sz="4800" dirty="0" smtClean="0">
                <a:latin typeface="Arial" charset="0"/>
              </a:rPr>
              <a:t> shun your competitors</a:t>
            </a:r>
            <a:endParaRPr lang="en-US" altLang="en-US" sz="4800" dirty="0">
              <a:latin typeface="Arial" charset="0"/>
            </a:endParaRPr>
          </a:p>
        </p:txBody>
      </p:sp>
      <p:sp>
        <p:nvSpPr>
          <p:cNvPr id="27853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7BB030-3AEA-44F4-8BC7-43C389BCA4CB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TRADE SHOWS</a:t>
            </a:r>
          </a:p>
        </p:txBody>
      </p:sp>
    </p:spTree>
    <p:extLst>
      <p:ext uri="{BB962C8B-B14F-4D97-AF65-F5344CB8AC3E}">
        <p14:creationId xmlns:p14="http://schemas.microsoft.com/office/powerpoint/2010/main" val="25407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457200" y="508001"/>
            <a:ext cx="814705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</a:rPr>
              <a:t>The Halo Effect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“The tendency to like (or dislike</a:t>
            </a:r>
            <a:r>
              <a:rPr lang="en-US" altLang="en-US" sz="36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0000"/>
                </a:solidFill>
              </a:rPr>
              <a:t>everything </a:t>
            </a:r>
            <a:r>
              <a:rPr lang="en-US" altLang="en-US" sz="3600" dirty="0">
                <a:solidFill>
                  <a:srgbClr val="000000"/>
                </a:solidFill>
              </a:rPr>
              <a:t>about a </a:t>
            </a:r>
            <a:r>
              <a:rPr lang="en-US" altLang="en-US" sz="3600" dirty="0" smtClean="0">
                <a:solidFill>
                  <a:srgbClr val="000000"/>
                </a:solidFill>
              </a:rPr>
              <a:t>person—including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	</a:t>
            </a:r>
            <a:r>
              <a:rPr lang="en-US" altLang="en-US" sz="3600" dirty="0" smtClean="0">
                <a:solidFill>
                  <a:srgbClr val="000000"/>
                </a:solidFill>
              </a:rPr>
              <a:t>		    things </a:t>
            </a:r>
            <a:r>
              <a:rPr lang="en-US" altLang="en-US" sz="3600" dirty="0">
                <a:solidFill>
                  <a:srgbClr val="000000"/>
                </a:solidFill>
              </a:rPr>
              <a:t>you have </a:t>
            </a:r>
            <a:r>
              <a:rPr lang="en-US" altLang="en-US" sz="3600" dirty="0" smtClean="0">
                <a:solidFill>
                  <a:srgbClr val="000000"/>
                </a:solidFill>
              </a:rPr>
              <a:t>not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	</a:t>
            </a:r>
            <a:r>
              <a:rPr lang="en-US" altLang="en-US" sz="3600" dirty="0" smtClean="0">
                <a:solidFill>
                  <a:srgbClr val="000000"/>
                </a:solidFill>
              </a:rPr>
              <a:t>		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</a:rPr>
              <a:t>   observed</a:t>
            </a:r>
            <a:r>
              <a:rPr lang="en-US" altLang="en-US" sz="3600" dirty="0">
                <a:solidFill>
                  <a:srgbClr val="000000"/>
                </a:solidFill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—Daniel Kahneman,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i="1" dirty="0">
                <a:solidFill>
                  <a:srgbClr val="000000"/>
                </a:solidFill>
              </a:rPr>
              <a:t>Thinking, Fast and Slow</a:t>
            </a:r>
            <a:r>
              <a:rPr lang="en-US" altLang="en-US" sz="3600" dirty="0">
                <a:solidFill>
                  <a:srgbClr val="000000"/>
                </a:solidFill>
              </a:rPr>
              <a:t>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2012, p. 125, </a:t>
            </a:r>
            <a:r>
              <a:rPr lang="en-US" altLang="en-US" sz="3600" dirty="0" err="1">
                <a:solidFill>
                  <a:srgbClr val="000000"/>
                </a:solidFill>
              </a:rPr>
              <a:t>ch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</a:rPr>
              <a:t>7.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http://en.wikipedia.org/wiki/File:Daniel_KAHNEMAN.jpg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2088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08" indent="-28573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2937" indent="-228586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109" indent="-228586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284" indent="-228586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460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632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804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983" indent="-228586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50F667-351A-43A7-BF1E-239B63B4FBB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8900" name="Picture 5" descr="File:Daniel KAHNEMA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2130"/>
            <a:ext cx="2736304" cy="326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B7DE28-569C-4989-B4C8-E0D3AD6ED3F8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" name="Picture 4" descr="bandler_osabooth_1997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551"/>
            <a:ext cx="9180512" cy="613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237312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John Bandler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The OSA Era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(Optimization Systems Associates Inc., 1983-1997,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John Bandler, Founder and President)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At Queens University, Belfast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	a </a:t>
            </a:r>
            <a:r>
              <a:rPr lang="en-US" altLang="en-US" sz="2400" b="1" dirty="0" smtClean="0">
                <a:solidFill>
                  <a:srgbClr val="FF0000"/>
                </a:solidFill>
                <a:cs typeface="Arial" charset="0"/>
              </a:rPr>
              <a:t>one hour seminar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 balloons to </a:t>
            </a: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three hours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At Wright-Patterson Air Force Base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	a </a:t>
            </a:r>
            <a:r>
              <a:rPr lang="en-US" altLang="en-US" sz="2400" b="1" dirty="0" smtClean="0">
                <a:solidFill>
                  <a:srgbClr val="FF0000"/>
                </a:solidFill>
                <a:cs typeface="Arial" charset="0"/>
              </a:rPr>
              <a:t>10-minute pitch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 turns into a </a:t>
            </a: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2.5-hour talk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At British Telecom, UK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	OSA software </a:t>
            </a:r>
            <a:r>
              <a:rPr lang="en-US" altLang="en-US" sz="2400" b="1" dirty="0" smtClean="0">
                <a:solidFill>
                  <a:srgbClr val="FF0000"/>
                </a:solidFill>
                <a:cs typeface="Arial" charset="0"/>
              </a:rPr>
              <a:t>benchmarks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	Hewlett-Packard’s software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dirty="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cs typeface="Arial" charset="0"/>
              </a:rPr>
              <a:t>At Santa Rosa, CA, 1997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400" b="1" dirty="0" smtClean="0">
                <a:solidFill>
                  <a:srgbClr val="FF0000"/>
                </a:solidFill>
                <a:cs typeface="Arial" charset="0"/>
              </a:rPr>
              <a:t>Hewlett-Packard buys OSA</a:t>
            </a:r>
          </a:p>
        </p:txBody>
      </p:sp>
      <p:pic>
        <p:nvPicPr>
          <p:cNvPr id="478211" name="Picture 4" descr="C:\F_Drive\Art-Logos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92150"/>
            <a:ext cx="762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ACA0A3-90E3-40B9-84D0-F3F38D23D4BC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MAKE AN IMPACT</a:t>
            </a:r>
          </a:p>
        </p:txBody>
      </p:sp>
    </p:spTree>
    <p:extLst>
      <p:ext uri="{BB962C8B-B14F-4D97-AF65-F5344CB8AC3E}">
        <p14:creationId xmlns:p14="http://schemas.microsoft.com/office/powerpoint/2010/main" val="19941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10856" y="2867452"/>
            <a:ext cx="5197448" cy="156966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lIns="91433" tIns="45720" rIns="91433" bIns="45720"/>
          <a:lstStyle/>
          <a:p>
            <a:pPr>
              <a:defRPr/>
            </a:pPr>
            <a:r>
              <a:rPr lang="en-CA">
                <a:noFill/>
              </a:rPr>
              <a:t> </a:t>
            </a:r>
          </a:p>
        </p:txBody>
      </p:sp>
      <p:sp>
        <p:nvSpPr>
          <p:cNvPr id="240643" name="Title 1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Einstein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Patent Office, Bern</a:t>
            </a:r>
          </a:p>
        </p:txBody>
      </p:sp>
    </p:spTree>
    <p:extLst>
      <p:ext uri="{BB962C8B-B14F-4D97-AF65-F5344CB8AC3E}">
        <p14:creationId xmlns:p14="http://schemas.microsoft.com/office/powerpoint/2010/main" val="7222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10856" y="2867452"/>
            <a:ext cx="5197448" cy="156966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lIns="91433" tIns="45720" rIns="91433" bIns="45720"/>
          <a:lstStyle/>
          <a:p>
            <a:pPr>
              <a:defRPr/>
            </a:pPr>
            <a:r>
              <a:rPr lang="en-CA">
                <a:noFill/>
              </a:rPr>
              <a:t> </a:t>
            </a:r>
          </a:p>
        </p:txBody>
      </p:sp>
      <p:sp>
        <p:nvSpPr>
          <p:cNvPr id="241667" name="Title 1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E. Albert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Ph.D. Candidate</a:t>
            </a:r>
          </a:p>
        </p:txBody>
      </p:sp>
    </p:spTree>
    <p:extLst>
      <p:ext uri="{BB962C8B-B14F-4D97-AF65-F5344CB8AC3E}">
        <p14:creationId xmlns:p14="http://schemas.microsoft.com/office/powerpoint/2010/main" val="32131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itle 1"/>
          <p:cNvSpPr>
            <a:spLocks noGrp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LUDWIG: A Self-Optimizing Neuro-Symphonic Framework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R. van Bot, Ph.D. Candidate</a:t>
            </a:r>
          </a:p>
        </p:txBody>
      </p:sp>
      <p:pic>
        <p:nvPicPr>
          <p:cNvPr id="242691" name="Picture 5" descr="http://upload.wikimedia.org/wikipedia/commons/thumb/6/6f/Beethoven_symphony_5_opening.svg/2000px-Beethoven_symphony_5_openin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2" y="3300414"/>
            <a:ext cx="57245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3"/>
          <p:cNvSpPr>
            <a:spLocks noChangeArrowheads="1"/>
          </p:cNvSpPr>
          <p:nvPr/>
        </p:nvSpPr>
        <p:spPr bwMode="auto">
          <a:xfrm>
            <a:off x="899592" y="6308725"/>
            <a:ext cx="7308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20" rIns="91433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1200" dirty="0" smtClean="0">
                <a:solidFill>
                  <a:srgbClr val="000000"/>
                </a:solidFill>
              </a:rPr>
              <a:t>Opening motif of Beethoven’s 5th: http://en.wikipedia.org/wiki/Symphony_No._5_%28Beethoven%</a:t>
            </a:r>
            <a:endParaRPr lang="en-CA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STUDY: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 IMPRESSIONS</a:t>
            </a:r>
          </a:p>
        </p:txBody>
      </p:sp>
    </p:spTree>
    <p:extLst>
      <p:ext uri="{BB962C8B-B14F-4D97-AF65-F5344CB8AC3E}">
        <p14:creationId xmlns:p14="http://schemas.microsoft.com/office/powerpoint/2010/main" val="36224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Hany L. Abdel-</a:t>
            </a:r>
            <a:r>
              <a:rPr lang="en-US" altLang="en-US" sz="3600" b="1" dirty="0" err="1" smtClean="0">
                <a:solidFill>
                  <a:prstClr val="black"/>
                </a:solidFill>
                <a:cs typeface="Arial" charset="0"/>
              </a:rPr>
              <a:t>Malek</a:t>
            </a: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irst Impressions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black"/>
                </a:solidFill>
                <a:cs typeface="Arial" charset="0"/>
              </a:rPr>
              <a:t>(McMaster U, 1974-1977)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black"/>
                </a:solidFill>
                <a:cs typeface="Arial" charset="0"/>
              </a:rPr>
              <a:t>“low” final grade in a course: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cs typeface="Arial" charset="0"/>
              </a:rPr>
              <a:t>a</a:t>
            </a:r>
            <a:r>
              <a:rPr lang="en-US" altLang="en-US" sz="3600" b="1" dirty="0" smtClean="0">
                <a:solidFill>
                  <a:srgbClr val="FF0000"/>
                </a:solidFill>
                <a:cs typeface="Arial" charset="0"/>
              </a:rPr>
              <a:t> professor’s first impression</a:t>
            </a: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57BD52-396D-46EA-BB15-9E1A0BFC447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94" y="87957"/>
            <a:ext cx="2479572" cy="312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457200" y="508000"/>
            <a:ext cx="8218488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Hany L. Abdel-</a:t>
            </a:r>
            <a:r>
              <a:rPr lang="en-US" altLang="en-US" sz="3600" b="1" dirty="0" err="1" smtClean="0">
                <a:solidFill>
                  <a:prstClr val="black"/>
                </a:solidFill>
                <a:cs typeface="Arial" charset="0"/>
              </a:rPr>
              <a:t>Malek</a:t>
            </a: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altLang="en-US" sz="3600" b="1" dirty="0" smtClean="0">
                <a:solidFill>
                  <a:prstClr val="black"/>
                </a:solidFill>
                <a:cs typeface="Arial" charset="0"/>
              </a:rPr>
              <a:t>irst Impressions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black"/>
                </a:solidFill>
                <a:cs typeface="Arial" charset="0"/>
              </a:rPr>
              <a:t>(McMaster U, 1974-1977)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dirty="0" smtClean="0">
              <a:solidFill>
                <a:prstClr val="black"/>
              </a:solidFill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prstClr val="black"/>
                </a:solidFill>
                <a:cs typeface="Arial" charset="0"/>
              </a:rPr>
              <a:t>“low” final grade in a course: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cs typeface="Arial" charset="0"/>
              </a:rPr>
              <a:t>a</a:t>
            </a:r>
            <a:r>
              <a:rPr lang="en-US" altLang="en-US" sz="3600" b="1" dirty="0" smtClean="0">
                <a:solidFill>
                  <a:srgbClr val="FF0000"/>
                </a:solidFill>
                <a:cs typeface="Arial" charset="0"/>
              </a:rPr>
              <a:t> professor’s first impression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dirty="0" smtClean="0"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cs typeface="Arial" charset="0"/>
              </a:rPr>
              <a:t>s</a:t>
            </a:r>
            <a:r>
              <a:rPr lang="en-US" altLang="en-US" sz="3600" dirty="0" smtClean="0">
                <a:cs typeface="Arial" charset="0"/>
              </a:rPr>
              <a:t>pectacular impact on </a:t>
            </a:r>
            <a:r>
              <a:rPr lang="en-US" altLang="en-US" sz="3600" b="1" dirty="0" smtClean="0">
                <a:solidFill>
                  <a:srgbClr val="FF0000"/>
                </a:solidFill>
                <a:cs typeface="Arial" charset="0"/>
              </a:rPr>
              <a:t>three</a:t>
            </a:r>
            <a:r>
              <a:rPr lang="en-US" altLang="en-US" sz="3600" dirty="0" smtClean="0">
                <a:cs typeface="Arial" charset="0"/>
              </a:rPr>
              <a:t> professors  in Ph.D. comprehensive (oral) exam:</a:t>
            </a:r>
            <a:endParaRPr lang="en-US" altLang="en-US" sz="3600" dirty="0"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en-US" sz="3600" b="1" dirty="0" smtClean="0">
                <a:solidFill>
                  <a:srgbClr val="FF0000"/>
                </a:solidFill>
                <a:cs typeface="Arial" charset="0"/>
              </a:rPr>
              <a:t>he still unimpressed professor</a:t>
            </a: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57BD52-396D-46EA-BB15-9E1A0BFC447D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94" y="87957"/>
            <a:ext cx="2479572" cy="312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457200" y="508000"/>
            <a:ext cx="74882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cs typeface="Arial" charset="0"/>
              </a:rPr>
              <a:t>John </a:t>
            </a:r>
            <a:r>
              <a:rPr lang="en-US" altLang="en-US" sz="2400" b="1" dirty="0" err="1" smtClean="0">
                <a:solidFill>
                  <a:schemeClr val="bg1"/>
                </a:solidFill>
                <a:cs typeface="Arial" charset="0"/>
              </a:rPr>
              <a:t>Bandler’s</a:t>
            </a:r>
            <a:r>
              <a:rPr lang="en-US" altLang="en-US" sz="2400" b="1" dirty="0" smtClean="0">
                <a:solidFill>
                  <a:schemeClr val="bg1"/>
                </a:solidFill>
                <a:cs typeface="Arial" charset="0"/>
              </a:rPr>
              <a:t> “From Creativity To Success Via Risk And Setback: An Insider’s Perspective”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chemeClr val="bg1"/>
                </a:solidFill>
                <a:cs typeface="Arial" charset="0"/>
              </a:rPr>
              <a:t>McMasterUTV</a:t>
            </a:r>
            <a:r>
              <a:rPr lang="en-US" altLang="en-US" sz="2400" dirty="0" smtClean="0">
                <a:solidFill>
                  <a:schemeClr val="bg1"/>
                </a:solidFill>
                <a:cs typeface="Arial" charset="0"/>
              </a:rPr>
              <a:t>, 2013</a:t>
            </a:r>
          </a:p>
        </p:txBody>
      </p:sp>
      <p:sp>
        <p:nvSpPr>
          <p:cNvPr id="4812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AFAD7C-D516-49C9-81CD-FA7AB1103AF0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wYOrhiN3NC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9533" y="1700808"/>
            <a:ext cx="8368931" cy="47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11221</TotalTime>
  <Words>4418</Words>
  <Application>Microsoft Office PowerPoint</Application>
  <PresentationFormat>On-screen Show (4:3)</PresentationFormat>
  <Paragraphs>980</Paragraphs>
  <Slides>136</Slides>
  <Notes>135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136</vt:i4>
      </vt:variant>
    </vt:vector>
  </HeadingPairs>
  <TitlesOfParts>
    <vt:vector size="153" baseType="lpstr">
      <vt:lpstr>宋体</vt:lpstr>
      <vt:lpstr>宋体</vt:lpstr>
      <vt:lpstr>Adobe Garamond Pro</vt:lpstr>
      <vt:lpstr>Algerian</vt:lpstr>
      <vt:lpstr>Arial</vt:lpstr>
      <vt:lpstr>Brush Script Std</vt:lpstr>
      <vt:lpstr>Calibri</vt:lpstr>
      <vt:lpstr>Courier Final Draft</vt:lpstr>
      <vt:lpstr>Lucida Handwriting</vt:lpstr>
      <vt:lpstr>Times New Roman</vt:lpstr>
      <vt:lpstr>Office Theme</vt:lpstr>
      <vt:lpstr>2_Office Theme</vt:lpstr>
      <vt:lpstr>3_Office Theme</vt:lpstr>
      <vt:lpstr>4_Office Theme</vt:lpstr>
      <vt:lpstr>5_Office Theme</vt:lpstr>
      <vt:lpstr>1_Office Theme</vt:lpstr>
      <vt:lpstr>7_Office Theme</vt:lpstr>
      <vt:lpstr>PowerPoint Presentation</vt:lpstr>
      <vt:lpstr>PowerPoint Presentation</vt:lpstr>
      <vt:lpstr>   “All systems are rigged. By design.”                               —John Bandler, 2016                          </vt:lpstr>
      <vt:lpstr>PowerPoint Presentation</vt:lpstr>
      <vt:lpstr>PowerPoint Presentation</vt:lpstr>
      <vt:lpstr>MY NAME IS . . .</vt:lpstr>
      <vt:lpstr>ENSURE YOUR NAME IS EASILY REPEATABLE</vt:lpstr>
      <vt:lpstr>ON BEING LIKED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KIND TO YOUR YOURSELF</vt:lpstr>
      <vt:lpstr>PowerPoint Presentation</vt:lpstr>
      <vt:lpstr>PowerPoint Presentation</vt:lpstr>
      <vt:lpstr>BE KIND TO YOUR AUDIENCE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ART OF GOOD PRACTICE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SLIDE OVERLOAD</vt:lpstr>
      <vt:lpstr>PowerPoint Presentation</vt:lpstr>
      <vt:lpstr>PowerPoint Presentation</vt:lpstr>
      <vt:lpstr>PowerPoint Presentation</vt:lpstr>
      <vt:lpstr>PowerPoint Presentation</vt:lpstr>
      <vt:lpstr>THE HIGHLY TECHNICAL: INFORMATION OR INFORMATION OVERLOAD?</vt:lpstr>
      <vt:lpstr>PowerPoint Presentation</vt:lpstr>
      <vt:lpstr>PowerPoint Presentation</vt:lpstr>
      <vt:lpstr>SUBTEXT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LOOKS CAN BE DECEIVING</vt:lpstr>
      <vt:lpstr>PowerPoint Presentation</vt:lpstr>
      <vt:lpstr>SCIENCE CAN BE DECEIVING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REFERENCES AND ACKNOWLEDGEMENTS HAVE CONSCIOUS AND UNCONSCIOUS AGENDAS</vt:lpstr>
      <vt:lpstr>MISSING REFERENCES AND ACKNOWLEDGEMENTS HAVE CONSCIOUS AND UNCONSCIOUS AGENDAS</vt:lpstr>
      <vt:lpstr>MISSING REFERENCES AND ACKNOWLEDGEMENTS HIDE FACTS AND MANIPULATE TRUTH</vt:lpstr>
      <vt:lpstr>PowerPoint Presentation</vt:lpstr>
      <vt:lpstr>PowerPoint Presentation</vt:lpstr>
      <vt:lpstr>GETTING READY</vt:lpstr>
      <vt:lpstr>PowerPoint Presentation</vt:lpstr>
      <vt:lpstr>PowerPoint Presentation</vt:lpstr>
      <vt:lpstr>THE ART OF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IN YOUR COMPOSITION!</vt:lpstr>
      <vt:lpstr>PowerPoint Presentation</vt:lpstr>
      <vt:lpstr>PowerPoint Presentation</vt:lpstr>
      <vt:lpstr>POSTER ESSENTIALS</vt:lpstr>
      <vt:lpstr>PowerPoint Presentation</vt:lpstr>
      <vt:lpstr>PowerPoint Presentation</vt:lpstr>
      <vt:lpstr>PowerPoint Presentation</vt:lpstr>
      <vt:lpstr>PowerPoint Presentation</vt:lpstr>
      <vt:lpstr>TRADE SHOWS</vt:lpstr>
      <vt:lpstr>PowerPoint Presentation</vt:lpstr>
      <vt:lpstr>PowerPoint Presentation</vt:lpstr>
      <vt:lpstr>MAKE AN IMPACT</vt:lpstr>
      <vt:lpstr>A. Einstein Patent Office, Bern</vt:lpstr>
      <vt:lpstr>E. Albert Ph.D. Candidate</vt:lpstr>
      <vt:lpstr>LUDWIG: A Self-Optimizing Neuro-Symphonic Framework R. van Bot, Ph.D. Candidate</vt:lpstr>
      <vt:lpstr>CASE STUDY: FIRST IMPRESSIONS</vt:lpstr>
      <vt:lpstr>PowerPoint Presentation</vt:lpstr>
      <vt:lpstr>PowerPoint Presentation</vt:lpstr>
      <vt:lpstr>PowerPoint Presentation</vt:lpstr>
      <vt:lpstr>3MT®</vt:lpstr>
      <vt:lpstr>PowerPoint Presentation</vt:lpstr>
      <vt:lpstr>PowerPoint Presentation</vt:lpstr>
      <vt:lpstr>PowerPoint Presentation</vt:lpstr>
      <vt:lpstr>CASE STUDY: 3MT®</vt:lpstr>
      <vt:lpstr>PowerPoint Presentation</vt:lpstr>
      <vt:lpstr>PowerPoint Presentation</vt:lpstr>
      <vt:lpstr>PowerPoint Presentation</vt:lpstr>
      <vt:lpstr>PowerPoint Presentation</vt:lpstr>
      <vt:lpstr>CASE STUDY: 3MT®</vt:lpstr>
      <vt:lpstr>PowerPoint Presentation</vt:lpstr>
      <vt:lpstr>PowerPoint Presentation</vt:lpstr>
      <vt:lpstr>PowerPoint Presentation</vt:lpstr>
      <vt:lpstr>HOW TO CITE AND ACKNOWLEDGE DURING 3MT®?</vt:lpstr>
      <vt:lpstr>WHICH ASPECT RATIO?</vt:lpstr>
      <vt:lpstr>PowerPoint Presentation</vt:lpstr>
      <vt:lpstr>PowerPoint Presentation</vt:lpstr>
      <vt:lpstr>MY ARTISTIC INITIATIVES</vt:lpstr>
      <vt:lpstr>PowerPoint Presentation</vt:lpstr>
      <vt:lpstr>PowerPoint Presentation</vt:lpstr>
      <vt:lpstr>PowerPoint Presentation</vt:lpstr>
      <vt:lpstr>PowerPoint Presentation</vt:lpstr>
      <vt:lpstr>MY SPEAKING INITIATIVES</vt:lpstr>
      <vt:lpstr>PowerPoint Presentation</vt:lpstr>
      <vt:lpstr>AUTHENICITY WINS</vt:lpstr>
      <vt:lpstr>PowerPoint Presentation</vt:lpstr>
      <vt:lpstr>PowerPoint Presentation</vt:lpstr>
      <vt:lpstr>PowerPoint Presentation</vt:lpstr>
      <vt:lpstr>A BAD IMPRESSION IS A LASTING IMPRESSION</vt:lpstr>
      <vt:lpstr>PowerPoint Presentation</vt:lpstr>
      <vt:lpstr>PowerPoint Presentation</vt:lpstr>
      <vt:lpstr>   “Before you can start  to think outside the box you have to figure out who’s holding down the lid”                               —John Bandler, 2016                          </vt:lpstr>
      <vt:lpstr>TAKE A RISK: CREATE AN UNFORGETTABLE PRESENTATION</vt:lpstr>
      <vt:lpstr>PowerPoint Presentation</vt:lpstr>
      <vt:lpstr>ACKNOWLEDGEMENTS</vt:lpstr>
      <vt:lpstr>PowerPoint Presentation</vt:lpstr>
      <vt:lpstr>THANK YOU</vt:lpstr>
    </vt:vector>
  </TitlesOfParts>
  <Company>McMaster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You, Your Slides and Your Posters: Allies or Foes?</dc:title>
  <dc:creator>John Bandler</dc:creator>
  <cp:lastModifiedBy>John Bandler</cp:lastModifiedBy>
  <cp:revision>259</cp:revision>
  <dcterms:created xsi:type="dcterms:W3CDTF">2015-01-08T21:03:35Z</dcterms:created>
  <dcterms:modified xsi:type="dcterms:W3CDTF">2023-07-29T15:35:49Z</dcterms:modified>
</cp:coreProperties>
</file>