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  <p:sldMasterId id="2147483853" r:id="rId2"/>
    <p:sldMasterId id="2147483928" r:id="rId3"/>
    <p:sldMasterId id="2147483952" r:id="rId4"/>
    <p:sldMasterId id="2147483982" r:id="rId5"/>
  </p:sldMasterIdLst>
  <p:notesMasterIdLst>
    <p:notesMasterId r:id="rId123"/>
  </p:notesMasterIdLst>
  <p:sldIdLst>
    <p:sldId id="1786" r:id="rId6"/>
    <p:sldId id="1526" r:id="rId7"/>
    <p:sldId id="1889" r:id="rId8"/>
    <p:sldId id="1828" r:id="rId9"/>
    <p:sldId id="1883" r:id="rId10"/>
    <p:sldId id="1892" r:id="rId11"/>
    <p:sldId id="1474" r:id="rId12"/>
    <p:sldId id="1846" r:id="rId13"/>
    <p:sldId id="1879" r:id="rId14"/>
    <p:sldId id="1881" r:id="rId15"/>
    <p:sldId id="1880" r:id="rId16"/>
    <p:sldId id="1873" r:id="rId17"/>
    <p:sldId id="1856" r:id="rId18"/>
    <p:sldId id="1696" r:id="rId19"/>
    <p:sldId id="1829" r:id="rId20"/>
    <p:sldId id="1697" r:id="rId21"/>
    <p:sldId id="1698" r:id="rId22"/>
    <p:sldId id="1865" r:id="rId23"/>
    <p:sldId id="1739" r:id="rId24"/>
    <p:sldId id="1771" r:id="rId25"/>
    <p:sldId id="1773" r:id="rId26"/>
    <p:sldId id="1774" r:id="rId27"/>
    <p:sldId id="1775" r:id="rId28"/>
    <p:sldId id="1792" r:id="rId29"/>
    <p:sldId id="1824" r:id="rId30"/>
    <p:sldId id="1770" r:id="rId31"/>
    <p:sldId id="1744" r:id="rId32"/>
    <p:sldId id="1888" r:id="rId33"/>
    <p:sldId id="1819" r:id="rId34"/>
    <p:sldId id="1745" r:id="rId35"/>
    <p:sldId id="1817" r:id="rId36"/>
    <p:sldId id="1742" r:id="rId37"/>
    <p:sldId id="1741" r:id="rId38"/>
    <p:sldId id="1733" r:id="rId39"/>
    <p:sldId id="1734" r:id="rId40"/>
    <p:sldId id="1735" r:id="rId41"/>
    <p:sldId id="1730" r:id="rId42"/>
    <p:sldId id="1863" r:id="rId43"/>
    <p:sldId id="1738" r:id="rId44"/>
    <p:sldId id="1746" r:id="rId45"/>
    <p:sldId id="1747" r:id="rId46"/>
    <p:sldId id="1748" r:id="rId47"/>
    <p:sldId id="1751" r:id="rId48"/>
    <p:sldId id="1750" r:id="rId49"/>
    <p:sldId id="1752" r:id="rId50"/>
    <p:sldId id="1754" r:id="rId51"/>
    <p:sldId id="1813" r:id="rId52"/>
    <p:sldId id="1814" r:id="rId53"/>
    <p:sldId id="1815" r:id="rId54"/>
    <p:sldId id="1755" r:id="rId55"/>
    <p:sldId id="1756" r:id="rId56"/>
    <p:sldId id="1757" r:id="rId57"/>
    <p:sldId id="1679" r:id="rId58"/>
    <p:sldId id="1681" r:id="rId59"/>
    <p:sldId id="1682" r:id="rId60"/>
    <p:sldId id="1670" r:id="rId61"/>
    <p:sldId id="1683" r:id="rId62"/>
    <p:sldId id="1684" r:id="rId63"/>
    <p:sldId id="1853" r:id="rId64"/>
    <p:sldId id="1760" r:id="rId65"/>
    <p:sldId id="1692" r:id="rId66"/>
    <p:sldId id="1761" r:id="rId67"/>
    <p:sldId id="1689" r:id="rId68"/>
    <p:sldId id="1763" r:id="rId69"/>
    <p:sldId id="1765" r:id="rId70"/>
    <p:sldId id="1700" r:id="rId71"/>
    <p:sldId id="1699" r:id="rId72"/>
    <p:sldId id="1715" r:id="rId73"/>
    <p:sldId id="1674" r:id="rId74"/>
    <p:sldId id="1704" r:id="rId75"/>
    <p:sldId id="1708" r:id="rId76"/>
    <p:sldId id="1709" r:id="rId77"/>
    <p:sldId id="1710" r:id="rId78"/>
    <p:sldId id="1711" r:id="rId79"/>
    <p:sldId id="1716" r:id="rId80"/>
    <p:sldId id="1712" r:id="rId81"/>
    <p:sldId id="1717" r:id="rId82"/>
    <p:sldId id="1721" r:id="rId83"/>
    <p:sldId id="1724" r:id="rId84"/>
    <p:sldId id="1722" r:id="rId85"/>
    <p:sldId id="1723" r:id="rId86"/>
    <p:sldId id="1726" r:id="rId87"/>
    <p:sldId id="1822" r:id="rId88"/>
    <p:sldId id="1823" r:id="rId89"/>
    <p:sldId id="1793" r:id="rId90"/>
    <p:sldId id="1794" r:id="rId91"/>
    <p:sldId id="1795" r:id="rId92"/>
    <p:sldId id="1796" r:id="rId93"/>
    <p:sldId id="1800" r:id="rId94"/>
    <p:sldId id="1848" r:id="rId95"/>
    <p:sldId id="1849" r:id="rId96"/>
    <p:sldId id="1850" r:id="rId97"/>
    <p:sldId id="1852" r:id="rId98"/>
    <p:sldId id="1801" r:id="rId99"/>
    <p:sldId id="1847" r:id="rId100"/>
    <p:sldId id="1854" r:id="rId101"/>
    <p:sldId id="1833" r:id="rId102"/>
    <p:sldId id="1834" r:id="rId103"/>
    <p:sldId id="1835" r:id="rId104"/>
    <p:sldId id="1836" r:id="rId105"/>
    <p:sldId id="1837" r:id="rId106"/>
    <p:sldId id="1845" r:id="rId107"/>
    <p:sldId id="1839" r:id="rId108"/>
    <p:sldId id="1840" r:id="rId109"/>
    <p:sldId id="1841" r:id="rId110"/>
    <p:sldId id="1842" r:id="rId111"/>
    <p:sldId id="1843" r:id="rId112"/>
    <p:sldId id="1844" r:id="rId113"/>
    <p:sldId id="1884" r:id="rId114"/>
    <p:sldId id="1885" r:id="rId115"/>
    <p:sldId id="1886" r:id="rId116"/>
    <p:sldId id="1887" r:id="rId117"/>
    <p:sldId id="1870" r:id="rId118"/>
    <p:sldId id="1797" r:id="rId119"/>
    <p:sldId id="1798" r:id="rId120"/>
    <p:sldId id="1838" r:id="rId121"/>
    <p:sldId id="1872" r:id="rId122"/>
  </p:sldIdLst>
  <p:sldSz cx="12192000" cy="6858000"/>
  <p:notesSz cx="6881813" cy="9296400"/>
  <p:defaultTextStyle>
    <a:defPPr>
      <a:defRPr lang="en-US"/>
    </a:defPPr>
    <a:lvl1pPr marL="0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1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3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3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6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19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7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9" autoAdjust="0"/>
    <p:restoredTop sz="94180" autoAdjust="0"/>
  </p:normalViewPr>
  <p:slideViewPr>
    <p:cSldViewPr>
      <p:cViewPr varScale="1">
        <p:scale>
          <a:sx n="72" d="100"/>
          <a:sy n="72" d="100"/>
        </p:scale>
        <p:origin x="88" y="88"/>
      </p:cViewPr>
      <p:guideLst>
        <p:guide orient="horz" pos="2160"/>
        <p:guide pos="3885"/>
      </p:guideLst>
    </p:cSldViewPr>
  </p:slideViewPr>
  <p:outlineViewPr>
    <p:cViewPr>
      <p:scale>
        <a:sx n="33" d="100"/>
        <a:sy n="33" d="100"/>
      </p:scale>
      <p:origin x="0" y="-585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presProps" Target="pres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5115229-4F5C-4E6E-9E72-CD6837FE8801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B6740D4-E0BB-49B7-B6EF-111E4A2A6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289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1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3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3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6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19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7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31838"/>
            <a:ext cx="6502400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09">
              <a:defRPr/>
            </a:pPr>
            <a:fld id="{0B6740D4-E0BB-49B7-B6EF-111E4A2A66F6}" type="slidenum">
              <a:rPr lang="en-CA">
                <a:solidFill>
                  <a:prstClr val="black"/>
                </a:solidFill>
                <a:latin typeface="Calibri"/>
              </a:rPr>
              <a:pPr defTabSz="924409">
                <a:defRPr/>
              </a:pPr>
              <a:t>1</a:t>
            </a:fld>
            <a:endParaRPr lang="en-CA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24409">
              <a:defRPr/>
            </a:pPr>
            <a:fld id="{593F243E-5F13-46AB-AD68-3D77E76CD645}" type="datetime1">
              <a:rPr lang="en-CA">
                <a:solidFill>
                  <a:prstClr val="black"/>
                </a:solidFill>
                <a:latin typeface="Calibri"/>
              </a:rPr>
              <a:pPr defTabSz="924409">
                <a:defRPr/>
              </a:pPr>
              <a:t>2023-07-02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defTabSz="924409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Bandler/Orgodnik/Tajik -- Clear, Brief, Engaging -- Resources and Tips 2018</a:t>
            </a:r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19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6392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45198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69630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57367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5007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2133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07980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38924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05372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8572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It’s difficult to prepare a short presentation,</a:t>
            </a:r>
            <a:r>
              <a:rPr lang="en-US" altLang="en-US" baseline="0" dirty="0"/>
              <a:t> to distill years of work and complex ideas into only a few minutes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3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3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958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26333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72878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14258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4568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30836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06126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06044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6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874FA-22EC-4570-B545-90EA617D7B5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947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046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71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59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220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21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109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435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40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842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870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065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486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88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353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416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4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497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62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7231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365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953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612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26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762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6862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111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4025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274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24409">
              <a:spcBef>
                <a:spcPct val="0"/>
              </a:spcBef>
              <a:defRPr/>
            </a:pPr>
            <a:fld id="{D5E5F73E-5BF1-4751-A107-1FD45F70A2A1}" type="slidenum">
              <a:rPr lang="en-US" altLang="en-US">
                <a:solidFill>
                  <a:srgbClr val="000000"/>
                </a:solidFill>
                <a:latin typeface="Lucida Handwriting" pitchFamily="66" charset="0"/>
              </a:rPr>
              <a:pPr defTabSz="924409">
                <a:spcBef>
                  <a:spcPct val="0"/>
                </a:spcBef>
                <a:defRPr/>
              </a:pPr>
              <a:t>4</a:t>
            </a:fld>
            <a:endParaRPr lang="en-US" altLang="en-US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77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967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4564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5966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4528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7206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474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5A5E7-0D76-465E-BE76-EA0A4F6E0B2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8578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7118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7998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15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0180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6127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765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040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868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6444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7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344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810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491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373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7224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506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3706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00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096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0161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6496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4330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954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6736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122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9100" y="731838"/>
            <a:ext cx="6502400" cy="3659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5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93943" indent="-305362"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221451" indent="-244290"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710032" indent="-244290"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198612" indent="-244290"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687191" indent="-24429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3175771" indent="-24429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664352" indent="-24429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4152932" indent="-24429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 marL="0" marR="0" lvl="0" indent="0" algn="r" defTabSz="924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45772-E09D-4A0E-A37B-353CD07E8F2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Arial" charset="0"/>
              </a:rPr>
              <a:pPr marL="0" marR="0" lvl="0" indent="0" algn="r" defTabSz="9243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24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522CB-8355-43F8-8A4A-AB5BFA9D6E37}" type="datetime1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3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2023-07-02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24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Bandler/Orgodnik/Tajik -- Clear, Brief, Engaging -- Resources and Tips 2018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84353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302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5036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265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911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766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4727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69133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14254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2446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5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9100" y="731838"/>
            <a:ext cx="6502400" cy="3659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5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93943" indent="-305362"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221451" indent="-244290"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710032" indent="-244290"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198612" indent="-244290"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687191" indent="-24429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3175771" indent="-24429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664352" indent="-24429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4152932" indent="-24429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 marL="0" marR="0" lvl="0" indent="0" algn="r" defTabSz="924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45772-E09D-4A0E-A37B-353CD07E8F2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Arial" charset="0"/>
              </a:rPr>
              <a:pPr marL="0" marR="0" lvl="0" indent="0" algn="r" defTabSz="9243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24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522CB-8355-43F8-8A4A-AB5BFA9D6E37}" type="datetime1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3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2023-07-02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243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Bandler/Orgodnik/Tajik -- Clear, Brief, Engaging -- Resources and Tips 2018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7962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0436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5849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48331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899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8572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2647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96569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0577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593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97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54108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2362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93812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5502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21439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33133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4449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4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162D-93E4-4BE5-A7E3-9F28E4EE5D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244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00275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41552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9319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5F73E-5BF1-4751-A107-1FD45F70A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33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FBB5AF-EAAB-4188-993E-D73AB04505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01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C2654-1F6E-4B3F-9BCB-50DF173B6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51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3CB66-57CC-4D5F-A4CB-A088F7205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717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Lucida Handwriting" pitchFamily="66" charset="0"/>
              </a:defRPr>
            </a:lvl1pPr>
          </a:lstStyle>
          <a:p>
            <a:fld id="{221D1FB7-34A3-49EB-AAB4-C7768187E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389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828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86AC-DB44-4B90-8B0F-9D8D80B40D8F}" type="datetime1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807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77516" y="659220"/>
            <a:ext cx="11049802" cy="26831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0"/>
            </a:lvl1pPr>
            <a:lvl2pPr marL="347472" indent="0">
              <a:buNone/>
              <a:defRPr/>
            </a:lvl2pPr>
            <a:lvl3pPr marL="694944" indent="0">
              <a:buNone/>
              <a:defRPr/>
            </a:lvl3pPr>
          </a:lstStyle>
          <a:p>
            <a:pPr lvl="0"/>
            <a:r>
              <a:rPr lang="en-US" dirty="0"/>
              <a:t>&lt;Title of Presentation&gt;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6" y="3342373"/>
            <a:ext cx="11049802" cy="1441383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&lt;Author Names&gt;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29"/>
          <p:cNvSpPr>
            <a:spLocks noGrp="1"/>
          </p:cNvSpPr>
          <p:nvPr>
            <p:ph sz="quarter" idx="15" hasCustomPrompt="1"/>
          </p:nvPr>
        </p:nvSpPr>
        <p:spPr>
          <a:xfrm>
            <a:off x="577516" y="4783756"/>
            <a:ext cx="11049802" cy="1780673"/>
          </a:xfrm>
        </p:spPr>
        <p:txBody>
          <a:bodyPr>
            <a:normAutofit/>
          </a:bodyPr>
          <a:lstStyle>
            <a:lvl1pPr marL="0" indent="0" algn="ctr">
              <a:buNone/>
              <a:defRPr sz="3200" b="0"/>
            </a:lvl1pPr>
          </a:lstStyle>
          <a:p>
            <a:pPr lvl="0"/>
            <a:r>
              <a:rPr lang="en-US" dirty="0"/>
              <a:t>&lt;Affiliations&gt;</a:t>
            </a:r>
          </a:p>
        </p:txBody>
      </p:sp>
    </p:spTree>
    <p:extLst>
      <p:ext uri="{BB962C8B-B14F-4D97-AF65-F5344CB8AC3E}">
        <p14:creationId xmlns:p14="http://schemas.microsoft.com/office/powerpoint/2010/main" val="3453632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49" y="65121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BCDC2EA-BFE5-41AD-865F-F964C9DBE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485" y="75023"/>
            <a:ext cx="1050651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19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80159"/>
            <a:ext cx="5384800" cy="490798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368"/>
            </a:lvl6pPr>
            <a:lvl7pPr>
              <a:defRPr sz="1368"/>
            </a:lvl7pPr>
            <a:lvl8pPr>
              <a:defRPr sz="1368"/>
            </a:lvl8pPr>
            <a:lvl9pPr>
              <a:defRPr sz="1368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80159"/>
            <a:ext cx="5384800" cy="490798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368"/>
            </a:lvl6pPr>
            <a:lvl7pPr>
              <a:defRPr sz="1368"/>
            </a:lvl7pPr>
            <a:lvl8pPr>
              <a:defRPr sz="1368"/>
            </a:lvl8pPr>
            <a:lvl9pPr>
              <a:defRPr sz="1368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49" y="65121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24255AF-6A10-49B7-8938-6D2DA2AE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485" y="75023"/>
            <a:ext cx="1050651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879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1862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7472" indent="0">
              <a:buNone/>
              <a:defRPr sz="1520" b="1"/>
            </a:lvl2pPr>
            <a:lvl3pPr marL="694944" indent="0">
              <a:buNone/>
              <a:defRPr sz="1368" b="1"/>
            </a:lvl3pPr>
            <a:lvl4pPr marL="1042416" indent="0">
              <a:buNone/>
              <a:defRPr sz="1216" b="1"/>
            </a:lvl4pPr>
            <a:lvl5pPr marL="1389888" indent="0">
              <a:buNone/>
              <a:defRPr sz="1216" b="1"/>
            </a:lvl5pPr>
            <a:lvl6pPr marL="1737360" indent="0">
              <a:buNone/>
              <a:defRPr sz="1216" b="1"/>
            </a:lvl6pPr>
            <a:lvl7pPr marL="2084832" indent="0">
              <a:buNone/>
              <a:defRPr sz="1216" b="1"/>
            </a:lvl7pPr>
            <a:lvl8pPr marL="2432304" indent="0">
              <a:buNone/>
              <a:defRPr sz="1216" b="1"/>
            </a:lvl8pPr>
            <a:lvl9pPr marL="2779776" indent="0">
              <a:buNone/>
              <a:defRPr sz="1216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01625"/>
            <a:ext cx="5386917" cy="41971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216"/>
            </a:lvl6pPr>
            <a:lvl7pPr>
              <a:defRPr sz="1216"/>
            </a:lvl7pPr>
            <a:lvl8pPr>
              <a:defRPr sz="1216"/>
            </a:lvl8pPr>
            <a:lvl9pPr>
              <a:defRPr sz="1216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361862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7472" indent="0">
              <a:buNone/>
              <a:defRPr sz="1520" b="1"/>
            </a:lvl2pPr>
            <a:lvl3pPr marL="694944" indent="0">
              <a:buNone/>
              <a:defRPr sz="1368" b="1"/>
            </a:lvl3pPr>
            <a:lvl4pPr marL="1042416" indent="0">
              <a:buNone/>
              <a:defRPr sz="1216" b="1"/>
            </a:lvl4pPr>
            <a:lvl5pPr marL="1389888" indent="0">
              <a:buNone/>
              <a:defRPr sz="1216" b="1"/>
            </a:lvl5pPr>
            <a:lvl6pPr marL="1737360" indent="0">
              <a:buNone/>
              <a:defRPr sz="1216" b="1"/>
            </a:lvl6pPr>
            <a:lvl7pPr marL="2084832" indent="0">
              <a:buNone/>
              <a:defRPr sz="1216" b="1"/>
            </a:lvl7pPr>
            <a:lvl8pPr marL="2432304" indent="0">
              <a:buNone/>
              <a:defRPr sz="1216" b="1"/>
            </a:lvl8pPr>
            <a:lvl9pPr marL="2779776" indent="0">
              <a:buNone/>
              <a:defRPr sz="1216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001625"/>
            <a:ext cx="5389033" cy="41971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216"/>
            </a:lvl6pPr>
            <a:lvl7pPr>
              <a:defRPr sz="1216"/>
            </a:lvl7pPr>
            <a:lvl8pPr>
              <a:defRPr sz="1216"/>
            </a:lvl8pPr>
            <a:lvl9pPr>
              <a:defRPr sz="1216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8149" y="65121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F934AB2-FFD0-4147-9464-C44B3C46D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485" y="75023"/>
            <a:ext cx="1050651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5844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49" y="65121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F21204A-FC81-4FD4-ADBC-1BDD2F3EA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485" y="75023"/>
            <a:ext cx="1050651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02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BA9E6-C409-4796-8D49-7577F6D5E3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27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3C0F9-6A21-4D2E-81FF-6BBE16DAD5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E7A6AC4-E533-4D0B-B9DD-E16BAB397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516" y="659220"/>
            <a:ext cx="11049802" cy="26831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0"/>
            </a:lvl1pPr>
            <a:lvl2pPr marL="347472" indent="0">
              <a:buNone/>
              <a:defRPr/>
            </a:lvl2pPr>
            <a:lvl3pPr marL="694944" indent="0">
              <a:buNone/>
              <a:defRPr/>
            </a:lvl3pPr>
          </a:lstStyle>
          <a:p>
            <a:pPr lvl="0"/>
            <a:r>
              <a:rPr lang="en-US" dirty="0"/>
              <a:t>&lt;Title of Presentation&gt;</a:t>
            </a:r>
          </a:p>
        </p:txBody>
      </p:sp>
    </p:spTree>
    <p:extLst>
      <p:ext uri="{BB962C8B-B14F-4D97-AF65-F5344CB8AC3E}">
        <p14:creationId xmlns:p14="http://schemas.microsoft.com/office/powerpoint/2010/main" val="327824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5FA33-59C5-43B3-B44F-2D03BE41EF61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4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9D7D0-7BA8-4D16-BC68-ACA5DB006ADD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55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1CEA21-FFF1-4306-93FC-19579E9CACED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20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AE36B0-5D2D-4F46-A978-CBA5AFB8CE76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41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9DAA0-6311-4ECC-9745-3BCDF2CB4AFB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78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9AFA69-1F38-4CF5-B7B1-FD2F7D8BB317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2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D5BFA2-F30B-48AF-8D64-9859A979B5F9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16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EED929-AF59-415E-AC4C-1D87A951C3B0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12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51" indent="0">
              <a:buNone/>
              <a:defRPr sz="2400"/>
            </a:lvl3pPr>
            <a:lvl4pPr marL="1371523" indent="0">
              <a:buNone/>
              <a:defRPr sz="2000"/>
            </a:lvl4pPr>
            <a:lvl5pPr marL="1828700" indent="0">
              <a:buNone/>
              <a:defRPr sz="2000"/>
            </a:lvl5pPr>
            <a:lvl6pPr marL="2285873" indent="0">
              <a:buNone/>
              <a:defRPr sz="2000"/>
            </a:lvl6pPr>
            <a:lvl7pPr marL="2743046" indent="0">
              <a:buNone/>
              <a:defRPr sz="2000"/>
            </a:lvl7pPr>
            <a:lvl8pPr marL="3200219" indent="0">
              <a:buNone/>
              <a:defRPr sz="2000"/>
            </a:lvl8pPr>
            <a:lvl9pPr marL="3657397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A1CB3D-DEB1-46EC-8CDC-119B124AF4EB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8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17194-F81D-4426-A9F6-419E75A17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351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5D54F1-AF93-4224-9899-CAAED729C70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84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F751F-CF04-4C14-8164-5D6B0F57224F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57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10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43DF-1FEF-4326-AC60-C5411625E2B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98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998D80-B333-4C1C-8536-33AE90CEB98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4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17D91-6545-486F-9260-A29E16930E3B}" type="datetime1">
              <a:rPr lang="en-CA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1142-B953-4E82-B6F5-25B2763D06F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5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5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6" indent="0" algn="ctr">
              <a:buNone/>
              <a:defRPr sz="1600"/>
            </a:lvl4pPr>
            <a:lvl5pPr marL="1828740" indent="0" algn="ctr">
              <a:buNone/>
              <a:defRPr sz="1600"/>
            </a:lvl5pPr>
            <a:lvl6pPr marL="2285925" indent="0" algn="ctr">
              <a:buNone/>
              <a:defRPr sz="1600"/>
            </a:lvl6pPr>
            <a:lvl7pPr marL="2743111" indent="0" algn="ctr">
              <a:buNone/>
              <a:defRPr sz="1600"/>
            </a:lvl7pPr>
            <a:lvl8pPr marL="3200296" indent="0" algn="ctr">
              <a:buNone/>
              <a:defRPr sz="1600"/>
            </a:lvl8pPr>
            <a:lvl9pPr marL="365748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82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1632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9862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13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E8B4D-B312-42D9-9541-8DB413C815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78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6" indent="0">
              <a:buNone/>
              <a:defRPr sz="1600" b="1"/>
            </a:lvl4pPr>
            <a:lvl5pPr marL="1828740" indent="0">
              <a:buNone/>
              <a:defRPr sz="1600" b="1"/>
            </a:lvl5pPr>
            <a:lvl6pPr marL="2285925" indent="0">
              <a:buNone/>
              <a:defRPr sz="1600" b="1"/>
            </a:lvl6pPr>
            <a:lvl7pPr marL="2743111" indent="0">
              <a:buNone/>
              <a:defRPr sz="1600" b="1"/>
            </a:lvl7pPr>
            <a:lvl8pPr marL="3200296" indent="0">
              <a:buNone/>
              <a:defRPr sz="1600" b="1"/>
            </a:lvl8pPr>
            <a:lvl9pPr marL="365748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6" indent="0">
              <a:buNone/>
              <a:defRPr sz="1600" b="1"/>
            </a:lvl4pPr>
            <a:lvl5pPr marL="1828740" indent="0">
              <a:buNone/>
              <a:defRPr sz="1600" b="1"/>
            </a:lvl5pPr>
            <a:lvl6pPr marL="2285925" indent="0">
              <a:buNone/>
              <a:defRPr sz="1600" b="1"/>
            </a:lvl6pPr>
            <a:lvl7pPr marL="2743111" indent="0">
              <a:buNone/>
              <a:defRPr sz="1600" b="1"/>
            </a:lvl7pPr>
            <a:lvl8pPr marL="3200296" indent="0">
              <a:buNone/>
              <a:defRPr sz="1600" b="1"/>
            </a:lvl8pPr>
            <a:lvl9pPr marL="365748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1560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7361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2761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5" indent="0">
              <a:buNone/>
              <a:defRPr sz="1400"/>
            </a:lvl2pPr>
            <a:lvl3pPr marL="914370" indent="0">
              <a:buNone/>
              <a:defRPr sz="1200"/>
            </a:lvl3pPr>
            <a:lvl4pPr marL="1371556" indent="0">
              <a:buNone/>
              <a:defRPr sz="1000"/>
            </a:lvl4pPr>
            <a:lvl5pPr marL="1828740" indent="0">
              <a:buNone/>
              <a:defRPr sz="1000"/>
            </a:lvl5pPr>
            <a:lvl6pPr marL="2285925" indent="0">
              <a:buNone/>
              <a:defRPr sz="1000"/>
            </a:lvl6pPr>
            <a:lvl7pPr marL="2743111" indent="0">
              <a:buNone/>
              <a:defRPr sz="1000"/>
            </a:lvl7pPr>
            <a:lvl8pPr marL="3200296" indent="0">
              <a:buNone/>
              <a:defRPr sz="1000"/>
            </a:lvl8pPr>
            <a:lvl9pPr marL="365748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29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5" indent="0">
              <a:buNone/>
              <a:defRPr sz="2800"/>
            </a:lvl2pPr>
            <a:lvl3pPr marL="914370" indent="0">
              <a:buNone/>
              <a:defRPr sz="2400"/>
            </a:lvl3pPr>
            <a:lvl4pPr marL="1371556" indent="0">
              <a:buNone/>
              <a:defRPr sz="2000"/>
            </a:lvl4pPr>
            <a:lvl5pPr marL="1828740" indent="0">
              <a:buNone/>
              <a:defRPr sz="2000"/>
            </a:lvl5pPr>
            <a:lvl6pPr marL="2285925" indent="0">
              <a:buNone/>
              <a:defRPr sz="2000"/>
            </a:lvl6pPr>
            <a:lvl7pPr marL="2743111" indent="0">
              <a:buNone/>
              <a:defRPr sz="2000"/>
            </a:lvl7pPr>
            <a:lvl8pPr marL="320029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5" indent="0">
              <a:buNone/>
              <a:defRPr sz="1400"/>
            </a:lvl2pPr>
            <a:lvl3pPr marL="914370" indent="0">
              <a:buNone/>
              <a:defRPr sz="1200"/>
            </a:lvl3pPr>
            <a:lvl4pPr marL="1371556" indent="0">
              <a:buNone/>
              <a:defRPr sz="1000"/>
            </a:lvl4pPr>
            <a:lvl5pPr marL="1828740" indent="0">
              <a:buNone/>
              <a:defRPr sz="1000"/>
            </a:lvl5pPr>
            <a:lvl6pPr marL="2285925" indent="0">
              <a:buNone/>
              <a:defRPr sz="1000"/>
            </a:lvl6pPr>
            <a:lvl7pPr marL="2743111" indent="0">
              <a:buNone/>
              <a:defRPr sz="1000"/>
            </a:lvl7pPr>
            <a:lvl8pPr marL="3200296" indent="0">
              <a:buNone/>
              <a:defRPr sz="1000"/>
            </a:lvl8pPr>
            <a:lvl9pPr marL="365748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0796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540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16369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1932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775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161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D9870-B4F7-49BB-844A-A2BC134EF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193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3095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4207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512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886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47001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95826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04767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4158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3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2AAFF-2684-4EA6-97B6-F31323078F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32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8E050-F440-458C-9ADB-EB99EA1C75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76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B8BDF-BC82-4A49-9291-CE6DFCAC91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9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584" y="620688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095BB-634B-414A-97FB-1A0A8CA86C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32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9684FC8-6CD1-41B1-9B44-76D133C1B885}" type="slidenum">
              <a:rPr lang="en-US" altLang="en-US" smtClean="0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7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3" r:id="rId12"/>
    <p:sldLayoutId id="2147483898" r:id="rId13"/>
    <p:sldLayoutId id="214748398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s-inner.jp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02" b="36927"/>
          <a:stretch/>
        </p:blipFill>
        <p:spPr>
          <a:xfrm>
            <a:off x="-198" y="6567686"/>
            <a:ext cx="12192000" cy="28266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5485" y="75023"/>
            <a:ext cx="1050651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57645"/>
            <a:ext cx="10972800" cy="4941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1417" y="6558016"/>
            <a:ext cx="941531" cy="282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576ACE-BE21-D149-A892-7C7B0F08B6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91" y="-29891"/>
            <a:ext cx="1724876" cy="944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CF9E0F-EEC6-0148-859D-C000B029133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111" y="6568304"/>
            <a:ext cx="2440891" cy="26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5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</p:sldLayoutIdLst>
  <p:hf hdr="0" dt="0"/>
  <p:txStyles>
    <p:titleStyle>
      <a:lvl1pPr algn="l" defTabSz="694944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60604" indent="-260604" algn="l" defTabSz="6949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564642" indent="-217170" algn="l" defTabSz="69494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868680" indent="-173736" algn="l" defTabSz="6949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216152" indent="-173736" algn="l" defTabSz="69494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563624" indent="-173736" algn="l" defTabSz="69494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911096" indent="-173736" algn="l" defTabSz="694944" rtl="0" eaLnBrk="1" latinLnBrk="0" hangingPunct="1">
        <a:spcBef>
          <a:spcPct val="20000"/>
        </a:spcBef>
        <a:buFont typeface="Arial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6pPr>
      <a:lvl7pPr marL="2258568" indent="-173736" algn="l" defTabSz="694944" rtl="0" eaLnBrk="1" latinLnBrk="0" hangingPunct="1">
        <a:spcBef>
          <a:spcPct val="20000"/>
        </a:spcBef>
        <a:buFont typeface="Arial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7pPr>
      <a:lvl8pPr marL="2606040" indent="-173736" algn="l" defTabSz="694944" rtl="0" eaLnBrk="1" latinLnBrk="0" hangingPunct="1">
        <a:spcBef>
          <a:spcPct val="20000"/>
        </a:spcBef>
        <a:buFont typeface="Arial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8pPr>
      <a:lvl9pPr marL="2953512" indent="-173736" algn="l" defTabSz="694944" rtl="0" eaLnBrk="1" latinLnBrk="0" hangingPunct="1">
        <a:spcBef>
          <a:spcPct val="20000"/>
        </a:spcBef>
        <a:buFont typeface="Arial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4944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1pPr>
      <a:lvl2pPr marL="347472" algn="l" defTabSz="694944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2pPr>
      <a:lvl3pPr marL="694944" algn="l" defTabSz="694944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3pPr>
      <a:lvl4pPr marL="1042416" algn="l" defTabSz="694944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4pPr>
      <a:lvl5pPr marL="1389888" algn="l" defTabSz="694944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algn="l" defTabSz="694944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algn="l" defTabSz="694944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7pPr>
      <a:lvl8pPr marL="2432304" algn="l" defTabSz="694944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8pPr>
      <a:lvl9pPr marL="2779776" algn="l" defTabSz="694944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3" tIns="45720" rIns="91433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3" tIns="45720" rIns="91433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316919-6E0B-4512-9332-73DCB6B7A532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2023-07-02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5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6" r:id="rId13"/>
    <p:sldLayoutId id="2147483950" r:id="rId14"/>
    <p:sldLayoutId id="2147483951" r:id="rId15"/>
  </p:sldLayoutIdLst>
  <p:hf hdr="0" ftr="0" dt="0"/>
  <p:txStyles>
    <p:titleStyle>
      <a:lvl1pPr algn="ctr" defTabSz="9143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8" indent="-285735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7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9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0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2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3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1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9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7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2D160-B96D-42F6-B873-55AA0CC2EE87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E1FEA-3B0C-40D3-BF14-04F7FE2858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339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3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2" indent="-228592" algn="l" defTabSz="9143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8" indent="-228592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3" indent="-228592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8" indent="-228592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3" indent="-228592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8" indent="-228592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3" indent="-228592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8" indent="-228592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3" indent="-228592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1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499C1-4154-4FF7-9726-54B483A96BEE}" type="datetimeFigureOut">
              <a:rPr lang="en-CA" smtClean="0"/>
              <a:t>2023-07-02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319C2-2124-402A-B171-783411DA47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551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reativity-succes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6.xml"/><Relationship Id="rId1" Type="http://schemas.openxmlformats.org/officeDocument/2006/relationships/video" Target="https://www.youtube.com/embed/_ja0T52E-kQ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9Y0BV534Te0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fglobalnet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fglobalnet.com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d/Salman_Rushdie_2012_Shankbone-2.jpg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IwwrebE_YE" TargetMode="Externa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33.jpeg"/><Relationship Id="rId4" Type="http://schemas.openxmlformats.org/officeDocument/2006/relationships/hyperlink" Target="http://static1.wikia.nocookie.net/__cb20130714021927/locomotive/images/9/94/GM_logo.jpe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hyperlink" Target="http://www.cgi.com/en/management/serge-godin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z8dhgNWbQ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ndler.com/act" TargetMode="External"/><Relationship Id="rId13" Type="http://schemas.openxmlformats.org/officeDocument/2006/relationships/image" Target="../media/image18.jpeg"/><Relationship Id="rId3" Type="http://schemas.openxmlformats.org/officeDocument/2006/relationships/video" Target="https://www.youtube.com/embed/Gf-VbBcG4ZE" TargetMode="External"/><Relationship Id="rId7" Type="http://schemas.openxmlformats.org/officeDocument/2006/relationships/hyperlink" Target="http://www.sos.mcmaster.ca/" TargetMode="External"/><Relationship Id="rId12" Type="http://schemas.openxmlformats.org/officeDocument/2006/relationships/image" Target="../media/image17.jpeg"/><Relationship Id="rId2" Type="http://schemas.openxmlformats.org/officeDocument/2006/relationships/video" Target="https://www.youtube.com/embed/QwwAlQ5l5Po" TargetMode="External"/><Relationship Id="rId1" Type="http://schemas.openxmlformats.org/officeDocument/2006/relationships/video" Target="https://www.youtube.com/embed/KZXkozcyugE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10" Type="http://schemas.openxmlformats.org/officeDocument/2006/relationships/hyperlink" Target="http://www.bandler.com/coalition/" TargetMode="External"/><Relationship Id="rId4" Type="http://schemas.openxmlformats.org/officeDocument/2006/relationships/video" Target="https://www.youtube.com/embed/07i5C6ICBc0" TargetMode="External"/><Relationship Id="rId9" Type="http://schemas.openxmlformats.org/officeDocument/2006/relationships/hyperlink" Target="http://www.bandler.com/phasetwo" TargetMode="External"/><Relationship Id="rId1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95400" y="1916832"/>
            <a:ext cx="108012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en-CA" sz="6000" dirty="0">
                <a:solidFill>
                  <a:prstClr val="black"/>
                </a:solidFill>
                <a:latin typeface="Arial"/>
                <a:cs typeface="Arial"/>
              </a:rPr>
              <a:t>From Creativity To Success</a:t>
            </a: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en-CA" sz="3000" dirty="0">
                <a:solidFill>
                  <a:prstClr val="black"/>
                </a:solidFill>
                <a:latin typeface="Arial"/>
                <a:cs typeface="Arial"/>
              </a:rPr>
              <a:t>Via Risk And Setback: Can You Disrupt Without Disrupting?</a:t>
            </a:r>
          </a:p>
          <a:p>
            <a:pPr lvl="0" algn="ctr">
              <a:spcBef>
                <a:spcPts val="0"/>
              </a:spcBef>
              <a:buNone/>
              <a:defRPr/>
            </a:pPr>
            <a:endParaRPr lang="en-CA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en-CA" sz="3600" dirty="0">
                <a:solidFill>
                  <a:prstClr val="black"/>
                </a:solidFill>
                <a:latin typeface="Arial"/>
                <a:cs typeface="Arial"/>
              </a:rPr>
              <a:t>John Bandler</a:t>
            </a: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en-CA" sz="2400" dirty="0">
                <a:solidFill>
                  <a:prstClr val="black"/>
                </a:solidFill>
                <a:latin typeface="Arial"/>
                <a:cs typeface="Arial"/>
              </a:rPr>
              <a:t>Department of Electrical and Computer Engineering, McMaster University</a:t>
            </a:r>
            <a:br>
              <a:rPr lang="en-CA" sz="24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CA" sz="2400" dirty="0">
                <a:solidFill>
                  <a:prstClr val="black"/>
                </a:solidFill>
                <a:latin typeface="Arial"/>
                <a:cs typeface="Arial"/>
              </a:rPr>
              <a:t>in person and </a:t>
            </a:r>
            <a:r>
              <a:rPr lang="en-US" altLang="en-US" sz="2400" dirty="0">
                <a:solidFill>
                  <a:prstClr val="black"/>
                </a:solidFill>
                <a:latin typeface="Arial"/>
                <a:cs typeface="Arial"/>
              </a:rPr>
              <a:t>via Zoom, February 6, 2023</a:t>
            </a:r>
          </a:p>
          <a:p>
            <a:pPr lvl="0" algn="ctr">
              <a:spcBef>
                <a:spcPts val="0"/>
              </a:spcBef>
              <a:buNone/>
              <a:defRPr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tinyurl.com/creativity-success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EBA2-23BE-47C7-AF9D-A916F3BCDAEC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690089"/>
            <a:ext cx="2218961" cy="1226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51AA99-183E-4FBC-BE1F-94ACBE73A4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009" y="620688"/>
            <a:ext cx="9175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0191" y="3509961"/>
            <a:ext cx="9144000" cy="1655722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94336" y="81842"/>
            <a:ext cx="6808780" cy="12971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51234" tIns="25617" rIns="51234" bIns="25617" anchor="t" anchorCtr="0">
            <a:noAutofit/>
          </a:bodyPr>
          <a:lstStyle/>
          <a:p>
            <a:pPr marL="0" marR="0" lvl="0" indent="0" algn="ctr" defTabSz="256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8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+mn-ea"/>
                <a:cs typeface="Arial" panose="020B0604020202020204" pitchFamily="34" charset="0"/>
              </a:rPr>
              <a:t>Two extraterrestrials experience feelings for the first time</a:t>
            </a:r>
            <a:endParaRPr kumimoji="0" lang="en-CA" sz="168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Medium" panose="020B06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256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CAFFEINE RABBIT HOLE</a:t>
            </a:r>
            <a:endParaRPr kumimoji="0" lang="en-CA" sz="280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Medium" panose="020B06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256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Jaclyn Scobie as LENIK	    Steph Christiaens as DARA</a:t>
            </a:r>
          </a:p>
          <a:p>
            <a:pPr marL="0" marR="0" lvl="0" indent="0" algn="ctr" defTabSz="256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Music by Emily Wood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" y="4471959"/>
            <a:ext cx="12192000" cy="15065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51234" tIns="25617" rIns="51234" bIns="25617" anchor="t" anchorCtr="0">
            <a:noAutofit/>
          </a:bodyPr>
          <a:lstStyle/>
          <a:p>
            <a:pPr marL="0" marR="0" lvl="0" indent="0" algn="ctr" defTabSz="25616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1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Short Film Written, Produced &amp; Directed by John Bandler</a:t>
            </a:r>
          </a:p>
          <a:p>
            <a:pPr marL="0" marR="0" lvl="0" indent="0" algn="ctr" defTabSz="25616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8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Medium" panose="020B06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25616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					 Assistant to the Director: Megan Vierhout</a:t>
            </a:r>
          </a:p>
          <a:p>
            <a:pPr marL="0" marR="0" lvl="0" indent="0" algn="l" defTabSz="25616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			Editor &amp; Technical Consultant: Jeremy Major</a:t>
            </a:r>
          </a:p>
          <a:p>
            <a:pPr marL="0" marR="0" lvl="0" indent="0" algn="l" defTabSz="25616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											  Co-Producer: Beth Bandler</a:t>
            </a:r>
          </a:p>
          <a:p>
            <a:pPr marL="0" marR="0" lvl="0" indent="0" algn="ctr" defTabSz="25616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8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Medium" panose="020B06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25616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Coffee Shop Logo and Promo Image Design &amp; Processing:</a:t>
            </a:r>
          </a:p>
          <a:p>
            <a:pPr marL="0" marR="0" lvl="0" indent="0" algn="ctr" defTabSz="25616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Rachelle Ho &amp; John Bandler</a:t>
            </a:r>
          </a:p>
          <a:p>
            <a:pPr marL="0" marR="0" lvl="0" indent="0" algn="ctr" defTabSz="25616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1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Medium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www.bandler.com/rabbit</a:t>
            </a:r>
          </a:p>
          <a:p>
            <a:pPr marL="0" marR="0" lvl="0" indent="0" algn="ctr" defTabSz="25616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Medium" panose="020B06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_ja0T52E-k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31704" y="1416888"/>
            <a:ext cx="5430504" cy="30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670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400"/>
              </a:spcBef>
              <a:buNone/>
            </a:pPr>
            <a:r>
              <a:rPr lang="en-US" sz="4800" b="1" dirty="0">
                <a:solidFill>
                  <a:srgbClr val="FF0000"/>
                </a:solidFill>
                <a:latin typeface="Arial" charset="0"/>
              </a:rPr>
              <a:t>Yet			Buys</a:t>
            </a:r>
          </a:p>
          <a:p>
            <a:pPr>
              <a:spcBef>
                <a:spcPts val="2400"/>
              </a:spcBef>
              <a:buNone/>
            </a:pPr>
            <a:endParaRPr lang="en-US" sz="4800" b="1" dirty="0">
              <a:latin typeface="Arial" charset="0"/>
            </a:endParaRPr>
          </a:p>
          <a:p>
            <a:pPr>
              <a:spcBef>
                <a:spcPts val="2400"/>
              </a:spcBef>
              <a:buNone/>
            </a:pPr>
            <a:endParaRPr lang="en-US" sz="4800" b="1" dirty="0">
              <a:latin typeface="Arial" charset="0"/>
            </a:endParaRPr>
          </a:p>
          <a:p>
            <a:pPr>
              <a:spcBef>
                <a:spcPts val="2400"/>
              </a:spcBef>
              <a:buNone/>
            </a:pPr>
            <a:endParaRPr lang="en-US" sz="4800" b="1" dirty="0">
              <a:latin typeface="Arial" charset="0"/>
            </a:endParaRPr>
          </a:p>
          <a:p>
            <a:pPr>
              <a:spcBef>
                <a:spcPts val="2400"/>
              </a:spcBef>
              <a:buNone/>
            </a:pPr>
            <a:r>
              <a:rPr lang="en-US" sz="4800" b="1" dirty="0">
                <a:latin typeface="Arial" charset="0"/>
              </a:rPr>
              <a:t>a company with no revenue,</a:t>
            </a:r>
          </a:p>
          <a:p>
            <a:pPr>
              <a:spcBef>
                <a:spcPts val="0"/>
              </a:spcBef>
              <a:buNone/>
            </a:pPr>
            <a:r>
              <a:rPr lang="en-US" sz="4800" b="1" dirty="0">
                <a:latin typeface="Arial" charset="0"/>
              </a:rPr>
              <a:t>for </a:t>
            </a:r>
            <a:r>
              <a:rPr lang="en-US" sz="4800" b="1" dirty="0">
                <a:solidFill>
                  <a:srgbClr val="FF0000"/>
                </a:solidFill>
                <a:latin typeface="Arial" charset="0"/>
              </a:rPr>
              <a:t>US $1,000,000,000.00</a:t>
            </a:r>
            <a:endParaRPr lang="en-US" sz="4800" b="1" dirty="0">
              <a:latin typeface="Arial" charset="0"/>
            </a:endParaRPr>
          </a:p>
          <a:p>
            <a:pPr>
              <a:spcBef>
                <a:spcPts val="2400"/>
              </a:spcBef>
            </a:pPr>
            <a:endParaRPr lang="en-US" sz="4800" dirty="0"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10" descr="facebook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8" y="372110"/>
            <a:ext cx="2042914" cy="204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nstagram - Fast, beautiful photo sharing for your iPh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4859" y="2492896"/>
            <a:ext cx="8523709" cy="183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205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4800"/>
              </a:spcBef>
              <a:buNone/>
            </a:pPr>
            <a:r>
              <a:rPr lang="en-US" altLang="en-US" sz="4800" b="1" u="sng" dirty="0">
                <a:solidFill>
                  <a:srgbClr val="000000"/>
                </a:solidFill>
                <a:latin typeface="+mj-lt"/>
              </a:rPr>
              <a:t>An Expensive Rejection</a:t>
            </a:r>
          </a:p>
          <a:p>
            <a:pPr>
              <a:spcBef>
                <a:spcPts val="4800"/>
              </a:spcBef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+mj-lt"/>
              </a:rPr>
              <a:t>			</a:t>
            </a:r>
            <a:r>
              <a:rPr lang="en-US" altLang="en-US" sz="4800" dirty="0">
                <a:solidFill>
                  <a:srgbClr val="000000"/>
                </a:solidFill>
                <a:latin typeface="+mj-lt"/>
              </a:rPr>
              <a:t>rejects Brian Acton</a:t>
            </a:r>
          </a:p>
          <a:p>
            <a:pPr>
              <a:spcBef>
                <a:spcPts val="0"/>
              </a:spcBef>
              <a:buNone/>
            </a:pPr>
            <a:r>
              <a:rPr lang="en-US" altLang="en-US" sz="4800" dirty="0">
                <a:solidFill>
                  <a:srgbClr val="000000"/>
                </a:solidFill>
                <a:latin typeface="+mj-lt"/>
              </a:rPr>
              <a:t>			and Jan </a:t>
            </a:r>
            <a:r>
              <a:rPr lang="en-US" altLang="en-US" sz="4800" dirty="0" err="1">
                <a:solidFill>
                  <a:srgbClr val="000000"/>
                </a:solidFill>
                <a:latin typeface="+mj-lt"/>
              </a:rPr>
              <a:t>Koum</a:t>
            </a:r>
            <a:r>
              <a:rPr lang="en-US" altLang="en-US" sz="48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>
              <a:spcBef>
                <a:spcPts val="4800"/>
              </a:spcBef>
              <a:buNone/>
            </a:pPr>
            <a:r>
              <a:rPr lang="en-US" altLang="en-US" sz="4800" dirty="0">
                <a:latin typeface="+mj-lt"/>
              </a:rPr>
              <a:t>then buys </a:t>
            </a:r>
          </a:p>
          <a:p>
            <a:pPr>
              <a:spcBef>
                <a:spcPts val="4800"/>
              </a:spcBef>
              <a:buNone/>
            </a:pPr>
            <a:r>
              <a:rPr lang="en-US" altLang="en-US" sz="4800" b="1" dirty="0">
                <a:latin typeface="+mj-lt"/>
              </a:rPr>
              <a:t>		for</a:t>
            </a:r>
            <a:r>
              <a:rPr lang="en-US" altLang="en-US" sz="4800" b="1" dirty="0">
                <a:solidFill>
                  <a:srgbClr val="FF0000"/>
                </a:solidFill>
                <a:latin typeface="+mj-lt"/>
              </a:rPr>
              <a:t> US $19,000,000,000.00</a:t>
            </a:r>
            <a:endParaRPr lang="en-US" alt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10" descr="faceb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556197"/>
            <a:ext cx="2232843" cy="223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428975"/>
            <a:ext cx="49482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98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VULNERABILITY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5683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92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500"/>
              </a:spcBef>
              <a:buNone/>
            </a:pPr>
            <a:r>
              <a:rPr lang="en-CA" sz="3000" b="1" dirty="0">
                <a:latin typeface="Arial" charset="0"/>
              </a:rPr>
              <a:t>Vulnerability</a:t>
            </a:r>
          </a:p>
          <a:p>
            <a:pPr>
              <a:spcBef>
                <a:spcPts val="1500"/>
              </a:spcBef>
              <a:buNone/>
            </a:pPr>
            <a:r>
              <a:rPr lang="en-CA" sz="3000" dirty="0">
                <a:latin typeface="Arial" charset="0"/>
              </a:rPr>
              <a:t>“Vulnerability is the birthplace of innovation, creativity and change.”</a:t>
            </a:r>
          </a:p>
          <a:p>
            <a:pPr algn="r">
              <a:spcBef>
                <a:spcPts val="1500"/>
              </a:spcBef>
              <a:buNone/>
            </a:pPr>
            <a:r>
              <a:rPr lang="en-CA" sz="3000" dirty="0">
                <a:latin typeface="Arial" charset="0"/>
              </a:rPr>
              <a:t>—</a:t>
            </a:r>
            <a:r>
              <a:rPr lang="en-CA" sz="3000" dirty="0" err="1">
                <a:latin typeface="Arial" charset="0"/>
              </a:rPr>
              <a:t>Brené</a:t>
            </a:r>
            <a:r>
              <a:rPr lang="en-CA" sz="3000" dirty="0">
                <a:latin typeface="Arial" charset="0"/>
              </a:rPr>
              <a:t> Brown, Listening to shame, TED.com, 2012</a:t>
            </a:r>
          </a:p>
          <a:p>
            <a:pPr>
              <a:spcBef>
                <a:spcPts val="1500"/>
              </a:spcBef>
              <a:buNone/>
            </a:pPr>
            <a:endParaRPr lang="en-CA" sz="3000" dirty="0">
              <a:latin typeface="Arial" charset="0"/>
            </a:endParaRPr>
          </a:p>
          <a:p>
            <a:pPr>
              <a:spcBef>
                <a:spcPts val="1500"/>
              </a:spcBef>
              <a:buNone/>
            </a:pPr>
            <a:endParaRPr lang="en-CA" sz="3000" dirty="0">
              <a:latin typeface="Arial" charset="0"/>
            </a:endParaRPr>
          </a:p>
          <a:p>
            <a:pPr>
              <a:spcBef>
                <a:spcPts val="1500"/>
              </a:spcBef>
              <a:buNone/>
            </a:pPr>
            <a:endParaRPr lang="en-CA" sz="3000" dirty="0">
              <a:latin typeface="Arial" charset="0"/>
            </a:endParaRPr>
          </a:p>
          <a:p>
            <a:pPr>
              <a:spcBef>
                <a:spcPts val="1500"/>
              </a:spcBef>
              <a:buNone/>
            </a:pPr>
            <a:endParaRPr lang="en-CA" sz="3000" dirty="0">
              <a:latin typeface="Arial" charset="0"/>
            </a:endParaRPr>
          </a:p>
          <a:p>
            <a:pPr>
              <a:spcBef>
                <a:spcPts val="1500"/>
              </a:spcBef>
              <a:buNone/>
            </a:pPr>
            <a:endParaRPr lang="en-CA" sz="3000" dirty="0">
              <a:latin typeface="Arial" charset="0"/>
            </a:endParaRPr>
          </a:p>
          <a:p>
            <a:pPr>
              <a:spcBef>
                <a:spcPts val="1500"/>
              </a:spcBef>
              <a:buNone/>
            </a:pPr>
            <a:r>
              <a:rPr lang="en-CA" sz="1500" dirty="0">
                <a:latin typeface="Arial" charset="0"/>
              </a:rPr>
              <a:t>			http://brenebrown.com/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852936"/>
            <a:ext cx="324008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436" y="3293266"/>
            <a:ext cx="4543132" cy="301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6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Combating Fear</a:t>
            </a:r>
          </a:p>
          <a:p>
            <a:pPr>
              <a:spcBef>
                <a:spcPct val="0"/>
              </a:spcBef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of performance, of publication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of conflict, of disruption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of guilt, of shame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of inferiority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of failure, of success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9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 To Fail</a:t>
            </a:r>
          </a:p>
          <a:p>
            <a:pPr>
              <a:spcBef>
                <a:spcPct val="0"/>
              </a:spcBef>
              <a:buNone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FAREED ZAKARIA: You have no business training. You have no business education. What do you think was the key to your success?</a:t>
            </a:r>
          </a:p>
          <a:p>
            <a:pPr>
              <a:spcBef>
                <a:spcPct val="0"/>
              </a:spcBef>
              <a:buNone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 BLAKELY (founder of SPANX): . . . my upbringing and my father. And he was very determined growing up to encourage me to fail.</a:t>
            </a:r>
          </a:p>
          <a:p>
            <a:pPr>
              <a:spcBef>
                <a:spcPct val="0"/>
              </a:spcBef>
              <a:buNone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ct val="0"/>
              </a:spcBef>
              <a:buNone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—CNN, August 25, 2013</a:t>
            </a:r>
          </a:p>
          <a:p>
            <a:pPr>
              <a:spcBef>
                <a:spcPct val="0"/>
              </a:spcBef>
              <a:buNone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9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THE WELL-TRODDEN PATH IS CROWDED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533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500"/>
              </a:spcBef>
              <a:buNone/>
            </a:pPr>
            <a:r>
              <a:rPr lang="en-CA" sz="3000" b="1" dirty="0">
                <a:latin typeface="Arial" charset="0"/>
              </a:rPr>
              <a:t>Most People Are Risk Averse</a:t>
            </a:r>
          </a:p>
          <a:p>
            <a:pPr>
              <a:spcBef>
                <a:spcPts val="1500"/>
              </a:spcBef>
              <a:buNone/>
            </a:pPr>
            <a:r>
              <a:rPr lang="en-CA" sz="3000" dirty="0">
                <a:latin typeface="Arial" charset="0"/>
              </a:rPr>
              <a:t>Institutions like to </a:t>
            </a:r>
            <a:r>
              <a:rPr lang="en-CA" sz="3000" u="sng" dirty="0">
                <a:latin typeface="Arial" charset="0"/>
              </a:rPr>
              <a:t>manage</a:t>
            </a:r>
            <a:r>
              <a:rPr lang="en-CA" sz="3000" dirty="0">
                <a:latin typeface="Arial" charset="0"/>
              </a:rPr>
              <a:t> “innovation”</a:t>
            </a:r>
          </a:p>
          <a:p>
            <a:pPr>
              <a:spcBef>
                <a:spcPts val="1500"/>
              </a:spcBef>
              <a:buNone/>
            </a:pPr>
            <a:r>
              <a:rPr lang="en-CA" sz="3000" dirty="0">
                <a:latin typeface="Arial" charset="0"/>
              </a:rPr>
              <a:t>	because incremental progress is the accepted norm</a:t>
            </a:r>
          </a:p>
          <a:p>
            <a:pPr>
              <a:spcBef>
                <a:spcPts val="1500"/>
              </a:spcBef>
              <a:buNone/>
            </a:pPr>
            <a:r>
              <a:rPr lang="en-CA" sz="3000" dirty="0">
                <a:latin typeface="Arial" charset="0"/>
              </a:rPr>
              <a:t>Institutions like to </a:t>
            </a:r>
            <a:r>
              <a:rPr lang="en-CA" sz="3000" u="sng" dirty="0">
                <a:latin typeface="Arial" charset="0"/>
              </a:rPr>
              <a:t>disrupt</a:t>
            </a:r>
            <a:r>
              <a:rPr lang="en-CA" sz="3000" dirty="0">
                <a:latin typeface="Arial" charset="0"/>
              </a:rPr>
              <a:t> creativity</a:t>
            </a:r>
          </a:p>
          <a:p>
            <a:pPr>
              <a:spcBef>
                <a:spcPts val="1500"/>
              </a:spcBef>
              <a:buNone/>
            </a:pPr>
            <a:r>
              <a:rPr lang="en-CA" sz="3000" dirty="0">
                <a:latin typeface="Arial" charset="0"/>
              </a:rPr>
              <a:t>	because creativity </a:t>
            </a:r>
            <a:r>
              <a:rPr lang="en-CA" sz="3000" u="sng" dirty="0">
                <a:latin typeface="Arial" charset="0"/>
              </a:rPr>
              <a:t>disrupts</a:t>
            </a:r>
            <a:r>
              <a:rPr lang="en-CA" sz="3000" dirty="0">
                <a:latin typeface="Arial" charset="0"/>
              </a:rPr>
              <a:t> institutions</a:t>
            </a:r>
          </a:p>
          <a:p>
            <a:pPr>
              <a:spcBef>
                <a:spcPts val="1500"/>
              </a:spcBef>
              <a:buNone/>
            </a:pPr>
            <a:r>
              <a:rPr lang="en-CA" sz="3000" dirty="0">
                <a:latin typeface="Arial" charset="0"/>
              </a:rPr>
              <a:t>Institutions don’t tolerate </a:t>
            </a:r>
            <a:r>
              <a:rPr lang="en-CA" sz="3000" u="sng" dirty="0">
                <a:latin typeface="Arial" charset="0"/>
              </a:rPr>
              <a:t>failure</a:t>
            </a:r>
          </a:p>
          <a:p>
            <a:pPr>
              <a:spcBef>
                <a:spcPts val="1500"/>
              </a:spcBef>
              <a:buNone/>
            </a:pPr>
            <a:r>
              <a:rPr lang="en-CA" sz="3000" dirty="0">
                <a:latin typeface="Arial" charset="0"/>
              </a:rPr>
              <a:t>	because </a:t>
            </a:r>
            <a:r>
              <a:rPr lang="en-CA" sz="3000" u="sng" dirty="0">
                <a:latin typeface="Arial" charset="0"/>
              </a:rPr>
              <a:t>failure</a:t>
            </a:r>
            <a:r>
              <a:rPr lang="en-CA" sz="3000" dirty="0">
                <a:latin typeface="Arial" charset="0"/>
              </a:rPr>
              <a:t> is hard to sell</a:t>
            </a:r>
          </a:p>
          <a:p>
            <a:pPr>
              <a:spcBef>
                <a:spcPts val="1500"/>
              </a:spcBef>
              <a:buNone/>
            </a:pPr>
            <a:r>
              <a:rPr lang="en-CA" sz="3000" b="1" dirty="0">
                <a:latin typeface="Arial" charset="0"/>
              </a:rPr>
              <a:t>Innovation can be blocked. Creativity can’t be stopped.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65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500"/>
              </a:spcBef>
              <a:buNone/>
            </a:pPr>
            <a:r>
              <a:rPr lang="en-CA" sz="3000" b="1" dirty="0">
                <a:latin typeface="Arial" charset="0"/>
              </a:rPr>
              <a:t>From Creativity To Success Via Risk And Setback</a:t>
            </a:r>
          </a:p>
          <a:p>
            <a:pPr>
              <a:spcBef>
                <a:spcPts val="1500"/>
              </a:spcBef>
              <a:buNone/>
            </a:pPr>
            <a:r>
              <a:rPr lang="en-CA" sz="3000" u="sng" dirty="0">
                <a:latin typeface="Arial" charset="0"/>
              </a:rPr>
              <a:t>requires</a:t>
            </a:r>
          </a:p>
          <a:p>
            <a:pPr>
              <a:spcBef>
                <a:spcPts val="1500"/>
              </a:spcBef>
              <a:buNone/>
            </a:pPr>
            <a:r>
              <a:rPr lang="en-CA" sz="3000" dirty="0">
                <a:latin typeface="Arial" charset="0"/>
              </a:rPr>
              <a:t>imagination, facilities, opportunity, leadership, naiveté, hindsight, IQ, charm, favors, money, packaging, branding, humility, aggressiveness, good luck . . . </a:t>
            </a:r>
          </a:p>
          <a:p>
            <a:pPr>
              <a:spcBef>
                <a:spcPts val="1500"/>
              </a:spcBef>
              <a:buNone/>
            </a:pPr>
            <a:r>
              <a:rPr lang="en-CA" sz="3000" b="1" dirty="0">
                <a:latin typeface="Arial" charset="0"/>
              </a:rPr>
              <a:t>plus</a:t>
            </a:r>
            <a:r>
              <a:rPr lang="en-CA" sz="3000" dirty="0">
                <a:latin typeface="Arial" charset="0"/>
              </a:rPr>
              <a:t>	optimism (the optimism bias)</a:t>
            </a:r>
          </a:p>
          <a:p>
            <a:pPr>
              <a:spcBef>
                <a:spcPts val="0"/>
              </a:spcBef>
              <a:buNone/>
            </a:pPr>
            <a:r>
              <a:rPr lang="en-CA" sz="3000" dirty="0">
                <a:latin typeface="Arial" charset="0"/>
              </a:rPr>
              <a:t>	hard work (the work ethic)</a:t>
            </a:r>
          </a:p>
          <a:p>
            <a:pPr>
              <a:spcBef>
                <a:spcPts val="0"/>
              </a:spcBef>
              <a:buNone/>
            </a:pPr>
            <a:r>
              <a:rPr lang="en-CA" sz="3000" dirty="0">
                <a:latin typeface="Arial" charset="0"/>
              </a:rPr>
              <a:t>	trial and error (the heuristic approach)</a:t>
            </a:r>
          </a:p>
          <a:p>
            <a:pPr>
              <a:spcBef>
                <a:spcPts val="0"/>
              </a:spcBef>
              <a:buNone/>
            </a:pPr>
            <a:r>
              <a:rPr lang="en-CA" sz="3000" dirty="0">
                <a:latin typeface="Arial" charset="0"/>
              </a:rPr>
              <a:t>	pleasure (the hobby factor) </a:t>
            </a:r>
          </a:p>
          <a:p>
            <a:pPr>
              <a:spcBef>
                <a:spcPts val="0"/>
              </a:spcBef>
              <a:buNone/>
            </a:pPr>
            <a:r>
              <a:rPr lang="en-CA" sz="3000" dirty="0">
                <a:latin typeface="Arial" charset="0"/>
              </a:rPr>
              <a:t>	</a:t>
            </a:r>
            <a:r>
              <a:rPr lang="en-CA" sz="3000" b="1" dirty="0">
                <a:latin typeface="Arial" charset="0"/>
              </a:rPr>
              <a:t>permission to fail . . . creatively</a:t>
            </a:r>
          </a:p>
          <a:p>
            <a:pPr>
              <a:spcBef>
                <a:spcPts val="0"/>
              </a:spcBef>
              <a:buNone/>
            </a:pPr>
            <a:r>
              <a:rPr lang="en-CA" sz="3000" b="1" dirty="0">
                <a:latin typeface="Arial" charset="0"/>
              </a:rPr>
              <a:t>	vulnerability (the shame factor)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SPACE MAPPING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LOOKS CAN BE DECEIVING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0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16"/>
            <a:ext cx="1051316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Summer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1993, Near Copenhagen. John Bandler Strolls In A Forest With Mathematician Kaj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Madsen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Space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Mapping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Born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834" indent="-285707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823" indent="-22856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9949" indent="-22856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078" indent="-22856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209" indent="-228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335" indent="-228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461" indent="-228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595" indent="-228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26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232248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r>
              <a:rPr kumimoji="0" lang="en-CA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http://www.lonvig.dk/universe-church-large-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464" y="2204889"/>
            <a:ext cx="3312343" cy="331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www.historyfish.net/images/abbeys/europe/gr_cologne_cathedral_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2635" y="3390665"/>
            <a:ext cx="4105971" cy="311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-Right Arrow 6"/>
          <p:cNvSpPr/>
          <p:nvPr/>
        </p:nvSpPr>
        <p:spPr>
          <a:xfrm rot="1064321" flipV="1">
            <a:off x="4404304" y="4756196"/>
            <a:ext cx="2747860" cy="277009"/>
          </a:xfrm>
          <a:prstGeom prst="leftRightArrow">
            <a:avLst>
              <a:gd name="adj1" fmla="val 21742"/>
              <a:gd name="adj2" fmla="val 10329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 rot="1050596">
            <a:off x="4248831" y="3937241"/>
            <a:ext cx="29851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space mapping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799856" y="2309971"/>
            <a:ext cx="53285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Korning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Kirke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Denmark</a:t>
            </a:r>
          </a:p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—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Asbjorn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Lonvig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artist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215506" y="5589240"/>
            <a:ext cx="33845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cathedral, Cologne</a:t>
            </a:r>
          </a:p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—historyfish.net</a:t>
            </a:r>
          </a:p>
        </p:txBody>
      </p:sp>
    </p:spTree>
    <p:extLst>
      <p:ext uri="{BB962C8B-B14F-4D97-AF65-F5344CB8AC3E}">
        <p14:creationId xmlns:p14="http://schemas.microsoft.com/office/powerpoint/2010/main" val="183687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SPACE MAPPING</a:t>
            </a:r>
            <a:br>
              <a:rPr lang="en-US" dirty="0"/>
            </a:br>
            <a:r>
              <a:rPr lang="en-US" dirty="0"/>
              <a:t>EXPLAINS THE ENGINEER’S MYSTERIOUS “FEEL”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MAPPING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1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FOR YEARS:</a:t>
            </a:r>
            <a:br>
              <a:rPr lang="en-US" dirty="0" smtClean="0"/>
            </a:br>
            <a:r>
              <a:rPr lang="en-US" dirty="0" smtClean="0"/>
              <a:t>“John, why is your group</a:t>
            </a:r>
            <a:br>
              <a:rPr lang="en-US" dirty="0" smtClean="0"/>
            </a:br>
            <a:r>
              <a:rPr lang="en-US" dirty="0" smtClean="0"/>
              <a:t>the only group</a:t>
            </a:r>
            <a:br>
              <a:rPr lang="en-US" dirty="0" smtClean="0"/>
            </a:br>
            <a:r>
              <a:rPr lang="en-US" dirty="0" smtClean="0"/>
              <a:t>working on space mapping?”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5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defTabSz="914400" fontAlgn="base">
              <a:spcBef>
                <a:spcPts val="1800"/>
              </a:spcBef>
              <a:buNone/>
              <a:defRPr/>
            </a:pPr>
            <a:r>
              <a:rPr lang="en-US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Takeaways</a:t>
            </a:r>
            <a:endParaRPr lang="en-US" alt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fontAlgn="base">
              <a:spcBef>
                <a:spcPts val="1800"/>
              </a:spcBef>
              <a:buNone/>
              <a:defRPr/>
            </a:pPr>
            <a:r>
              <a:rPr lang="en-CA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about everything I received awards for, I was discouraged from doing by influential “experts”</a:t>
            </a:r>
          </a:p>
          <a:p>
            <a:pPr>
              <a:spcBef>
                <a:spcPts val="1800"/>
              </a:spcBef>
              <a:buNone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we denying aspiring innovators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will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look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unimaginative,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quaint at best</a:t>
            </a:r>
            <a:r>
              <a:rPr lang="en-CA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1800"/>
              </a:spcBef>
              <a:buNone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CA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hose work are we ridiculing as outright useless?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2023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5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800"/>
              </a:spcBef>
              <a:buNone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Key To My Success</a:t>
            </a:r>
          </a:p>
          <a:p>
            <a:pPr>
              <a:spcBef>
                <a:spcPts val="1800"/>
              </a:spcBef>
              <a:buNone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attracting and (hopefully) inspiring brilliant international collaborators</a:t>
            </a:r>
          </a:p>
          <a:p>
            <a:pPr>
              <a:spcBef>
                <a:spcPts val="1800"/>
              </a:spcBef>
              <a:buNone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persistent in the face of detractors</a:t>
            </a:r>
          </a:p>
          <a:p>
            <a:pPr>
              <a:spcBef>
                <a:spcPts val="1800"/>
              </a:spcBef>
              <a:buNone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agonizing over text and subtext</a:t>
            </a:r>
          </a:p>
          <a:p>
            <a:pPr>
              <a:spcBef>
                <a:spcPts val="1800"/>
              </a:spcBef>
              <a:buNone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 energy from my champions: fortunately there were plenty!</a:t>
            </a:r>
          </a:p>
          <a:p>
            <a:pPr>
              <a:spcBef>
                <a:spcPts val="1800"/>
              </a:spcBef>
              <a:buNone/>
            </a:pP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2023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9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500"/>
              </a:spcBef>
              <a:buNone/>
            </a:pPr>
            <a:r>
              <a:rPr lang="en-US" sz="3000" b="1" dirty="0">
                <a:latin typeface="Arial" charset="0"/>
              </a:rPr>
              <a:t>A Direction Not Sanctioned</a:t>
            </a:r>
          </a:p>
          <a:p>
            <a:pPr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“Proceeding in a direction not sanctioned by my peers has always proved tough, but the results achieved have almost always been worth the effort.”</a:t>
            </a:r>
          </a:p>
          <a:p>
            <a:pPr algn="r"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—John Bandler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C:\BACKUP-PC-BANDLER-03\F_drive\John's Project 2000\johnny_ba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564904"/>
            <a:ext cx="3384674" cy="426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1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itle 1"/>
          <p:cNvSpPr>
            <a:spLocks noGrp="1"/>
          </p:cNvSpPr>
          <p:nvPr>
            <p:ph type="ctrTitle"/>
          </p:nvPr>
        </p:nvSpPr>
        <p:spPr>
          <a:xfrm>
            <a:off x="2284040" y="908720"/>
            <a:ext cx="7772400" cy="1470025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2" descr="mac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5517232"/>
            <a:ext cx="1649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17" y="5517232"/>
            <a:ext cx="917575" cy="914400"/>
          </a:xfrm>
          <a:prstGeom prst="rect">
            <a:avLst/>
          </a:prstGeom>
        </p:spPr>
      </p:pic>
      <p:pic>
        <p:nvPicPr>
          <p:cNvPr id="5" name="Picture 4" descr="soslogo_transpar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3944" y="5561909"/>
            <a:ext cx="675792" cy="74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5662829"/>
            <a:ext cx="2002037" cy="64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www.cs.unb.ca/%7Ebgn/resources/logos/nserc_crsng_hig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5461215"/>
            <a:ext cx="1986709" cy="88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75" y="2060848"/>
            <a:ext cx="588865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Looks Can Be Deceiving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	Winnipeg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1968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I stop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	at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traffic light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	Noting my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seatbelt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	(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rare in those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days),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	a pedestrian leans in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	and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says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“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	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dangerous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driver?”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8" y="-891481"/>
            <a:ext cx="12405054" cy="828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3600" b="1" dirty="0">
                <a:latin typeface="Arial" charset="0"/>
              </a:rPr>
              <a:t>Looks Can Be Deceiving</a:t>
            </a:r>
          </a:p>
          <a:p>
            <a:pPr>
              <a:spcBef>
                <a:spcPts val="0"/>
              </a:spcBef>
              <a:buNone/>
            </a:pPr>
            <a:endParaRPr lang="en-US" sz="3600" dirty="0"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3600" dirty="0" smtClean="0">
                <a:latin typeface="Arial" charset="0"/>
              </a:rPr>
              <a:t>						Winnipeg </a:t>
            </a:r>
            <a:r>
              <a:rPr lang="en-US" sz="3600" dirty="0">
                <a:latin typeface="Arial" charset="0"/>
              </a:rPr>
              <a:t>1968</a:t>
            </a:r>
            <a:r>
              <a:rPr lang="en-US" sz="3600" dirty="0" smtClean="0">
                <a:latin typeface="Arial" charset="0"/>
              </a:rPr>
              <a:t>: I stop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 smtClean="0">
                <a:latin typeface="Arial" charset="0"/>
              </a:rPr>
              <a:t>						at </a:t>
            </a:r>
            <a:r>
              <a:rPr lang="en-US" sz="3600" dirty="0">
                <a:latin typeface="Arial" charset="0"/>
              </a:rPr>
              <a:t>a traffic light</a:t>
            </a:r>
            <a:r>
              <a:rPr lang="en-US" sz="3600" dirty="0" smtClean="0">
                <a:latin typeface="Arial" charset="0"/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 smtClean="0">
                <a:latin typeface="Arial" charset="0"/>
              </a:rPr>
              <a:t>						Noting my </a:t>
            </a:r>
            <a:r>
              <a:rPr lang="en-US" sz="3600" b="1" dirty="0" smtClean="0">
                <a:latin typeface="Arial" charset="0"/>
              </a:rPr>
              <a:t>seatbelt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 smtClean="0">
                <a:latin typeface="Arial" charset="0"/>
              </a:rPr>
              <a:t>						(</a:t>
            </a:r>
            <a:r>
              <a:rPr lang="en-US" sz="3600" dirty="0">
                <a:latin typeface="Arial" charset="0"/>
              </a:rPr>
              <a:t>rare in those </a:t>
            </a:r>
            <a:r>
              <a:rPr lang="en-US" sz="3600" dirty="0" smtClean="0">
                <a:latin typeface="Arial" charset="0"/>
              </a:rPr>
              <a:t>days),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 smtClean="0">
                <a:latin typeface="Arial" charset="0"/>
              </a:rPr>
              <a:t>						a pedestrian leans in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 smtClean="0">
                <a:latin typeface="Arial" charset="0"/>
              </a:rPr>
              <a:t>						and </a:t>
            </a:r>
            <a:r>
              <a:rPr lang="en-US" sz="3600" dirty="0">
                <a:latin typeface="Arial" charset="0"/>
              </a:rPr>
              <a:t>says</a:t>
            </a:r>
            <a:r>
              <a:rPr lang="en-US" sz="3600" dirty="0" smtClean="0">
                <a:latin typeface="Arial" charset="0"/>
              </a:rPr>
              <a:t>, “</a:t>
            </a:r>
            <a:r>
              <a:rPr lang="en-US" sz="3600" dirty="0">
                <a:latin typeface="Arial" charset="0"/>
              </a:rPr>
              <a:t>Are </a:t>
            </a:r>
            <a:r>
              <a:rPr lang="en-US" sz="3600" dirty="0" smtClean="0">
                <a:latin typeface="Arial" charset="0"/>
              </a:rPr>
              <a:t>you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 smtClean="0">
                <a:latin typeface="Arial" charset="0"/>
              </a:rPr>
              <a:t>						a </a:t>
            </a:r>
            <a:r>
              <a:rPr lang="en-US" sz="3600" b="1" dirty="0" smtClean="0">
                <a:latin typeface="Arial" charset="0"/>
              </a:rPr>
              <a:t>dangerous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en-US" sz="3600" dirty="0">
                <a:latin typeface="Arial" charset="0"/>
              </a:rPr>
              <a:t>driver?”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" y="1487265"/>
            <a:ext cx="6144732" cy="4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9017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Objectives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understanding the creative process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understanding people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improving research productivity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making the most of time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making the most of money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making a mark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navigating the minefields</a:t>
            </a:r>
          </a:p>
          <a:p>
            <a:pPr lvl="0">
              <a:spcBef>
                <a:spcPts val="864"/>
              </a:spcBef>
              <a:buNone/>
              <a:defRPr/>
            </a:pPr>
            <a:endParaRPr lang="en-CA" altLang="en-US" sz="3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2011, 2014, 2023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56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23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Target Audience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the student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the professor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the research team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the budding artist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the budding innovator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the budding entrepreneur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(the administrator, the audience, the public . . .)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303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256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“Speak the truth, but leave immediately after.”</a:t>
            </a:r>
          </a:p>
          <a:p>
            <a:pPr lvl="0">
              <a:spcBef>
                <a:spcPts val="864"/>
              </a:spcBef>
              <a:buNone/>
              <a:defRPr/>
            </a:pPr>
            <a:endParaRPr lang="en-CA" altLang="en-US" sz="3600" b="1" dirty="0">
              <a:solidFill>
                <a:srgbClr val="000000"/>
              </a:solidFill>
              <a:latin typeface="Arial" charset="0"/>
            </a:endParaRPr>
          </a:p>
          <a:p>
            <a:pPr lvl="0" algn="r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—Slovenian Proverb</a:t>
            </a:r>
          </a:p>
          <a:p>
            <a:pPr lvl="0">
              <a:spcBef>
                <a:spcPts val="864"/>
              </a:spcBef>
              <a:buNone/>
              <a:defRPr/>
            </a:pPr>
            <a:endParaRPr lang="en-CA" altLang="en-US" sz="3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630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14759"/>
            <a:ext cx="7772400" cy="147002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“Truth Isn’t Truth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—Rudy Giuliani, 2018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2018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2" name="9Y0BV534Te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19536" y="1844824"/>
            <a:ext cx="8352928" cy="469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7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ETHICS IN COMMUNICATION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7876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551384" y="2132859"/>
            <a:ext cx="11089232" cy="1470025"/>
          </a:xfrm>
        </p:spPr>
        <p:txBody>
          <a:bodyPr>
            <a:normAutofit fontScale="90000"/>
          </a:bodyPr>
          <a:lstStyle/>
          <a:p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ATTENDEES PLEASE:</a:t>
            </a:r>
            <a:b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MEETING IS BEING RECORDED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CAMERAS OFF ALWAYS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MICROPHONES MUTE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UNLESS ASKING QUESTION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C68DC-F228-4F24-B2D8-7FB82C6331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1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60">
              <a:spcBef>
                <a:spcPts val="0"/>
              </a:spcBef>
              <a:buNone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Are You Persuading . . .</a:t>
            </a:r>
          </a:p>
          <a:p>
            <a:pPr defTabSz="914260">
              <a:spcBef>
                <a:spcPts val="0"/>
              </a:spcBef>
              <a:buNone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the public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friends and family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technical experts, collaborators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your non-technical boss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donors, funding agencies, . . .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job interviewers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research paper peer reviewers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career advancement committees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a criminal judge, jury . . . ?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4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60">
              <a:spcBef>
                <a:spcPts val="0"/>
              </a:spcBef>
              <a:buNone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Are You Delivering . . .</a:t>
            </a:r>
          </a:p>
          <a:p>
            <a:pPr defTabSz="914260">
              <a:spcBef>
                <a:spcPts val="0"/>
              </a:spcBef>
              <a:buNone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numbers, graphs, statistics, . . .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your thesis, the gist of your thesis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a technical paper or presentation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a pitch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a Q&amp;A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your prototype, product, process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your next “breakthrough”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yourself (networking, chatting)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your (highly selective) best face?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0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defTabSz="914260"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Are You Misleading Through . . .</a:t>
            </a:r>
          </a:p>
          <a:p>
            <a:pPr lvl="0" defTabSz="914260">
              <a:spcBef>
                <a:spcPts val="0"/>
              </a:spcBef>
              <a:buNone/>
              <a:defRPr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defTabSz="914260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distorted graphs</a:t>
            </a:r>
          </a:p>
          <a:p>
            <a:pPr lvl="0" defTabSz="914260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distorted scales</a:t>
            </a:r>
          </a:p>
          <a:p>
            <a:pPr lvl="0" defTabSz="914260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distorted perspectives</a:t>
            </a:r>
          </a:p>
          <a:p>
            <a:pPr lvl="0" defTabSz="914260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insufficient data</a:t>
            </a:r>
          </a:p>
          <a:p>
            <a:pPr lvl="0" defTabSz="914260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selective data</a:t>
            </a:r>
          </a:p>
          <a:p>
            <a:pPr lvl="0" defTabSz="914260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unjustified extrapolation</a:t>
            </a:r>
          </a:p>
          <a:p>
            <a:pPr lvl="0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unjustified causation / correlation</a:t>
            </a:r>
          </a:p>
          <a:p>
            <a:pPr lvl="0" defTabSz="914260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absolute vs. relative numbers</a:t>
            </a:r>
          </a:p>
          <a:p>
            <a:pPr lvl="0" defTabSz="914260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bias, conflict of interest, fraud…?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06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Are You Coveting . . .</a:t>
            </a:r>
          </a:p>
          <a:p>
            <a:pPr>
              <a:spcBef>
                <a:spcPts val="0"/>
              </a:spcBef>
              <a:buNone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love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fame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fortune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freedom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promotion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power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prestige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relevance</a:t>
            </a:r>
          </a:p>
          <a:p>
            <a:pPr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sex . . . ?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38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You’re On An Elevator With . .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CA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your university president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reviewer of your recent paper or proposal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journal editor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chairman of a prestigious conference program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chairman of your promotion/tenure committee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CA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what’s your optimal course of action?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silence? a cough? a remark on the weather?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excuses for a misdeed?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a “snow job”?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a compliment on his/her scarf or tie?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a professional compliment?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your perfect elevator pitch?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1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Why Do American Pharma TV Ads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Snow</a:t>
            </a: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You With . . .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CA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fast-talking narrators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distracting background music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smiling humans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CA" altLang="en-US" sz="3600" dirty="0" smtClean="0">
                <a:solidFill>
                  <a:srgbClr val="000000"/>
                </a:solidFill>
                <a:latin typeface="Arial" charset="0"/>
              </a:rPr>
              <a:t>fine </a:t>
            </a: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print,</a:t>
            </a:r>
            <a:r>
              <a:rPr lang="en-CA" altLang="en-US" sz="1200" dirty="0">
                <a:solidFill>
                  <a:srgbClr val="000000"/>
                </a:solidFill>
                <a:latin typeface="Arial" charset="0"/>
              </a:rPr>
              <a:t> fine </a:t>
            </a:r>
            <a:r>
              <a:rPr lang="en-CA" altLang="en-US" sz="1200" dirty="0" smtClean="0">
                <a:solidFill>
                  <a:srgbClr val="000000"/>
                </a:solidFill>
                <a:latin typeface="Arial" charset="0"/>
              </a:rPr>
              <a:t>print, </a:t>
            </a:r>
            <a:r>
              <a:rPr lang="en-CA" altLang="en-US" sz="1200" dirty="0">
                <a:solidFill>
                  <a:srgbClr val="000000"/>
                </a:solidFill>
                <a:latin typeface="Arial" charset="0"/>
              </a:rPr>
              <a:t>fine print, fine </a:t>
            </a:r>
            <a:r>
              <a:rPr lang="en-CA" altLang="en-US" sz="1200" dirty="0" smtClean="0">
                <a:solidFill>
                  <a:srgbClr val="000000"/>
                </a:solidFill>
                <a:latin typeface="Arial" charset="0"/>
              </a:rPr>
              <a:t>print, </a:t>
            </a:r>
            <a:r>
              <a:rPr lang="en-CA" altLang="en-US" sz="1200" dirty="0">
                <a:solidFill>
                  <a:srgbClr val="000000"/>
                </a:solidFill>
                <a:latin typeface="Arial" charset="0"/>
              </a:rPr>
              <a:t>fine print, fine </a:t>
            </a:r>
            <a:r>
              <a:rPr lang="en-CA" altLang="en-US" sz="1200" dirty="0" smtClean="0">
                <a:solidFill>
                  <a:srgbClr val="000000"/>
                </a:solidFill>
                <a:latin typeface="Arial" charset="0"/>
              </a:rPr>
              <a:t>print, </a:t>
            </a:r>
            <a:r>
              <a:rPr lang="en-CA" altLang="en-US" sz="1200" dirty="0">
                <a:solidFill>
                  <a:srgbClr val="000000"/>
                </a:solidFill>
                <a:latin typeface="Arial" charset="0"/>
              </a:rPr>
              <a:t>fine print, fine </a:t>
            </a:r>
            <a:r>
              <a:rPr lang="en-CA" altLang="en-US" sz="1200" dirty="0" smtClean="0">
                <a:solidFill>
                  <a:srgbClr val="000000"/>
                </a:solidFill>
                <a:latin typeface="Arial" charset="0"/>
              </a:rPr>
              <a:t>print, </a:t>
            </a:r>
            <a:r>
              <a:rPr lang="en-CA" altLang="en-US" sz="1200" dirty="0">
                <a:solidFill>
                  <a:srgbClr val="000000"/>
                </a:solidFill>
                <a:latin typeface="Arial" charset="0"/>
              </a:rPr>
              <a:t>fine print, fine </a:t>
            </a:r>
            <a:r>
              <a:rPr lang="en-CA" altLang="en-US" sz="1200" dirty="0" smtClean="0">
                <a:solidFill>
                  <a:srgbClr val="000000"/>
                </a:solidFill>
                <a:latin typeface="Arial" charset="0"/>
              </a:rPr>
              <a:t>print</a:t>
            </a:r>
            <a:r>
              <a:rPr lang="en-CA" altLang="en-US" sz="1200" dirty="0">
                <a:solidFill>
                  <a:srgbClr val="000000"/>
                </a:solidFill>
                <a:latin typeface="Arial" charset="0"/>
              </a:rPr>
              <a:t> fine print, fine </a:t>
            </a:r>
            <a:r>
              <a:rPr lang="en-CA" altLang="en-US" sz="1200" dirty="0" smtClean="0">
                <a:solidFill>
                  <a:srgbClr val="000000"/>
                </a:solidFill>
                <a:latin typeface="Arial" charset="0"/>
              </a:rPr>
              <a:t>print</a:t>
            </a:r>
            <a:r>
              <a:rPr lang="en-CA" altLang="en-US" sz="1200" dirty="0">
                <a:solidFill>
                  <a:srgbClr val="000000"/>
                </a:solidFill>
                <a:latin typeface="Arial" charset="0"/>
              </a:rPr>
              <a:t> fine print, fine </a:t>
            </a:r>
            <a:r>
              <a:rPr kumimoji="0" lang="en-CA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 </a:t>
            </a: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contrast text?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CA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are they hiding?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2019, 2023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OK, WHAT ARE YOU HIDING?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AND WHY?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9631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60">
              <a:spcBef>
                <a:spcPts val="0"/>
              </a:spcBef>
              <a:buNone/>
            </a:pP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</a:rPr>
              <a:t>Think . . . </a:t>
            </a:r>
          </a:p>
          <a:p>
            <a:pPr defTabSz="914260">
              <a:spcBef>
                <a:spcPts val="0"/>
              </a:spcBef>
              <a:buNone/>
            </a:pPr>
            <a:endParaRPr 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260">
              <a:spcBef>
                <a:spcPts val="0"/>
              </a:spcBef>
              <a:buNone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Bill Clinton, Donald Trump</a:t>
            </a:r>
          </a:p>
          <a:p>
            <a:pPr defTabSz="914260">
              <a:spcBef>
                <a:spcPts val="0"/>
              </a:spcBef>
              <a:buNone/>
            </a:pPr>
            <a:endParaRPr 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260">
              <a:spcBef>
                <a:spcPts val="0"/>
              </a:spcBef>
              <a:buNone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Peter George, McMaster University’s then highest paid Canadian University president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	(his $99,999 lapse: Wikipedia)</a:t>
            </a:r>
          </a:p>
          <a:p>
            <a:pPr defTabSz="914260">
              <a:spcBef>
                <a:spcPts val="0"/>
              </a:spcBef>
              <a:buNone/>
            </a:pPr>
            <a:endParaRPr 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260">
              <a:spcBef>
                <a:spcPts val="0"/>
              </a:spcBef>
              <a:buNone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Jonathan Pruitt, McMaster University, “data irregularities”</a:t>
            </a:r>
          </a:p>
          <a:p>
            <a:pPr defTabSz="914260">
              <a:spcBef>
                <a:spcPts val="0"/>
              </a:spcBef>
              <a:buNone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</a:rPr>
              <a:t>	(Wikipedia)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2019, 2023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42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59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Art Of Persuasion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“A story persuades because you have to admit both the positive and the negative.”</a:t>
            </a:r>
          </a:p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—Robert McKee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			Photo: John Bandler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5" name="Picture 1" descr="DSC018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787614"/>
            <a:ext cx="5184576" cy="34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0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4673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 Meeting Attendee Display Suggestions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Hide non-video participants”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gallery view, side-by-side mode, scale speaker &amp; slide windows by moving the partition between them left-right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2020, 2023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7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And Your Budget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your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hotels more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your vacation hotels?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take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taxis</a:t>
            </a: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only on business?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ever pay for a “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lunch</a:t>
            </a: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out of your own pocket?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over-eat/-drink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someone else’s tab</a:t>
            </a:r>
            <a:r>
              <a:rPr lang="en-US" alt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7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Budget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small budget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forces initiative and imagination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mega-budget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a crowd-pleaser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an ego-booster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a resource-waster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insufficient budget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wastes people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optimal budget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has yet to be discovered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4250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WHERE DOES YOUR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MONEY COME FROM?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0858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HOW IS IT SPENT?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73175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ts val="0"/>
              </a:spcBef>
              <a:buNone/>
              <a:defRPr/>
            </a:pPr>
            <a: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This Guy And</a:t>
            </a:r>
          </a:p>
          <a:p>
            <a:pPr lvl="0">
              <a:spcBef>
                <a:spcPts val="0"/>
              </a:spcBef>
              <a:buNone/>
              <a:defRPr/>
            </a:pPr>
            <a: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Did He Resign</a:t>
            </a:r>
          </a:p>
          <a:p>
            <a:pPr lvl="0">
              <a:spcBef>
                <a:spcPts val="0"/>
              </a:spcBef>
              <a:buNone/>
              <a:defRPr/>
            </a:pPr>
            <a: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MIT?</a:t>
            </a:r>
            <a:b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40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332656"/>
            <a:ext cx="4037234" cy="432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ts val="0"/>
              </a:spcBef>
              <a:buNone/>
              <a:defRPr/>
            </a:pPr>
            <a: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This Guy And</a:t>
            </a:r>
          </a:p>
          <a:p>
            <a:pPr lvl="0">
              <a:spcBef>
                <a:spcPts val="0"/>
              </a:spcBef>
              <a:buNone/>
              <a:defRPr/>
            </a:pPr>
            <a: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Did He Resign</a:t>
            </a:r>
          </a:p>
          <a:p>
            <a:pPr lvl="0">
              <a:spcBef>
                <a:spcPts val="0"/>
              </a:spcBef>
              <a:buNone/>
              <a:defRPr/>
            </a:pPr>
            <a: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MIT Media Lab?</a:t>
            </a:r>
            <a:b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buNone/>
              <a:defRPr/>
            </a:pPr>
            <a:endParaRPr lang="en-CA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buNone/>
              <a:defRPr/>
            </a:pPr>
            <a: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</a:p>
          <a:p>
            <a:pPr lvl="0">
              <a:spcBef>
                <a:spcPts val="0"/>
              </a:spcBef>
              <a:buNone/>
              <a:defRPr/>
            </a:pPr>
            <a:endParaRPr lang="en-CA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spcBef>
                <a:spcPts val="0"/>
              </a:spcBef>
              <a:buNone/>
              <a:defRPr/>
            </a:pPr>
            <a:r>
              <a:rPr lang="en-CA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https://upload.wikimedia.org/wikipedia/commons/thumb/7/77/Joichi_Ito_Headshot_2007.jpg/1920px-Joichi_Ito_Headshot_2007.jpg</a:t>
            </a:r>
            <a:br>
              <a:rPr lang="en-CA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Joichi</a:t>
            </a:r>
            <a: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Ito</a:t>
            </a:r>
            <a:r>
              <a:rPr lang="en-CA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CA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solicited research funding</a:t>
            </a:r>
          </a:p>
          <a:p>
            <a:pPr lvl="0" algn="r">
              <a:spcBef>
                <a:spcPts val="0"/>
              </a:spcBef>
              <a:buNone/>
              <a:defRPr/>
            </a:pPr>
            <a:r>
              <a:rPr lang="en-CA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Jeffrey Epstein and hid its source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332656"/>
            <a:ext cx="4037234" cy="432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42" y="0"/>
            <a:ext cx="7011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297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ts val="2000"/>
              </a:spcBef>
              <a:buNone/>
              <a:defRPr/>
            </a:pPr>
            <a: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</a:t>
            </a:r>
            <a:r>
              <a:rPr lang="en-CA" sz="4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CA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Known For . . .? </a:t>
            </a:r>
          </a:p>
          <a:p>
            <a:pPr lvl="0">
              <a:spcBef>
                <a:spcPts val="2000"/>
              </a:spcBef>
              <a:buNone/>
              <a:defRPr/>
            </a:pPr>
            <a:r>
              <a:rPr lang="en-CA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CA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en-CA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CA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shattering</a:t>
            </a:r>
            <a:r>
              <a:rPr lang="en-CA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scientific discovery?</a:t>
            </a:r>
          </a:p>
          <a:p>
            <a:pPr lvl="0">
              <a:spcBef>
                <a:spcPts val="2000"/>
              </a:spcBef>
              <a:buNone/>
              <a:defRPr/>
            </a:pPr>
            <a:r>
              <a:rPr lang="en-CA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your </a:t>
            </a:r>
            <a:r>
              <a:rPr lang="en-CA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publicized</a:t>
            </a:r>
            <a:r>
              <a:rPr lang="en-CA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en-CA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memorable</a:t>
            </a:r>
            <a:r>
              <a:rPr lang="en-CA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moral or ethical lapse?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154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SUBTEXT: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IT’S EVERYWHERE!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7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CA" altLang="en-US" sz="3600" b="1" dirty="0">
                <a:solidFill>
                  <a:prstClr val="black"/>
                </a:solidFill>
                <a:latin typeface="Arial" charset="0"/>
              </a:rPr>
              <a:t>Trump to UN General Assembly</a:t>
            </a:r>
          </a:p>
          <a:p>
            <a:pPr>
              <a:spcBef>
                <a:spcPct val="0"/>
              </a:spcBef>
              <a:buNone/>
              <a:defRPr/>
            </a:pPr>
            <a:endParaRPr lang="en-CA" altLang="en-US" sz="1800" b="1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“The actions of the criminal regime of Bashar al-Assad, including the use of chemical weapons against his own citizens, even innocent children, shock every decent person. No society can be safe if banned chemical weapons are allowed to spread.”</a:t>
            </a:r>
          </a:p>
          <a:p>
            <a:pPr algn="r"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  <a:p>
            <a:pPr algn="r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—Donald Trump, September 19, 2017</a:t>
            </a:r>
            <a:endParaRPr lang="en-CA" altLang="en-US" sz="3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2017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9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369152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en-US" b="1" dirty="0">
                <a:solidFill>
                  <a:prstClr val="black"/>
                </a:solidFill>
                <a:latin typeface="Arial" charset="0"/>
              </a:rPr>
              <a:t>Special </a:t>
            </a:r>
            <a:r>
              <a:rPr lang="en-US" altLang="en-US" b="1" dirty="0" smtClean="0">
                <a:solidFill>
                  <a:prstClr val="black"/>
                </a:solidFill>
                <a:latin typeface="Arial" charset="0"/>
              </a:rPr>
              <a:t>Acknowledgements</a:t>
            </a:r>
            <a:endParaRPr lang="en-US" altLang="en-US" b="1" dirty="0">
              <a:solidFill>
                <a:prstClr val="black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prstClr val="black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Gregory Atkinson, 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Mary-Anne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Bechamp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, Tim Davidson, Rachelle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Ho, Natalia Nikolova,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Stephan Olaizola, </a:t>
            </a:r>
            <a:r>
              <a:rPr lang="en-CA" altLang="en-US" sz="2400" dirty="0">
                <a:solidFill>
                  <a:prstClr val="black"/>
                </a:solidFill>
                <a:latin typeface="Arial" charset="0"/>
              </a:rPr>
              <a:t>Nicholas Simard, 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Melissa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Skudra, 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Megan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Vierhout,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John Vlachopoulos</a:t>
            </a:r>
            <a:endParaRPr kumimoji="0" lang="en-US" altLang="en-US" sz="24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Acknowledgements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Beth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Bandler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, Qingsha Cheng, Erica Dao, 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Cheryl Gies,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Erin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Kiley,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Ola </a:t>
            </a:r>
            <a:r>
              <a:rPr lang="en-US" altLang="en-US" sz="2400" dirty="0" err="1" smtClean="0">
                <a:solidFill>
                  <a:prstClr val="black"/>
                </a:solidFill>
                <a:latin typeface="Arial" charset="0"/>
              </a:rPr>
              <a:t>Shamsaldin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en-CA" altLang="en-US" sz="2400" dirty="0" smtClean="0">
                <a:solidFill>
                  <a:prstClr val="black"/>
                </a:solidFill>
                <a:latin typeface="Arial" charset="0"/>
              </a:rPr>
              <a:t>Daniel </a:t>
            </a:r>
            <a:r>
              <a:rPr lang="en-CA" altLang="en-US" sz="2400" dirty="0">
                <a:solidFill>
                  <a:prstClr val="black"/>
                </a:solidFill>
                <a:latin typeface="Arial" charset="0"/>
              </a:rPr>
              <a:t>Shields, </a:t>
            </a:r>
            <a:r>
              <a:rPr lang="en-CA" sz="2400" dirty="0" err="1">
                <a:solidFill>
                  <a:prstClr val="black"/>
                </a:solidFill>
                <a:latin typeface="Arial" charset="0"/>
              </a:rPr>
              <a:t>Jingchuan</a:t>
            </a:r>
            <a:r>
              <a:rPr lang="en-CA" sz="2400" dirty="0">
                <a:solidFill>
                  <a:prstClr val="black"/>
                </a:solidFill>
                <a:latin typeface="Arial" charset="0"/>
              </a:rPr>
              <a:t> Sui,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Daniel Tajik, Mahmoud Wagih, Emily Wood + many 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more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2023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0400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CA" altLang="en-US" sz="3600" b="1" dirty="0">
                <a:solidFill>
                  <a:prstClr val="black"/>
                </a:solidFill>
                <a:latin typeface="Arial" charset="0"/>
              </a:rPr>
              <a:t>Trump to UN General Assembly</a:t>
            </a:r>
          </a:p>
          <a:p>
            <a:pPr>
              <a:spcBef>
                <a:spcPct val="0"/>
              </a:spcBef>
              <a:buNone/>
              <a:defRPr/>
            </a:pPr>
            <a:endParaRPr lang="en-CA" altLang="en-US" sz="1800" b="1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“The actions of the</a:t>
            </a:r>
            <a:r>
              <a:rPr lang="en-CA" altLang="en-US" sz="3600" dirty="0">
                <a:latin typeface="Arial" charset="0"/>
              </a:rPr>
              <a:t> </a:t>
            </a:r>
            <a:r>
              <a:rPr lang="en-CA" altLang="en-US" sz="3600" dirty="0">
                <a:solidFill>
                  <a:schemeClr val="bg1"/>
                </a:solidFill>
                <a:latin typeface="Arial" charset="0"/>
              </a:rPr>
              <a:t>criminal </a:t>
            </a:r>
            <a:r>
              <a:rPr lang="en-CA" altLang="en-US" sz="3600" dirty="0">
                <a:latin typeface="Arial" charset="0"/>
              </a:rPr>
              <a:t>regime 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of Bashar al-Assad, including the use of chemical weapons against </a:t>
            </a:r>
            <a:r>
              <a:rPr lang="en-CA" altLang="en-US" sz="3600" dirty="0">
                <a:solidFill>
                  <a:schemeClr val="bg1"/>
                </a:solidFill>
                <a:latin typeface="Arial" charset="0"/>
              </a:rPr>
              <a:t>his own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 citizens, even </a:t>
            </a:r>
            <a:r>
              <a:rPr lang="en-CA" altLang="en-US" sz="3600" dirty="0">
                <a:solidFill>
                  <a:schemeClr val="bg1"/>
                </a:solidFill>
                <a:latin typeface="Arial" charset="0"/>
              </a:rPr>
              <a:t>innocent 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children, shock every </a:t>
            </a:r>
            <a:r>
              <a:rPr lang="en-CA" altLang="en-US" sz="3600" dirty="0">
                <a:solidFill>
                  <a:schemeClr val="bg1"/>
                </a:solidFill>
                <a:latin typeface="Arial" charset="0"/>
              </a:rPr>
              <a:t>decent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 person. No society can be safe if </a:t>
            </a:r>
            <a:r>
              <a:rPr lang="en-CA" altLang="en-US" sz="3600" dirty="0">
                <a:solidFill>
                  <a:schemeClr val="bg1"/>
                </a:solidFill>
                <a:latin typeface="Arial" charset="0"/>
              </a:rPr>
              <a:t>banned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 chemical weapons are allowed </a:t>
            </a:r>
            <a:r>
              <a:rPr lang="en-CA" altLang="en-US" sz="3600" dirty="0">
                <a:solidFill>
                  <a:schemeClr val="bg1"/>
                </a:solidFill>
                <a:latin typeface="Arial" charset="0"/>
              </a:rPr>
              <a:t>to spread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.”</a:t>
            </a:r>
          </a:p>
          <a:p>
            <a:pPr algn="r"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  <a:p>
            <a:pPr algn="r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—Donald Trump, September 19, 2017</a:t>
            </a:r>
            <a:endParaRPr lang="en-CA" altLang="en-US" sz="3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2017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8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CA" altLang="en-US" sz="3600" b="1" dirty="0">
                <a:solidFill>
                  <a:prstClr val="black"/>
                </a:solidFill>
                <a:latin typeface="Arial" charset="0"/>
              </a:rPr>
              <a:t>Trump to UN General Assembly</a:t>
            </a:r>
          </a:p>
          <a:p>
            <a:pPr>
              <a:spcBef>
                <a:spcPct val="0"/>
              </a:spcBef>
              <a:buNone/>
              <a:defRPr/>
            </a:pPr>
            <a:endParaRPr lang="en-CA" altLang="en-US" sz="1800" b="1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“The actions of the </a:t>
            </a:r>
            <a:r>
              <a:rPr lang="en-CA" altLang="en-US" sz="3600" dirty="0">
                <a:solidFill>
                  <a:srgbClr val="FF0000"/>
                </a:solidFill>
                <a:latin typeface="Arial" charset="0"/>
              </a:rPr>
              <a:t>criminal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 regime of Bashar al-Assad, including the use of chemical weapons against </a:t>
            </a:r>
            <a:r>
              <a:rPr lang="en-CA" altLang="en-US" sz="3600" dirty="0">
                <a:solidFill>
                  <a:srgbClr val="FF0000"/>
                </a:solidFill>
                <a:latin typeface="Arial" charset="0"/>
              </a:rPr>
              <a:t>his own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 citizens, even </a:t>
            </a:r>
            <a:r>
              <a:rPr lang="en-CA" altLang="en-US" sz="3600" dirty="0">
                <a:solidFill>
                  <a:srgbClr val="FF0000"/>
                </a:solidFill>
                <a:latin typeface="Arial" charset="0"/>
              </a:rPr>
              <a:t>innocent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 children, shock every </a:t>
            </a:r>
            <a:r>
              <a:rPr lang="en-CA" altLang="en-US" sz="3600" dirty="0">
                <a:solidFill>
                  <a:srgbClr val="FF0000"/>
                </a:solidFill>
                <a:latin typeface="Arial" charset="0"/>
              </a:rPr>
              <a:t>decent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 person. No society can be safe if </a:t>
            </a:r>
            <a:r>
              <a:rPr lang="en-CA" altLang="en-US" sz="3600" dirty="0">
                <a:solidFill>
                  <a:srgbClr val="FF0000"/>
                </a:solidFill>
                <a:latin typeface="Arial" charset="0"/>
              </a:rPr>
              <a:t>banned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 chemical weapons are allowed </a:t>
            </a:r>
            <a:r>
              <a:rPr lang="en-CA" altLang="en-US" sz="3600" dirty="0">
                <a:solidFill>
                  <a:srgbClr val="FF0000"/>
                </a:solidFill>
                <a:latin typeface="Arial" charset="0"/>
              </a:rPr>
              <a:t>to spread</a:t>
            </a:r>
            <a:r>
              <a:rPr lang="en-CA" altLang="en-US" sz="3600" dirty="0">
                <a:solidFill>
                  <a:prstClr val="black"/>
                </a:solidFill>
                <a:latin typeface="Arial" charset="0"/>
              </a:rPr>
              <a:t>.”</a:t>
            </a:r>
          </a:p>
          <a:p>
            <a:pPr algn="r"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  <a:p>
            <a:pPr algn="r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—Donald Trump, September 19, 2017</a:t>
            </a:r>
            <a:endParaRPr lang="en-CA" altLang="en-US" sz="3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2017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48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dirty="0">
                <a:latin typeface="Arial" charset="0"/>
              </a:rPr>
              <a:t>“There is no speech that justifies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000" dirty="0">
                <a:latin typeface="Arial" charset="0"/>
              </a:rPr>
              <a:t>mindless violence.”</a:t>
            </a: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  <a:p>
            <a:pPr algn="r"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00"/>
                </a:solidFill>
                <a:latin typeface="Arial" charset="0"/>
              </a:rPr>
              <a:t>—Barack Obama, UN General Assembly,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00"/>
                </a:solidFill>
                <a:latin typeface="Arial" charset="0"/>
              </a:rPr>
              <a:t>September 25, 2012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8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dirty="0">
                <a:latin typeface="Arial" charset="0"/>
              </a:rPr>
              <a:t>“There is no speech that justifies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" charset="0"/>
              </a:rPr>
              <a:t>mindless</a:t>
            </a:r>
            <a:r>
              <a:rPr lang="en-US" altLang="en-US" sz="4000" dirty="0">
                <a:latin typeface="Arial" charset="0"/>
              </a:rPr>
              <a:t> violence.”</a:t>
            </a: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  <a:p>
            <a:pPr algn="r"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00"/>
                </a:solidFill>
                <a:latin typeface="Arial" charset="0"/>
              </a:rPr>
              <a:t>—Barack Obama, UN General Assembly,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00"/>
                </a:solidFill>
                <a:latin typeface="Arial" charset="0"/>
              </a:rPr>
              <a:t>September 25, 2012</a:t>
            </a:r>
          </a:p>
          <a:p>
            <a:pPr>
              <a:spcBef>
                <a:spcPct val="0"/>
              </a:spcBef>
              <a:buNone/>
            </a:pPr>
            <a:endParaRPr lang="en-US" altLang="en-US" sz="3600" b="1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43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dirty="0">
                <a:latin typeface="Arial" charset="0"/>
              </a:rPr>
              <a:t>“There is no speech that justifies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000" dirty="0">
                <a:latin typeface="Arial" charset="0"/>
              </a:rPr>
              <a:t>mindless violence.”</a:t>
            </a: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  <a:p>
            <a:pPr algn="r"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00"/>
                </a:solidFill>
                <a:latin typeface="Arial" charset="0"/>
              </a:rPr>
              <a:t>—Barack Obama, UN General Assembly,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00"/>
                </a:solidFill>
                <a:latin typeface="Arial" charset="0"/>
              </a:rPr>
              <a:t>September 25, 2012</a:t>
            </a:r>
          </a:p>
          <a:p>
            <a:pPr>
              <a:spcBef>
                <a:spcPct val="0"/>
              </a:spcBef>
              <a:buNone/>
            </a:pPr>
            <a:endParaRPr lang="en-US" altLang="en-US" sz="3600" b="1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Arial" charset="0"/>
              </a:rPr>
              <a:t>subtext:</a:t>
            </a:r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Arial" charset="0"/>
              </a:rPr>
              <a:t>my</a:t>
            </a:r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 violence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is always calculated</a:t>
            </a:r>
          </a:p>
          <a:p>
            <a:pPr>
              <a:spcBef>
                <a:spcPct val="0"/>
              </a:spcBef>
              <a:buNone/>
            </a:pPr>
            <a:endParaRPr lang="en-US" altLang="en-US" sz="4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2780928"/>
            <a:ext cx="3261657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3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SCIENCE CAN BE DECEIVING TOO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11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Arial" charset="0"/>
              </a:rPr>
              <a:t>Scientific Fact Or Sales Talk?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prstClr val="black"/>
                </a:solidFill>
                <a:latin typeface="Arial" charset="0"/>
              </a:rPr>
              <a:t>we propose/present/review . . . [</a:t>
            </a:r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active voice</a:t>
            </a:r>
            <a:r>
              <a:rPr lang="en-US" altLang="en-US" sz="3600" dirty="0">
                <a:solidFill>
                  <a:prstClr val="black"/>
                </a:solidFill>
                <a:latin typeface="Arial" charset="0"/>
              </a:rPr>
              <a:t>]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prstClr val="black"/>
                </a:solidFill>
                <a:latin typeface="Arial" charset="0"/>
              </a:rPr>
              <a:t>	a breakthrough technology . . . 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prstClr val="black"/>
                </a:solidFill>
                <a:latin typeface="Arial" charset="0"/>
              </a:rPr>
              <a:t>	a unified framework . . . 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prstClr val="black"/>
                </a:solidFill>
                <a:latin typeface="Arial" charset="0"/>
              </a:rPr>
              <a:t>	the state of the art . . .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prstClr val="black"/>
                </a:solidFill>
                <a:latin typeface="Arial" charset="0"/>
              </a:rPr>
              <a:t>	a novel approach . . .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prstClr val="black"/>
                </a:solidFill>
                <a:latin typeface="Arial" charset="0"/>
              </a:rPr>
              <a:t>	is proposed/presented/reviewed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US" altLang="en-US" sz="3600" dirty="0">
                <a:solidFill>
                  <a:prstClr val="black"/>
                </a:solidFill>
                <a:latin typeface="Arial" charset="0"/>
              </a:rPr>
              <a:t>			       [</a:t>
            </a:r>
            <a:r>
              <a:rPr lang="en-US" altLang="en-US" sz="3600" b="1" dirty="0">
                <a:solidFill>
                  <a:srgbClr val="FF0000"/>
                </a:solidFill>
                <a:latin typeface="Arial" charset="0"/>
              </a:rPr>
              <a:t>passive voice</a:t>
            </a:r>
            <a:r>
              <a:rPr lang="en-US" altLang="en-US" sz="3600" dirty="0">
                <a:solidFill>
                  <a:prstClr val="black"/>
                </a:solidFill>
                <a:latin typeface="Arial" charset="0"/>
              </a:rPr>
              <a:t>]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2011, 2012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79155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defTabSz="914260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Arial" pitchFamily="34" charset="0"/>
              </a:rPr>
              <a:t>					</a:t>
            </a:r>
            <a:endParaRPr lang="en-US" altLang="en-US" sz="4000" b="1" dirty="0">
              <a:solidFill>
                <a:schemeClr val="bg1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4000" b="1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Arial" pitchFamily="34" charset="0"/>
              </a:rPr>
              <a:t>					A Firm Conclusion</a:t>
            </a: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3600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3600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3600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3600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r>
              <a:rPr lang="en-US" altLang="en-US" sz="3000" dirty="0">
                <a:solidFill>
                  <a:prstClr val="black"/>
                </a:solidFill>
                <a:latin typeface="Arial" pitchFamily="34" charset="0"/>
              </a:rPr>
              <a:t>“And don't forget, we are scientists and engineers. We do not under any circumstances draw firm conclusions from anecdotal incidents.”</a:t>
            </a:r>
          </a:p>
          <a:p>
            <a:pPr lvl="0" defTabSz="914260">
              <a:spcBef>
                <a:spcPct val="0"/>
              </a:spcBef>
              <a:buNone/>
              <a:defRPr/>
            </a:pPr>
            <a:r>
              <a:rPr lang="en-US" altLang="en-US" sz="3000" dirty="0">
                <a:solidFill>
                  <a:srgbClr val="000000"/>
                </a:solidFill>
                <a:latin typeface="Arial" pitchFamily="34" charset="0"/>
              </a:rPr>
              <a:t>         —</a:t>
            </a:r>
            <a:r>
              <a:rPr lang="en-US" altLang="en-US" sz="3000" dirty="0">
                <a:solidFill>
                  <a:prstClr val="black"/>
                </a:solidFill>
                <a:latin typeface="Arial" pitchFamily="34" charset="0"/>
              </a:rPr>
              <a:t>Jim Rautio, </a:t>
            </a:r>
            <a:r>
              <a:rPr lang="en-US" altLang="en-US" sz="3000" i="1" dirty="0" err="1">
                <a:solidFill>
                  <a:prstClr val="black"/>
                </a:solidFill>
                <a:latin typeface="Arial" pitchFamily="34" charset="0"/>
              </a:rPr>
              <a:t>RFGlobalnet</a:t>
            </a:r>
            <a:r>
              <a:rPr lang="en-US" altLang="en-US" sz="3000" dirty="0">
                <a:solidFill>
                  <a:prstClr val="black"/>
                </a:solidFill>
                <a:latin typeface="Arial" pitchFamily="34" charset="0"/>
              </a:rPr>
              <a:t>,</a:t>
            </a:r>
            <a:r>
              <a:rPr lang="en-US" altLang="en-US" sz="3000" dirty="0">
                <a:solidFill>
                  <a:prstClr val="black"/>
                </a:solidFill>
                <a:latin typeface="Arial" pitchFamily="34" charset="0"/>
                <a:hlinkClick r:id="rId3"/>
              </a:rPr>
              <a:t> http://www.rfglobalnet.com/</a:t>
            </a:r>
            <a:endParaRPr lang="en-US" altLang="en-US" sz="3000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3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5" name="Picture 4" descr="C:\Documents and Settings\bandler\Local Settings\Temporary Internet Files\Content.IE5\K2XZO1M8\Author_J_Raut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-13247"/>
            <a:ext cx="3528391" cy="440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09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defTabSz="914260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Arial" pitchFamily="34" charset="0"/>
              </a:rPr>
              <a:t>					Wishful thinking, Jim!</a:t>
            </a: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4000" b="1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Arial" pitchFamily="34" charset="0"/>
              </a:rPr>
              <a:t>					A Firm Conclusion</a:t>
            </a: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3600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3600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3600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3600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r>
              <a:rPr lang="en-US" altLang="en-US" sz="3000" dirty="0">
                <a:solidFill>
                  <a:prstClr val="black"/>
                </a:solidFill>
                <a:latin typeface="Arial" pitchFamily="34" charset="0"/>
              </a:rPr>
              <a:t>“And don't forget, we are scientists and engineers. We do not under any circumstances draw firm conclusions from anecdotal incidents.”</a:t>
            </a:r>
          </a:p>
          <a:p>
            <a:pPr lvl="0" defTabSz="914260">
              <a:spcBef>
                <a:spcPct val="0"/>
              </a:spcBef>
              <a:buNone/>
              <a:defRPr/>
            </a:pPr>
            <a:r>
              <a:rPr lang="en-US" altLang="en-US" sz="3000" dirty="0">
                <a:solidFill>
                  <a:srgbClr val="000000"/>
                </a:solidFill>
                <a:latin typeface="Arial" pitchFamily="34" charset="0"/>
              </a:rPr>
              <a:t>         —</a:t>
            </a:r>
            <a:r>
              <a:rPr lang="en-US" altLang="en-US" sz="3000" dirty="0">
                <a:solidFill>
                  <a:prstClr val="black"/>
                </a:solidFill>
                <a:latin typeface="Arial" pitchFamily="34" charset="0"/>
              </a:rPr>
              <a:t>Jim Rautio, </a:t>
            </a:r>
            <a:r>
              <a:rPr lang="en-US" altLang="en-US" sz="3000" i="1" dirty="0" err="1">
                <a:solidFill>
                  <a:prstClr val="black"/>
                </a:solidFill>
                <a:latin typeface="Arial" pitchFamily="34" charset="0"/>
              </a:rPr>
              <a:t>RFGlobalnet</a:t>
            </a:r>
            <a:r>
              <a:rPr lang="en-US" altLang="en-US" sz="3000" dirty="0">
                <a:solidFill>
                  <a:prstClr val="black"/>
                </a:solidFill>
                <a:latin typeface="Arial" pitchFamily="34" charset="0"/>
              </a:rPr>
              <a:t>,</a:t>
            </a:r>
            <a:r>
              <a:rPr lang="en-US" altLang="en-US" sz="3000" dirty="0">
                <a:solidFill>
                  <a:prstClr val="black"/>
                </a:solidFill>
                <a:latin typeface="Arial" pitchFamily="34" charset="0"/>
                <a:hlinkClick r:id="rId3"/>
              </a:rPr>
              <a:t> http://www.rfglobalnet.com/</a:t>
            </a:r>
            <a:endParaRPr lang="en-US" altLang="en-US" sz="3000" dirty="0">
              <a:solidFill>
                <a:prstClr val="black"/>
              </a:solidFill>
              <a:latin typeface="Arial" pitchFamily="34" charset="0"/>
            </a:endParaRPr>
          </a:p>
          <a:p>
            <a:pPr lvl="0" defTabSz="914260">
              <a:spcBef>
                <a:spcPct val="0"/>
              </a:spcBef>
              <a:buNone/>
              <a:defRPr/>
            </a:pPr>
            <a:endParaRPr lang="en-US" altLang="en-US" sz="3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5" name="Picture 4" descr="C:\Documents and Settings\bandler\Local Settings\Temporary Internet Files\Content.IE5\K2XZO1M8\Author_J_Raut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-13247"/>
            <a:ext cx="3528391" cy="440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3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864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Early Initiatives </a:t>
            </a: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CA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2012-2014)</a:t>
            </a:r>
            <a:endParaRPr kumimoji="0" lang="en-CA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J.W. Bandler, “Creativity in the real world: champions, detractors and what certain gurus would rather you didn’t know,” Cafe X, McMaster University, </a:t>
            </a:r>
            <a:r>
              <a:rPr kumimoji="0" lang="en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Feb. </a:t>
            </a: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26, 2014. 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J.W. Bandler, “Explain less, predict more,” </a:t>
            </a:r>
            <a:r>
              <a:rPr kumimoji="0" lang="en-CA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TEDx</a:t>
            </a: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CA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McMasterU</a:t>
            </a: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Feb. 2</a:t>
            </a: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2014.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J.W. Bandler, “Awareness, creativity, and creative thinking,” IEEE MTT-S Women in Microwaves, </a:t>
            </a:r>
            <a:r>
              <a:rPr kumimoji="0" lang="en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Jan. </a:t>
            </a: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18, 2014.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J.W. Bandler, “From creativity to success via risk and setback: an insider’s perspective,” </a:t>
            </a:r>
            <a:r>
              <a:rPr kumimoji="0" lang="en-CA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McMasterUTV</a:t>
            </a: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2013.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J.W. Bandler, “Human aspects of communication and persuasion: first impressions and subtext,” IEEE.tv, 2012</a:t>
            </a:r>
            <a:r>
              <a:rPr kumimoji="0" lang="en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+ venues in United States, Canada, China, Iceland</a:t>
            </a:r>
            <a:endParaRPr kumimoji="0" lang="en-CA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2014, 2023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  <a:b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HAS AN AGENDA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8047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7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 dirty="0">
                <a:latin typeface="+mj-lt"/>
              </a:rPr>
              <a:t>Salman Rushdie, Novelist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000" dirty="0">
                <a:latin typeface="+mj-lt"/>
              </a:rPr>
              <a:t>(CNN, October 7, 2012)</a:t>
            </a:r>
          </a:p>
          <a:p>
            <a:pPr>
              <a:spcBef>
                <a:spcPct val="0"/>
              </a:spcBef>
              <a:buNone/>
            </a:pPr>
            <a:endParaRPr lang="en-US" altLang="en-US" sz="30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000" dirty="0">
                <a:latin typeface="+mj-lt"/>
              </a:rPr>
              <a:t>				“What all novelists know is that crisis 					reveals character.”</a:t>
            </a:r>
          </a:p>
          <a:p>
            <a:pPr>
              <a:spcBef>
                <a:spcPct val="0"/>
              </a:spcBef>
              <a:buNone/>
            </a:pPr>
            <a:endParaRPr lang="en-US" altLang="en-US" sz="30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000" dirty="0">
                <a:latin typeface="+mj-lt"/>
              </a:rPr>
              <a:t>				</a:t>
            </a:r>
            <a:r>
              <a:rPr lang="en-US" altLang="en-US" sz="3000" b="1" dirty="0">
                <a:latin typeface="+mj-lt"/>
              </a:rPr>
              <a:t>Just seconds earlier . . . </a:t>
            </a:r>
          </a:p>
          <a:p>
            <a:pPr>
              <a:spcBef>
                <a:spcPct val="0"/>
              </a:spcBef>
              <a:buNone/>
            </a:pPr>
            <a:endParaRPr lang="en-US" altLang="en-US" sz="30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000" dirty="0">
                <a:latin typeface="+mj-lt"/>
              </a:rPr>
              <a:t>				“</a:t>
            </a:r>
            <a:r>
              <a:rPr lang="en-US" altLang="en-US" sz="3000" b="1" dirty="0">
                <a:solidFill>
                  <a:srgbClr val="FF0000"/>
                </a:solidFill>
                <a:latin typeface="+mj-lt"/>
              </a:rPr>
              <a:t>I allowed myself to be 							suckered into this compromise</a:t>
            </a:r>
            <a:r>
              <a:rPr lang="en-US" altLang="en-US" sz="3000" dirty="0">
                <a:latin typeface="+mj-lt"/>
              </a:rPr>
              <a:t>.”</a:t>
            </a:r>
          </a:p>
          <a:p>
            <a:pPr>
              <a:spcBef>
                <a:spcPct val="0"/>
              </a:spcBef>
              <a:buNone/>
            </a:pPr>
            <a:endParaRPr lang="en-US" altLang="en-US" sz="30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endParaRPr lang="en-US" altLang="en-US" sz="30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500" dirty="0">
                <a:latin typeface="+mj-lt"/>
              </a:rPr>
              <a:t>http://en.wikipedia.org/wiki/File:Salman_Rushdie_2012_Shankbone-2.jpg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5" descr="File:Salman Rushdie 2012 Shankbone-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628800"/>
            <a:ext cx="3324572" cy="415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3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dirty="0">
                <a:latin typeface="+mj-lt"/>
              </a:rPr>
              <a:t>“</a:t>
            </a:r>
            <a:r>
              <a:rPr lang="en-US" altLang="en-US" sz="4000" b="1" dirty="0">
                <a:solidFill>
                  <a:srgbClr val="FF0000"/>
                </a:solidFill>
                <a:latin typeface="+mj-lt"/>
              </a:rPr>
              <a:t>I allowed myself to be suckered into this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compromise</a:t>
            </a:r>
            <a:r>
              <a:rPr lang="en-US" altLang="en-US" sz="4000" dirty="0">
                <a:latin typeface="+mj-lt"/>
              </a:rPr>
              <a:t>.”</a:t>
            </a:r>
          </a:p>
          <a:p>
            <a:pPr>
              <a:spcBef>
                <a:spcPct val="0"/>
              </a:spcBef>
              <a:buNone/>
            </a:pPr>
            <a:endParaRPr lang="en-US" altLang="en-US" sz="4000" dirty="0">
              <a:latin typeface="+mj-lt"/>
            </a:endParaRPr>
          </a:p>
          <a:p>
            <a:pPr algn="r">
              <a:spcBef>
                <a:spcPct val="0"/>
              </a:spcBef>
              <a:buNone/>
            </a:pPr>
            <a:r>
              <a:rPr lang="en-US" altLang="en-US" sz="4000" dirty="0">
                <a:solidFill>
                  <a:srgbClr val="000000"/>
                </a:solidFill>
                <a:latin typeface="+mj-lt"/>
              </a:rPr>
              <a:t>—Salman Rushdie, CNN, October 7, 2012</a:t>
            </a:r>
          </a:p>
          <a:p>
            <a:pPr>
              <a:spcBef>
                <a:spcPct val="0"/>
              </a:spcBef>
              <a:buNone/>
            </a:pPr>
            <a:endParaRPr lang="en-CA" altLang="en-US" sz="40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4000" dirty="0">
                <a:latin typeface="+mj-lt"/>
              </a:rPr>
              <a:t>[subtext]: It’s not my fault. Those chaps made me do it. Hey, I just did what everyone would have done.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HUMAN MIND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656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“EN  OI</a:t>
            </a:r>
            <a:r>
              <a:rPr lang="el-GR" altLang="en-US" sz="3600" b="1" dirty="0">
                <a:solidFill>
                  <a:srgbClr val="000000"/>
                </a:solidFill>
                <a:latin typeface="Arial" charset="0"/>
              </a:rPr>
              <a:t>Δ</a:t>
            </a: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A  OTI  OY</a:t>
            </a:r>
            <a:r>
              <a:rPr lang="el-GR" altLang="en-US" sz="3600" b="1" dirty="0">
                <a:solidFill>
                  <a:srgbClr val="000000"/>
                </a:solidFill>
                <a:latin typeface="Arial" charset="0"/>
              </a:rPr>
              <a:t>Δ</a:t>
            </a: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EN  OI</a:t>
            </a:r>
            <a:r>
              <a:rPr lang="el-GR" altLang="en-US" sz="3600" b="1" dirty="0">
                <a:solidFill>
                  <a:srgbClr val="000000"/>
                </a:solidFill>
                <a:latin typeface="Arial" charset="0"/>
              </a:rPr>
              <a:t>Δ</a:t>
            </a: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A.”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3600" b="1" dirty="0">
              <a:solidFill>
                <a:srgbClr val="000000"/>
              </a:solidFill>
              <a:latin typeface="Arial" charset="0"/>
            </a:endParaRPr>
          </a:p>
          <a:p>
            <a:pPr lvl="0" algn="r">
              <a:spcBef>
                <a:spcPct val="0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—</a:t>
            </a:r>
            <a:r>
              <a:rPr lang="el-GR" altLang="en-US" sz="3600" dirty="0">
                <a:solidFill>
                  <a:srgbClr val="000000"/>
                </a:solidFill>
                <a:latin typeface="Arial" charset="0"/>
              </a:rPr>
              <a:t>Σωκράτης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2477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“EN  OI</a:t>
            </a:r>
            <a:r>
              <a:rPr lang="el-GR" altLang="en-US" sz="3600" b="1" dirty="0">
                <a:solidFill>
                  <a:srgbClr val="000000"/>
                </a:solidFill>
                <a:latin typeface="Arial" charset="0"/>
              </a:rPr>
              <a:t>Δ</a:t>
            </a: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A  OTI  OY</a:t>
            </a:r>
            <a:r>
              <a:rPr lang="el-GR" altLang="en-US" sz="3600" b="1" dirty="0">
                <a:solidFill>
                  <a:srgbClr val="000000"/>
                </a:solidFill>
                <a:latin typeface="Arial" charset="0"/>
              </a:rPr>
              <a:t>Δ</a:t>
            </a: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EN  OI</a:t>
            </a:r>
            <a:r>
              <a:rPr lang="el-GR" altLang="en-US" sz="3600" b="1" dirty="0">
                <a:solidFill>
                  <a:srgbClr val="000000"/>
                </a:solidFill>
                <a:latin typeface="Arial" charset="0"/>
              </a:rPr>
              <a:t>Δ</a:t>
            </a: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A.”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3600" b="1" dirty="0">
              <a:solidFill>
                <a:srgbClr val="000000"/>
              </a:solidFill>
              <a:latin typeface="Arial" charset="0"/>
            </a:endParaRPr>
          </a:p>
          <a:p>
            <a:pPr lvl="0" algn="r">
              <a:spcBef>
                <a:spcPct val="0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—</a:t>
            </a:r>
            <a:r>
              <a:rPr lang="el-GR" altLang="en-US" sz="3600" dirty="0">
                <a:solidFill>
                  <a:srgbClr val="000000"/>
                </a:solidFill>
                <a:latin typeface="Arial" charset="0"/>
              </a:rPr>
              <a:t>Σωκράτης</a:t>
            </a:r>
            <a:endParaRPr lang="en-CA" altLang="en-US" sz="3600" dirty="0">
              <a:solidFill>
                <a:srgbClr val="000000"/>
              </a:solidFill>
              <a:latin typeface="Arial" charset="0"/>
            </a:endParaRPr>
          </a:p>
          <a:p>
            <a:pPr lvl="0" algn="r">
              <a:spcBef>
                <a:spcPct val="0"/>
              </a:spcBef>
              <a:buNone/>
              <a:defRPr/>
            </a:pPr>
            <a:endParaRPr lang="en-CA" altLang="en-US" sz="36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“The only thing I know is that I know nothing.”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3600" dirty="0">
              <a:solidFill>
                <a:srgbClr val="000000"/>
              </a:solidFill>
              <a:latin typeface="Arial" charset="0"/>
            </a:endParaRPr>
          </a:p>
          <a:p>
            <a:pPr lvl="0" algn="r">
              <a:spcBef>
                <a:spcPct val="0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(suggested by John Vlachopoulos, 2012)</a:t>
            </a:r>
          </a:p>
          <a:p>
            <a:pPr lvl="0" algn="r">
              <a:spcBef>
                <a:spcPct val="0"/>
              </a:spcBef>
              <a:buNone/>
              <a:defRPr/>
            </a:pPr>
            <a:endParaRPr lang="el-GR" altLang="en-US" sz="3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8921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The Boundary Regions Of Science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b="1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“It is these boundary regions of science which offer the richest opportunities to the qualified investigator”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 algn="r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—Norbert Wiener, </a:t>
            </a:r>
            <a:r>
              <a:rPr lang="en-CA" altLang="en-US" sz="2400" i="1" dirty="0">
                <a:solidFill>
                  <a:srgbClr val="000000"/>
                </a:solidFill>
                <a:latin typeface="Arial" charset="0"/>
              </a:rPr>
              <a:t>Cybernetics,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MIT Press, 1948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 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Einstein . . .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b="1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“. . . willing to relinquish the traditional explanations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 . . . willing to withstand the ridicule of his peers”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 algn="r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—Ray Kurzweil, </a:t>
            </a:r>
            <a:r>
              <a:rPr lang="en-CA" altLang="en-US" sz="2400" i="1" dirty="0">
                <a:solidFill>
                  <a:srgbClr val="000000"/>
                </a:solidFill>
                <a:latin typeface="Arial" charset="0"/>
              </a:rPr>
              <a:t>How To Create A Mind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, Penguin, 2012, p. 117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8313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QUESTION EVERYTHING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5638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86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ts val="1600"/>
              </a:spcBef>
              <a:buNone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Everyone In New Orleans Owns A Car?</a:t>
            </a:r>
            <a:endParaRPr lang="en-CA" altLang="en-US" sz="36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ts val="1600"/>
              </a:spcBef>
              <a:buNone/>
              <a:defRPr/>
            </a:pPr>
            <a:r>
              <a:rPr lang="en-CA" altLang="en-US" dirty="0">
                <a:solidFill>
                  <a:srgbClr val="000000"/>
                </a:solidFill>
                <a:latin typeface="Arial" charset="0"/>
              </a:rPr>
              <a:t>Who noticed on TV the </a:t>
            </a:r>
            <a:r>
              <a:rPr lang="en-CA" altLang="en-US" b="1" dirty="0">
                <a:solidFill>
                  <a:srgbClr val="FF0000"/>
                </a:solidFill>
                <a:latin typeface="Arial" charset="0"/>
              </a:rPr>
              <a:t>absence of buses</a:t>
            </a:r>
            <a:r>
              <a:rPr lang="en-CA" altLang="en-US" dirty="0">
                <a:solidFill>
                  <a:srgbClr val="000000"/>
                </a:solidFill>
                <a:latin typeface="Arial" charset="0"/>
              </a:rPr>
              <a:t> fleeing New Orleans </a:t>
            </a:r>
            <a:r>
              <a:rPr lang="en-CA" altLang="en-US" b="1" dirty="0">
                <a:solidFill>
                  <a:srgbClr val="FF0000"/>
                </a:solidFill>
                <a:latin typeface="Arial" charset="0"/>
              </a:rPr>
              <a:t>before the arrival of Hurricane Katrina</a:t>
            </a:r>
            <a:r>
              <a:rPr lang="en-CA" altLang="en-US" dirty="0">
                <a:solidFill>
                  <a:srgbClr val="000000"/>
                </a:solidFill>
                <a:latin typeface="Arial" charset="0"/>
              </a:rPr>
              <a:t>?</a:t>
            </a:r>
          </a:p>
          <a:p>
            <a:pPr lvl="0">
              <a:spcBef>
                <a:spcPts val="1600"/>
              </a:spcBef>
              <a:buNone/>
              <a:defRPr/>
            </a:pPr>
            <a:endParaRPr lang="en-CA" altLang="en-US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ts val="1600"/>
              </a:spcBef>
              <a:buNone/>
              <a:defRPr/>
            </a:pPr>
            <a:endParaRPr lang="en-CA" altLang="en-US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ts val="1600"/>
              </a:spcBef>
              <a:buNone/>
              <a:defRPr/>
            </a:pPr>
            <a:endParaRPr lang="en-CA" altLang="en-US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ts val="1600"/>
              </a:spcBef>
              <a:buNone/>
              <a:defRPr/>
            </a:pPr>
            <a:endParaRPr lang="en-CA" altLang="en-US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ts val="1600"/>
              </a:spcBef>
              <a:buNone/>
              <a:defRPr/>
            </a:pPr>
            <a:endParaRPr lang="en-CA" altLang="en-US" dirty="0">
              <a:solidFill>
                <a:srgbClr val="000000"/>
              </a:solidFill>
              <a:latin typeface="Arial" charset="0"/>
            </a:endParaRPr>
          </a:p>
          <a:p>
            <a:pPr lvl="0" algn="r">
              <a:spcBef>
                <a:spcPts val="160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—www.snopes.com/katrina/photos/buses.as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Katr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137" y="2420888"/>
            <a:ext cx="5356167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509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582" y="2639838"/>
            <a:ext cx="4173538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BlackBerry® Bold™ 99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4805" y="189929"/>
            <a:ext cx="61118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3600" b="1" dirty="0">
                <a:latin typeface="Arial" charset="0"/>
              </a:rPr>
              <a:t>Perhaps Mike </a:t>
            </a:r>
            <a:r>
              <a:rPr lang="en-US" sz="3600" b="1" dirty="0" err="1">
                <a:latin typeface="Arial" charset="0"/>
              </a:rPr>
              <a:t>Lazaridis</a:t>
            </a:r>
            <a:endParaRPr lang="en-US" sz="3600" b="1" dirty="0"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3600" b="1" dirty="0">
                <a:latin typeface="Arial" charset="0"/>
              </a:rPr>
              <a:t>Was Wrong . . .</a:t>
            </a:r>
          </a:p>
          <a:p>
            <a:pPr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when 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he said (in the 1990s)</a:t>
            </a:r>
          </a:p>
          <a:p>
            <a:pPr>
              <a:spcBef>
                <a:spcPts val="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that RIM had no competitors</a:t>
            </a:r>
          </a:p>
          <a:p>
            <a:pPr>
              <a:spcBef>
                <a:spcPts val="0"/>
              </a:spcBef>
              <a:buNone/>
            </a:pPr>
            <a:endParaRPr lang="en-US" sz="3600" b="1" dirty="0"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4" descr="http://images.apple.com/iphone/features/images/features_hdvideo_1080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4166" y="3645024"/>
            <a:ext cx="461645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48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zIwwrebE_Y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4680" y="-27384"/>
            <a:ext cx="12240683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BlackBerry® Bold™ 9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90" y="476672"/>
            <a:ext cx="527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+mj-lt"/>
              </a:rPr>
              <a:t>Monumental Failures In Creative Thinking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GM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Nortel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Nokia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BlackBerry                	 —Google images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response to Hurricane 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Katrina</a:t>
            </a:r>
            <a:r>
              <a:rPr lang="en-US" altLang="en-US" sz="2400" dirty="0">
                <a:solidFill>
                  <a:srgbClr val="FF0000"/>
                </a:solidFill>
                <a:latin typeface="+mj-lt"/>
              </a:rPr>
              <a:t>—</a:t>
            </a: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response to </a:t>
            </a:r>
            <a:r>
              <a:rPr lang="en-CA" altLang="en-US" sz="2400" dirty="0">
                <a:solidFill>
                  <a:prstClr val="black"/>
                </a:solidFill>
                <a:latin typeface="+mj-lt"/>
              </a:rPr>
              <a:t>Typhoon </a:t>
            </a:r>
            <a:r>
              <a:rPr lang="en-CA" altLang="en-US" sz="2400" b="1" dirty="0">
                <a:solidFill>
                  <a:srgbClr val="FF0000"/>
                </a:solidFill>
                <a:latin typeface="+mj-lt"/>
              </a:rPr>
              <a:t>Haiyan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response to Hurricane 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Maria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response to Hurricane 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Dorian</a:t>
            </a:r>
            <a:endParaRPr lang="en-US" altLang="en-US" sz="2400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Obama’s Healthcare.gov website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+mj-lt"/>
              </a:rPr>
              <a:t>                                                                          </a:t>
            </a:r>
            <a:r>
              <a:rPr lang="en-US" altLang="en-US" sz="1500" dirty="0">
                <a:solidFill>
                  <a:prstClr val="black"/>
                </a:solidFill>
                <a:latin typeface="+mj-lt"/>
              </a:rPr>
              <a:t>—www.snopes.com/katrina/photos/buses.as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2011, 2014, 2017,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6" name="Picture 8" descr="File:GM logo.jpe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133867"/>
            <a:ext cx="993775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Katri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3717032"/>
            <a:ext cx="36004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t2.gstatic.com/images?q=tbn:ANd9GcSTqTtEYpSnc1OL9TKJ9Qx6QI6dR38c4Cy4DfJkHfjUOocWZ97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046163"/>
            <a:ext cx="2982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81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Insufficient Testing Of Obama’s </a:t>
            </a:r>
            <a:r>
              <a:rPr kumimoji="0" lang="en-CA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HealthCare.gov</a:t>
            </a:r>
            <a:r>
              <a:rPr kumimoji="0" lang="en-CA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if, before its rollout, Barack Obama personally explores Healthcare.gov over a cup of coffee?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CA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10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829072" y="4725144"/>
            <a:ext cx="3754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doesn’t need to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already has an insurance plan he likes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54726" y="5517233"/>
            <a:ext cx="4073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Serge Godin’s CGI stands behind his website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217494"/>
            <a:ext cx="4326804" cy="2423011"/>
          </a:xfrm>
          <a:prstGeom prst="rect">
            <a:avLst/>
          </a:prstGeom>
        </p:spPr>
      </p:pic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780928"/>
            <a:ext cx="2376263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LET’S TALK FRAUD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2015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478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600" dirty="0">
                <a:solidFill>
                  <a:srgbClr val="000000"/>
                </a:solidFill>
                <a:latin typeface="+mj-lt"/>
              </a:rPr>
              <a:t>“You’re an engineer. If your data doesn’t fit the theory,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6600" dirty="0">
                <a:solidFill>
                  <a:srgbClr val="000000"/>
                </a:solidFill>
                <a:latin typeface="+mj-lt"/>
              </a:rPr>
              <a:t>fix the data.”</a:t>
            </a:r>
          </a:p>
          <a:p>
            <a:pPr>
              <a:spcBef>
                <a:spcPct val="0"/>
              </a:spcBef>
              <a:buNone/>
            </a:pPr>
            <a:endParaRPr lang="en-US" altLang="en-US" sz="3600" dirty="0">
              <a:solidFill>
                <a:srgbClr val="000000"/>
              </a:solidFill>
              <a:latin typeface="+mj-lt"/>
            </a:endParaRPr>
          </a:p>
          <a:p>
            <a:pPr algn="r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+mj-lt"/>
              </a:rPr>
              <a:t>—One of my teachers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+mj-lt"/>
              </a:rPr>
              <a:t>Imperial College of Science and Technology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+mj-lt"/>
              </a:rPr>
              <a:t>private communication, circa 1962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705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7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en-US" sz="4000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endParaRPr lang="en-US" sz="4000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sz="4000" dirty="0">
                <a:solidFill>
                  <a:prstClr val="black"/>
                </a:solidFill>
                <a:latin typeface="+mj-lt"/>
              </a:rPr>
              <a:t>founded in 2013 by 19-year-old Stanford dropout Elizabeth Holmes</a:t>
            </a:r>
          </a:p>
          <a:p>
            <a:pPr>
              <a:spcBef>
                <a:spcPct val="0"/>
              </a:spcBef>
              <a:buNone/>
              <a:defRPr/>
            </a:pPr>
            <a:endParaRPr lang="en-US" sz="4000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sz="4000" dirty="0">
                <a:solidFill>
                  <a:prstClr val="black"/>
                </a:solidFill>
                <a:latin typeface="+mj-lt"/>
              </a:rPr>
              <a:t>promised a vast range of blood tests fast: only micro amounts of blood</a:t>
            </a:r>
          </a:p>
          <a:p>
            <a:pPr>
              <a:spcBef>
                <a:spcPct val="0"/>
              </a:spcBef>
              <a:buNone/>
              <a:defRPr/>
            </a:pPr>
            <a:endParaRPr lang="en-US" sz="4000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</a:rPr>
              <a:t>value from $zero to 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$9bn+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to $zero </a:t>
            </a:r>
            <a:endParaRPr lang="en-CA" altLang="en-US" sz="4000" b="1" dirty="0">
              <a:solidFill>
                <a:srgbClr val="FF0000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500" dirty="0">
                <a:solidFill>
                  <a:srgbClr val="000000"/>
                </a:solidFill>
                <a:latin typeface="+mj-lt"/>
              </a:rPr>
              <a:t>https://en.wikipedia.org/wiki/Theranos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2018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476250"/>
            <a:ext cx="514826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3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It’s not my fault.</a:t>
            </a:r>
            <a:b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They made me do it.</a:t>
            </a:r>
            <a:b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Hey, everyone does it.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2015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5493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IMPRESSIONS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837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611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Your Reputation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CA" altLang="en-US" sz="3600" dirty="0" err="1">
                <a:solidFill>
                  <a:srgbClr val="000000"/>
                </a:solidFill>
                <a:latin typeface="Arial" charset="0"/>
              </a:rPr>
              <a:t>Babiak</a:t>
            </a: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 and Hare, 2006, p. 300)</a:t>
            </a:r>
          </a:p>
          <a:p>
            <a:pPr lvl="0">
              <a:spcBef>
                <a:spcPts val="864"/>
              </a:spcBef>
              <a:buNone/>
              <a:defRPr/>
            </a:pPr>
            <a:endParaRPr lang="en-CA" altLang="en-US" sz="36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“. . . perceptions of you by those in power—that is, your </a:t>
            </a:r>
            <a:r>
              <a:rPr lang="en-CA" altLang="en-US" sz="3600" i="1" dirty="0">
                <a:solidFill>
                  <a:srgbClr val="000000"/>
                </a:solidFill>
                <a:latin typeface="Arial" charset="0"/>
              </a:rPr>
              <a:t>reputation</a:t>
            </a: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—are based on the impressions you make.”</a:t>
            </a:r>
          </a:p>
          <a:p>
            <a:pPr lvl="0">
              <a:spcBef>
                <a:spcPts val="864"/>
              </a:spcBef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“. . . your reputation can be destroyed </a:t>
            </a:r>
            <a:r>
              <a:rPr lang="en-CA" altLang="en-US" sz="3600" i="1" dirty="0">
                <a:solidFill>
                  <a:srgbClr val="000000"/>
                </a:solidFill>
                <a:latin typeface="Arial" charset="0"/>
              </a:rPr>
              <a:t>without your even being aware that anyone has doubts about your competence and loyalty</a:t>
            </a:r>
            <a:r>
              <a:rPr lang="en-CA" altLang="en-US" sz="3600" dirty="0">
                <a:solidFill>
                  <a:srgbClr val="000000"/>
                </a:solidFill>
                <a:latin typeface="Arial" charset="0"/>
              </a:rPr>
              <a:t>.”</a:t>
            </a:r>
          </a:p>
          <a:p>
            <a:pPr lvl="0">
              <a:spcBef>
                <a:spcPts val="864"/>
              </a:spcBef>
              <a:buNone/>
              <a:defRPr/>
            </a:pPr>
            <a:endParaRPr lang="en-CA" altLang="en-US" sz="3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3210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6802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5" name="Picture 2" descr="C:\Documents and Settings\bandler\Local Settings\Temporary Internet Files\Content.IE5\4A5AYPNV\abdel-malek.JPG">
            <a:extLst>
              <a:ext uri="{FF2B5EF4-FFF2-40B4-BE49-F238E27FC236}">
                <a16:creationId xmlns:a16="http://schemas.microsoft.com/office/drawing/2014/main" id="{CAD86FCB-5362-4FCB-99F3-2B63C60A7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548034"/>
            <a:ext cx="834707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89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87" y="3914474"/>
            <a:ext cx="4463424" cy="289890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EBA2-23BE-47C7-AF9D-A916F3BCDAEC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831536" y="6323696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2023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09" y="-322120"/>
            <a:ext cx="2732370" cy="43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28849" r="25311" b="14901"/>
          <a:stretch/>
        </p:blipFill>
        <p:spPr bwMode="auto">
          <a:xfrm>
            <a:off x="7765072" y="-322119"/>
            <a:ext cx="4425429" cy="331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r="39623"/>
          <a:stretch/>
        </p:blipFill>
        <p:spPr bwMode="auto">
          <a:xfrm>
            <a:off x="6891543" y="3334073"/>
            <a:ext cx="2517022" cy="335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bandler_dvsaworkshop1998_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720" y="4036552"/>
            <a:ext cx="4209699" cy="283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2004_award1_smal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225" y="2708275"/>
            <a:ext cx="276383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12447"/>
            <a:ext cx="3096344" cy="41278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8467" y="434147"/>
            <a:ext cx="2608010" cy="347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Hany L. Abdel-Malek: First Impressions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(McMaster University, 1974-1977)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his “low” final grade in a control theory course: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CA" altLang="en-US" sz="2400" b="1" u="sng" dirty="0">
                <a:solidFill>
                  <a:srgbClr val="FF0000"/>
                </a:solidFill>
                <a:latin typeface="Arial" charset="0"/>
              </a:rPr>
              <a:t>the professor’s first impression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6478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Hany L. Abdel-Malek: First Impressions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(McMaster University, 1974-1977)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his “low” final grade in a control theory course: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the professor’s first impression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congratulations after IEEE conference presentations: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	impressions on big shots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1512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Hany L. Abdel-Malek: First Impressions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(McMaster University, 1974-1977)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his “low” final grade in a control theory course: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the professor’s first impression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congratulations after IEEE conference presentations: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impressions on big shots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first impressions on undergraduate students: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	a great teacher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7649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Hany L. Abdel-Malek: First Impressions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(McMaster University, 1974-1977)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his “low” final grade in a control theory course: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the professor’s first impression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congratulations after IEEE conference presentations: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impressions on big shots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first impressions on undergraduate students: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a great teacher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his oral Ph.D. comprehensive examination: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	spectacular impressions on 3 professors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	his still unimpressed control theory professor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2852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Hany L. Abdel-Malek: First Impressions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(McMaster University, 1974-1977)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his “low” final grade in a control theory course: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CA" altLang="en-US" sz="2400" b="1" u="sng" dirty="0">
                <a:solidFill>
                  <a:srgbClr val="FF0000"/>
                </a:solidFill>
                <a:latin typeface="Arial" charset="0"/>
              </a:rPr>
              <a:t>the professor’s first impression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congratulations after IEEE conference presentations: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impressions on big shots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first impressions on undergraduate students: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a great teacher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his oral Ph.D. comprehensive examination: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spectacular impressions on 3 professors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CA" altLang="en-US" sz="2400" b="1" u="sng" dirty="0">
                <a:solidFill>
                  <a:srgbClr val="FF0000"/>
                </a:solidFill>
                <a:latin typeface="Arial" charset="0"/>
              </a:rPr>
              <a:t>his still unimpressed control theory professor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992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PLAYWRIGHT’S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EXPERT OPINION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5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b="1" dirty="0">
                <a:latin typeface="Arial" charset="0"/>
              </a:rPr>
              <a:t>An Expert’s Opinion On My Play</a:t>
            </a:r>
          </a:p>
          <a:p>
            <a:pPr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The exact repetition of dialogue in one of my plays disturbs an accomplished playwright (writer-in-residence).</a:t>
            </a:r>
          </a:p>
          <a:p>
            <a:pPr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This disturbs </a:t>
            </a:r>
            <a:r>
              <a:rPr lang="en-US" sz="3000" u="sng" dirty="0">
                <a:latin typeface="Arial" charset="0"/>
              </a:rPr>
              <a:t>me</a:t>
            </a:r>
            <a:r>
              <a:rPr lang="en-US" sz="3000" dirty="0">
                <a:latin typeface="Arial" charset="0"/>
              </a:rPr>
              <a:t>.</a:t>
            </a:r>
          </a:p>
          <a:p>
            <a:pPr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So, can we discuss an acclaimed play, e.g., </a:t>
            </a:r>
            <a:r>
              <a:rPr lang="en-US" sz="3000" i="1" dirty="0">
                <a:latin typeface="Arial" charset="0"/>
              </a:rPr>
              <a:t>Death of a Salesman</a:t>
            </a:r>
            <a:r>
              <a:rPr lang="en-US" sz="3000" dirty="0">
                <a:latin typeface="Arial" charset="0"/>
              </a:rPr>
              <a:t> (</a:t>
            </a: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this playwright’s 20th century benchmark</a:t>
            </a:r>
            <a:r>
              <a:rPr lang="en-US" sz="3000" dirty="0">
                <a:latin typeface="Arial" charset="0"/>
              </a:rPr>
              <a:t>), using the same yardsticks we applied to my work?</a:t>
            </a:r>
          </a:p>
          <a:p>
            <a:pPr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We do.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2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873208" cy="596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3000" b="1" dirty="0">
                <a:latin typeface="Arial" charset="0"/>
              </a:rPr>
              <a:t>Arthur Miller’s “Death Of A Salesman”</a:t>
            </a:r>
          </a:p>
          <a:p>
            <a:pPr>
              <a:spcBef>
                <a:spcPts val="0"/>
              </a:spcBef>
              <a:buNone/>
            </a:pPr>
            <a:r>
              <a:rPr lang="en-US" sz="3000" dirty="0">
                <a:latin typeface="Arial" charset="0"/>
              </a:rPr>
              <a:t>(</a:t>
            </a:r>
            <a:r>
              <a:rPr lang="en-US" sz="3000" i="1" dirty="0">
                <a:latin typeface="Arial" charset="0"/>
              </a:rPr>
              <a:t>The Portable Arthur Miller</a:t>
            </a:r>
            <a:r>
              <a:rPr lang="en-US" sz="3000" dirty="0">
                <a:latin typeface="Arial" charset="0"/>
              </a:rPr>
              <a:t>, Penguin, 2003)</a:t>
            </a:r>
          </a:p>
          <a:p>
            <a:pPr>
              <a:spcBef>
                <a:spcPts val="1500"/>
              </a:spcBef>
              <a:buNone/>
            </a:pPr>
            <a:endParaRPr lang="en-US" sz="3000" dirty="0">
              <a:latin typeface="Arial" charset="0"/>
            </a:endParaRPr>
          </a:p>
          <a:p>
            <a:pPr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(p. 121)	WILLY:  You’re not going to see Oliver tomorrow?</a:t>
            </a:r>
          </a:p>
          <a:p>
            <a:pPr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		BIFF:  </a:t>
            </a: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I’ve got no appointment, Dad.</a:t>
            </a:r>
          </a:p>
          <a:p>
            <a:pPr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		WILLY:  He put his arm around you, and you’ve 			got no appointment?</a:t>
            </a:r>
          </a:p>
          <a:p>
            <a:pPr>
              <a:spcBef>
                <a:spcPts val="1500"/>
              </a:spcBef>
              <a:buNone/>
            </a:pPr>
            <a:endParaRPr lang="en-US" sz="3000" dirty="0">
              <a:latin typeface="Arial" charset="0"/>
            </a:endParaRPr>
          </a:p>
          <a:p>
            <a:pPr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(p. 122)	BIFF, </a:t>
            </a:r>
            <a:r>
              <a:rPr lang="en-US" sz="3000" i="1" dirty="0">
                <a:latin typeface="Arial" charset="0"/>
              </a:rPr>
              <a:t>gently</a:t>
            </a:r>
            <a:r>
              <a:rPr lang="en-US" sz="3000" dirty="0">
                <a:latin typeface="Arial" charset="0"/>
              </a:rPr>
              <a:t>:</a:t>
            </a: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 I’ve got no appointment, Dad.</a:t>
            </a:r>
          </a:p>
          <a:p>
            <a:pPr>
              <a:spcBef>
                <a:spcPts val="1500"/>
              </a:spcBef>
              <a:buNone/>
            </a:pPr>
            <a:r>
              <a:rPr lang="en-US" sz="3000" dirty="0">
                <a:latin typeface="Arial" charset="0"/>
              </a:rPr>
              <a:t>		WILLY, </a:t>
            </a:r>
            <a:r>
              <a:rPr lang="en-US" sz="3000" i="1" dirty="0">
                <a:latin typeface="Arial" charset="0"/>
              </a:rPr>
              <a:t>erupting fiercely</a:t>
            </a:r>
            <a:r>
              <a:rPr lang="en-US" sz="3000" dirty="0">
                <a:latin typeface="Arial" charset="0"/>
              </a:rPr>
              <a:t>:  He put his arm around…?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7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MEASURING SUCCESS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“METRICS”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5901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BE CREATIVE:</a:t>
            </a:r>
            <a:b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USE ANY FORMULA</a:t>
            </a:r>
            <a:b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THAT FITS YOUR AGENDA!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695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EBA2-23BE-47C7-AF9D-A916F3BCDAEC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831536" y="6323696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2023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13" name="Picture 2" descr="http://www.bandler.com/phasetwo/Steve_Obrien_Brenna_Rae_MacNaughton_Matt_Szpirglas_we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219" y="-228365"/>
            <a:ext cx="10596438" cy="706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80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Size Matters, So Let’s Measure Success By . . .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number of enrolled students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size of the department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size of the team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number of publications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volume of citations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awards received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number of fellowships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size of the budget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09307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000" b="1" dirty="0">
                <a:solidFill>
                  <a:srgbClr val="000000"/>
                </a:solidFill>
                <a:latin typeface="Arial" charset="0"/>
              </a:rPr>
              <a:t>Size Matters, So Let’s Measure Success By . . .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number of enrolled students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size of the department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size of the team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number of publications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volume of citations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awards received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number of fellowships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size of the budget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b="1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CA" altLang="en-US" sz="2400" b="1" dirty="0">
                <a:solidFill>
                  <a:srgbClr val="FF0000"/>
                </a:solidFill>
                <a:latin typeface="Arial" charset="0"/>
              </a:rPr>
              <a:t>in short, the size of anything that can be counted</a:t>
            </a:r>
            <a:r>
              <a:rPr lang="en-CA" altLang="en-US" sz="2400" b="1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8409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Navigating The Minefields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ethics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over-exposure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secrets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confidentiality agreements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contracts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envy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proprietary rights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the student’s thesis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the professor’s work</a:t>
            </a: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	pirated books, movies, software</a:t>
            </a:r>
          </a:p>
          <a:p>
            <a:pPr lvl="0">
              <a:spcBef>
                <a:spcPct val="0"/>
              </a:spcBef>
              <a:buNone/>
              <a:defRPr/>
            </a:pP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and more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2012,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4714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Why Do American Pharma TV Ads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CA" altLang="en-US" sz="3600" b="1" dirty="0">
                <a:solidFill>
                  <a:schemeClr val="accent5"/>
                </a:solidFill>
                <a:latin typeface="Arial" charset="0"/>
              </a:rPr>
              <a:t>Snow</a:t>
            </a: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 You With</a:t>
            </a: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CA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fast-talking narrators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distracting background music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smiling humans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fine </a:t>
            </a:r>
            <a:r>
              <a:rPr kumimoji="0" lang="en-CA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print</a:t>
            </a:r>
            <a:endParaRPr kumimoji="0" lang="en-CA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 contrast </a:t>
            </a:r>
            <a:r>
              <a:rPr lang="en-CA" altLang="en-US" sz="3600" dirty="0">
                <a:solidFill>
                  <a:srgbClr val="EEECE1">
                    <a:lumMod val="75000"/>
                  </a:srgbClr>
                </a:solidFill>
                <a:latin typeface="Arial" charset="0"/>
              </a:rPr>
              <a:t>text</a:t>
            </a: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CA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9683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Why Do American Pharma TV Ads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CA" altLang="en-US" sz="3600" b="1" dirty="0">
                <a:solidFill>
                  <a:schemeClr val="accent5"/>
                </a:solidFill>
                <a:latin typeface="Arial" charset="0"/>
              </a:rPr>
              <a:t>Snow</a:t>
            </a:r>
            <a:r>
              <a:rPr lang="en-CA" altLang="en-US" sz="3600" b="1" dirty="0">
                <a:solidFill>
                  <a:srgbClr val="000000"/>
                </a:solidFill>
                <a:latin typeface="Arial" charset="0"/>
              </a:rPr>
              <a:t> You With</a:t>
            </a: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CA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fast-talking narrators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distracting background music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smiling humans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fine </a:t>
            </a:r>
            <a:r>
              <a:rPr kumimoji="0" lang="en-CA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print</a:t>
            </a:r>
            <a:endParaRPr kumimoji="0" lang="en-CA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CA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 contrast text?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CA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CA" altLang="en-US" sz="3600" b="1" dirty="0">
                <a:solidFill>
                  <a:srgbClr val="FF0000"/>
                </a:solidFill>
                <a:latin typeface="Arial" charset="0"/>
              </a:rPr>
              <a:t>Because it works!</a:t>
            </a:r>
            <a:endParaRPr kumimoji="0" lang="en-CA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2019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9508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BEWARE OF EXPERTS, TEACHERS, GURUS,</a:t>
            </a:r>
            <a:b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AND PEERS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6478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7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Beware Of Experts, Teachers, Gurus, And Peers</a:t>
            </a:r>
          </a:p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see no future in your creative endeavor</a:t>
            </a:r>
          </a:p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nudge you back to the well-trodden path</a:t>
            </a:r>
          </a:p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wall you out with secrets</a:t>
            </a:r>
          </a:p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cheat you with false praise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31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59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Beware Of Experts, Teachers, Gurus, And Peers</a:t>
            </a:r>
          </a:p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see no future in your creative endeavor</a:t>
            </a:r>
          </a:p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nudge you back to the well-trodden path</a:t>
            </a:r>
          </a:p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wall you out with secrets</a:t>
            </a:r>
          </a:p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who cheat you with false praise</a:t>
            </a:r>
          </a:p>
          <a:p>
            <a:pPr lvl="0" defTabSz="914400" fontAlgn="base">
              <a:spcBef>
                <a:spcPts val="2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beware of me!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5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87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Personal </a:t>
            </a:r>
            <a:r>
              <a:rPr lang="en-US" altLang="en-US" sz="3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“Setbacks”</a:t>
            </a:r>
            <a:endParaRPr lang="en-US" altLang="en-US" sz="3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PhD supervisor discouraged my use of computers</a:t>
            </a:r>
          </a:p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 “experts” and teachers </a:t>
            </a:r>
            <a:r>
              <a:rPr lang="en-US" alt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 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future to my research</a:t>
            </a:r>
          </a:p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McMaster </a:t>
            </a:r>
            <a:r>
              <a:rPr lang="en-US" alt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faculty: 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horrified by my course proposals</a:t>
            </a:r>
          </a:p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tenure time: “how can we get rid of him?”</a:t>
            </a:r>
          </a:p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engineers: I’m a mathematician; to mathematicians: I’m an engineer; 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no-mans </a:t>
            </a:r>
            <a:r>
              <a:rPr lang="en-US" alt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</a:t>
            </a:r>
            <a:r>
              <a:rPr lang="en-US" altLang="en-US" sz="3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niche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engineer’s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“feel”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haunted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30 years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2023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8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19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Early Disruptions</a:t>
            </a:r>
          </a:p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1965/66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fired tsunami of errors to IEEE MTT editor about a researcher’s publications: things escalated; corrections never published; eventually </a:t>
            </a:r>
            <a:r>
              <a:rPr lang="en-US" alt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researcher and I had 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dinner in Milwaukee</a:t>
            </a:r>
          </a:p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1965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published Electronics Letters article criticizing results by a Mullard </a:t>
            </a:r>
            <a:r>
              <a:rPr lang="en-US" alt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(Philips) Research 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 engineer: got offered (accepted) a job at MRL in Redhill (UK) in 1966</a:t>
            </a:r>
          </a:p>
          <a:p>
            <a:pPr lvl="0" defTabSz="914400" fontAlgn="base">
              <a:spcBef>
                <a:spcPts val="150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1970s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rejected 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seminal </a:t>
            </a:r>
            <a:r>
              <a:rPr lang="en-US" alt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mathematician 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Kaj Madsen: we </a:t>
            </a:r>
            <a:r>
              <a:rPr lang="en-US" alt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became longtime collaborators, </a:t>
            </a:r>
            <a:r>
              <a:rPr lang="en-US" alt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lifelong friends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2023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8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7"/>
              </a:rPr>
              <a:t>John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7"/>
              </a:rPr>
              <a:t>Bandler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8"/>
              </a:rPr>
              <a:t>59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8"/>
              </a:rPr>
              <a:t>Minutes in the Maxwell Suite—A Stage Play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—“And you’re my hostage. Right?”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/>
              </a:rPr>
              <a:t>That The Multitude May Live—A Stage Play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—“I’m alive so that you could die.”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0"/>
              </a:rPr>
              <a:t>The Trial of Naomi Verne—A Stage Play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—“Jerusalem’s a real place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.”</a:t>
            </a: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0"/>
              </a:rPr>
              <a:t>Christmas Eve at the Julibee Motel—A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0"/>
              </a:rPr>
              <a:t>Stage Play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—“That was just so-so sex.”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2014, 2023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pic>
        <p:nvPicPr>
          <p:cNvPr id="3" name="KZXkozcyugE"/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8591451" y="3471143"/>
            <a:ext cx="2613025" cy="1470025"/>
          </a:xfrm>
          <a:prstGeom prst="rect">
            <a:avLst/>
          </a:prstGeom>
        </p:spPr>
      </p:pic>
      <p:pic>
        <p:nvPicPr>
          <p:cNvPr id="7" name="QwwAlQ5l5Po"/>
          <p:cNvPicPr>
            <a:picLocks noRot="1" noChangeAspect="1"/>
          </p:cNvPicPr>
          <p:nvPr>
            <a:videoFile r:link="rId2"/>
          </p:nvPr>
        </p:nvPicPr>
        <p:blipFill>
          <a:blip r:embed="rId12"/>
          <a:stretch>
            <a:fillRect/>
          </a:stretch>
        </p:blipFill>
        <p:spPr>
          <a:xfrm>
            <a:off x="8591450" y="1958975"/>
            <a:ext cx="2613025" cy="1470025"/>
          </a:xfrm>
          <a:prstGeom prst="rect">
            <a:avLst/>
          </a:prstGeom>
        </p:spPr>
      </p:pic>
      <p:pic>
        <p:nvPicPr>
          <p:cNvPr id="8" name="Gf-VbBcG4ZE"/>
          <p:cNvPicPr>
            <a:picLocks noRot="1" noChangeAspect="1"/>
          </p:cNvPicPr>
          <p:nvPr>
            <a:videoFile r:link="rId3"/>
          </p:nvPr>
        </p:nvPicPr>
        <p:blipFill>
          <a:blip r:embed="rId13"/>
          <a:stretch>
            <a:fillRect/>
          </a:stretch>
        </p:blipFill>
        <p:spPr>
          <a:xfrm>
            <a:off x="8630245" y="446807"/>
            <a:ext cx="2613025" cy="1470025"/>
          </a:xfrm>
          <a:prstGeom prst="rect">
            <a:avLst/>
          </a:prstGeom>
        </p:spPr>
      </p:pic>
      <p:pic>
        <p:nvPicPr>
          <p:cNvPr id="2" name="07i5C6ICBc0"/>
          <p:cNvPicPr>
            <a:picLocks noRot="1" noChangeAspect="1"/>
          </p:cNvPicPr>
          <p:nvPr>
            <a:videoFile r:link="rId4"/>
          </p:nvPr>
        </p:nvPicPr>
        <p:blipFill>
          <a:blip r:embed="rId14"/>
          <a:stretch>
            <a:fillRect/>
          </a:stretch>
        </p:blipFill>
        <p:spPr>
          <a:xfrm>
            <a:off x="8595543" y="4983311"/>
            <a:ext cx="2613025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RIDICULE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859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4800" dirty="0" smtClean="0">
                <a:latin typeface="Arial" charset="0"/>
              </a:rPr>
              <a:t>				1968</a:t>
            </a:r>
            <a:r>
              <a:rPr lang="en-US" sz="4800" dirty="0">
                <a:latin typeface="Arial" charset="0"/>
              </a:rPr>
              <a:t>. “You </a:t>
            </a:r>
            <a:r>
              <a:rPr lang="en-US" sz="4800" dirty="0" smtClean="0">
                <a:latin typeface="Arial" charset="0"/>
              </a:rPr>
              <a:t>couldn’t </a:t>
            </a:r>
          </a:p>
          <a:p>
            <a:pPr>
              <a:spcBef>
                <a:spcPts val="0"/>
              </a:spcBef>
              <a:buNone/>
            </a:pPr>
            <a:r>
              <a:rPr lang="en-US" sz="4800" dirty="0">
                <a:latin typeface="Arial" charset="0"/>
              </a:rPr>
              <a:t>	</a:t>
            </a:r>
            <a:r>
              <a:rPr lang="en-US" sz="4800" dirty="0" smtClean="0">
                <a:latin typeface="Arial" charset="0"/>
              </a:rPr>
              <a:t>			interest me </a:t>
            </a:r>
            <a:r>
              <a:rPr lang="en-US" sz="4800" dirty="0">
                <a:latin typeface="Arial" charset="0"/>
              </a:rPr>
              <a:t>in anything.”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3" descr="bandler_newportbeach_1970_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337" y="-27384"/>
            <a:ext cx="4320480" cy="696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045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457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200400" lvl="7" indent="0">
              <a:spcBef>
                <a:spcPts val="0"/>
              </a:spcBef>
              <a:buNone/>
            </a:pPr>
            <a:r>
              <a:rPr lang="en-US" sz="4800" dirty="0" smtClean="0">
                <a:latin typeface="Arial" charset="0"/>
              </a:rPr>
              <a:t>	1969</a:t>
            </a:r>
            <a:r>
              <a:rPr lang="en-US" sz="4800" dirty="0">
                <a:latin typeface="Arial" charset="0"/>
              </a:rPr>
              <a:t>. At </a:t>
            </a:r>
            <a:r>
              <a:rPr lang="en-US" sz="4800" dirty="0" smtClean="0">
                <a:latin typeface="Arial" charset="0"/>
              </a:rPr>
              <a:t>McGill, 	</a:t>
            </a:r>
            <a:r>
              <a:rPr lang="en-US" sz="4800" b="1" u="sng" dirty="0" smtClean="0">
                <a:latin typeface="Arial" charset="0"/>
              </a:rPr>
              <a:t>rejected on arrival</a:t>
            </a:r>
            <a:r>
              <a:rPr lang="en-US" sz="4800" dirty="0">
                <a:latin typeface="Arial" charset="0"/>
              </a:rPr>
              <a:t>, </a:t>
            </a:r>
            <a:r>
              <a:rPr lang="en-US" sz="4800" dirty="0" smtClean="0">
                <a:latin typeface="Arial" charset="0"/>
              </a:rPr>
              <a:t>	before</a:t>
            </a:r>
            <a:r>
              <a:rPr lang="en-US" sz="48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800" dirty="0" smtClean="0">
                <a:latin typeface="Arial" charset="0"/>
              </a:rPr>
              <a:t>my interview,</a:t>
            </a:r>
          </a:p>
          <a:p>
            <a:pPr marL="3200400" lvl="7" indent="0">
              <a:spcBef>
                <a:spcPts val="0"/>
              </a:spcBef>
              <a:buNone/>
            </a:pPr>
            <a:r>
              <a:rPr lang="en-US" sz="4800" dirty="0" smtClean="0">
                <a:latin typeface="Arial" charset="0"/>
              </a:rPr>
              <a:t>	and a professor 	sabotages </a:t>
            </a:r>
            <a:r>
              <a:rPr lang="en-US" sz="4800" dirty="0">
                <a:latin typeface="Arial" charset="0"/>
              </a:rPr>
              <a:t>my </a:t>
            </a:r>
            <a:r>
              <a:rPr lang="en-US" sz="4800" dirty="0" smtClean="0">
                <a:latin typeface="Arial" charset="0"/>
              </a:rPr>
              <a:t>				seminar</a:t>
            </a:r>
            <a:r>
              <a:rPr lang="en-US" sz="4800" dirty="0">
                <a:latin typeface="Arial" charset="0"/>
              </a:rPr>
              <a:t>.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3" descr="bandler_newportbeach_1970_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337" y="-27384"/>
            <a:ext cx="4320480" cy="696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7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200400" lvl="7" indent="0">
              <a:spcBef>
                <a:spcPts val="0"/>
              </a:spcBef>
              <a:buNone/>
            </a:pPr>
            <a:r>
              <a:rPr lang="en-CA" sz="4800" dirty="0" smtClean="0">
                <a:latin typeface="Arial" charset="0"/>
              </a:rPr>
              <a:t>	1969</a:t>
            </a:r>
            <a:r>
              <a:rPr lang="en-CA" sz="4800" dirty="0">
                <a:latin typeface="Arial" charset="0"/>
              </a:rPr>
              <a:t>. New at </a:t>
            </a:r>
            <a:r>
              <a:rPr lang="en-CA" sz="4800" dirty="0" smtClean="0">
                <a:latin typeface="Arial" charset="0"/>
              </a:rPr>
              <a:t>McMaster:</a:t>
            </a:r>
            <a:endParaRPr lang="en-CA" sz="4800" dirty="0">
              <a:latin typeface="Arial" charset="0"/>
            </a:endParaRPr>
          </a:p>
          <a:p>
            <a:pPr marL="3200400" lvl="7" indent="0">
              <a:spcBef>
                <a:spcPts val="0"/>
              </a:spcBef>
              <a:buNone/>
            </a:pPr>
            <a:r>
              <a:rPr lang="en-CA" sz="4800" dirty="0" smtClean="0">
                <a:latin typeface="Arial" charset="0"/>
              </a:rPr>
              <a:t>	“</a:t>
            </a:r>
            <a:r>
              <a:rPr lang="en-CA" sz="4800" dirty="0">
                <a:latin typeface="Arial" charset="0"/>
              </a:rPr>
              <a:t>You! Yes, you! </a:t>
            </a:r>
            <a:r>
              <a:rPr lang="en-CA" sz="4800" dirty="0" smtClean="0">
                <a:latin typeface="Arial" charset="0"/>
              </a:rPr>
              <a:t>	Graduate </a:t>
            </a:r>
            <a:r>
              <a:rPr lang="en-CA" sz="4800" dirty="0">
                <a:latin typeface="Arial" charset="0"/>
              </a:rPr>
              <a:t>students</a:t>
            </a:r>
          </a:p>
          <a:p>
            <a:pPr marL="3200400" lvl="7" indent="0">
              <a:spcBef>
                <a:spcPts val="0"/>
              </a:spcBef>
              <a:buNone/>
            </a:pPr>
            <a:r>
              <a:rPr lang="en-CA" sz="4800" dirty="0" smtClean="0">
                <a:latin typeface="Arial" charset="0"/>
              </a:rPr>
              <a:t>	aren’t allowed</a:t>
            </a:r>
          </a:p>
          <a:p>
            <a:pPr marL="3200400" lvl="7" indent="0">
              <a:spcBef>
                <a:spcPts val="0"/>
              </a:spcBef>
              <a:buNone/>
            </a:pPr>
            <a:r>
              <a:rPr lang="en-CA" sz="4800" dirty="0">
                <a:latin typeface="Arial" charset="0"/>
              </a:rPr>
              <a:t>	</a:t>
            </a:r>
            <a:r>
              <a:rPr lang="en-CA" sz="4800" dirty="0" smtClean="0">
                <a:latin typeface="Arial" charset="0"/>
              </a:rPr>
              <a:t>in </a:t>
            </a:r>
            <a:r>
              <a:rPr lang="en-CA" sz="4800" dirty="0">
                <a:latin typeface="Arial" charset="0"/>
              </a:rPr>
              <a:t>the </a:t>
            </a:r>
            <a:r>
              <a:rPr lang="en-CA" sz="4800" dirty="0" smtClean="0">
                <a:latin typeface="Arial" charset="0"/>
              </a:rPr>
              <a:t>Faculty Lounge</a:t>
            </a:r>
            <a:r>
              <a:rPr lang="en-CA" sz="4800" dirty="0">
                <a:latin typeface="Arial" charset="0"/>
              </a:rPr>
              <a:t>!”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3" descr="bandler_newportbeach_1970_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337" y="-27384"/>
            <a:ext cx="4320480" cy="696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06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65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500"/>
              </a:spcBef>
              <a:buNone/>
            </a:pPr>
            <a:r>
              <a:rPr lang="en-CA" altLang="en-US" sz="3000" b="1" dirty="0" smtClean="0">
                <a:latin typeface="Arial" panose="020B0604020202020204" pitchFamily="34" charset="0"/>
              </a:rPr>
              <a:t>John Bandler: Highlights</a:t>
            </a:r>
            <a:endParaRPr lang="en-CA" altLang="en-US" sz="3000" b="1" dirty="0">
              <a:latin typeface="Arial" panose="020B0604020202020204" pitchFamily="34" charset="0"/>
            </a:endParaRPr>
          </a:p>
          <a:p>
            <a:pPr>
              <a:spcBef>
                <a:spcPts val="1500"/>
              </a:spcBef>
              <a:buNone/>
            </a:pPr>
            <a:r>
              <a:rPr lang="en-CA" altLang="en-US" sz="3000" b="1" dirty="0">
                <a:latin typeface="Arial" panose="020B0604020202020204" pitchFamily="34" charset="0"/>
              </a:rPr>
              <a:t>1967</a:t>
            </a:r>
            <a:r>
              <a:rPr lang="en-CA" altLang="en-US" sz="3000" dirty="0">
                <a:latin typeface="Arial" panose="020B0604020202020204" pitchFamily="34" charset="0"/>
              </a:rPr>
              <a:t>: a senior academic </a:t>
            </a:r>
            <a:r>
              <a:rPr lang="en-CA" altLang="en-US" sz="3000" dirty="0" smtClean="0">
                <a:latin typeface="Arial" panose="020B0604020202020204" pitchFamily="34" charset="0"/>
              </a:rPr>
              <a:t>claims </a:t>
            </a:r>
            <a:r>
              <a:rPr lang="en-CA" altLang="en-US" sz="3000" dirty="0">
                <a:latin typeface="Arial" panose="020B0604020202020204" pitchFamily="34" charset="0"/>
              </a:rPr>
              <a:t>that my proposed research in CAD </a:t>
            </a:r>
            <a:r>
              <a:rPr lang="en-CA" altLang="en-US" sz="3000" dirty="0" smtClean="0">
                <a:latin typeface="Arial" panose="020B0604020202020204" pitchFamily="34" charset="0"/>
              </a:rPr>
              <a:t>has </a:t>
            </a:r>
            <a:r>
              <a:rPr lang="en-CA" altLang="en-US" sz="3000" dirty="0">
                <a:latin typeface="Arial" panose="020B0604020202020204" pitchFamily="34" charset="0"/>
              </a:rPr>
              <a:t>been fully explored</a:t>
            </a:r>
          </a:p>
          <a:p>
            <a:pPr>
              <a:spcBef>
                <a:spcPts val="1500"/>
              </a:spcBef>
              <a:buNone/>
            </a:pPr>
            <a:r>
              <a:rPr lang="en-CA" altLang="en-US" sz="3000" b="1" dirty="0">
                <a:latin typeface="Arial" panose="020B0604020202020204" pitchFamily="34" charset="0"/>
              </a:rPr>
              <a:t>1974</a:t>
            </a:r>
            <a:r>
              <a:rPr lang="en-CA" altLang="en-US" sz="3000" dirty="0">
                <a:latin typeface="Arial" panose="020B0604020202020204" pitchFamily="34" charset="0"/>
              </a:rPr>
              <a:t>: experts </a:t>
            </a:r>
            <a:r>
              <a:rPr lang="en-CA" altLang="en-US" sz="3000" dirty="0" smtClean="0">
                <a:latin typeface="Arial" panose="020B0604020202020204" pitchFamily="34" charset="0"/>
              </a:rPr>
              <a:t>predict </a:t>
            </a:r>
            <a:r>
              <a:rPr lang="en-CA" altLang="en-US" sz="3000" dirty="0">
                <a:latin typeface="Arial" panose="020B0604020202020204" pitchFamily="34" charset="0"/>
              </a:rPr>
              <a:t>that my work in CAD with tolerances would never prove useful; in </a:t>
            </a:r>
            <a:r>
              <a:rPr lang="en-CA" altLang="en-US" sz="3000" b="1" dirty="0">
                <a:latin typeface="Arial" panose="020B0604020202020204" pitchFamily="34" charset="0"/>
              </a:rPr>
              <a:t>1985</a:t>
            </a:r>
            <a:r>
              <a:rPr lang="en-CA" altLang="en-US" sz="3000" dirty="0">
                <a:latin typeface="Arial" panose="020B0604020202020204" pitchFamily="34" charset="0"/>
              </a:rPr>
              <a:t>, Raytheon </a:t>
            </a:r>
            <a:r>
              <a:rPr lang="en-CA" altLang="en-US" sz="3000" dirty="0" smtClean="0">
                <a:latin typeface="Arial" panose="020B0604020202020204" pitchFamily="34" charset="0"/>
              </a:rPr>
              <a:t>hires </a:t>
            </a:r>
            <a:r>
              <a:rPr lang="en-CA" altLang="en-US" sz="3000" dirty="0">
                <a:latin typeface="Arial" panose="020B0604020202020204" pitchFamily="34" charset="0"/>
              </a:rPr>
              <a:t>me to develop software; in </a:t>
            </a:r>
            <a:r>
              <a:rPr lang="en-CA" altLang="en-US" sz="3000" b="1" dirty="0">
                <a:latin typeface="Arial" panose="020B0604020202020204" pitchFamily="34" charset="0"/>
              </a:rPr>
              <a:t>2004</a:t>
            </a:r>
            <a:r>
              <a:rPr lang="en-CA" altLang="en-US" sz="3000" dirty="0">
                <a:latin typeface="Arial" panose="020B0604020202020204" pitchFamily="34" charset="0"/>
              </a:rPr>
              <a:t>, I </a:t>
            </a:r>
            <a:r>
              <a:rPr lang="en-CA" altLang="en-US" sz="3000" dirty="0" smtClean="0">
                <a:latin typeface="Arial" panose="020B0604020202020204" pitchFamily="34" charset="0"/>
              </a:rPr>
              <a:t>receive </a:t>
            </a:r>
            <a:r>
              <a:rPr lang="en-CA" altLang="en-US" sz="3000" dirty="0">
                <a:latin typeface="Arial" panose="020B0604020202020204" pitchFamily="34" charset="0"/>
              </a:rPr>
              <a:t>the IEEE MTT-S Society’s “</a:t>
            </a:r>
            <a:r>
              <a:rPr lang="en-CA" altLang="en-US" sz="3000" b="1" dirty="0">
                <a:latin typeface="Arial" panose="020B0604020202020204" pitchFamily="34" charset="0"/>
              </a:rPr>
              <a:t>Application Award</a:t>
            </a:r>
            <a:r>
              <a:rPr lang="en-CA" altLang="en-US" sz="3000" dirty="0">
                <a:latin typeface="Arial" panose="020B0604020202020204" pitchFamily="34" charset="0"/>
              </a:rPr>
              <a:t>,” in </a:t>
            </a:r>
            <a:r>
              <a:rPr lang="en-CA" altLang="en-US" sz="3000" b="1" dirty="0">
                <a:latin typeface="Arial" panose="020B0604020202020204" pitchFamily="34" charset="0"/>
              </a:rPr>
              <a:t>2013</a:t>
            </a:r>
            <a:r>
              <a:rPr lang="en-CA" altLang="en-US" sz="3000" dirty="0">
                <a:latin typeface="Arial" panose="020B0604020202020204" pitchFamily="34" charset="0"/>
              </a:rPr>
              <a:t>, the “</a:t>
            </a:r>
            <a:r>
              <a:rPr lang="en-CA" altLang="en-US" sz="3000" b="1" dirty="0">
                <a:latin typeface="Arial" panose="020B0604020202020204" pitchFamily="34" charset="0"/>
              </a:rPr>
              <a:t>Career Award</a:t>
            </a:r>
            <a:r>
              <a:rPr lang="en-CA" altLang="en-US" sz="3000" dirty="0">
                <a:latin typeface="Arial" panose="020B0604020202020204" pitchFamily="34" charset="0"/>
              </a:rPr>
              <a:t>” </a:t>
            </a:r>
          </a:p>
          <a:p>
            <a:pPr>
              <a:spcBef>
                <a:spcPts val="1500"/>
              </a:spcBef>
              <a:buNone/>
            </a:pPr>
            <a:r>
              <a:rPr lang="en-CA" altLang="en-US" sz="3000" b="1" dirty="0">
                <a:latin typeface="Arial" panose="020B0604020202020204" pitchFamily="34" charset="0"/>
              </a:rPr>
              <a:t>1993</a:t>
            </a:r>
            <a:r>
              <a:rPr lang="en-CA" altLang="en-US" sz="3000" dirty="0">
                <a:latin typeface="Arial" panose="020B0604020202020204" pitchFamily="34" charset="0"/>
              </a:rPr>
              <a:t>: I </a:t>
            </a:r>
            <a:r>
              <a:rPr lang="en-CA" altLang="en-US" sz="3000" dirty="0" smtClean="0">
                <a:latin typeface="Arial" panose="020B0604020202020204" pitchFamily="34" charset="0"/>
              </a:rPr>
              <a:t>ask </a:t>
            </a:r>
            <a:r>
              <a:rPr lang="en-CA" altLang="en-US" sz="3000" dirty="0">
                <a:latin typeface="Arial" panose="020B0604020202020204" pitchFamily="34" charset="0"/>
              </a:rPr>
              <a:t>Hewlett-Packard reps to allow me to link my optimization process to “HFSS”; they </a:t>
            </a:r>
            <a:r>
              <a:rPr lang="en-CA" altLang="en-US" sz="3000" dirty="0" smtClean="0">
                <a:latin typeface="Arial" panose="020B0604020202020204" pitchFamily="34" charset="0"/>
              </a:rPr>
              <a:t>laugh </a:t>
            </a:r>
            <a:r>
              <a:rPr lang="en-CA" altLang="en-US" sz="3000" dirty="0">
                <a:latin typeface="Arial" panose="020B0604020202020204" pitchFamily="34" charset="0"/>
              </a:rPr>
              <a:t>in my face; in </a:t>
            </a:r>
            <a:r>
              <a:rPr lang="en-CA" altLang="en-US" sz="3000" b="1" dirty="0">
                <a:latin typeface="Arial" panose="020B0604020202020204" pitchFamily="34" charset="0"/>
              </a:rPr>
              <a:t>1997</a:t>
            </a:r>
            <a:r>
              <a:rPr lang="en-CA" altLang="en-US" sz="3000" dirty="0">
                <a:latin typeface="Arial" panose="020B0604020202020204" pitchFamily="34" charset="0"/>
              </a:rPr>
              <a:t>, HP </a:t>
            </a:r>
            <a:r>
              <a:rPr lang="en-CA" altLang="en-US" sz="3000" dirty="0" smtClean="0">
                <a:latin typeface="Arial" panose="020B0604020202020204" pitchFamily="34" charset="0"/>
              </a:rPr>
              <a:t>buys </a:t>
            </a:r>
            <a:r>
              <a:rPr lang="en-CA" altLang="en-US" sz="3000" dirty="0">
                <a:latin typeface="Arial" panose="020B0604020202020204" pitchFamily="34" charset="0"/>
              </a:rPr>
              <a:t>my company; in </a:t>
            </a:r>
            <a:r>
              <a:rPr lang="en-CA" altLang="en-US" sz="3000" b="1" dirty="0">
                <a:latin typeface="Arial" panose="020B0604020202020204" pitchFamily="34" charset="0"/>
              </a:rPr>
              <a:t>2023</a:t>
            </a:r>
            <a:r>
              <a:rPr lang="en-CA" altLang="en-US" sz="3000" dirty="0">
                <a:latin typeface="Arial" panose="020B0604020202020204" pitchFamily="34" charset="0"/>
              </a:rPr>
              <a:t> I receive the </a:t>
            </a:r>
            <a:r>
              <a:rPr lang="en-CA" altLang="en-US" sz="3000" b="1" dirty="0">
                <a:latin typeface="Arial" panose="020B0604020202020204" pitchFamily="34" charset="0"/>
              </a:rPr>
              <a:t>IEEE Electromagnetics Award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2011,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2013, 2023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6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500"/>
              </a:spcBef>
              <a:buNone/>
            </a:pPr>
            <a:r>
              <a:rPr lang="en-CA" altLang="en-US" sz="3000" b="1" dirty="0" smtClean="0">
                <a:latin typeface="Arial" panose="020B0604020202020204" pitchFamily="34" charset="0"/>
              </a:rPr>
              <a:t>John Bandler: Highlights</a:t>
            </a:r>
          </a:p>
          <a:p>
            <a:pPr>
              <a:spcBef>
                <a:spcPts val="1500"/>
              </a:spcBef>
              <a:buNone/>
            </a:pPr>
            <a:r>
              <a:rPr lang="en-CA" altLang="en-US" sz="3000" b="1" dirty="0" smtClean="0">
                <a:latin typeface="Arial" panose="020B0604020202020204" pitchFamily="34" charset="0"/>
              </a:rPr>
              <a:t>1967</a:t>
            </a:r>
            <a:r>
              <a:rPr lang="en-CA" altLang="en-US" sz="3000" dirty="0" smtClean="0">
                <a:latin typeface="Arial" panose="020B0604020202020204" pitchFamily="34" charset="0"/>
              </a:rPr>
              <a:t>: a </a:t>
            </a:r>
            <a:r>
              <a:rPr lang="en-CA" altLang="en-US" sz="3000" dirty="0">
                <a:latin typeface="Arial" panose="020B0604020202020204" pitchFamily="34" charset="0"/>
              </a:rPr>
              <a:t>senior academic </a:t>
            </a:r>
            <a:r>
              <a:rPr lang="en-CA" altLang="en-US" sz="3000" dirty="0" smtClean="0">
                <a:latin typeface="Arial" panose="020B0604020202020204" pitchFamily="34" charset="0"/>
              </a:rPr>
              <a:t>claims </a:t>
            </a:r>
            <a:r>
              <a:rPr lang="en-CA" altLang="en-US" sz="3000" dirty="0">
                <a:latin typeface="Arial" panose="020B0604020202020204" pitchFamily="34" charset="0"/>
              </a:rPr>
              <a:t>that my proposed research in CAD </a:t>
            </a:r>
            <a:r>
              <a:rPr lang="en-CA" altLang="en-US" sz="3000" dirty="0" smtClean="0">
                <a:latin typeface="Arial" panose="020B0604020202020204" pitchFamily="34" charset="0"/>
              </a:rPr>
              <a:t>has </a:t>
            </a:r>
            <a:r>
              <a:rPr lang="en-CA" altLang="en-US" sz="3000" dirty="0">
                <a:latin typeface="Arial" panose="020B0604020202020204" pitchFamily="34" charset="0"/>
              </a:rPr>
              <a:t>been fully explored</a:t>
            </a:r>
          </a:p>
          <a:p>
            <a:pPr>
              <a:spcBef>
                <a:spcPts val="1500"/>
              </a:spcBef>
              <a:buNone/>
            </a:pPr>
            <a:r>
              <a:rPr lang="en-CA" altLang="en-US" sz="3000" b="1" dirty="0">
                <a:latin typeface="Arial" panose="020B0604020202020204" pitchFamily="34" charset="0"/>
              </a:rPr>
              <a:t>1974</a:t>
            </a:r>
            <a:r>
              <a:rPr lang="en-CA" altLang="en-US" sz="3000" dirty="0">
                <a:latin typeface="Arial" panose="020B0604020202020204" pitchFamily="34" charset="0"/>
              </a:rPr>
              <a:t>: experts </a:t>
            </a:r>
            <a:r>
              <a:rPr lang="en-CA" altLang="en-US" sz="3000" dirty="0" smtClean="0">
                <a:latin typeface="Arial" panose="020B0604020202020204" pitchFamily="34" charset="0"/>
              </a:rPr>
              <a:t>predict </a:t>
            </a:r>
            <a:r>
              <a:rPr lang="en-CA" altLang="en-US" sz="3000" dirty="0">
                <a:latin typeface="Arial" panose="020B0604020202020204" pitchFamily="34" charset="0"/>
              </a:rPr>
              <a:t>that my work in CAD with tolerances would never prove useful; in </a:t>
            </a:r>
            <a:r>
              <a:rPr lang="en-CA" altLang="en-US" sz="3000" b="1" dirty="0">
                <a:latin typeface="Arial" panose="020B0604020202020204" pitchFamily="34" charset="0"/>
              </a:rPr>
              <a:t>1985</a:t>
            </a:r>
            <a:r>
              <a:rPr lang="en-CA" altLang="en-US" sz="3000" dirty="0">
                <a:latin typeface="Arial" panose="020B0604020202020204" pitchFamily="34" charset="0"/>
              </a:rPr>
              <a:t>, Raytheon </a:t>
            </a:r>
            <a:r>
              <a:rPr lang="en-CA" altLang="en-US" sz="3000" dirty="0" smtClean="0">
                <a:latin typeface="Arial" panose="020B0604020202020204" pitchFamily="34" charset="0"/>
              </a:rPr>
              <a:t>hires </a:t>
            </a:r>
            <a:r>
              <a:rPr lang="en-CA" altLang="en-US" sz="3000" dirty="0">
                <a:latin typeface="Arial" panose="020B0604020202020204" pitchFamily="34" charset="0"/>
              </a:rPr>
              <a:t>me to develop software; in </a:t>
            </a:r>
            <a:r>
              <a:rPr lang="en-CA" altLang="en-US" sz="3000" b="1" dirty="0">
                <a:latin typeface="Arial" panose="020B0604020202020204" pitchFamily="34" charset="0"/>
              </a:rPr>
              <a:t>2004</a:t>
            </a:r>
            <a:r>
              <a:rPr lang="en-CA" altLang="en-US" sz="3000" dirty="0">
                <a:latin typeface="Arial" panose="020B0604020202020204" pitchFamily="34" charset="0"/>
              </a:rPr>
              <a:t>, I </a:t>
            </a:r>
            <a:r>
              <a:rPr lang="en-CA" altLang="en-US" sz="3000" dirty="0" smtClean="0">
                <a:latin typeface="Arial" panose="020B0604020202020204" pitchFamily="34" charset="0"/>
              </a:rPr>
              <a:t>receive </a:t>
            </a:r>
            <a:r>
              <a:rPr lang="en-CA" altLang="en-US" sz="3000" dirty="0">
                <a:latin typeface="Arial" panose="020B0604020202020204" pitchFamily="34" charset="0"/>
              </a:rPr>
              <a:t>the IEEE MTT-S Society’s “</a:t>
            </a:r>
            <a:r>
              <a:rPr lang="en-CA" altLang="en-US" sz="3000" b="1" dirty="0">
                <a:latin typeface="Arial" panose="020B0604020202020204" pitchFamily="34" charset="0"/>
              </a:rPr>
              <a:t>Application Award</a:t>
            </a:r>
            <a:r>
              <a:rPr lang="en-CA" altLang="en-US" sz="3000" dirty="0">
                <a:latin typeface="Arial" panose="020B0604020202020204" pitchFamily="34" charset="0"/>
              </a:rPr>
              <a:t>,” in </a:t>
            </a:r>
            <a:r>
              <a:rPr lang="en-CA" altLang="en-US" sz="3000" b="1" dirty="0">
                <a:latin typeface="Arial" panose="020B0604020202020204" pitchFamily="34" charset="0"/>
              </a:rPr>
              <a:t>2013</a:t>
            </a:r>
            <a:r>
              <a:rPr lang="en-CA" altLang="en-US" sz="3000" dirty="0">
                <a:latin typeface="Arial" panose="020B0604020202020204" pitchFamily="34" charset="0"/>
              </a:rPr>
              <a:t>, the “</a:t>
            </a:r>
            <a:r>
              <a:rPr lang="en-CA" altLang="en-US" sz="3000" b="1" dirty="0">
                <a:latin typeface="Arial" panose="020B0604020202020204" pitchFamily="34" charset="0"/>
              </a:rPr>
              <a:t>Career Award</a:t>
            </a:r>
            <a:r>
              <a:rPr lang="en-CA" altLang="en-US" sz="3000" dirty="0">
                <a:latin typeface="Arial" panose="020B0604020202020204" pitchFamily="34" charset="0"/>
              </a:rPr>
              <a:t>” 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2011,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2013, 2023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C:\F_Drive\Art-Logos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960" y="4229636"/>
            <a:ext cx="1368152" cy="192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BACKUP-PC-BANDLER-03\Aptiva\Maxtorpart2\corelwork\Hp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9456" y="4366411"/>
            <a:ext cx="222526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14414" y="3882531"/>
            <a:ext cx="10050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4800" dirty="0" smtClean="0">
              <a:latin typeface="+mj-lt"/>
            </a:endParaRPr>
          </a:p>
          <a:p>
            <a:r>
              <a:rPr lang="en-CA" sz="4800" dirty="0" smtClean="0">
                <a:latin typeface="+mj-lt"/>
              </a:rPr>
              <a:t>	         HFSS +	   OSA	= “LOL”</a:t>
            </a:r>
            <a:endParaRPr lang="en-CA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556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CA" altLang="en-US" sz="4800" b="1" dirty="0">
                <a:solidFill>
                  <a:srgbClr val="000000"/>
                </a:solidFill>
                <a:latin typeface="Arial" charset="0"/>
              </a:rPr>
              <a:t>If Your “New” Idea Is . . .</a:t>
            </a:r>
          </a:p>
          <a:p>
            <a:pPr>
              <a:spcBef>
                <a:spcPct val="0"/>
              </a:spcBef>
              <a:buNone/>
            </a:pPr>
            <a:endParaRPr lang="en-CA" altLang="en-US" sz="4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instantly </a:t>
            </a:r>
            <a:r>
              <a:rPr lang="en-CA" altLang="en-US" sz="4800" dirty="0">
                <a:solidFill>
                  <a:srgbClr val="000000"/>
                </a:solidFill>
                <a:latin typeface="Arial" charset="0"/>
              </a:rPr>
              <a:t>understood</a:t>
            </a:r>
          </a:p>
          <a:p>
            <a:pPr>
              <a:spcBef>
                <a:spcPct val="0"/>
              </a:spcBef>
              <a:buNone/>
            </a:pPr>
            <a:endParaRPr lang="en-CA" altLang="en-US" sz="48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4800" dirty="0">
                <a:solidFill>
                  <a:srgbClr val="000000"/>
                </a:solidFill>
                <a:latin typeface="Arial" charset="0"/>
              </a:rPr>
              <a:t>instantly 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acclaimed</a:t>
            </a:r>
          </a:p>
          <a:p>
            <a:pPr>
              <a:spcBef>
                <a:spcPct val="0"/>
              </a:spcBef>
              <a:buNone/>
            </a:pPr>
            <a:endParaRPr lang="en-CA" altLang="en-US" sz="48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Is it really new?</a:t>
            </a:r>
            <a:endParaRPr lang="en-CA" altLang="en-US" sz="4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</a:t>
            </a:r>
            <a:r>
              <a:rPr kumimoji="0" lang="en-CA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2013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04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2209800" y="2130437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altLang="en-US" dirty="0">
                <a:latin typeface="Arial" panose="020B0604020202020204" pitchFamily="34" charset="0"/>
                <a:cs typeface="Arial" panose="020B0604020202020204" pitchFamily="34" charset="0"/>
              </a:rPr>
              <a:t>YOUR NEXT BREAKTHROUGH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9087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ts val="2400"/>
              </a:spcBef>
              <a:buNone/>
            </a:pPr>
            <a:r>
              <a:rPr lang="en-CA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Next Breakthrough</a:t>
            </a:r>
          </a:p>
          <a:p>
            <a:pPr lvl="0">
              <a:spcBef>
                <a:spcPts val="2400"/>
              </a:spcBef>
              <a:buNone/>
            </a:pPr>
            <a:r>
              <a:rPr lang="en-CA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staring you in the face</a:t>
            </a:r>
          </a:p>
          <a:p>
            <a:pPr lvl="0">
              <a:spcBef>
                <a:spcPts val="2400"/>
              </a:spcBef>
              <a:buNone/>
            </a:pPr>
            <a:r>
              <a:rPr lang="en-CA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you don’t see it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7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911424" y="508000"/>
            <a:ext cx="10297144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400"/>
              </a:spcBef>
              <a:buNone/>
            </a:pPr>
            <a:r>
              <a:rPr lang="en-US" sz="4800" b="1" dirty="0">
                <a:latin typeface="Arial" charset="0"/>
              </a:rPr>
              <a:t>My Sony </a:t>
            </a:r>
            <a:r>
              <a:rPr lang="el-GR" sz="4800" b="1" dirty="0">
                <a:latin typeface="Arial" charset="0"/>
              </a:rPr>
              <a:t>α</a:t>
            </a:r>
            <a:r>
              <a:rPr lang="en-US" sz="4800" b="1" dirty="0">
                <a:latin typeface="Arial" charset="0"/>
              </a:rPr>
              <a:t>77 Features </a:t>
            </a:r>
            <a:r>
              <a:rPr lang="en-US" sz="4800" b="1" dirty="0">
                <a:solidFill>
                  <a:srgbClr val="FF0000"/>
                </a:solidFill>
                <a:latin typeface="Arial" charset="0"/>
              </a:rPr>
              <a:t>In-Camera</a:t>
            </a:r>
            <a:r>
              <a:rPr lang="en-US" sz="4800" b="1" dirty="0">
                <a:latin typeface="Arial" charset="0"/>
              </a:rPr>
              <a:t> Special Effects</a:t>
            </a:r>
          </a:p>
          <a:p>
            <a:pPr>
              <a:spcBef>
                <a:spcPts val="2400"/>
              </a:spcBef>
              <a:buNone/>
            </a:pPr>
            <a:r>
              <a:rPr lang="en-US" sz="4800" dirty="0">
                <a:latin typeface="Arial" charset="0"/>
              </a:rPr>
              <a:t>“Useful or not?” </a:t>
            </a:r>
          </a:p>
          <a:p>
            <a:pPr>
              <a:spcBef>
                <a:spcPts val="2400"/>
              </a:spcBef>
              <a:buNone/>
            </a:pPr>
            <a:r>
              <a:rPr lang="en-US" sz="4800" dirty="0">
                <a:latin typeface="Arial" charset="0"/>
              </a:rPr>
              <a:t>“No,” says Q.S. Cheng, my collaborator. “Photoshop can do all that.”</a:t>
            </a: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694F0-B1EA-4599-8388-7A2D0C3DFC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5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9416" y="6309320"/>
            <a:ext cx="266429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5" rIns="91424" bIns="4571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2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Bandler, 2014</a:t>
            </a:r>
            <a:endParaRPr kumimoji="0" lang="en-CA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4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MS2017_OP_r1ac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S2017_OP_r1ac" id="{E254AC6C-FA64-4698-934A-7A976E7E81ED}" vid="{877A9143-CBFC-4C11-BE25-6AA951D0C57B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47764</TotalTime>
  <Words>4609</Words>
  <Application>Microsoft Office PowerPoint</Application>
  <PresentationFormat>Widescreen</PresentationFormat>
  <Paragraphs>970</Paragraphs>
  <Slides>117</Slides>
  <Notes>116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117</vt:i4>
      </vt:variant>
    </vt:vector>
  </HeadingPairs>
  <TitlesOfParts>
    <vt:vector size="128" baseType="lpstr">
      <vt:lpstr>Arial</vt:lpstr>
      <vt:lpstr>Avenir Next Medium</vt:lpstr>
      <vt:lpstr>Calibri</vt:lpstr>
      <vt:lpstr>Calibri Light</vt:lpstr>
      <vt:lpstr>Lucida Handwriting</vt:lpstr>
      <vt:lpstr>Tahoma</vt:lpstr>
      <vt:lpstr>4_Office Theme</vt:lpstr>
      <vt:lpstr>IMS2017_OP_r1ac</vt:lpstr>
      <vt:lpstr>1_Office Theme</vt:lpstr>
      <vt:lpstr>Office Theme</vt:lpstr>
      <vt:lpstr>6_Office Theme</vt:lpstr>
      <vt:lpstr>PowerPoint Presentation</vt:lpstr>
      <vt:lpstr> ATTENDEES PLEASE:  THIS MEETING IS BEING RECORDED  CAMERAS OFF ALWAYS   MICROPHONES MUTE UNLESS ASKING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LOOKS CAN BE DECEIVING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 “Truth Isn’t Truth”                   —Rudy Giuliani, 2018</vt:lpstr>
      <vt:lpstr>ETHICS IN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OK, WHAT ARE YOU HIDING? AND WHY?</vt:lpstr>
      <vt:lpstr>PowerPoint Presentation</vt:lpstr>
      <vt:lpstr>PowerPoint Presentation</vt:lpstr>
      <vt:lpstr>BUDGET</vt:lpstr>
      <vt:lpstr>PowerPoint Presentation</vt:lpstr>
      <vt:lpstr>PowerPoint Presentation</vt:lpstr>
      <vt:lpstr>WHERE DOES YOUR MONEY COME FROM?</vt:lpstr>
      <vt:lpstr>HOW IS IT SPENT?</vt:lpstr>
      <vt:lpstr>PowerPoint Presentation</vt:lpstr>
      <vt:lpstr>PowerPoint Presentation</vt:lpstr>
      <vt:lpstr>PowerPoint Presentation</vt:lpstr>
      <vt:lpstr>PowerPoint Presentation</vt:lpstr>
      <vt:lpstr>SUBTEXT: IT’S EVERYWHERE!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CAN BE DECEIVING TOO</vt:lpstr>
      <vt:lpstr>PowerPoint Presentation</vt:lpstr>
      <vt:lpstr>BIAS</vt:lpstr>
      <vt:lpstr>PowerPoint Presentation</vt:lpstr>
      <vt:lpstr>PowerPoint Presentation</vt:lpstr>
      <vt:lpstr>EVERYONE HAS AN AGENDA</vt:lpstr>
      <vt:lpstr>PowerPoint Presentation</vt:lpstr>
      <vt:lpstr>PowerPoint Presentation</vt:lpstr>
      <vt:lpstr>THE HUMAN MIND</vt:lpstr>
      <vt:lpstr>PowerPoint Presentation</vt:lpstr>
      <vt:lpstr>PowerPoint Presentation</vt:lpstr>
      <vt:lpstr>PowerPoint Presentation</vt:lpstr>
      <vt:lpstr>QUESTION EVERYTHING</vt:lpstr>
      <vt:lpstr>PowerPoint Presentation</vt:lpstr>
      <vt:lpstr>PowerPoint Presentation</vt:lpstr>
      <vt:lpstr>PowerPoint Presentation</vt:lpstr>
      <vt:lpstr>PowerPoint Presentation</vt:lpstr>
      <vt:lpstr>LET’S TALK FRAUD</vt:lpstr>
      <vt:lpstr>PowerPoint Presentation</vt:lpstr>
      <vt:lpstr>PowerPoint Presentation</vt:lpstr>
      <vt:lpstr>It’s not my fault. They made me do it. Hey, everyone does it.</vt:lpstr>
      <vt:lpstr>IMPRESSIONS</vt:lpstr>
      <vt:lpstr>PowerPoint Presentation</vt:lpstr>
      <vt:lpstr>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PLAYWRIGHT’S EXPERT OPINION</vt:lpstr>
      <vt:lpstr>PowerPoint Presentation</vt:lpstr>
      <vt:lpstr>PowerPoint Presentation</vt:lpstr>
      <vt:lpstr>MEASURING SUCCESS “METRICS”</vt:lpstr>
      <vt:lpstr>BE CREATIVE: USE ANY FORMULA THAT FITS YOUR AGENDA!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BEWARE OF EXPERTS, TEACHERS, GURUS, AND PEERS</vt:lpstr>
      <vt:lpstr>PowerPoint Presentation</vt:lpstr>
      <vt:lpstr>PowerPoint Presentation</vt:lpstr>
      <vt:lpstr>PowerPoint Presentation</vt:lpstr>
      <vt:lpstr>PowerPoint Presentation</vt:lpstr>
      <vt:lpstr>RIDICULE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NEXT BREAKTHROUGH</vt:lpstr>
      <vt:lpstr>PowerPoint Presentation</vt:lpstr>
      <vt:lpstr>PowerPoint Presentation</vt:lpstr>
      <vt:lpstr>PowerPoint Presentation</vt:lpstr>
      <vt:lpstr>PowerPoint Presentation</vt:lpstr>
      <vt:lpstr>VULNERABILITY</vt:lpstr>
      <vt:lpstr>PowerPoint Presentation</vt:lpstr>
      <vt:lpstr>PowerPoint Presentation</vt:lpstr>
      <vt:lpstr>PowerPoint Presentation</vt:lpstr>
      <vt:lpstr>THE WELL-TRODDEN PATH IS CROWDED</vt:lpstr>
      <vt:lpstr>PowerPoint Presentation</vt:lpstr>
      <vt:lpstr>PowerPoint Presentation</vt:lpstr>
      <vt:lpstr>SPACE MAPPING</vt:lpstr>
      <vt:lpstr>PowerPoint Presentation</vt:lpstr>
      <vt:lpstr>SPACE MAPPING EXPLAINS THE ENGINEER’S MYSTERIOUS “FEEL” MAPPING</vt:lpstr>
      <vt:lpstr>FOR YEARS: “John, why is your group the only group working on space mapping?”</vt:lpstr>
      <vt:lpstr>FINAL WORDS</vt:lpstr>
      <vt:lpstr>PowerPoint Presentation</vt:lpstr>
      <vt:lpstr>PowerPoint Presentation</vt:lpstr>
      <vt:lpstr>PowerPoint Presentation</vt:lpstr>
      <vt:lpstr>THANK YOU</vt:lpstr>
    </vt:vector>
  </TitlesOfParts>
  <Company>McMaster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Bandler, From Creativity To Success, February 6, 2023</dc:title>
  <dc:creator>John Bandler</dc:creator>
  <cp:lastModifiedBy>John Bandler</cp:lastModifiedBy>
  <cp:revision>912</cp:revision>
  <cp:lastPrinted>2021-10-28T18:19:25Z</cp:lastPrinted>
  <dcterms:created xsi:type="dcterms:W3CDTF">2015-01-08T21:03:35Z</dcterms:created>
  <dcterms:modified xsi:type="dcterms:W3CDTF">2023-07-02T14:20:20Z</dcterms:modified>
</cp:coreProperties>
</file>