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7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  <p:sldMasterId id="2147483819" r:id="rId3"/>
    <p:sldMasterId id="2147484003" r:id="rId4"/>
    <p:sldMasterId id="2147484017" r:id="rId5"/>
    <p:sldMasterId id="2147484033" r:id="rId6"/>
    <p:sldMasterId id="2147484051" r:id="rId7"/>
    <p:sldMasterId id="2147484069" r:id="rId8"/>
  </p:sldMasterIdLst>
  <p:notesMasterIdLst>
    <p:notesMasterId r:id="rId85"/>
  </p:notesMasterIdLst>
  <p:sldIdLst>
    <p:sldId id="1012" r:id="rId9"/>
    <p:sldId id="1410" r:id="rId10"/>
    <p:sldId id="1421" r:id="rId11"/>
    <p:sldId id="1322" r:id="rId12"/>
    <p:sldId id="1323" r:id="rId13"/>
    <p:sldId id="1451" r:id="rId14"/>
    <p:sldId id="1324" r:id="rId15"/>
    <p:sldId id="1325" r:id="rId16"/>
    <p:sldId id="1326" r:id="rId17"/>
    <p:sldId id="1327" r:id="rId18"/>
    <p:sldId id="1402" r:id="rId19"/>
    <p:sldId id="1397" r:id="rId20"/>
    <p:sldId id="1398" r:id="rId21"/>
    <p:sldId id="1399" r:id="rId22"/>
    <p:sldId id="1442" r:id="rId23"/>
    <p:sldId id="1400" r:id="rId24"/>
    <p:sldId id="1334" r:id="rId25"/>
    <p:sldId id="1335" r:id="rId26"/>
    <p:sldId id="1336" r:id="rId27"/>
    <p:sldId id="1443" r:id="rId28"/>
    <p:sldId id="1444" r:id="rId29"/>
    <p:sldId id="1445" r:id="rId30"/>
    <p:sldId id="1452" r:id="rId31"/>
    <p:sldId id="1403" r:id="rId32"/>
    <p:sldId id="1404" r:id="rId33"/>
    <p:sldId id="1405" r:id="rId34"/>
    <p:sldId id="1406" r:id="rId35"/>
    <p:sldId id="1407" r:id="rId36"/>
    <p:sldId id="1374" r:id="rId37"/>
    <p:sldId id="1375" r:id="rId38"/>
    <p:sldId id="1376" r:id="rId39"/>
    <p:sldId id="1377" r:id="rId40"/>
    <p:sldId id="1378" r:id="rId41"/>
    <p:sldId id="1379" r:id="rId42"/>
    <p:sldId id="1380" r:id="rId43"/>
    <p:sldId id="1381" r:id="rId44"/>
    <p:sldId id="1394" r:id="rId45"/>
    <p:sldId id="1382" r:id="rId46"/>
    <p:sldId id="1383" r:id="rId47"/>
    <p:sldId id="1384" r:id="rId48"/>
    <p:sldId id="1395" r:id="rId49"/>
    <p:sldId id="1391" r:id="rId50"/>
    <p:sldId id="1390" r:id="rId51"/>
    <p:sldId id="1389" r:id="rId52"/>
    <p:sldId id="1396" r:id="rId53"/>
    <p:sldId id="1392" r:id="rId54"/>
    <p:sldId id="1426" r:id="rId55"/>
    <p:sldId id="1427" r:id="rId56"/>
    <p:sldId id="1428" r:id="rId57"/>
    <p:sldId id="1429" r:id="rId58"/>
    <p:sldId id="1430" r:id="rId59"/>
    <p:sldId id="1431" r:id="rId60"/>
    <p:sldId id="1432" r:id="rId61"/>
    <p:sldId id="1433" r:id="rId62"/>
    <p:sldId id="1434" r:id="rId63"/>
    <p:sldId id="1435" r:id="rId64"/>
    <p:sldId id="1436" r:id="rId65"/>
    <p:sldId id="1437" r:id="rId66"/>
    <p:sldId id="1438" r:id="rId67"/>
    <p:sldId id="1439" r:id="rId68"/>
    <p:sldId id="1440" r:id="rId69"/>
    <p:sldId id="1339" r:id="rId70"/>
    <p:sldId id="1340" r:id="rId71"/>
    <p:sldId id="1341" r:id="rId72"/>
    <p:sldId id="1342" r:id="rId73"/>
    <p:sldId id="1343" r:id="rId74"/>
    <p:sldId id="1344" r:id="rId75"/>
    <p:sldId id="1345" r:id="rId76"/>
    <p:sldId id="1346" r:id="rId77"/>
    <p:sldId id="1347" r:id="rId78"/>
    <p:sldId id="1348" r:id="rId79"/>
    <p:sldId id="1349" r:id="rId80"/>
    <p:sldId id="1350" r:id="rId81"/>
    <p:sldId id="1351" r:id="rId82"/>
    <p:sldId id="1352" r:id="rId83"/>
    <p:sldId id="1353" r:id="rId84"/>
  </p:sldIdLst>
  <p:sldSz cx="9144000" cy="6858000" type="screen4x3"/>
  <p:notesSz cx="6858000" cy="9144000"/>
  <p:defaultTextStyle>
    <a:defPPr>
      <a:defRPr lang="en-US"/>
    </a:defPPr>
    <a:lvl1pPr marL="0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1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3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3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6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9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7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176" autoAdjust="0"/>
  </p:normalViewPr>
  <p:slideViewPr>
    <p:cSldViewPr>
      <p:cViewPr varScale="1">
        <p:scale>
          <a:sx n="55" d="100"/>
          <a:sy n="55" d="100"/>
        </p:scale>
        <p:origin x="898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tableStyles" Target="tableStyle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viewProps" Target="viewProp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15229-4F5C-4E6E-9E72-CD6837FE8801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740D4-E0BB-49B7-B6EF-111E4A2A66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89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1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3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3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6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9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7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9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EC660B-E5B8-43FF-A9E7-EBE3D7953C8D}" type="slidenum">
              <a:rPr lang="en-US" altLang="en-US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74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23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95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7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9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11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15E77B30-CE81-46E1-A906-A639DD80A7DD}" type="slidenum">
              <a:rPr lang="en-US" altLang="en-US" smtClean="0">
                <a:solidFill>
                  <a:prstClr val="black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10</a:t>
            </a:fld>
            <a:endParaRPr lang="en-US" altLang="en-US" smtClean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06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C4B997E-01D8-4C22-9136-A4B271444AD3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11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2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E6D6C74A-F7AE-47B7-94EA-3EB8D8FFB4BC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12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04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9EB7205-858E-4C9B-81D5-3775D42AE7E2}" type="slidenum">
              <a:rPr lang="en-US" altLang="en-US" smtClean="0">
                <a:solidFill>
                  <a:prstClr val="black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13</a:t>
            </a:fld>
            <a:endParaRPr lang="en-US" altLang="en-US" smtClean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47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D1C335E7-467D-47F0-99AA-9E44318CCE86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14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1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C4B997E-01D8-4C22-9136-A4B271444AD3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15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25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E6D6C74A-F7AE-47B7-94EA-3EB8D8FFB4BC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16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77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E23BAD8-FD09-46B3-A938-8A7761E0120F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17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33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7374A95-511C-4B08-BAB6-E55EA4DDC169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18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1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411A901-869D-479D-83FA-A5D1558786E9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19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1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0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9pPr>
          </a:lstStyle>
          <a:p>
            <a:pPr>
              <a:defRPr/>
            </a:pPr>
            <a:fld id="{E3473A31-46BE-4E12-BC3B-54CDA2C0538C}" type="slidenum">
              <a:rPr lang="en-US" altLang="en-US" sz="1200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5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C4B997E-01D8-4C22-9136-A4B271444AD3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20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00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E6D6C74A-F7AE-47B7-94EA-3EB8D8FFB4BC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21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02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D1C335E7-467D-47F0-99AA-9E44318CCE86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22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33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D1C335E7-467D-47F0-99AA-9E44318CCE86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23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10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E053E9B4-0B6A-4903-B1F0-58135EABF82D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24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02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6BBCADBC-EA26-441B-8C4D-2AE7A21121DC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25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71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40D2BD2-4B7B-4C23-8479-4CEBA3BDF1C1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26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00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D53FE50-1F70-41D8-B08D-C61BA5EF87B7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27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40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81B711F-A308-428C-B836-7143795E8B67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28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59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4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B7F9B701-0198-44E3-BFBB-2D82C6A5F37D}" type="slidenum">
              <a:rPr lang="en-US" altLang="en-US" smtClean="0">
                <a:solidFill>
                  <a:prstClr val="black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29</a:t>
            </a:fld>
            <a:endParaRPr lang="en-US" altLang="en-US" smtClean="0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1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C4B997E-01D8-4C22-9136-A4B271444AD3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3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01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7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848CB70-0B17-4DD0-A50F-D4F6A85E2209}" type="slidenum">
              <a:rPr lang="en-US" altLang="en-US" smtClean="0">
                <a:solidFill>
                  <a:prstClr val="black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30</a:t>
            </a:fld>
            <a:endParaRPr lang="en-US" altLang="en-US" smtClean="0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03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4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0CB9AD8-3BE3-464E-B707-7110FAD3B885}" type="slidenum">
              <a:rPr lang="en-US" altLang="en-US" smtClean="0">
                <a:solidFill>
                  <a:srgbClr val="000000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31</a:t>
            </a:fld>
            <a:endParaRPr lang="en-US" altLang="en-US" smtClean="0">
              <a:solidFill>
                <a:srgbClr val="000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16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4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0CB9AD8-3BE3-464E-B707-7110FAD3B885}" type="slidenum">
              <a:rPr lang="en-US" altLang="en-US" smtClean="0">
                <a:solidFill>
                  <a:srgbClr val="000000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32</a:t>
            </a:fld>
            <a:endParaRPr lang="en-US" altLang="en-US" smtClean="0">
              <a:solidFill>
                <a:srgbClr val="000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2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4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0CB9AD8-3BE3-464E-B707-7110FAD3B885}" type="slidenum">
              <a:rPr lang="en-US" altLang="en-US" smtClean="0">
                <a:solidFill>
                  <a:srgbClr val="000000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33</a:t>
            </a:fld>
            <a:endParaRPr lang="en-US" altLang="en-US" smtClean="0">
              <a:solidFill>
                <a:srgbClr val="000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757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5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70B5433E-E103-477A-AD07-98381C646D64}" type="slidenum">
              <a:rPr lang="en-US" altLang="en-US" smtClean="0">
                <a:solidFill>
                  <a:srgbClr val="000000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34</a:t>
            </a:fld>
            <a:endParaRPr lang="en-US" altLang="en-US" smtClean="0">
              <a:solidFill>
                <a:srgbClr val="000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06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4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0CB9AD8-3BE3-464E-B707-7110FAD3B885}" type="slidenum">
              <a:rPr lang="en-US" altLang="en-US" smtClean="0">
                <a:solidFill>
                  <a:srgbClr val="000000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35</a:t>
            </a:fld>
            <a:endParaRPr lang="en-US" altLang="en-US" smtClean="0">
              <a:solidFill>
                <a:srgbClr val="000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437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0600EB0-98FF-43EF-844D-299D3E8F6068}" type="slidenum">
              <a:rPr lang="en-US" altLang="en-US" smtClean="0">
                <a:solidFill>
                  <a:prstClr val="black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36</a:t>
            </a:fld>
            <a:endParaRPr lang="en-US" altLang="en-US" smtClean="0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56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4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B7F9B701-0198-44E3-BFBB-2D82C6A5F37D}" type="slidenum">
              <a:rPr lang="en-US" altLang="en-US" smtClean="0">
                <a:solidFill>
                  <a:prstClr val="black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37</a:t>
            </a:fld>
            <a:endParaRPr lang="en-US" altLang="en-US" smtClean="0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874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37821E8E-57E6-4984-8D7D-564B4C04B564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38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153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22677A1-DC2E-45AC-B059-CE66951B09E3}" type="slidenum">
              <a:rPr lang="en-US" altLang="en-US" smtClean="0">
                <a:solidFill>
                  <a:prstClr val="black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39</a:t>
            </a:fld>
            <a:endParaRPr lang="en-US" altLang="en-US" smtClean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3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55650" indent="-290513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62050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27188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92325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D9AAC8A-2D9C-4872-BC7F-09BB0CC3452E}" type="slidenum">
              <a:rPr lang="en-US" altLang="en-US" sz="12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3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0171" indent="-2808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3340" indent="-2246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2677" indent="-2246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2013" indent="-2246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71349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20685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70021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9357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8B55230-84E5-4AC2-ADAB-4E8CA6E14C2E}" type="slidenum">
              <a:rPr lang="en-US" altLang="en-US">
                <a:solidFill>
                  <a:prstClr val="black"/>
                </a:solidFill>
                <a:latin typeface="Lucida Handwriting" pitchFamily="66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77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4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B7F9B701-0198-44E3-BFBB-2D82C6A5F37D}" type="slidenum">
              <a:rPr lang="en-US" altLang="en-US" smtClean="0">
                <a:solidFill>
                  <a:prstClr val="black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41</a:t>
            </a:fld>
            <a:endParaRPr lang="en-US" altLang="en-US" smtClean="0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094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0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9pPr>
          </a:lstStyle>
          <a:p>
            <a:pPr>
              <a:defRPr/>
            </a:pPr>
            <a:fld id="{E3473A31-46BE-4E12-BC3B-54CDA2C0538C}" type="slidenum">
              <a:rPr lang="en-US" altLang="en-US" sz="1200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463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4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B7F9B701-0198-44E3-BFBB-2D82C6A5F37D}" type="slidenum">
              <a:rPr lang="en-US" altLang="en-US" smtClean="0">
                <a:solidFill>
                  <a:prstClr val="black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45</a:t>
            </a:fld>
            <a:endParaRPr lang="en-US" altLang="en-US" smtClean="0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568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0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9pPr>
          </a:lstStyle>
          <a:p>
            <a:pPr>
              <a:defRPr/>
            </a:pPr>
            <a:fld id="{E3473A31-46BE-4E12-BC3B-54CDA2C0538C}" type="slidenum">
              <a:rPr lang="en-US" altLang="en-US" sz="1200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698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1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E356DB-BAA7-4654-900E-7C99AFC03CA3}" type="slidenum">
              <a:rPr lang="en-US" altLang="en-US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536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3BEB9C-411B-4365-BB2F-D0B73780FF22}" type="slidenum">
              <a:rPr lang="en-US" altLang="en-US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575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3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itchFamily="66" charset="0"/>
                <a:cs typeface="Arial" charset="0"/>
              </a:defRPr>
            </a:lvl9pPr>
          </a:lstStyle>
          <a:p>
            <a:pPr>
              <a:defRPr/>
            </a:pPr>
            <a:fld id="{1EEEB1D5-B6C3-455F-ADAE-DB7C6957ACE8}" type="slidenum">
              <a:rPr lang="en-US" altLang="en-US" sz="1200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752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30EE0E5B-A618-4747-BDDD-3FF6B9D8A6D4}" type="slidenum">
              <a:rPr lang="en-US" altLang="en-US" smtClean="0">
                <a:solidFill>
                  <a:prstClr val="black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50</a:t>
            </a:fld>
            <a:endParaRPr lang="en-US" altLang="en-US" smtClean="0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697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6DBA264-960F-4C99-BD72-9E9E1FF41F35}" type="slidenum">
              <a:rPr lang="en-US" altLang="en-US" smtClean="0">
                <a:solidFill>
                  <a:prstClr val="black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51</a:t>
            </a:fld>
            <a:endParaRPr lang="en-US" altLang="en-US" smtClean="0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6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55650" indent="-290513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62050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27188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92325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1736FB7-777F-4E41-8FD6-43EE930F68C6}" type="slidenum">
              <a:rPr lang="en-US" altLang="en-US" sz="1200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891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0171" indent="-2808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3340" indent="-2246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2677" indent="-2246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2013" indent="-2246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71349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20685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70021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9357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05DB382-58DD-4429-AA16-E90E099ECCC8}" type="slidenum">
              <a:rPr lang="en-US" altLang="en-US">
                <a:solidFill>
                  <a:prstClr val="black"/>
                </a:solidFill>
                <a:latin typeface="Lucida Handwriting" pitchFamily="66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242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4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B7F9B701-0198-44E3-BFBB-2D82C6A5F37D}" type="slidenum">
              <a:rPr lang="en-US" altLang="en-US" smtClean="0">
                <a:solidFill>
                  <a:prstClr val="black"/>
                </a:solidFill>
                <a:latin typeface="Lucida Handwriting" pitchFamily="66" charset="0"/>
              </a:rPr>
              <a:pPr>
                <a:spcBef>
                  <a:spcPct val="0"/>
                </a:spcBef>
                <a:defRPr/>
              </a:pPr>
              <a:t>53</a:t>
            </a:fld>
            <a:endParaRPr lang="en-US" altLang="en-US" smtClean="0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802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6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fld id="{B0F22038-5F86-4594-8916-DF770AAFEB35}" type="slidenum">
              <a:rPr lang="en-CA" altLang="en-US" sz="1200">
                <a:solidFill>
                  <a:srgbClr val="000000"/>
                </a:solidFill>
              </a:rPr>
              <a:pPr/>
              <a:t>54</a:t>
            </a:fld>
            <a:endParaRPr lang="en-CA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76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7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55650" indent="-290513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62050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27188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92325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fld id="{2198E795-DE1D-40DB-8146-E2E904BF2009}" type="slidenum">
              <a:rPr lang="en-US" altLang="en-US" sz="1200">
                <a:solidFill>
                  <a:srgbClr val="000000"/>
                </a:solidFill>
              </a:rPr>
              <a:pPr/>
              <a:t>55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356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23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95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7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9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11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7F1262-C237-4E82-A78C-3C389006A74B}" type="slidenum">
              <a:rPr lang="en-US" altLang="en-US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95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9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23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95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7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9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11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B8A7F4-414D-4573-8BC3-E2F63ED9EB13}" type="slidenum">
              <a:rPr lang="en-US" altLang="en-US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380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2325" indent="-2317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9525" indent="-2317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725" indent="-2317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925" indent="-2317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1125" indent="-2317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C955E7-2AC3-4E28-90A9-437BFDF849C4}" type="slidenum">
              <a:rPr lang="en-US" altLang="en-US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117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1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23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95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7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9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11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2EE213-B904-4763-BE74-21475D54F5E3}" type="slidenum">
              <a:rPr lang="en-US" altLang="en-US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251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2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2325" indent="-2317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9525" indent="-2317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725" indent="-2317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925" indent="-2317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1125" indent="-2317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A23A00-3100-405B-B0C2-29195A704AE8}" type="slidenum">
              <a:rPr lang="en-US" altLang="en-US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477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6203276-0BF7-4F19-A13E-53ADF2DE0259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62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58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55650" indent="-290513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62050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27188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92325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1736FB7-777F-4E41-8FD6-43EE930F68C6}" type="slidenum">
              <a:rPr lang="en-US" altLang="en-US" sz="120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390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29AEE0E-895C-4720-9331-5B39D4FD5280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63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269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31B8366E-B4A6-4E64-AD1B-A3B60F58820F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64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368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A30F4D45-8D82-43D6-9D99-9D46F98C4479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65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436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1BCCB2DF-253A-4DC1-ACD8-491A5C6A61F0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66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278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5691BA9-3120-46D7-8D6F-5C54371D5447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67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685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E45A7A9-E6D3-4FE6-AA31-206A17104DE3}" type="slidenum">
              <a:rPr lang="en-US" altLang="en-US" sz="1200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426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D11B5E5-F5E5-44EA-92E1-156DBC58056B}" type="slidenum">
              <a:rPr lang="en-US" altLang="en-US" sz="1200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493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4E28E67-3900-410C-A028-42B37C728615}" type="slidenum">
              <a:rPr lang="en-US" altLang="en-US" sz="1200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529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E93C5997-A15F-4126-8825-C7E4D544ABBB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71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223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AA0EC764-B602-403D-9412-FAE44DB3C7E5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72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23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95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7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9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11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43E9B5AC-FCC9-41CF-9610-33F51A6F4F74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7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821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55650" indent="-290513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62050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27188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92325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BCF0FF5-07DA-4E5B-81BF-D1EA4FDDFCE7}" type="slidenum">
              <a:rPr lang="en-US" altLang="en-US" sz="1200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650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55650" indent="-290513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62050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27188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92325" indent="-231775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3EBC0E9-2F70-44FD-9829-9D875C0EDF13}" type="slidenum">
              <a:rPr lang="en-US" altLang="en-US" sz="1200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269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B7770B4-BC4E-4169-8C11-D36AACA043B2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75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429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37CB0331-96BF-49BF-9D3D-F798F4FD9D8A}" type="slidenum">
              <a:rPr lang="en-US" altLang="en-US" smtClean="0">
                <a:solidFill>
                  <a:prstClr val="black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76</a:t>
            </a:fld>
            <a:endParaRPr lang="en-US" altLang="en-US" smtClean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6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smtClean="0"/>
              <a:t>Lies or xxx?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23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95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7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9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11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5852E32-506E-4EC7-9CA1-0EF9CA2FF784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8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91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smtClean="0"/>
              <a:t>Lies or xxx?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23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95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7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9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11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B42D7EA-0310-431D-9AAD-68A6EF345E7C}" type="slidenum">
              <a:rPr lang="en-US" altLang="en-US" smtClean="0">
                <a:solidFill>
                  <a:srgbClr val="000000"/>
                </a:solidFill>
                <a:latin typeface="Lucida Handwriting" panose="03010101010101010101" pitchFamily="66" charset="0"/>
              </a:rPr>
              <a:pPr>
                <a:spcBef>
                  <a:spcPct val="0"/>
                </a:spcBef>
                <a:defRPr/>
              </a:pPr>
              <a:t>9</a:t>
            </a:fld>
            <a:endParaRPr lang="en-US" altLang="en-US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6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475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8061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fld id="{F0C4FABD-92AA-46B8-BB1D-37C2432B0C87}" type="datetimeFigureOut">
              <a:rPr lang="en-CA"/>
              <a:pPr>
                <a:defRPr/>
              </a:pPr>
              <a:t>2023-05-03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75CA244A-1A40-4A2B-B657-EDE95D815C4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20406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51" indent="0">
              <a:buNone/>
              <a:defRPr sz="1000"/>
            </a:lvl3pPr>
            <a:lvl4pPr marL="1371523" indent="0">
              <a:buNone/>
              <a:defRPr sz="900"/>
            </a:lvl4pPr>
            <a:lvl5pPr marL="1828700" indent="0">
              <a:buNone/>
              <a:defRPr sz="900"/>
            </a:lvl5pPr>
            <a:lvl6pPr marL="2285873" indent="0">
              <a:buNone/>
              <a:defRPr sz="900"/>
            </a:lvl6pPr>
            <a:lvl7pPr marL="2743046" indent="0">
              <a:buNone/>
              <a:defRPr sz="900"/>
            </a:lvl7pPr>
            <a:lvl8pPr marL="3200219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fld id="{F0C4FABD-92AA-46B8-BB1D-37C2432B0C87}" type="datetimeFigureOut">
              <a:rPr lang="en-CA"/>
              <a:pPr>
                <a:defRPr/>
              </a:pPr>
              <a:t>2023-05-03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EE04E0F7-FEDE-4BA5-A52A-83052855A01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784026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51" indent="0">
              <a:buNone/>
              <a:defRPr sz="2400"/>
            </a:lvl3pPr>
            <a:lvl4pPr marL="1371523" indent="0">
              <a:buNone/>
              <a:defRPr sz="2000"/>
            </a:lvl4pPr>
            <a:lvl5pPr marL="1828700" indent="0">
              <a:buNone/>
              <a:defRPr sz="2000"/>
            </a:lvl5pPr>
            <a:lvl6pPr marL="2285873" indent="0">
              <a:buNone/>
              <a:defRPr sz="2000"/>
            </a:lvl6pPr>
            <a:lvl7pPr marL="2743046" indent="0">
              <a:buNone/>
              <a:defRPr sz="2000"/>
            </a:lvl7pPr>
            <a:lvl8pPr marL="3200219" indent="0">
              <a:buNone/>
              <a:defRPr sz="2000"/>
            </a:lvl8pPr>
            <a:lvl9pPr marL="3657397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51" indent="0">
              <a:buNone/>
              <a:defRPr sz="1000"/>
            </a:lvl3pPr>
            <a:lvl4pPr marL="1371523" indent="0">
              <a:buNone/>
              <a:defRPr sz="900"/>
            </a:lvl4pPr>
            <a:lvl5pPr marL="1828700" indent="0">
              <a:buNone/>
              <a:defRPr sz="900"/>
            </a:lvl5pPr>
            <a:lvl6pPr marL="2285873" indent="0">
              <a:buNone/>
              <a:defRPr sz="900"/>
            </a:lvl6pPr>
            <a:lvl7pPr marL="2743046" indent="0">
              <a:buNone/>
              <a:defRPr sz="900"/>
            </a:lvl7pPr>
            <a:lvl8pPr marL="3200219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fld id="{F0C4FABD-92AA-46B8-BB1D-37C2432B0C87}" type="datetimeFigureOut">
              <a:rPr lang="en-CA"/>
              <a:pPr>
                <a:defRPr/>
              </a:pPr>
              <a:t>2023-05-03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EA00FC3B-DCB7-4160-BB93-598A8C6FC11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574599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fld id="{F0C4FABD-92AA-46B8-BB1D-37C2432B0C87}" type="datetimeFigureOut">
              <a:rPr lang="en-CA"/>
              <a:pPr>
                <a:defRPr/>
              </a:pPr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8B01D877-ED69-419E-9CD0-341B9AB4E2B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582072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fld id="{F0C4FABD-92AA-46B8-BB1D-37C2432B0C87}" type="datetimeFigureOut">
              <a:rPr lang="en-CA"/>
              <a:pPr>
                <a:defRPr/>
              </a:pPr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800CF776-8E4E-47CB-BBFD-52237E3BF47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55832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07A1DA23-F79F-4406-A138-E0617C3EF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2860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F3BB6F27-5496-4DAC-8677-A1A402044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6225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FA30D0BF-7DEE-4EE6-918F-1F9849EEE0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524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43A60EE5-B42F-426C-84EB-959C4C3F4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1289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1CB12379-1825-482D-A3EA-B7F43CBD0B09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1C891F58-6C44-4CE3-9FCB-67EF63BAA2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06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05216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A884688B-8C0E-4203-A136-28FDF057878B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0D2F5A2E-A729-48C8-8963-42AD46F02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7016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602D5A9E-E3E7-49C1-8069-D391A044AF41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7F1DAADC-303A-4224-B95B-E6A3A569B7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2846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A18E186E-6673-44D3-97A4-E934E78FBAFB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94E7F61D-BB7B-4F6D-8896-267D26118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8148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55C1CBDA-E4E2-4112-A452-EBDC81A3A752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78B5154D-2061-4FB2-9F45-63C6FF108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5823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FE5F02AA-CAF9-4315-89FB-FB94C2C2B246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30329897-3B85-44F4-95F6-214B405BF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0713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DC357B69-856E-4C48-BE4D-D87F998C9E04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AB0EC978-F5E6-42A6-9A0B-593E60286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3123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F6303B86-AE5A-497F-A899-FE2DA1EFFC88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6D19FFE2-40CE-4B0A-9087-5545071EF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153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9634FBDF-D234-4143-8451-1B2D227C1F0B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D4910CB1-3BC7-4DFB-ABF6-78539FCE2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0157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A2FC6926-1869-44EB-B069-A58C685E4D43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0881E4F5-14CD-4561-AB04-54BBA622C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9781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3A1CC1D3-6751-4E97-82CB-869B2240CFD5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DA7135FD-504D-4613-9398-E8302B5DD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40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5520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5ADF3FD2-BC93-4254-9B5D-94F54B018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2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155750FE-5CCC-4A72-A9B3-BE452460E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626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32914F50-9FF8-4485-9DA3-6C608C2C6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791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67A71A57-19D2-40EE-A456-034A30C94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730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21361D90-EF66-4957-9288-B68557A9C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01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54F4-C9ED-481F-9BA6-8D0E183AE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6045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D2B8EDFF-2D9C-431B-8409-E22247BBAF62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97F3CD73-067B-4A99-A0D7-0EA3FEDE6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935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F0F22542-8B97-44DE-A57B-7BB9840ED33B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682331DB-C67A-41D9-951D-2C253086B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0104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4425872D-1ECC-49BF-AB67-7E1D19658D13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E140419B-8BD6-4D0B-81F5-AADB73C3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123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8DE6D51A-EA68-4C65-B689-3945501C1C54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FF2B6E98-A6F2-4642-BD38-7348EE42C1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533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5520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4C12379D-591E-416A-883E-1FA2AC03E317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B65E2B27-F46D-4470-B5E2-CC45191D4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7774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B49A9FBF-28EC-4A40-BD37-41FDAE099BEF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A438521E-C401-47A8-8E75-24110EF03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2995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AB990451-94C4-45C5-9894-DB7F989BDC34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1550E220-F0CD-4523-822C-B1A32C6AB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1435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3442B3FD-4B9D-4B3F-9C8C-FF3F3F0333E8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51EF39A9-16A4-480C-9803-612B059DE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1641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5CBE5516-1768-41F0-9F62-E2899C626F04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21177337-D397-4293-B20D-8ED09817F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429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DEE6E750-092C-49C5-945F-5E63B176220E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BE776DDF-5676-44BF-9775-982F5AC0D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6615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09C9420F-75C1-470A-A0FD-9380980F1AA3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C52216B4-F6DF-4E1C-9CDC-5E36DE063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5111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94695A4C-CD1A-447F-987C-38205628D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580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BC511535-66A4-4C2B-9D0D-65E012DFC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77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EAA94752-056A-49F9-9731-5C4CE21A1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39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43DF-1FEF-4326-AC60-C5411625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2065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2050B8A7-F9DA-44E2-A47C-1152D0469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38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A83EE9A2-6D09-427D-87CF-2A3E96684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94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6002-AC5E-4D08-A5C1-E35B76E9A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9504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62586B54-A9A3-46EB-AFBE-FFF844308790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9CFD0310-42D0-4AB8-A20C-5B0F80D72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1387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84D5C3F5-FC22-463C-811B-635B9544CBB1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AF4F3EA8-B5E4-4599-99A1-AA6115523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605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3CC0A884-E646-4D35-8BEF-34DEE188044C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BCCBAD7E-B2A8-4700-A237-5302CA161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4735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996C4CB1-3F0F-4BF4-92FF-38E1171309CF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85BA6A6A-934A-43EE-A85B-43945CFAB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4663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DD3413CB-E9F0-42BF-A991-5766D5FF9892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30732134-3CAD-4239-B875-DA581037C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3524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675E2FA4-33B8-425B-AEED-6FA929089742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9EC06B46-258F-4084-9110-2E0C87734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7948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0EAF90DE-5AC0-4191-A3AE-846F6C4018F7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CBEB67F4-B527-4276-A7BD-F5089A89A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70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916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0F2CEFD0-DC3E-4FF4-8CFF-A153A88A817B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B7786A84-B7FA-42A8-806D-4EF1B2803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4919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7250ED7D-6F67-4EDC-A39B-3230D11F2DFB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DAB4B888-FD92-40E3-B064-7A653DDB0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8034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94594C8A-5332-40F7-869B-F62B6B2339F4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C5F824D5-E366-44EF-B67D-25BF057D3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6828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fld id="{7AD80237-47CD-49B9-8110-189981DDC26F}" type="datetime1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5CF91F19-3E30-4D21-82E1-85ED9368D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2670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AD0F72CD-76A5-4EBF-8295-D8B3A03F4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252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A6685CB8-D26B-4A80-A364-E9EFFADAE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235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E5401565-346C-434C-937D-85FD275CD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166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6C13EAF3-F800-4A33-A22E-9EAEABAC3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166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392C9D53-B43E-4C63-92BE-81906C140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707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76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0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09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3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469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51" indent="0">
              <a:buNone/>
              <a:defRPr sz="1800" b="1"/>
            </a:lvl3pPr>
            <a:lvl4pPr marL="1371523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6" indent="0">
              <a:buNone/>
              <a:defRPr sz="1600" b="1"/>
            </a:lvl7pPr>
            <a:lvl8pPr marL="3200219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51" indent="0">
              <a:buNone/>
              <a:defRPr sz="1800" b="1"/>
            </a:lvl3pPr>
            <a:lvl4pPr marL="1371523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6" indent="0">
              <a:buNone/>
              <a:defRPr sz="1600" b="1"/>
            </a:lvl7pPr>
            <a:lvl8pPr marL="3200219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9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26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95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51" indent="0">
              <a:buNone/>
              <a:defRPr sz="1000"/>
            </a:lvl3pPr>
            <a:lvl4pPr marL="1371523" indent="0">
              <a:buNone/>
              <a:defRPr sz="900"/>
            </a:lvl4pPr>
            <a:lvl5pPr marL="1828700" indent="0">
              <a:buNone/>
              <a:defRPr sz="900"/>
            </a:lvl5pPr>
            <a:lvl6pPr marL="2285873" indent="0">
              <a:buNone/>
              <a:defRPr sz="900"/>
            </a:lvl6pPr>
            <a:lvl7pPr marL="2743046" indent="0">
              <a:buNone/>
              <a:defRPr sz="900"/>
            </a:lvl7pPr>
            <a:lvl8pPr marL="3200219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6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51" indent="0">
              <a:buNone/>
              <a:defRPr sz="2400"/>
            </a:lvl3pPr>
            <a:lvl4pPr marL="1371523" indent="0">
              <a:buNone/>
              <a:defRPr sz="2000"/>
            </a:lvl4pPr>
            <a:lvl5pPr marL="1828700" indent="0">
              <a:buNone/>
              <a:defRPr sz="2000"/>
            </a:lvl5pPr>
            <a:lvl6pPr marL="2285873" indent="0">
              <a:buNone/>
              <a:defRPr sz="2000"/>
            </a:lvl6pPr>
            <a:lvl7pPr marL="2743046" indent="0">
              <a:buNone/>
              <a:defRPr sz="2000"/>
            </a:lvl7pPr>
            <a:lvl8pPr marL="3200219" indent="0">
              <a:buNone/>
              <a:defRPr sz="2000"/>
            </a:lvl8pPr>
            <a:lvl9pPr marL="3657397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51" indent="0">
              <a:buNone/>
              <a:defRPr sz="1000"/>
            </a:lvl3pPr>
            <a:lvl4pPr marL="1371523" indent="0">
              <a:buNone/>
              <a:defRPr sz="900"/>
            </a:lvl4pPr>
            <a:lvl5pPr marL="1828700" indent="0">
              <a:buNone/>
              <a:defRPr sz="900"/>
            </a:lvl5pPr>
            <a:lvl6pPr marL="2285873" indent="0">
              <a:buNone/>
              <a:defRPr sz="900"/>
            </a:lvl6pPr>
            <a:lvl7pPr marL="2743046" indent="0">
              <a:buNone/>
              <a:defRPr sz="900"/>
            </a:lvl7pPr>
            <a:lvl8pPr marL="3200219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34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21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97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51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85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6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0862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9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65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F7DD-A83A-438D-97BA-F5F0D2C6CE9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90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43DF-1FEF-4326-AC60-C5411625E2B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75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9166-9D6F-406B-A5A5-2397C7B520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72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1327-C1CB-4FF3-A702-B24842C96B8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88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5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49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1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9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676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87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15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59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07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65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67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70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36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03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5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51" indent="0">
              <a:buNone/>
              <a:defRPr sz="1800" b="1"/>
            </a:lvl3pPr>
            <a:lvl4pPr marL="1371523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6" indent="0">
              <a:buNone/>
              <a:defRPr sz="1600" b="1"/>
            </a:lvl7pPr>
            <a:lvl8pPr marL="3200219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51" indent="0">
              <a:buNone/>
              <a:defRPr sz="1800" b="1"/>
            </a:lvl3pPr>
            <a:lvl4pPr marL="1371523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6" indent="0">
              <a:buNone/>
              <a:defRPr sz="1600" b="1"/>
            </a:lvl7pPr>
            <a:lvl8pPr marL="3200219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034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90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40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06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3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144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9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45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44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81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730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94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637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43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15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32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94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FBB5AF-EAAB-4188-993E-D73AB0450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159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BA9E6-C409-4796-8D49-7577F6D5E3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2764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17194-F81D-4426-A9F6-419E75A17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3513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E8B4D-B312-42D9-9541-8DB413C81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7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351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D9870-B4F7-49BB-844A-A2BC134EF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19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2AAFF-2684-4EA6-97B6-F31323078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323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E050-F440-458C-9ADB-EB99EA1C7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7656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B8BDF-BC82-4A49-9291-CE6DFCAC9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972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95BB-634B-414A-97FB-1A0A8CA86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3256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C2654-1F6E-4B3F-9BCB-50DF173B6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5193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3CB66-57CC-4D5F-A4CB-A088F7205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7176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83E1D4-2A37-405C-BB99-8B1ACF8EA9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083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itchFamily="66" charset="0"/>
              </a:defRPr>
            </a:lvl1pPr>
          </a:lstStyle>
          <a:p>
            <a:fld id="{221D1FB7-34A3-49EB-AAB4-C7768187E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389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1A7AA0-3224-432E-9A62-E2717F0E5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87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51" indent="0">
              <a:buNone/>
              <a:defRPr sz="1000"/>
            </a:lvl3pPr>
            <a:lvl4pPr marL="1371523" indent="0">
              <a:buNone/>
              <a:defRPr sz="900"/>
            </a:lvl4pPr>
            <a:lvl5pPr marL="1828700" indent="0">
              <a:buNone/>
              <a:defRPr sz="900"/>
            </a:lvl5pPr>
            <a:lvl6pPr marL="2285873" indent="0">
              <a:buNone/>
              <a:defRPr sz="900"/>
            </a:lvl6pPr>
            <a:lvl7pPr marL="2743046" indent="0">
              <a:buNone/>
              <a:defRPr sz="900"/>
            </a:lvl7pPr>
            <a:lvl8pPr marL="3200219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11027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72EF3D-9E85-422D-BF81-A8BB29E80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3958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63BD-2374-4571-85E9-E2FE6F4F9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3887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525B-0925-475F-8DD1-647F4AA62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7669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0840-5841-4C68-BCEE-6409E9813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8348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0D67-45A2-457A-A426-68D74D8B4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0670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0D69-3316-4DDF-BEAD-6D7B48BABA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105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D047-8733-461C-AD5C-3448B1798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6070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71E6-C43E-4366-9CA5-01D4FA50C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609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59AFA-0D38-4A22-99A3-DEAA120976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2441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EB94-BD49-4E0F-B4CD-5E4E5EC47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2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51" indent="0">
              <a:buNone/>
              <a:defRPr sz="2400"/>
            </a:lvl3pPr>
            <a:lvl4pPr marL="1371523" indent="0">
              <a:buNone/>
              <a:defRPr sz="2000"/>
            </a:lvl4pPr>
            <a:lvl5pPr marL="1828700" indent="0">
              <a:buNone/>
              <a:defRPr sz="2000"/>
            </a:lvl5pPr>
            <a:lvl6pPr marL="2285873" indent="0">
              <a:buNone/>
              <a:defRPr sz="2000"/>
            </a:lvl6pPr>
            <a:lvl7pPr marL="2743046" indent="0">
              <a:buNone/>
              <a:defRPr sz="2000"/>
            </a:lvl7pPr>
            <a:lvl8pPr marL="3200219" indent="0">
              <a:buNone/>
              <a:defRPr sz="2000"/>
            </a:lvl8pPr>
            <a:lvl9pPr marL="3657397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51" indent="0">
              <a:buNone/>
              <a:defRPr sz="1000"/>
            </a:lvl3pPr>
            <a:lvl4pPr marL="1371523" indent="0">
              <a:buNone/>
              <a:defRPr sz="900"/>
            </a:lvl4pPr>
            <a:lvl5pPr marL="1828700" indent="0">
              <a:buNone/>
              <a:defRPr sz="900"/>
            </a:lvl5pPr>
            <a:lvl6pPr marL="2285873" indent="0">
              <a:buNone/>
              <a:defRPr sz="900"/>
            </a:lvl6pPr>
            <a:lvl7pPr marL="2743046" indent="0">
              <a:buNone/>
              <a:defRPr sz="900"/>
            </a:lvl7pPr>
            <a:lvl8pPr marL="3200219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ABD-92AA-46B8-BB1D-37C2432B0C87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2653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02EFB-5E7A-4FED-AB6C-85A7D84E6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1649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8C67-4A91-4930-8DA9-82F7B63B5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9542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65198DDD-D57B-4D1E-ADF9-3DBE48CCC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32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31AD0-182B-4F26-9D57-C7E854876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8618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fld id="{F0C4FABD-92AA-46B8-BB1D-37C2432B0C87}" type="datetimeFigureOut">
              <a:rPr lang="en-CA"/>
              <a:pPr>
                <a:defRPr/>
              </a:pPr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23BC5A59-9718-4A82-9AEC-5116C5905F1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463005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fld id="{F0C4FABD-92AA-46B8-BB1D-37C2432B0C87}" type="datetimeFigureOut">
              <a:rPr lang="en-CA"/>
              <a:pPr>
                <a:defRPr/>
              </a:pPr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87DFD836-38A4-4821-AF24-0279DFDE325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765825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fld id="{F0C4FABD-92AA-46B8-BB1D-37C2432B0C87}" type="datetimeFigureOut">
              <a:rPr lang="en-CA"/>
              <a:pPr>
                <a:defRPr/>
              </a:pPr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F8794CA3-C4E2-4931-AB64-1D2CEFA8B2F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711451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fld id="{F0C4FABD-92AA-46B8-BB1D-37C2432B0C87}" type="datetimeFigureOut">
              <a:rPr lang="en-CA"/>
              <a:pPr>
                <a:defRPr/>
              </a:pPr>
              <a:t>2023-05-03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1626B15D-31FF-465B-BEAB-6CAEA77F450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406571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51" indent="0">
              <a:buNone/>
              <a:defRPr sz="1800" b="1"/>
            </a:lvl3pPr>
            <a:lvl4pPr marL="1371523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6" indent="0">
              <a:buNone/>
              <a:defRPr sz="1600" b="1"/>
            </a:lvl7pPr>
            <a:lvl8pPr marL="3200219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51" indent="0">
              <a:buNone/>
              <a:defRPr sz="1800" b="1"/>
            </a:lvl3pPr>
            <a:lvl4pPr marL="1371523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6" indent="0">
              <a:buNone/>
              <a:defRPr sz="1600" b="1"/>
            </a:lvl7pPr>
            <a:lvl8pPr marL="3200219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fld id="{F0C4FABD-92AA-46B8-BB1D-37C2432B0C87}" type="datetimeFigureOut">
              <a:rPr lang="en-CA"/>
              <a:pPr>
                <a:defRPr/>
              </a:pPr>
              <a:t>2023-05-03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9B696E6D-6747-47FF-932B-C2D53321606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202799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fld id="{F0C4FABD-92AA-46B8-BB1D-37C2432B0C87}" type="datetimeFigureOut">
              <a:rPr lang="en-CA"/>
              <a:pPr>
                <a:defRPr/>
              </a:pPr>
              <a:t>2023-05-03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ucida Handwriting" pitchFamily="66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Lucida Handwriting" panose="03010101010101010101" pitchFamily="66" charset="0"/>
              </a:defRPr>
            </a:lvl1pPr>
          </a:lstStyle>
          <a:p>
            <a:pPr>
              <a:defRPr/>
            </a:pPr>
            <a:fld id="{C2BEFA40-BF54-43EC-BB8D-0360A074179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1121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8" Type="http://schemas.openxmlformats.org/officeDocument/2006/relationships/slideLayout" Target="../slideLayouts/slideLayout23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3" tIns="45720" rIns="91433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3" tIns="45720" rIns="91433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4FABD-92AA-46B8-BB1D-37C2432B0C87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27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7" r:id="rId14"/>
    <p:sldLayoutId id="2147483979" r:id="rId15"/>
  </p:sldLayoutIdLst>
  <p:txStyles>
    <p:titleStyle>
      <a:lvl1pPr algn="ctr" defTabSz="9143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5" algn="l" defTabSz="914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7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9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4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0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2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4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9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7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3" tIns="45720" rIns="91433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3" tIns="45720" rIns="91433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4FABD-92AA-46B8-BB1D-37C2432B0C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1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  <p:sldLayoutId id="2147483753" r:id="rId38"/>
    <p:sldLayoutId id="2147483754" r:id="rId39"/>
    <p:sldLayoutId id="2147483755" r:id="rId40"/>
    <p:sldLayoutId id="2147483756" r:id="rId41"/>
    <p:sldLayoutId id="2147483757" r:id="rId42"/>
    <p:sldLayoutId id="2147483758" r:id="rId43"/>
    <p:sldLayoutId id="2147483759" r:id="rId44"/>
    <p:sldLayoutId id="2147483760" r:id="rId45"/>
    <p:sldLayoutId id="2147483761" r:id="rId46"/>
    <p:sldLayoutId id="2147483762" r:id="rId47"/>
    <p:sldLayoutId id="2147483763" r:id="rId48"/>
    <p:sldLayoutId id="2147483764" r:id="rId49"/>
    <p:sldLayoutId id="2147483765" r:id="rId50"/>
  </p:sldLayoutIdLst>
  <p:txStyles>
    <p:titleStyle>
      <a:lvl1pPr algn="ctr" defTabSz="9143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5" algn="l" defTabSz="914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7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9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4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0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2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4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9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7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9684FC8-6CD1-41B1-9B44-76D133C1B885}" type="slidenum">
              <a:rPr lang="en-US" altLang="en-US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7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3" r:id="rId13"/>
    <p:sldLayoutId id="2147483834" r:id="rId14"/>
    <p:sldLayoutId id="214748383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11A9FF1-41F6-4DD7-906F-C45BEF33D378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3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20" rIns="91433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20" rIns="91433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l" defTabSz="91435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0C4FABD-92AA-46B8-BB1D-37C2432B0C87}" type="datetimeFigureOut">
              <a:rPr lang="en-CA"/>
              <a:pPr>
                <a:defRPr/>
              </a:pPr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ctr" defTabSz="91435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3" tIns="45720" rIns="91433" bIns="45720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2279D-689F-49E1-8F5F-6448DDBAEF2A}" type="slidenum">
              <a:rPr lang="en-CA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3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0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2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4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9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7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 defTabSz="914400">
              <a:defRPr/>
            </a:pPr>
            <a:fld id="{3EAD2F42-F3AB-44F8-B9CB-CD20FB6B1BEF}" type="datetime1">
              <a:rPr lang="en-US"/>
              <a:pPr defTabSz="914400"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6EBF58-143B-4DC4-90C9-B4B7E78F288F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1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  <p:sldLayoutId id="214748405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 defTabSz="914400">
              <a:defRPr/>
            </a:pPr>
            <a:fld id="{D8C2515E-2339-45D6-B4E3-71BD24EE93A5}" type="datetime1">
              <a:rPr lang="en-US"/>
              <a:pPr defTabSz="914400"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78369A1-3821-46E9-B1E0-ADBC7230C8EF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3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 defTabSz="914400">
              <a:defRPr/>
            </a:pPr>
            <a:fld id="{EA646AA8-55FE-48F7-83C0-6829030971F0}" type="datetime1">
              <a:rPr lang="en-US"/>
              <a:pPr defTabSz="914400"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66A4CE9-FDEC-45DB-B54C-4F12081B06AC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Bandl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Optimization_Systems_Associates" TargetMode="External"/><Relationship Id="rId4" Type="http://schemas.openxmlformats.org/officeDocument/2006/relationships/hyperlink" Target="https://en.wikipedia.org/wiki/Space_mappin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docid=ND30i3_sQrv84M&amp;tbnid=HNDj-6h28cqnlM:&amp;ved=0CAUQjRw&amp;url=http://www.theguardian.com/technology/2009/sep/21/pass-notes-emoticons-email&amp;ei=by4CU7fJJanY2AXx44DgAQ&amp;bvm=bv.61535280,d.aWc&amp;psig=AFQjCNHUHrraCkwUnMilmbVugDRwu0wkDw&amp;ust=1392738269534580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4FNBDMjza8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bgTSXC6xy9c" TargetMode="External"/><Relationship Id="rId4" Type="http://schemas.openxmlformats.org/officeDocument/2006/relationships/image" Target="../media/image1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wYOrhiN3NCU" TargetMode="External"/><Relationship Id="rId4" Type="http://schemas.openxmlformats.org/officeDocument/2006/relationships/image" Target="../media/image1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hcaikEp5sI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ims2017.org/technical-program/competitions/3mt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ims2017.org/technical-program/competitions/3mt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ims2017.org/technical-program/competitions/3mt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xfNBH6JUTxc" TargetMode="External"/><Relationship Id="rId4" Type="http://schemas.openxmlformats.org/officeDocument/2006/relationships/image" Target="../media/image2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1143000" y="1143000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170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1E61F6-8708-4E9B-8791-11C0F95861B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7092" name="Rectangle 2"/>
          <p:cNvSpPr>
            <a:spLocks noChangeArrowheads="1"/>
          </p:cNvSpPr>
          <p:nvPr/>
        </p:nvSpPr>
        <p:spPr bwMode="auto">
          <a:xfrm>
            <a:off x="457200" y="508000"/>
            <a:ext cx="8218488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4800" b="1" dirty="0">
                <a:solidFill>
                  <a:srgbClr val="FF0000"/>
                </a:solidFill>
              </a:rPr>
              <a:t>Awareness,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4800" b="1" dirty="0">
                <a:solidFill>
                  <a:srgbClr val="FF0000"/>
                </a:solidFill>
              </a:rPr>
              <a:t>Authenticity, Authority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0000"/>
                </a:solidFill>
              </a:rPr>
              <a:t>John Bandler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Major </a:t>
            </a:r>
            <a:r>
              <a:rPr lang="en-US" altLang="en-US" sz="2400" dirty="0">
                <a:solidFill>
                  <a:srgbClr val="000000"/>
                </a:solidFill>
              </a:rPr>
              <a:t>&amp; Planned Giving </a:t>
            </a:r>
            <a:r>
              <a:rPr lang="en-US" altLang="en-US" sz="2400" dirty="0" smtClean="0">
                <a:solidFill>
                  <a:srgbClr val="000000"/>
                </a:solidFill>
              </a:rPr>
              <a:t>Retreat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400" dirty="0">
                <a:solidFill>
                  <a:srgbClr val="000000"/>
                </a:solidFill>
              </a:rPr>
              <a:t>McMaster University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400" dirty="0">
                <a:solidFill>
                  <a:srgbClr val="000000"/>
                </a:solidFill>
              </a:rPr>
              <a:t>Hamilton, Ontario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400" dirty="0">
                <a:solidFill>
                  <a:srgbClr val="000000"/>
                </a:solidFill>
              </a:rPr>
              <a:t>August 23</a:t>
            </a:r>
            <a:r>
              <a:rPr lang="en-US" altLang="en-US" sz="2400" dirty="0">
                <a:solidFill>
                  <a:srgbClr val="00000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843390789"/>
      </p:ext>
    </p:extLst>
  </p:cSld>
  <p:clrMapOvr>
    <a:masterClrMapping/>
  </p:clrMapOvr>
  <p:transition advTm="537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457200" y="508000"/>
            <a:ext cx="81470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prstClr val="black"/>
                </a:solidFill>
                <a:cs typeface="Arial" panose="020B0604020202020204" pitchFamily="34" charset="0"/>
              </a:rPr>
              <a:t>Ed Catmull, </a:t>
            </a:r>
            <a:r>
              <a:rPr lang="en-CA" altLang="en-US" sz="2400" b="1" smtClean="0">
                <a:solidFill>
                  <a:prstClr val="black"/>
                </a:solidFill>
                <a:cs typeface="Arial" panose="020B0604020202020204" pitchFamily="34" charset="0"/>
              </a:rPr>
              <a:t>President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400" smtClean="0">
                <a:solidFill>
                  <a:prstClr val="black"/>
                </a:solidFill>
                <a:cs typeface="Arial" panose="020B0604020202020204" pitchFamily="34" charset="0"/>
              </a:rPr>
              <a:t>Walt Disney and Pixar Animation Studios</a:t>
            </a:r>
            <a:endParaRPr lang="en-US" altLang="en-US" sz="240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prstClr val="black"/>
                </a:solidFill>
                <a:cs typeface="Arial" panose="020B0604020202020204" pitchFamily="34" charset="0"/>
              </a:rPr>
              <a:t>“</a:t>
            </a:r>
            <a:r>
              <a:rPr lang="en-US" altLang="en-US" sz="2400" b="1" smtClean="0">
                <a:solidFill>
                  <a:srgbClr val="FF0000"/>
                </a:solidFill>
                <a:cs typeface="Arial" panose="020B0604020202020204" pitchFamily="34" charset="0"/>
              </a:rPr>
              <a:t>Unleashing creativity requires that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cs typeface="Arial" panose="020B0604020202020204" pitchFamily="34" charset="0"/>
              </a:rPr>
              <a:t>			     we loosen the controls, 				     accept risk,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cs typeface="Arial" panose="020B0604020202020204" pitchFamily="34" charset="0"/>
              </a:rPr>
              <a:t>			     trust our colleagues,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cs typeface="Arial" panose="020B0604020202020204" pitchFamily="34" charset="0"/>
              </a:rPr>
              <a:t>			     work to clear the path for them, 			     and pay attention to anything that 			     creates fear</a:t>
            </a:r>
            <a:r>
              <a:rPr lang="en-US" altLang="en-US" sz="2400" smtClean="0">
                <a:solidFill>
                  <a:prstClr val="black"/>
                </a:solidFill>
                <a:cs typeface="Arial" panose="020B0604020202020204" pitchFamily="34" charset="0"/>
              </a:rPr>
              <a:t>.”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				—</a:t>
            </a:r>
            <a:r>
              <a:rPr lang="en-US" altLang="en-US" sz="2400" i="1" smtClean="0">
                <a:solidFill>
                  <a:prstClr val="black"/>
                </a:solidFill>
                <a:cs typeface="Arial" panose="020B0604020202020204" pitchFamily="34" charset="0"/>
              </a:rPr>
              <a:t>Creativity, Inc., </a:t>
            </a:r>
            <a:r>
              <a:rPr lang="en-US" altLang="en-US" sz="2400" smtClean="0">
                <a:solidFill>
                  <a:prstClr val="black"/>
                </a:solidFill>
                <a:cs typeface="Arial" panose="020B0604020202020204" pitchFamily="34" charset="0"/>
              </a:rPr>
              <a:t>2014, p. 295.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solidFill>
                  <a:prstClr val="black"/>
                </a:solidFill>
                <a:cs typeface="Arial" panose="020B0604020202020204" pitchFamily="34" charset="0"/>
              </a:rPr>
              <a:t>http://en.wikipedia.org/wiki/Edwin_Catmull#mediaviewer/File:VES_Awards_89_cropped.jpg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4BDB4-5E14-468D-9F97-2B394846942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05476" name="Picture 2" descr="http://upload.wikimedia.org/wikipedia/commons/a/aa/VES_Awards_89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2606675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2014 </a:t>
            </a:r>
          </a:p>
        </p:txBody>
      </p:sp>
    </p:spTree>
    <p:extLst>
      <p:ext uri="{BB962C8B-B14F-4D97-AF65-F5344CB8AC3E}">
        <p14:creationId xmlns:p14="http://schemas.microsoft.com/office/powerpoint/2010/main" val="10955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8000" b="1" dirty="0" smtClean="0">
                <a:solidFill>
                  <a:srgbClr val="FF0000"/>
                </a:solidFill>
              </a:rPr>
              <a:t>FEAR</a:t>
            </a:r>
          </a:p>
        </p:txBody>
      </p:sp>
      <p:sp>
        <p:nvSpPr>
          <p:cNvPr id="93187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2032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FEARFUL ENTREPRENEUR</a:t>
            </a:r>
          </a:p>
        </p:txBody>
      </p:sp>
      <p:sp>
        <p:nvSpPr>
          <p:cNvPr id="107523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629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457200" y="508000"/>
            <a:ext cx="81470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You And Your Budget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Are your </a:t>
            </a:r>
            <a:r>
              <a:rPr lang="en-US" altLang="en-US" sz="3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business</a:t>
            </a: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 hotels more </a:t>
            </a:r>
            <a:r>
              <a:rPr lang="en-US" altLang="en-US" sz="3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expensive</a:t>
            </a: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 than your vacation hotels?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Do you take </a:t>
            </a:r>
            <a:r>
              <a:rPr lang="en-US" altLang="en-US" sz="3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taxis</a:t>
            </a: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 only on business?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Do you ever pay for a “</a:t>
            </a:r>
            <a:r>
              <a:rPr lang="en-US" altLang="en-US" sz="3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business lunch</a:t>
            </a: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” out of your own pocket?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Do you over-eat/over-drink </a:t>
            </a:r>
            <a:r>
              <a:rPr lang="en-US" altLang="en-US" sz="3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on someone else’s tab</a:t>
            </a: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95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2463D9-E35E-4C18-B6BE-F8B1EBA6BC2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09572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2013 </a:t>
            </a:r>
          </a:p>
        </p:txBody>
      </p:sp>
    </p:spTree>
    <p:extLst>
      <p:ext uri="{BB962C8B-B14F-4D97-AF65-F5344CB8AC3E}">
        <p14:creationId xmlns:p14="http://schemas.microsoft.com/office/powerpoint/2010/main" val="17913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457200" y="508000"/>
            <a:ext cx="81470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if your pocket feels no pain,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if your brain feels no risk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you may be a psychopath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you’re not an entrepreneur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522CF5-4F86-40EF-A0BC-0E7A3B19F3F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11620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2013 </a:t>
            </a:r>
          </a:p>
        </p:txBody>
      </p:sp>
    </p:spTree>
    <p:extLst>
      <p:ext uri="{BB962C8B-B14F-4D97-AF65-F5344CB8AC3E}">
        <p14:creationId xmlns:p14="http://schemas.microsoft.com/office/powerpoint/2010/main" val="1338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8000" b="1" dirty="0" smtClean="0">
                <a:solidFill>
                  <a:srgbClr val="FF0000"/>
                </a:solidFill>
              </a:rPr>
              <a:t>FEAR</a:t>
            </a:r>
          </a:p>
        </p:txBody>
      </p:sp>
      <p:sp>
        <p:nvSpPr>
          <p:cNvPr id="93187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21024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FEARFUL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</a:p>
        </p:txBody>
      </p:sp>
      <p:sp>
        <p:nvSpPr>
          <p:cNvPr id="107523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15268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BEWARE OF EXPERTS, TEACHERS, GURUS,</a:t>
            </a:r>
            <a:b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AND PEERS</a:t>
            </a:r>
          </a:p>
        </p:txBody>
      </p:sp>
      <p:sp>
        <p:nvSpPr>
          <p:cNvPr id="119811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Bandler, 2013 </a:t>
            </a:r>
          </a:p>
        </p:txBody>
      </p:sp>
    </p:spTree>
    <p:extLst>
      <p:ext uri="{BB962C8B-B14F-4D97-AF65-F5344CB8AC3E}">
        <p14:creationId xmlns:p14="http://schemas.microsoft.com/office/powerpoint/2010/main" val="36039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57200" y="508000"/>
            <a:ext cx="80756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Experts, Teachers, Gurus, And Peers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see no future in your creative endeavor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nudge you back to the well-trodden path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insist that you must be understood to be accepted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ridicule or reject you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say that your chance of success is nil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wall you out with secrets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8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17F19B-A5C0-4C6E-AABE-F511046157B1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21860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Bandler, 2013 </a:t>
            </a:r>
          </a:p>
        </p:txBody>
      </p:sp>
    </p:spTree>
    <p:extLst>
      <p:ext uri="{BB962C8B-B14F-4D97-AF65-F5344CB8AC3E}">
        <p14:creationId xmlns:p14="http://schemas.microsoft.com/office/powerpoint/2010/main" val="45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57200" y="508000"/>
            <a:ext cx="8075613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Experts, Teachers, Gurus, And Peers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see no future in your creative endeavor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nudge you back to the well-trodden path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insist that you must be understood to be accepted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ridicule or reject you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say that your chance of success is nil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wall you out with secrets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cheat you with false praise </a:t>
            </a:r>
          </a:p>
        </p:txBody>
      </p:sp>
      <p:sp>
        <p:nvSpPr>
          <p:cNvPr id="1239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7F925E-4A04-4710-9267-1D3ECACC3B00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23908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Bandler, 2013 </a:t>
            </a:r>
          </a:p>
        </p:txBody>
      </p:sp>
    </p:spTree>
    <p:extLst>
      <p:ext uri="{BB962C8B-B14F-4D97-AF65-F5344CB8AC3E}">
        <p14:creationId xmlns:p14="http://schemas.microsoft.com/office/powerpoint/2010/main" val="16748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457204" y="508000"/>
            <a:ext cx="8075613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prstClr val="black"/>
                </a:solidFill>
                <a:latin typeface="Arial" charset="0"/>
              </a:rPr>
              <a:t>Wikipedia Pages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hlinkClick r:id="rId3"/>
              </a:rPr>
              <a:t>John Bandler</a:t>
            </a:r>
            <a:endParaRPr lang="en-US" altLang="en-US" sz="48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hlinkClick r:id="rId4"/>
              </a:rPr>
              <a:t>Space Mapping</a:t>
            </a:r>
            <a:endParaRPr lang="en-US" altLang="en-US" sz="48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hlinkClick r:id="rId5"/>
              </a:rPr>
              <a:t>Optimization Systems Associates</a:t>
            </a:r>
            <a:endParaRPr lang="en-US" altLang="en-US" sz="48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8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7BB030-3AEA-44F4-8BC7-43C389BCA4CB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3736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8000" b="1" dirty="0" smtClean="0">
                <a:solidFill>
                  <a:srgbClr val="FF0000"/>
                </a:solidFill>
              </a:rPr>
              <a:t>FEAR</a:t>
            </a:r>
          </a:p>
        </p:txBody>
      </p:sp>
      <p:sp>
        <p:nvSpPr>
          <p:cNvPr id="93187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16124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FEARFUL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FUNDRAISER</a:t>
            </a:r>
          </a:p>
        </p:txBody>
      </p:sp>
      <p:sp>
        <p:nvSpPr>
          <p:cNvPr id="107523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14944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457200" y="508000"/>
            <a:ext cx="81470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ndulges in blitzkrieg spam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sidelines “poor” prospects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delivers one-sided pitches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awns over </a:t>
            </a:r>
            <a:r>
              <a:rPr lang="en-US" altLang="en-US" sz="4800" dirty="0">
                <a:solidFill>
                  <a:srgbClr val="000000"/>
                </a:solidFill>
                <a:cs typeface="Arial" panose="020B0604020202020204" pitchFamily="34" charset="0"/>
              </a:rPr>
              <a:t>deep </a:t>
            </a: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pockets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uppresses the truth</a:t>
            </a:r>
            <a:endParaRPr lang="en-US" altLang="en-US" sz="4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522CF5-4F86-40EF-A0BC-0E7A3B19F3F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11620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25317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457200" y="508000"/>
            <a:ext cx="81470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ndulges in blitzkrieg spam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sidelines “poor” prospects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delivers one-sided pitches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awns over </a:t>
            </a:r>
            <a:r>
              <a:rPr lang="en-US" altLang="en-US" sz="4800" dirty="0">
                <a:solidFill>
                  <a:srgbClr val="000000"/>
                </a:solidFill>
                <a:cs typeface="Arial" panose="020B0604020202020204" pitchFamily="34" charset="0"/>
              </a:rPr>
              <a:t>deep </a:t>
            </a: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pockets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800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uppresses </a:t>
            </a:r>
            <a:r>
              <a:rPr lang="en-US" altLang="en-US" sz="4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setbacks</a:t>
            </a:r>
            <a:endParaRPr lang="en-US" altLang="en-US" sz="4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522CF5-4F86-40EF-A0BC-0E7A3B19F3F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11620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23592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8000" b="1" smtClean="0">
                <a:solidFill>
                  <a:srgbClr val="FF0000"/>
                </a:solidFill>
              </a:rPr>
              <a:t>CHANGE</a:t>
            </a:r>
          </a:p>
        </p:txBody>
      </p:sp>
      <p:sp>
        <p:nvSpPr>
          <p:cNvPr id="113667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28791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EXPERTS RESIST CHANGE</a:t>
            </a:r>
            <a:endParaRPr lang="en-US" altLang="en-US" b="1" smtClean="0">
              <a:solidFill>
                <a:srgbClr val="FF0000"/>
              </a:solidFill>
            </a:endParaRPr>
          </a:p>
        </p:txBody>
      </p:sp>
      <p:sp>
        <p:nvSpPr>
          <p:cNvPr id="115715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2013 </a:t>
            </a:r>
          </a:p>
        </p:txBody>
      </p:sp>
    </p:spTree>
    <p:extLst>
      <p:ext uri="{BB962C8B-B14F-4D97-AF65-F5344CB8AC3E}">
        <p14:creationId xmlns:p14="http://schemas.microsoft.com/office/powerpoint/2010/main" val="9793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457200" y="508000"/>
            <a:ext cx="814705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000000"/>
                </a:solidFill>
                <a:cs typeface="Arial" panose="020B0604020202020204" pitchFamily="34" charset="0"/>
              </a:rPr>
              <a:t>Me Too! I Was Wrong…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600" smtClean="0">
                <a:solidFill>
                  <a:srgbClr val="000000"/>
                </a:solidFill>
                <a:cs typeface="Arial" panose="020B0604020202020204" pitchFamily="34" charset="0"/>
              </a:rPr>
              <a:t>…about my peers (1960s)</a:t>
            </a:r>
            <a:endParaRPr lang="en-US" altLang="en-US" sz="3600" b="1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CA" altLang="en-US" sz="3600" b="1" smtClean="0">
                <a:solidFill>
                  <a:srgbClr val="FF0000"/>
                </a:solidFill>
                <a:cs typeface="Arial" panose="020B0604020202020204" pitchFamily="34" charset="0"/>
              </a:rPr>
              <a:t>I thought they had my best interests at heart</a:t>
            </a:r>
            <a:endParaRPr lang="en-US" altLang="en-US" sz="3600" b="1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1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600" smtClean="0">
                <a:solidFill>
                  <a:srgbClr val="000000"/>
                </a:solidFill>
                <a:cs typeface="Arial" panose="020B0604020202020204" pitchFamily="34" charset="0"/>
              </a:rPr>
              <a:t>…about computer engineering (1970s)</a:t>
            </a:r>
            <a:endParaRPr lang="en-US" altLang="en-US" sz="3600" b="1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CA" altLang="en-US" sz="3600" b="1" smtClean="0">
                <a:solidFill>
                  <a:srgbClr val="FF0000"/>
                </a:solidFill>
                <a:cs typeface="Arial" panose="020B0604020202020204" pitchFamily="34" charset="0"/>
              </a:rPr>
              <a:t>I thought we should stick with EE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1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600" smtClean="0">
                <a:solidFill>
                  <a:srgbClr val="000000"/>
                </a:solidFill>
                <a:cs typeface="Arial" panose="020B0604020202020204" pitchFamily="34" charset="0"/>
              </a:rPr>
              <a:t>…about personal computers (1980s)</a:t>
            </a:r>
            <a:endParaRPr lang="en-US" altLang="en-US" sz="3600" b="1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CA" altLang="en-US" sz="3600" b="1" smtClean="0">
                <a:solidFill>
                  <a:srgbClr val="FF0000"/>
                </a:solidFill>
                <a:cs typeface="Arial" panose="020B0604020202020204" pitchFamily="34" charset="0"/>
              </a:rPr>
              <a:t>I thought they were toys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36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E49594-3DCA-41E3-A60B-4689A764339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17764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2013 </a:t>
            </a:r>
          </a:p>
        </p:txBody>
      </p:sp>
    </p:spTree>
    <p:extLst>
      <p:ext uri="{BB962C8B-B14F-4D97-AF65-F5344CB8AC3E}">
        <p14:creationId xmlns:p14="http://schemas.microsoft.com/office/powerpoint/2010/main" val="33595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457200" y="508000"/>
            <a:ext cx="74882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“New” Ideas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6D2113-AA11-4965-ADC1-8A477E639008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25956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Bandler, 2015 </a:t>
            </a:r>
          </a:p>
        </p:txBody>
      </p:sp>
    </p:spTree>
    <p:extLst>
      <p:ext uri="{BB962C8B-B14F-4D97-AF65-F5344CB8AC3E}">
        <p14:creationId xmlns:p14="http://schemas.microsoft.com/office/powerpoint/2010/main" val="32863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457200" y="508000"/>
            <a:ext cx="7488238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“New” Ideas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instantly understood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instantly acclaimed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instantly “awesome”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EAF544-6E39-45AD-8785-0B58777B8ECB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28004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Bandler, 2015 </a:t>
            </a:r>
          </a:p>
        </p:txBody>
      </p:sp>
    </p:spTree>
    <p:extLst>
      <p:ext uri="{BB962C8B-B14F-4D97-AF65-F5344CB8AC3E}">
        <p14:creationId xmlns:p14="http://schemas.microsoft.com/office/powerpoint/2010/main" val="20976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MASTERING</a:t>
            </a:r>
            <a:br>
              <a:rPr lang="en-US" alt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SUBTEXT</a:t>
            </a:r>
          </a:p>
        </p:txBody>
      </p:sp>
    </p:spTree>
    <p:extLst>
      <p:ext uri="{BB962C8B-B14F-4D97-AF65-F5344CB8AC3E}">
        <p14:creationId xmlns:p14="http://schemas.microsoft.com/office/powerpoint/2010/main" val="33173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8000" b="1" dirty="0" smtClean="0">
                <a:solidFill>
                  <a:srgbClr val="FF0000"/>
                </a:solidFill>
              </a:rPr>
              <a:t>FEAR</a:t>
            </a:r>
          </a:p>
        </p:txBody>
      </p:sp>
      <p:sp>
        <p:nvSpPr>
          <p:cNvPr id="93187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26362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457200" y="508000"/>
            <a:ext cx="807524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prstClr val="black"/>
                </a:solidFill>
              </a:rPr>
              <a:t>Once Into A Persuasion Event . . 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	</a:t>
            </a:r>
            <a:r>
              <a:rPr lang="en-US" altLang="en-US" sz="3600" b="1" dirty="0">
                <a:solidFill>
                  <a:srgbClr val="FF0000"/>
                </a:solidFill>
              </a:rPr>
              <a:t>subtext comes into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play . . .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</a:rPr>
              <a:t>subtext</a:t>
            </a:r>
            <a:r>
              <a:rPr lang="en-US" altLang="en-US" sz="3600" b="1" dirty="0" smtClean="0">
                <a:solidFill>
                  <a:prstClr val="black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prstClr val="black"/>
                </a:solidFill>
              </a:rPr>
              <a:t>	an underlying,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prstClr val="black"/>
                </a:solidFill>
              </a:rPr>
              <a:t>	</a:t>
            </a:r>
            <a:r>
              <a:rPr lang="en-US" altLang="en-US" sz="3600" b="1" dirty="0" smtClean="0">
                <a:solidFill>
                  <a:prstClr val="black"/>
                </a:solidFill>
              </a:rPr>
              <a:t>often </a:t>
            </a:r>
            <a:r>
              <a:rPr lang="en-US" altLang="en-US" sz="3600" b="1" dirty="0">
                <a:solidFill>
                  <a:prstClr val="black"/>
                </a:solidFill>
              </a:rPr>
              <a:t>distinct </a:t>
            </a:r>
            <a:r>
              <a:rPr lang="en-US" altLang="en-US" sz="3600" b="1" dirty="0" smtClean="0">
                <a:solidFill>
                  <a:prstClr val="black"/>
                </a:solidFill>
              </a:rPr>
              <a:t>theme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prstClr val="black"/>
                </a:solidFill>
              </a:rPr>
              <a:t>	with traps and hidden agendas</a:t>
            </a:r>
            <a:endParaRPr lang="en-US" altLang="en-US" sz="36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prstClr val="black"/>
              </a:solidFill>
            </a:endParaRPr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B9BB6-3D76-4712-A022-102DDA16718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457200" y="508007"/>
            <a:ext cx="814705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000000"/>
                </a:solidFill>
                <a:latin typeface="Arial" charset="0"/>
              </a:rPr>
              <a:t>US Senator George Mitchell</a:t>
            </a:r>
            <a:endParaRPr lang="en-US" altLang="en-US" sz="48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  <a:latin typeface="Arial" charset="0"/>
              </a:rPr>
              <a:t>“The notion of </a:t>
            </a:r>
            <a:r>
              <a:rPr lang="en-US" altLang="en-US" sz="4800" dirty="0" smtClean="0">
                <a:solidFill>
                  <a:srgbClr val="000000"/>
                </a:solidFill>
                <a:latin typeface="Arial" charset="0"/>
              </a:rPr>
              <a:t>poisoning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latin typeface="Arial" charset="0"/>
              </a:rPr>
              <a:t>your own	people</a:t>
            </a:r>
            <a:r>
              <a:rPr lang="en-US" altLang="en-US" sz="4800" dirty="0">
                <a:solidFill>
                  <a:srgbClr val="000000"/>
                </a:solidFill>
                <a:latin typeface="Arial" charset="0"/>
              </a:rPr>
              <a:t>, I think, is something that is repulsive to everyone.”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  <a:latin typeface="Arial" charset="0"/>
              </a:rPr>
              <a:t>—George Mitchell, CNN, December 13, 2012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4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0EEF5F-D725-4222-A7B0-FA330BF0B6D5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457200" y="508007"/>
            <a:ext cx="814705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000000"/>
                </a:solidFill>
                <a:latin typeface="Arial" charset="0"/>
              </a:rPr>
              <a:t>US Senator George Mitchell</a:t>
            </a:r>
            <a:endParaRPr lang="en-US" altLang="en-US" sz="48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  <a:latin typeface="Arial" charset="0"/>
              </a:rPr>
              <a:t>“The notion of </a:t>
            </a:r>
            <a:r>
              <a:rPr lang="en-US" altLang="en-US" sz="4800" dirty="0" smtClean="0">
                <a:solidFill>
                  <a:srgbClr val="000000"/>
                </a:solidFill>
                <a:latin typeface="Arial" charset="0"/>
              </a:rPr>
              <a:t>poisoning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latin typeface="Arial" charset="0"/>
              </a:rPr>
              <a:t>			people</a:t>
            </a:r>
            <a:r>
              <a:rPr lang="en-US" altLang="en-US" sz="4800" dirty="0">
                <a:solidFill>
                  <a:srgbClr val="000000"/>
                </a:solidFill>
                <a:latin typeface="Arial" charset="0"/>
              </a:rPr>
              <a:t>, I think, is something that is repulsive to everyone.”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  <a:latin typeface="Arial" charset="0"/>
              </a:rPr>
              <a:t>—George Mitchell, CNN, December 13, 2012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4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0EEF5F-D725-4222-A7B0-FA330BF0B6D5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457200" y="508007"/>
            <a:ext cx="814705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Arial" charset="0"/>
              </a:rPr>
              <a:t>US Senator George Mitchell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  <a:latin typeface="Arial" charset="0"/>
              </a:rPr>
              <a:t>“The notion of </a:t>
            </a:r>
            <a:r>
              <a:rPr lang="en-US" altLang="en-US" sz="4800" dirty="0" smtClean="0">
                <a:solidFill>
                  <a:srgbClr val="000000"/>
                </a:solidFill>
                <a:latin typeface="Arial" charset="0"/>
              </a:rPr>
              <a:t>poisoning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Arial" charset="0"/>
              </a:rPr>
              <a:t>your own </a:t>
            </a:r>
            <a:r>
              <a:rPr lang="en-US" altLang="en-US" sz="4800" dirty="0" smtClean="0">
                <a:solidFill>
                  <a:srgbClr val="000000"/>
                </a:solidFill>
                <a:latin typeface="Arial" charset="0"/>
              </a:rPr>
              <a:t>people</a:t>
            </a:r>
            <a:r>
              <a:rPr lang="en-US" altLang="en-US" sz="4800" dirty="0">
                <a:solidFill>
                  <a:srgbClr val="000000"/>
                </a:solidFill>
                <a:latin typeface="Arial" charset="0"/>
              </a:rPr>
              <a:t>, I think, is something that is repulsive to everyone.”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  <a:latin typeface="Arial" charset="0"/>
              </a:rPr>
              <a:t>—George Mitchell, CNN, December 13, 2012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4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0EEF5F-D725-4222-A7B0-FA330BF0B6D5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457200" y="508000"/>
            <a:ext cx="814705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000000"/>
                </a:solidFill>
                <a:latin typeface="Arial" charset="0"/>
              </a:rPr>
              <a:t>George </a:t>
            </a:r>
            <a:r>
              <a:rPr lang="en-US" altLang="en-US" sz="4800" b="1" dirty="0">
                <a:solidFill>
                  <a:srgbClr val="000000"/>
                </a:solidFill>
                <a:latin typeface="Arial" charset="0"/>
              </a:rPr>
              <a:t>Mitchell’s Subtext?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8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000000"/>
                </a:solidFill>
                <a:latin typeface="Arial" charset="0"/>
              </a:rPr>
              <a:t>subtext: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charset="0"/>
              </a:rPr>
              <a:t> it 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</a:rPr>
              <a:t>is sometimes essential, I think, to poison people other than your own</a:t>
            </a:r>
            <a:endParaRPr lang="en-US" altLang="en-US" sz="48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51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80F7E0-B514-4F31-955E-CB6BB6BF0072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457200" y="508007"/>
            <a:ext cx="81470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</a:rPr>
              <a:t>“We Got Him”</a:t>
            </a: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PETER BERGEN: Did torture lead to bin Laden?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CA" altLang="en-US" sz="2400" i="1" dirty="0" smtClean="0">
                <a:solidFill>
                  <a:srgbClr val="000000"/>
                </a:solidFill>
                <a:latin typeface="Arial" charset="0"/>
              </a:rPr>
              <a:t>Silence.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BARACK OBAMA: You know (</a:t>
            </a:r>
            <a:r>
              <a:rPr lang="en-US" altLang="en-US" sz="2400" i="1" dirty="0" smtClean="0">
                <a:solidFill>
                  <a:srgbClr val="000000"/>
                </a:solidFill>
                <a:latin typeface="Arial" charset="0"/>
              </a:rPr>
              <a:t>pause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) I (</a:t>
            </a:r>
            <a:r>
              <a:rPr lang="en-US" altLang="en-US" sz="2400" i="1" dirty="0" smtClean="0">
                <a:solidFill>
                  <a:srgbClr val="000000"/>
                </a:solidFill>
                <a:latin typeface="Arial" charset="0"/>
              </a:rPr>
              <a:t>pause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) do not believe (</a:t>
            </a:r>
            <a:r>
              <a:rPr lang="en-US" altLang="en-US" sz="2400" i="1" dirty="0" smtClean="0">
                <a:solidFill>
                  <a:srgbClr val="000000"/>
                </a:solidFill>
                <a:latin typeface="Arial" charset="0"/>
              </a:rPr>
              <a:t>pause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) that torture (</a:t>
            </a:r>
            <a:r>
              <a:rPr lang="en-US" altLang="en-US" sz="2400" i="1" dirty="0" smtClean="0">
                <a:solidFill>
                  <a:srgbClr val="000000"/>
                </a:solidFill>
                <a:latin typeface="Arial" charset="0"/>
              </a:rPr>
              <a:t>pause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) was (</a:t>
            </a:r>
            <a:r>
              <a:rPr lang="en-US" altLang="en-US" sz="2400" i="1" dirty="0" smtClean="0">
                <a:solidFill>
                  <a:srgbClr val="000000"/>
                </a:solidFill>
                <a:latin typeface="Arial" charset="0"/>
              </a:rPr>
              <a:t>pause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) the key to us getting bin Laden . . .  You can’t argue counterfactuals . . . What ended up being absolutely critical is hard to (</a:t>
            </a:r>
            <a:r>
              <a:rPr lang="en-US" altLang="en-US" sz="2400" i="1" dirty="0" smtClean="0">
                <a:solidFill>
                  <a:srgbClr val="000000"/>
                </a:solidFill>
                <a:latin typeface="Arial" charset="0"/>
              </a:rPr>
              <a:t>pause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) disentangle.”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—CNN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May 6, 2016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4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0EEF5F-D725-4222-A7B0-FA330BF0B6D5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457200" y="508000"/>
            <a:ext cx="814705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CA" altLang="en-US" sz="2400" b="1" dirty="0" smtClean="0">
                <a:solidFill>
                  <a:prstClr val="black"/>
                </a:solidFill>
                <a:latin typeface="Arial" charset="0"/>
              </a:rPr>
              <a:t>“The </a:t>
            </a:r>
            <a:r>
              <a:rPr lang="en-CA" altLang="en-US" sz="2400" b="1" dirty="0">
                <a:solidFill>
                  <a:prstClr val="black"/>
                </a:solidFill>
                <a:latin typeface="Arial" charset="0"/>
              </a:rPr>
              <a:t>Aspiring </a:t>
            </a:r>
            <a:r>
              <a:rPr lang="en-CA" altLang="en-US" sz="2400" b="1" dirty="0" smtClean="0">
                <a:solidFill>
                  <a:prstClr val="black"/>
                </a:solidFill>
                <a:latin typeface="Arial" charset="0"/>
              </a:rPr>
              <a:t>Novelist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CA" altLang="en-US" sz="2400" b="1" dirty="0" smtClean="0">
                <a:solidFill>
                  <a:prstClr val="black"/>
                </a:solidFill>
                <a:latin typeface="Arial" charset="0"/>
              </a:rPr>
              <a:t>Who </a:t>
            </a:r>
            <a:r>
              <a:rPr lang="en-CA" altLang="en-US" sz="2400" b="1" dirty="0">
                <a:solidFill>
                  <a:prstClr val="black"/>
                </a:solidFill>
                <a:latin typeface="Arial" charset="0"/>
              </a:rPr>
              <a:t>Became </a:t>
            </a:r>
            <a:r>
              <a:rPr lang="en-CA" altLang="en-US" sz="2400" b="1" dirty="0" smtClean="0">
                <a:solidFill>
                  <a:prstClr val="black"/>
                </a:solidFill>
                <a:latin typeface="Arial" charset="0"/>
              </a:rPr>
              <a:t>Obama’s Foreign-Policy Guru”</a:t>
            </a:r>
            <a:endParaRPr lang="en-US" altLang="en-US" sz="2400" b="1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24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CA" altLang="en-US" sz="2400" dirty="0" smtClean="0">
                <a:solidFill>
                  <a:prstClr val="black"/>
                </a:solidFill>
                <a:latin typeface="Arial" charset="0"/>
              </a:rPr>
              <a:t>“Like </a:t>
            </a:r>
            <a:r>
              <a:rPr lang="en-CA" altLang="en-US" sz="2400" dirty="0">
                <a:solidFill>
                  <a:prstClr val="black"/>
                </a:solidFill>
                <a:latin typeface="Arial" charset="0"/>
              </a:rPr>
              <a:t>Obama, </a:t>
            </a:r>
            <a:r>
              <a:rPr lang="en-CA" altLang="en-US" sz="2400" dirty="0" smtClean="0">
                <a:solidFill>
                  <a:prstClr val="black"/>
                </a:solidFill>
                <a:latin typeface="Arial" charset="0"/>
              </a:rPr>
              <a:t>[Ben] Rhodes </a:t>
            </a:r>
            <a:r>
              <a:rPr lang="en-CA" altLang="en-US" sz="2400" dirty="0">
                <a:solidFill>
                  <a:prstClr val="black"/>
                </a:solidFill>
                <a:latin typeface="Arial" charset="0"/>
              </a:rPr>
              <a:t>is a storyteller who uses a writer’s tools to advance an agenda that is packaged as politics but is often quite personal</a:t>
            </a:r>
            <a:r>
              <a:rPr lang="en-CA" altLang="en-US" sz="2400" dirty="0" smtClean="0">
                <a:solidFill>
                  <a:prstClr val="black"/>
                </a:solidFill>
                <a:latin typeface="Arial" charset="0"/>
              </a:rPr>
              <a:t>.”</a:t>
            </a: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—David Samuels,</a:t>
            </a: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2400" i="1" dirty="0" smtClean="0">
                <a:solidFill>
                  <a:srgbClr val="000000"/>
                </a:solidFill>
                <a:latin typeface="Arial" charset="0"/>
              </a:rPr>
              <a:t>The New York Times Magazine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May 5, 2016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10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CA" altLang="en-US" sz="1200" dirty="0" smtClean="0">
                <a:solidFill>
                  <a:prstClr val="black"/>
                </a:solidFill>
                <a:latin typeface="Arial" charset="0"/>
              </a:rPr>
              <a:t>http</a:t>
            </a:r>
            <a:r>
              <a:rPr lang="en-CA" altLang="en-US" sz="1200" dirty="0">
                <a:solidFill>
                  <a:prstClr val="black"/>
                </a:solidFill>
                <a:latin typeface="Arial" charset="0"/>
              </a:rPr>
              <a:t>://</a:t>
            </a:r>
            <a:r>
              <a:rPr lang="en-CA" altLang="en-US" sz="1200" dirty="0" smtClean="0">
                <a:solidFill>
                  <a:prstClr val="black"/>
                </a:solidFill>
                <a:latin typeface="Arial" charset="0"/>
              </a:rPr>
              <a:t>www.nytimes.com/2016/05/08/magazine/the-aspiring-novelist-who-became-obamas-foreign-policy-guru.html?action=</a:t>
            </a:r>
            <a:r>
              <a:rPr lang="en-CA" altLang="en-US" sz="1200" dirty="0" err="1" smtClean="0">
                <a:solidFill>
                  <a:prstClr val="black"/>
                </a:solidFill>
                <a:latin typeface="Arial" charset="0"/>
              </a:rPr>
              <a:t>click&amp;contentCollection</a:t>
            </a:r>
            <a:r>
              <a:rPr lang="en-CA" altLang="en-US" sz="1200" dirty="0" smtClean="0">
                <a:solidFill>
                  <a:prstClr val="black"/>
                </a:solidFill>
                <a:latin typeface="Arial" charset="0"/>
              </a:rPr>
              <a:t>=</a:t>
            </a:r>
            <a:r>
              <a:rPr lang="en-CA" altLang="en-US" sz="1200" dirty="0" err="1" smtClean="0">
                <a:solidFill>
                  <a:prstClr val="black"/>
                </a:solidFill>
                <a:latin typeface="Arial" charset="0"/>
              </a:rPr>
              <a:t>Opinion&amp;module</a:t>
            </a:r>
            <a:r>
              <a:rPr lang="en-CA" altLang="en-US" sz="1200" dirty="0" smtClean="0">
                <a:solidFill>
                  <a:prstClr val="black"/>
                </a:solidFill>
                <a:latin typeface="Arial" charset="0"/>
              </a:rPr>
              <a:t>=</a:t>
            </a:r>
            <a:r>
              <a:rPr lang="en-CA" altLang="en-US" sz="1200" dirty="0" err="1" smtClean="0">
                <a:solidFill>
                  <a:prstClr val="black"/>
                </a:solidFill>
                <a:latin typeface="Arial" charset="0"/>
              </a:rPr>
              <a:t>Trending&amp;version</a:t>
            </a:r>
            <a:r>
              <a:rPr lang="en-CA" altLang="en-US" sz="1200" dirty="0" smtClean="0">
                <a:solidFill>
                  <a:prstClr val="black"/>
                </a:solidFill>
                <a:latin typeface="Arial" charset="0"/>
              </a:rPr>
              <a:t>=</a:t>
            </a:r>
            <a:r>
              <a:rPr lang="en-CA" altLang="en-US" sz="1200" dirty="0" err="1" smtClean="0">
                <a:solidFill>
                  <a:prstClr val="black"/>
                </a:solidFill>
                <a:latin typeface="Arial" charset="0"/>
              </a:rPr>
              <a:t>Full®ion</a:t>
            </a:r>
            <a:r>
              <a:rPr lang="en-CA" altLang="en-US" sz="1200" dirty="0" smtClean="0">
                <a:solidFill>
                  <a:prstClr val="black"/>
                </a:solidFill>
                <a:latin typeface="Arial" charset="0"/>
              </a:rPr>
              <a:t>=</a:t>
            </a:r>
            <a:r>
              <a:rPr lang="en-CA" altLang="en-US" sz="1200" dirty="0" err="1" smtClean="0">
                <a:solidFill>
                  <a:prstClr val="black"/>
                </a:solidFill>
                <a:latin typeface="Arial" charset="0"/>
              </a:rPr>
              <a:t>Marginalia&amp;pgtype</a:t>
            </a:r>
            <a:r>
              <a:rPr lang="en-CA" altLang="en-US" sz="1200" dirty="0" smtClean="0">
                <a:solidFill>
                  <a:prstClr val="black"/>
                </a:solidFill>
                <a:latin typeface="Arial" charset="0"/>
              </a:rPr>
              <a:t>=article</a:t>
            </a:r>
          </a:p>
        </p:txBody>
      </p:sp>
      <p:sp>
        <p:nvSpPr>
          <p:cNvPr id="290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53F5D2-4EFF-4048-AC02-C2DD699AC876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PERSUASION</a:t>
            </a:r>
          </a:p>
        </p:txBody>
      </p:sp>
    </p:spTree>
    <p:extLst>
      <p:ext uri="{BB962C8B-B14F-4D97-AF65-F5344CB8AC3E}">
        <p14:creationId xmlns:p14="http://schemas.microsoft.com/office/powerpoint/2010/main" val="42443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457200" y="508000"/>
            <a:ext cx="81470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The Art Of Persuasion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“</a:t>
            </a:r>
            <a:r>
              <a:rPr lang="en-US" altLang="en-US" sz="3600" b="1" dirty="0">
                <a:solidFill>
                  <a:srgbClr val="FF0000"/>
                </a:solidFill>
              </a:rPr>
              <a:t>A story persuades because you have to admit both the positive and the negative.</a:t>
            </a:r>
            <a:r>
              <a:rPr lang="en-US" altLang="en-US" sz="3600" dirty="0">
                <a:solidFill>
                  <a:srgbClr val="000000"/>
                </a:solidFill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				        —Robert McKee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					Photo: John Bandler</a:t>
            </a:r>
          </a:p>
        </p:txBody>
      </p:sp>
      <p:sp>
        <p:nvSpPr>
          <p:cNvPr id="2088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2938D7-9589-42AF-B523-E79A0D7AF1A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08900" name="Picture 4"/>
          <p:cNvSpPr>
            <a:spLocks noChangeAspect="1" noChangeArrowheads="1"/>
          </p:cNvSpPr>
          <p:nvPr/>
        </p:nvSpPr>
        <p:spPr bwMode="auto">
          <a:xfrm>
            <a:off x="601663" y="2492375"/>
            <a:ext cx="54102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480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208901" name="Picture 1" descr="DSC018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76625"/>
            <a:ext cx="410368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7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"/>
          <p:cNvSpPr>
            <a:spLocks noChangeArrowheads="1"/>
          </p:cNvSpPr>
          <p:nvPr/>
        </p:nvSpPr>
        <p:spPr bwMode="auto">
          <a:xfrm>
            <a:off x="457200" y="508000"/>
            <a:ext cx="8291513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prstClr val="black"/>
                </a:solidFill>
              </a:rPr>
              <a:t>“Elevate”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Your Work</a:t>
            </a:r>
            <a:r>
              <a:rPr lang="en-US" altLang="en-US" sz="3600" b="1" dirty="0" smtClean="0">
                <a:solidFill>
                  <a:prstClr val="black"/>
                </a:solidFill>
              </a:rPr>
              <a:t>!</a:t>
            </a:r>
            <a:endParaRPr lang="en-US" altLang="en-US" sz="36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prstClr val="black"/>
                </a:solidFill>
              </a:rPr>
              <a:t>	</a:t>
            </a:r>
            <a:r>
              <a:rPr lang="en-US" altLang="en-US" sz="3600" b="1" dirty="0" smtClean="0">
                <a:solidFill>
                  <a:prstClr val="black"/>
                </a:solidFill>
              </a:rPr>
              <a:t>By Distancing Previous Work</a:t>
            </a:r>
            <a:endParaRPr lang="en-US" altLang="en-US" sz="36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3600" b="1" dirty="0">
                <a:solidFill>
                  <a:prstClr val="black"/>
                </a:solidFill>
              </a:rPr>
              <a:t>	</a:t>
            </a:r>
            <a:r>
              <a:rPr lang="en-CA" altLang="en-US" sz="3600" dirty="0">
                <a:solidFill>
                  <a:prstClr val="black"/>
                </a:solidFill>
              </a:rPr>
              <a:t>(even your own)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CA" altLang="en-US" sz="3600" b="1" dirty="0" smtClean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3600" b="1" dirty="0" smtClean="0">
                <a:solidFill>
                  <a:prstClr val="black"/>
                </a:solidFill>
              </a:rPr>
              <a:t>for previous work:</a:t>
            </a:r>
            <a:endParaRPr lang="en-US" altLang="en-US" sz="36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prstClr val="black"/>
                </a:solidFill>
              </a:rPr>
              <a:t>	</a:t>
            </a:r>
            <a:r>
              <a:rPr lang="en-US" altLang="en-US" sz="3600" b="1" dirty="0">
                <a:solidFill>
                  <a:srgbClr val="FF0000"/>
                </a:solidFill>
              </a:rPr>
              <a:t>admit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smtClean="0">
                <a:solidFill>
                  <a:prstClr val="black"/>
                </a:solidFill>
              </a:rPr>
              <a:t>the </a:t>
            </a:r>
            <a:r>
              <a:rPr lang="en-US" altLang="en-US" sz="3600" dirty="0">
                <a:solidFill>
                  <a:prstClr val="black"/>
                </a:solidFill>
              </a:rPr>
              <a:t>“few good” </a:t>
            </a:r>
            <a:r>
              <a:rPr lang="en-US" altLang="en-US" sz="3600" b="1" dirty="0">
                <a:solidFill>
                  <a:srgbClr val="FF0000"/>
                </a:solidFill>
              </a:rPr>
              <a:t>attributes 	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list </a:t>
            </a:r>
            <a:r>
              <a:rPr lang="en-US" altLang="en-US" sz="3600" dirty="0" smtClean="0">
                <a:solidFill>
                  <a:prstClr val="black"/>
                </a:solidFill>
              </a:rPr>
              <a:t>the </a:t>
            </a:r>
            <a:r>
              <a:rPr lang="en-US" altLang="en-US" sz="3600" dirty="0">
                <a:solidFill>
                  <a:prstClr val="black"/>
                </a:solidFill>
              </a:rPr>
              <a:t>“major bad” </a:t>
            </a:r>
            <a:r>
              <a:rPr lang="en-US" altLang="en-US" sz="3600" b="1" dirty="0">
                <a:solidFill>
                  <a:srgbClr val="FF0000"/>
                </a:solidFill>
              </a:rPr>
              <a:t>attributes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CA" altLang="en-US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			http://www.theguardian.com/technology/2009/sep/21/pass-notes-emoticons-email</a:t>
            </a:r>
          </a:p>
        </p:txBody>
      </p:sp>
      <p:sp>
        <p:nvSpPr>
          <p:cNvPr id="210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9ADD01-0242-4961-8A63-12380F7184F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10948" name="Picture 5" descr="https://encrypted-tbn3.gstatic.com/images?q=tbn:ANd9GcTy8RDwSn5cTEYxhc0UgLx17nafyZjIdODl2adZUAwVniMFNr5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32" y="4365104"/>
            <a:ext cx="3024460" cy="181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457200" y="508000"/>
            <a:ext cx="80756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000000"/>
                </a:solidFill>
                <a:cs typeface="Arial" panose="020B0604020202020204" pitchFamily="34" charset="0"/>
              </a:rPr>
              <a:t>Combating Fear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of performance, of publication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of conflict, of disruption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of guilt, of shame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of inferiority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of failure, of success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F1474-B380-4060-99DF-5B9C6B33F99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5236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2013 </a:t>
            </a:r>
          </a:p>
        </p:txBody>
      </p:sp>
    </p:spTree>
    <p:extLst>
      <p:ext uri="{BB962C8B-B14F-4D97-AF65-F5344CB8AC3E}">
        <p14:creationId xmlns:p14="http://schemas.microsoft.com/office/powerpoint/2010/main" val="9752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1"/>
          <p:cNvSpPr>
            <a:spLocks noChangeArrowheads="1"/>
          </p:cNvSpPr>
          <p:nvPr/>
        </p:nvSpPr>
        <p:spPr bwMode="auto">
          <a:xfrm>
            <a:off x="457200" y="508000"/>
            <a:ext cx="8291513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3600" b="1" dirty="0" smtClean="0">
                <a:solidFill>
                  <a:prstClr val="black"/>
                </a:solidFill>
              </a:rPr>
              <a:t>“Elevate”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Your Friends</a:t>
            </a:r>
            <a:r>
              <a:rPr lang="en-US" altLang="en-US" sz="3600" b="1" dirty="0" smtClean="0">
                <a:solidFill>
                  <a:prstClr val="black"/>
                </a:solidFill>
              </a:rPr>
              <a:t>!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3600" b="1" dirty="0" smtClean="0">
                <a:solidFill>
                  <a:prstClr val="black"/>
                </a:solidFill>
              </a:rPr>
              <a:t>	By Embracing Their Work</a:t>
            </a:r>
            <a:endParaRPr lang="en-US" altLang="en-US" sz="36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CA" altLang="en-US" sz="3600" b="1" dirty="0" smtClean="0">
                <a:solidFill>
                  <a:prstClr val="black"/>
                </a:solidFill>
              </a:rPr>
              <a:t>	</a:t>
            </a:r>
            <a:r>
              <a:rPr lang="en-CA" altLang="en-US" sz="3600" dirty="0" smtClean="0">
                <a:solidFill>
                  <a:prstClr val="black"/>
                </a:solidFill>
              </a:rPr>
              <a:t>(</a:t>
            </a:r>
            <a:r>
              <a:rPr lang="en-CA" altLang="en-US" sz="3600" dirty="0">
                <a:solidFill>
                  <a:prstClr val="black"/>
                </a:solidFill>
              </a:rPr>
              <a:t>even your own</a:t>
            </a:r>
            <a:r>
              <a:rPr lang="en-CA" altLang="en-US" sz="3600" dirty="0" smtClean="0">
                <a:solidFill>
                  <a:prstClr val="black"/>
                </a:solidFill>
              </a:rPr>
              <a:t>)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CA" altLang="en-US" sz="3600" b="1" dirty="0" smtClean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CA" altLang="en-US" sz="3600" b="1" dirty="0" smtClean="0">
                <a:solidFill>
                  <a:prstClr val="black"/>
                </a:solidFill>
              </a:rPr>
              <a:t>for your friends’ work:</a:t>
            </a:r>
            <a:endParaRPr lang="en-US" altLang="en-US" sz="36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3600" dirty="0">
                <a:solidFill>
                  <a:prstClr val="black"/>
                </a:solidFill>
              </a:rPr>
              <a:t>	</a:t>
            </a:r>
            <a:r>
              <a:rPr lang="en-US" altLang="en-US" sz="3600" b="1" dirty="0">
                <a:solidFill>
                  <a:srgbClr val="FF0000"/>
                </a:solidFill>
              </a:rPr>
              <a:t>admit </a:t>
            </a:r>
            <a:r>
              <a:rPr lang="en-US" altLang="en-US" sz="3600" dirty="0" smtClean="0">
                <a:solidFill>
                  <a:prstClr val="black"/>
                </a:solidFill>
              </a:rPr>
              <a:t>the “few bad” </a:t>
            </a:r>
            <a:r>
              <a:rPr lang="en-US" altLang="en-US" sz="3600" b="1" dirty="0">
                <a:solidFill>
                  <a:srgbClr val="FF0000"/>
                </a:solidFill>
              </a:rPr>
              <a:t>attributes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	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list </a:t>
            </a:r>
            <a:r>
              <a:rPr lang="en-US" altLang="en-US" sz="3600" dirty="0" smtClean="0">
                <a:solidFill>
                  <a:prstClr val="black"/>
                </a:solidFill>
              </a:rPr>
              <a:t>the “major good”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attributes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prstClr val="black"/>
              </a:solidFill>
            </a:endParaRPr>
          </a:p>
        </p:txBody>
      </p:sp>
      <p:sp>
        <p:nvSpPr>
          <p:cNvPr id="316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1E95E-6B30-40EA-9E43-39F30B9B64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YOUR AUTHORITY</a:t>
            </a:r>
          </a:p>
        </p:txBody>
      </p:sp>
    </p:spTree>
    <p:extLst>
      <p:ext uri="{BB962C8B-B14F-4D97-AF65-F5344CB8AC3E}">
        <p14:creationId xmlns:p14="http://schemas.microsoft.com/office/powerpoint/2010/main" val="34964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457204" y="508000"/>
            <a:ext cx="807561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prstClr val="black"/>
                </a:solidFill>
                <a:latin typeface="Arial" charset="0"/>
              </a:rPr>
              <a:t>Your Optimal Stance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800" b="1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</a:rPr>
              <a:t>if the screen is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charset="0"/>
              </a:rPr>
              <a:t>center stage</a:t>
            </a:r>
            <a:r>
              <a:rPr lang="en-US" altLang="en-US" sz="4800" b="1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u="sng" dirty="0" smtClean="0">
                <a:solidFill>
                  <a:prstClr val="black"/>
                </a:solidFill>
                <a:latin typeface="Arial" charset="0"/>
              </a:rPr>
              <a:t>stand</a:t>
            </a:r>
            <a:r>
              <a:rPr lang="en-US" altLang="en-US" sz="4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charset="0"/>
              </a:rPr>
              <a:t>downstage right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Arial" charset="0"/>
              </a:rPr>
              <a:t>in front</a:t>
            </a:r>
            <a:r>
              <a:rPr lang="en-US" altLang="en-US" sz="4800" dirty="0" smtClean="0">
                <a:solidFill>
                  <a:prstClr val="black"/>
                </a:solidFill>
                <a:latin typeface="Arial" charset="0"/>
              </a:rPr>
              <a:t> of all barriers</a:t>
            </a:r>
          </a:p>
        </p:txBody>
      </p:sp>
      <p:sp>
        <p:nvSpPr>
          <p:cNvPr id="278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7BB030-3AEA-44F4-8BC7-43C389BCA4CB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88" y="1484784"/>
            <a:ext cx="9721975" cy="489654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angle 2"/>
          <p:cNvSpPr/>
          <p:nvPr/>
        </p:nvSpPr>
        <p:spPr>
          <a:xfrm>
            <a:off x="3707904" y="1340768"/>
            <a:ext cx="2232248" cy="36004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host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040" y="1844824"/>
            <a:ext cx="2232248" cy="36004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foe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1844824"/>
            <a:ext cx="2232248" cy="36004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friend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4" y="508000"/>
            <a:ext cx="80756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prstClr val="white"/>
                </a:solidFill>
                <a:latin typeface="Arial" charset="0"/>
              </a:rPr>
              <a:t>Placing TV Talking Heads</a:t>
            </a:r>
          </a:p>
        </p:txBody>
      </p:sp>
    </p:spTree>
    <p:extLst>
      <p:ext uri="{BB962C8B-B14F-4D97-AF65-F5344CB8AC3E}">
        <p14:creationId xmlns:p14="http://schemas.microsoft.com/office/powerpoint/2010/main" val="8442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4" y="508000"/>
            <a:ext cx="80756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bg1"/>
                </a:solidFill>
                <a:latin typeface="Arial" charset="0"/>
              </a:rPr>
              <a:t>Placing TV Talking Heads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6864"/>
            <a:ext cx="9201359" cy="5148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4887" y="1940964"/>
            <a:ext cx="1659001" cy="2639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host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28" y="2012972"/>
            <a:ext cx="1659001" cy="2639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foe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ENGAGEMENT + AUTHENTICITY</a:t>
            </a:r>
          </a:p>
        </p:txBody>
      </p:sp>
    </p:spTree>
    <p:extLst>
      <p:ext uri="{BB962C8B-B14F-4D97-AF65-F5344CB8AC3E}">
        <p14:creationId xmlns:p14="http://schemas.microsoft.com/office/powerpoint/2010/main" val="37089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457204" y="508000"/>
            <a:ext cx="8075613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prstClr val="black"/>
                </a:solidFill>
                <a:latin typeface="Arial" charset="0"/>
              </a:rPr>
              <a:t>Your Optimal Actions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800" b="1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</a:rPr>
              <a:t>walk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charset="0"/>
              </a:rPr>
              <a:t>towards</a:t>
            </a:r>
            <a:r>
              <a:rPr lang="en-US" altLang="en-US" sz="4800" dirty="0" smtClean="0">
                <a:solidFill>
                  <a:prstClr val="black"/>
                </a:solidFill>
                <a:latin typeface="Arial" charset="0"/>
              </a:rPr>
              <a:t> the audience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8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Arial" charset="0"/>
              </a:rPr>
              <a:t>engage</a:t>
            </a:r>
            <a:r>
              <a:rPr lang="en-US" altLang="en-US" sz="4800" dirty="0" smtClean="0">
                <a:solidFill>
                  <a:prstClr val="black"/>
                </a:solidFill>
                <a:latin typeface="Arial" charset="0"/>
              </a:rPr>
              <a:t> through arms outstretched, palms up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8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Arial" charset="0"/>
              </a:rPr>
              <a:t>ask</a:t>
            </a:r>
            <a:r>
              <a:rPr lang="en-US" altLang="en-US" sz="4800" dirty="0" smtClean="0">
                <a:solidFill>
                  <a:prstClr val="black"/>
                </a:solidFill>
                <a:latin typeface="Arial" charset="0"/>
              </a:rPr>
              <a:t> the audience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charset="0"/>
              </a:rPr>
              <a:t>questions</a:t>
            </a:r>
          </a:p>
        </p:txBody>
      </p:sp>
      <p:sp>
        <p:nvSpPr>
          <p:cNvPr id="278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7BB030-3AEA-44F4-8BC7-43C389BCA4CB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ARTISTIC INITIATIVES</a:t>
            </a:r>
          </a:p>
        </p:txBody>
      </p:sp>
      <p:sp>
        <p:nvSpPr>
          <p:cNvPr id="249859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solidFill>
                  <a:srgbClr val="000000"/>
                </a:solidFill>
                <a:latin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37748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B30E2A-34CD-4223-9B50-29D60A6DE65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50883" name="Picture 2" descr="C:\BACKUP-PC-BANDLER-03\E_drive\Sony_2014_2\DSC04465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38" y="-26988"/>
            <a:ext cx="10666413" cy="712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4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solidFill>
                  <a:srgbClr val="FFFFFF"/>
                </a:solidFill>
              </a:rPr>
              <a:t>Photo: John Bandler </a:t>
            </a:r>
          </a:p>
        </p:txBody>
      </p:sp>
    </p:spTree>
    <p:extLst>
      <p:ext uri="{BB962C8B-B14F-4D97-AF65-F5344CB8AC3E}">
        <p14:creationId xmlns:p14="http://schemas.microsoft.com/office/powerpoint/2010/main" val="10988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CEAFE0-ED97-4040-96ED-0C4D7FABC29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02755" name="Rectangle 2"/>
          <p:cNvSpPr>
            <a:spLocks noChangeArrowheads="1"/>
          </p:cNvSpPr>
          <p:nvPr/>
        </p:nvSpPr>
        <p:spPr bwMode="auto">
          <a:xfrm>
            <a:off x="0" y="5949950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400" b="1">
                <a:solidFill>
                  <a:srgbClr val="FFFFFF"/>
                </a:solidFill>
                <a:ea typeface="SimSun" pitchFamily="2" charset="-122"/>
              </a:rPr>
              <a:t>The Hamilton Fringe Festival, July 17-27, 2014, www.bandler.com/coalition</a:t>
            </a:r>
          </a:p>
        </p:txBody>
      </p:sp>
      <p:sp>
        <p:nvSpPr>
          <p:cNvPr id="202756" name="TextBox 7"/>
          <p:cNvSpPr txBox="1">
            <a:spLocks noChangeArrowheads="1"/>
          </p:cNvSpPr>
          <p:nvPr/>
        </p:nvSpPr>
        <p:spPr bwMode="auto">
          <a:xfrm>
            <a:off x="323850" y="6392863"/>
            <a:ext cx="1657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20" rIns="91433" bIns="4572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solidFill>
                  <a:srgbClr val="FFFFFF"/>
                </a:solidFill>
              </a:rPr>
              <a:t>Photo: John Bandler </a:t>
            </a:r>
          </a:p>
        </p:txBody>
      </p:sp>
      <p:pic>
        <p:nvPicPr>
          <p:cNvPr id="202757" name="Picture 3" descr="C:\BACKUP-PC-BANDLER-03\F_drive\Hamilton_Fringe_2014\Virtual Images\The_Trial_of_Naomi_Verne_Promo_Image_Low_R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1" y="333377"/>
            <a:ext cx="547211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0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457200" y="508000"/>
            <a:ext cx="8075613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000000"/>
                </a:solidFill>
                <a:cs typeface="Arial" panose="020B0604020202020204" pitchFamily="34" charset="0"/>
              </a:rPr>
              <a:t>Combating Fear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of performance, of publication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of conflict, of disruption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of guilt, of shame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of inferiority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of failure, of success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cs typeface="Arial" panose="020B0604020202020204" pitchFamily="34" charset="0"/>
              </a:rPr>
              <a:t>of competition</a:t>
            </a:r>
            <a:endParaRPr lang="en-US" altLang="en-US" sz="4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72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B243B6-B6FF-4CA1-92A7-6915F1596AC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7284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2013 </a:t>
            </a:r>
          </a:p>
        </p:txBody>
      </p:sp>
    </p:spTree>
    <p:extLst>
      <p:ext uri="{BB962C8B-B14F-4D97-AF65-F5344CB8AC3E}">
        <p14:creationId xmlns:p14="http://schemas.microsoft.com/office/powerpoint/2010/main" val="19957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200707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2" name="bgTSXC6xy9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24342" y="1700808"/>
            <a:ext cx="9168342" cy="515719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508001"/>
            <a:ext cx="8218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prstClr val="white"/>
                </a:solidFill>
                <a:latin typeface="Arial" charset="0"/>
              </a:rPr>
              <a:t>John </a:t>
            </a:r>
            <a:r>
              <a:rPr lang="en-US" altLang="en-US" sz="2400" b="1" dirty="0" err="1">
                <a:solidFill>
                  <a:prstClr val="white"/>
                </a:solidFill>
                <a:latin typeface="Arial" charset="0"/>
              </a:rPr>
              <a:t>Bandler’s</a:t>
            </a:r>
            <a:r>
              <a:rPr lang="en-US" altLang="en-US" sz="24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prstClr val="white"/>
                </a:solidFill>
                <a:latin typeface="Arial" charset="0"/>
              </a:rPr>
              <a:t>Jahzara’s</a:t>
            </a:r>
            <a:r>
              <a:rPr lang="en-US" altLang="en-US" sz="2400" b="1" dirty="0">
                <a:solidFill>
                  <a:prstClr val="white"/>
                </a:solidFill>
                <a:latin typeface="Arial" charset="0"/>
              </a:rPr>
              <a:t> Triangle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prstClr val="white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prstClr val="white"/>
                </a:solidFill>
                <a:latin typeface="Arial" charset="0"/>
              </a:rPr>
              <a:t>pitched on YouTube by Genevieve Jack as Candy Quill</a:t>
            </a:r>
            <a:endParaRPr lang="en-US" altLang="en-US" sz="2400" dirty="0">
              <a:solidFill>
                <a:prstClr val="white"/>
              </a:solidFill>
              <a:latin typeface="Courier Final Draft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prstClr val="white"/>
                </a:solidFill>
                <a:latin typeface="Courier Final Draft" pitchFamily="49" charset="0"/>
              </a:rPr>
              <a:t>			</a:t>
            </a:r>
            <a:endParaRPr lang="en-US" alt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457200" y="508000"/>
            <a:ext cx="74882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prstClr val="white"/>
                </a:solidFill>
                <a:cs typeface="Arial" charset="0"/>
              </a:rPr>
              <a:t>John </a:t>
            </a:r>
            <a:r>
              <a:rPr lang="en-US" altLang="en-US" sz="2400" b="1" dirty="0" err="1" smtClean="0">
                <a:solidFill>
                  <a:prstClr val="white"/>
                </a:solidFill>
                <a:cs typeface="Arial" charset="0"/>
              </a:rPr>
              <a:t>Bandler’s</a:t>
            </a:r>
            <a:r>
              <a:rPr lang="en-US" altLang="en-US" sz="2400" b="1" dirty="0" smtClean="0">
                <a:solidFill>
                  <a:prstClr val="white"/>
                </a:solidFill>
                <a:cs typeface="Arial" charset="0"/>
              </a:rPr>
              <a:t> “From Creativity To Success Via Risk And Setback: An Insider’s Perspective”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err="1" smtClean="0">
                <a:solidFill>
                  <a:prstClr val="white"/>
                </a:solidFill>
                <a:cs typeface="Arial" charset="0"/>
              </a:rPr>
              <a:t>McMasterUTV</a:t>
            </a:r>
            <a:r>
              <a:rPr lang="en-US" altLang="en-US" sz="2400" dirty="0" smtClean="0">
                <a:solidFill>
                  <a:prstClr val="white"/>
                </a:solidFill>
                <a:cs typeface="Arial" charset="0"/>
              </a:rPr>
              <a:t>, 2013</a:t>
            </a:r>
          </a:p>
        </p:txBody>
      </p:sp>
      <p:sp>
        <p:nvSpPr>
          <p:cNvPr id="4812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FAD7C-D516-49C9-81CD-FA7AB1103AF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wYOrhiN3NC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9533" y="1700808"/>
            <a:ext cx="8368931" cy="47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170E4-27DD-42BF-8BC0-6EAEB46C725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0" y="5949950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400" b="1" smtClean="0">
                <a:solidFill>
                  <a:prstClr val="white"/>
                </a:solidFill>
                <a:ea typeface="SimSun" pitchFamily="2" charset="-122"/>
                <a:cs typeface="Arial" charset="0"/>
              </a:rPr>
              <a:t>The Hamilton Fringe Festival, July 14-24, 2016 www.bandler.com/julibee</a:t>
            </a:r>
          </a:p>
        </p:txBody>
      </p:sp>
      <p:pic>
        <p:nvPicPr>
          <p:cNvPr id="135172" name="Picture 2" descr="C:\BACKUP-PC-BANDLER-03\F_drive\Hamilton_Fringe_2016\Graphics\Christmas_Eve_at_the_Julibee_Motel_key_promo_image_mid_r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6988"/>
            <a:ext cx="5545138" cy="554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TextBox 1"/>
          <p:cNvSpPr txBox="1">
            <a:spLocks noChangeArrowheads="1"/>
          </p:cNvSpPr>
          <p:nvPr/>
        </p:nvSpPr>
        <p:spPr bwMode="auto">
          <a:xfrm>
            <a:off x="169863" y="404813"/>
            <a:ext cx="496728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400" dirty="0" smtClean="0">
                <a:solidFill>
                  <a:prstClr val="white"/>
                </a:solidFill>
                <a:latin typeface="Adobe Garamond Pro" pitchFamily="18" charset="0"/>
                <a:cs typeface="Arial" charset="0"/>
              </a:rPr>
              <a:t>John Bandler’s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3600" b="1" dirty="0" smtClean="0">
                <a:solidFill>
                  <a:prstClr val="white"/>
                </a:solidFill>
                <a:latin typeface="Adobe Garamond Pro" pitchFamily="18" charset="0"/>
                <a:cs typeface="Arial" charset="0"/>
              </a:rPr>
              <a:t>Christmas Eve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400" dirty="0" smtClean="0">
                <a:solidFill>
                  <a:prstClr val="white"/>
                </a:solidFill>
                <a:latin typeface="Adobe Garamond Pro" pitchFamily="18" charset="0"/>
                <a:cs typeface="Arial" charset="0"/>
              </a:rPr>
              <a:t>at the</a:t>
            </a:r>
            <a:r>
              <a:rPr lang="en-CA" altLang="en-US" sz="2400" b="1" dirty="0" smtClean="0">
                <a:solidFill>
                  <a:prstClr val="white"/>
                </a:solidFill>
                <a:latin typeface="Adobe Garamond Pro" pitchFamily="18" charset="0"/>
                <a:cs typeface="Arial" charset="0"/>
              </a:rPr>
              <a:t> </a:t>
            </a:r>
            <a:r>
              <a:rPr lang="en-CA" altLang="en-US" sz="3600" b="1" dirty="0" err="1" smtClean="0">
                <a:solidFill>
                  <a:prstClr val="white"/>
                </a:solidFill>
                <a:latin typeface="Adobe Garamond Pro" pitchFamily="18" charset="0"/>
                <a:cs typeface="Arial" charset="0"/>
              </a:rPr>
              <a:t>Julibee</a:t>
            </a:r>
            <a:r>
              <a:rPr lang="en-CA" altLang="en-US" sz="3600" b="1" dirty="0" smtClean="0">
                <a:solidFill>
                  <a:prstClr val="white"/>
                </a:solidFill>
                <a:latin typeface="Adobe Garamond Pro" pitchFamily="18" charset="0"/>
                <a:cs typeface="Arial" charset="0"/>
              </a:rPr>
              <a:t> Motel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400" dirty="0" smtClean="0">
                <a:solidFill>
                  <a:prstClr val="white"/>
                </a:solidFill>
                <a:latin typeface="Adobe Garamond Pro" pitchFamily="18" charset="0"/>
                <a:cs typeface="Arial" charset="0"/>
              </a:rPr>
              <a:t>Directed by Tom Mackan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 dirty="0" smtClean="0">
              <a:solidFill>
                <a:prstClr val="white"/>
              </a:solidFill>
              <a:latin typeface="Adobe Garamond Pro" pitchFamily="18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 dirty="0" smtClean="0">
              <a:solidFill>
                <a:prstClr val="white"/>
              </a:solidFill>
              <a:latin typeface="Adobe Garamond Pro" pitchFamily="18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 dirty="0" smtClean="0">
              <a:solidFill>
                <a:prstClr val="white"/>
              </a:solidFill>
              <a:latin typeface="Adobe Garamond Pro" pitchFamily="18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 dirty="0" smtClean="0">
              <a:solidFill>
                <a:prstClr val="white"/>
              </a:solidFill>
              <a:latin typeface="Adobe Garamond Pro" pitchFamily="18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400" dirty="0" smtClean="0">
                <a:solidFill>
                  <a:prstClr val="white"/>
                </a:solidFill>
                <a:latin typeface="Adobe Garamond Pro" pitchFamily="18" charset="0"/>
                <a:cs typeface="Arial" charset="0"/>
              </a:rPr>
              <a:t>	Aimee Kessler Evans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400" dirty="0" smtClean="0">
                <a:solidFill>
                  <a:prstClr val="white"/>
                </a:solidFill>
                <a:latin typeface="Adobe Garamond Pro" pitchFamily="18" charset="0"/>
                <a:cs typeface="Arial" charset="0"/>
              </a:rPr>
              <a:t>	James Thomas</a:t>
            </a:r>
            <a:endParaRPr lang="en-US" altLang="en-US" sz="2400" dirty="0" smtClean="0">
              <a:solidFill>
                <a:prstClr val="white"/>
              </a:solidFill>
              <a:latin typeface="Adobe Garamond Pro" pitchFamily="18" charset="0"/>
              <a:cs typeface="Arial" charset="0"/>
            </a:endParaRPr>
          </a:p>
        </p:txBody>
      </p:sp>
      <p:sp>
        <p:nvSpPr>
          <p:cNvPr id="135174" name="TextBox 7"/>
          <p:cNvSpPr txBox="1">
            <a:spLocks noChangeArrowheads="1"/>
          </p:cNvSpPr>
          <p:nvPr/>
        </p:nvSpPr>
        <p:spPr bwMode="auto">
          <a:xfrm>
            <a:off x="4427538" y="5589588"/>
            <a:ext cx="4465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dirty="0" smtClean="0">
                <a:solidFill>
                  <a:prstClr val="white"/>
                </a:solidFill>
                <a:cs typeface="Arial" charset="0"/>
              </a:rPr>
              <a:t>Photo: John Bandler        Image Design: Paulina </a:t>
            </a:r>
            <a:r>
              <a:rPr lang="en-US" altLang="en-US" sz="1200" dirty="0" err="1" smtClean="0">
                <a:solidFill>
                  <a:prstClr val="white"/>
                </a:solidFill>
                <a:cs typeface="Arial" charset="0"/>
              </a:rPr>
              <a:t>Rzeczkowska</a:t>
            </a:r>
            <a:endParaRPr lang="en-CA" altLang="en-US" sz="1200" dirty="0" smtClean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THREE MINUTE PITCH</a:t>
            </a:r>
          </a:p>
        </p:txBody>
      </p:sp>
    </p:spTree>
    <p:extLst>
      <p:ext uri="{BB962C8B-B14F-4D97-AF65-F5344CB8AC3E}">
        <p14:creationId xmlns:p14="http://schemas.microsoft.com/office/powerpoint/2010/main" val="7169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169988"/>
            <a:ext cx="91440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60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latin typeface="Arial"/>
                <a:cs typeface="Arial"/>
              </a:rPr>
              <a:t>Welcome To</a:t>
            </a:r>
          </a:p>
          <a:p>
            <a:pPr algn="ctr" defTabSz="914260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altLang="en-US" sz="4000" b="1" dirty="0" smtClean="0">
                <a:solidFill>
                  <a:srgbClr val="FF0000"/>
                </a:solidFill>
                <a:latin typeface="Arial"/>
                <a:cs typeface="Arial"/>
              </a:rPr>
              <a:t>he Inaugural IMS2017</a:t>
            </a:r>
          </a:p>
          <a:p>
            <a:pPr algn="ctr" defTabSz="914260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latin typeface="Arial"/>
                <a:cs typeface="Arial"/>
              </a:rPr>
              <a:t>Three Minute </a:t>
            </a:r>
            <a:r>
              <a:rPr lang="en-US" altLang="en-US" sz="4000" b="1" dirty="0">
                <a:solidFill>
                  <a:srgbClr val="FF0000"/>
                </a:solidFill>
                <a:latin typeface="Arial"/>
                <a:cs typeface="Arial"/>
              </a:rPr>
              <a:t>Thesis (3MT</a:t>
            </a:r>
            <a:r>
              <a:rPr lang="en-CA" altLang="en-US" sz="4000" b="1" dirty="0">
                <a:solidFill>
                  <a:srgbClr val="FF0000"/>
                </a:solidFill>
                <a:latin typeface="Arial"/>
                <a:cs typeface="Arial"/>
              </a:rPr>
              <a:t>®</a:t>
            </a:r>
            <a:r>
              <a:rPr lang="en-US" altLang="en-US" sz="40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pPr algn="ctr" defTabSz="914260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latin typeface="Arial"/>
                <a:cs typeface="Arial"/>
              </a:rPr>
              <a:t>Competition</a:t>
            </a:r>
          </a:p>
          <a:p>
            <a:pPr algn="ctr" defTabSz="914260">
              <a:spcBef>
                <a:spcPct val="0"/>
              </a:spcBef>
              <a:buFontTx/>
              <a:buNone/>
              <a:defRPr/>
            </a:pPr>
            <a:endParaRPr lang="en-US" altLang="en-US"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 defTabSz="914260">
              <a:spcBef>
                <a:spcPct val="0"/>
              </a:spcBef>
              <a:buFontTx/>
              <a:buNone/>
              <a:defRPr/>
            </a:pPr>
            <a:r>
              <a:rPr lang="en-US" altLang="en-US" sz="3000" dirty="0">
                <a:solidFill>
                  <a:prstClr val="black"/>
                </a:solidFill>
                <a:latin typeface="Arial"/>
                <a:cs typeface="Arial"/>
              </a:rPr>
              <a:t>John </a:t>
            </a:r>
            <a:r>
              <a:rPr lang="en-US" altLang="en-US" sz="3000" dirty="0" smtClean="0">
                <a:solidFill>
                  <a:prstClr val="black"/>
                </a:solidFill>
                <a:latin typeface="Arial"/>
                <a:cs typeface="Arial"/>
              </a:rPr>
              <a:t>Bandler and </a:t>
            </a:r>
            <a:r>
              <a:rPr lang="en-US" altLang="en-US" sz="3000" dirty="0">
                <a:solidFill>
                  <a:prstClr val="black"/>
                </a:solidFill>
                <a:latin typeface="Arial"/>
                <a:cs typeface="Arial"/>
              </a:rPr>
              <a:t>Erin </a:t>
            </a:r>
            <a:r>
              <a:rPr lang="en-US" altLang="en-US" sz="3000" dirty="0" smtClean="0">
                <a:solidFill>
                  <a:prstClr val="black"/>
                </a:solidFill>
                <a:latin typeface="Arial"/>
                <a:cs typeface="Arial"/>
              </a:rPr>
              <a:t>Kiley</a:t>
            </a:r>
            <a:endParaRPr lang="en-US" altLang="en-US" sz="30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260">
              <a:spcBef>
                <a:spcPct val="0"/>
              </a:spcBef>
              <a:buFontTx/>
              <a:buNone/>
              <a:defRPr/>
            </a:pPr>
            <a:endParaRPr lang="en-US" altLang="en-US" sz="135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260">
              <a:spcBef>
                <a:spcPct val="0"/>
              </a:spcBef>
              <a:buFontTx/>
              <a:buNone/>
              <a:defRPr/>
            </a:pPr>
            <a:endParaRPr lang="en-US" altLang="en-US" sz="135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260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Arial"/>
                <a:cs typeface="Arial"/>
              </a:rPr>
              <a:t>Honolulu, HI, Monday, June 5, </a:t>
            </a:r>
            <a:r>
              <a:rPr lang="en-US" altLang="en-US" sz="2400" dirty="0">
                <a:solidFill>
                  <a:prstClr val="black"/>
                </a:solidFill>
                <a:latin typeface="Arial"/>
                <a:cs typeface="Arial"/>
              </a:rPr>
              <a:t>2017</a:t>
            </a:r>
          </a:p>
        </p:txBody>
      </p:sp>
      <p:sp>
        <p:nvSpPr>
          <p:cNvPr id="25395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fld id="{C3965F12-6458-48C0-89D2-6FF20CDC8018}" type="slidenum">
              <a:rPr lang="en-CA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54</a:t>
            </a:fld>
            <a:endParaRPr lang="en-CA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53956" name="Picture 2" descr="C:\BACKUP-PC-BANDLER-03\E_drive\MARKET\Mtt2017_3MP\masthead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57788"/>
            <a:ext cx="83026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468313" y="476250"/>
            <a:ext cx="8135937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260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prstClr val="black"/>
                </a:solidFill>
                <a:latin typeface="Arial" charset="0"/>
              </a:rPr>
              <a:t>Co-Organizers/Co-Chairs</a:t>
            </a:r>
          </a:p>
          <a:p>
            <a:pPr defTabSz="914260">
              <a:spcBef>
                <a:spcPct val="0"/>
              </a:spcBef>
              <a:buFontTx/>
              <a:buNone/>
              <a:defRPr/>
            </a:pPr>
            <a:endParaRPr lang="en-US" altLang="en-US" sz="3600" b="1" dirty="0">
              <a:solidFill>
                <a:prstClr val="black"/>
              </a:solidFill>
              <a:latin typeface="Arial" charset="0"/>
            </a:endParaRPr>
          </a:p>
          <a:p>
            <a:pPr defTabSz="914260">
              <a:spcBef>
                <a:spcPct val="0"/>
              </a:spcBef>
              <a:buFontTx/>
              <a:buNone/>
              <a:defRPr/>
            </a:pPr>
            <a:endParaRPr lang="en-US" altLang="en-US" sz="3600" dirty="0">
              <a:solidFill>
                <a:prstClr val="black"/>
              </a:solidFill>
              <a:latin typeface="Arial" charset="0"/>
            </a:endParaRPr>
          </a:p>
          <a:p>
            <a:pPr defTabSz="914260">
              <a:spcBef>
                <a:spcPct val="0"/>
              </a:spcBef>
              <a:buFontTx/>
              <a:buNone/>
              <a:defRPr/>
            </a:pPr>
            <a:endParaRPr lang="en-US" altLang="en-US" sz="3600" dirty="0">
              <a:solidFill>
                <a:prstClr val="black"/>
              </a:solidFill>
              <a:latin typeface="Arial" charset="0"/>
            </a:endParaRPr>
          </a:p>
          <a:p>
            <a:pPr defTabSz="914260">
              <a:spcBef>
                <a:spcPct val="0"/>
              </a:spcBef>
              <a:buFontTx/>
              <a:buNone/>
              <a:defRPr/>
            </a:pPr>
            <a:endParaRPr lang="en-US" altLang="en-US" sz="3600" dirty="0">
              <a:solidFill>
                <a:prstClr val="black"/>
              </a:solidFill>
              <a:latin typeface="Arial" charset="0"/>
            </a:endParaRPr>
          </a:p>
          <a:p>
            <a:pPr defTabSz="914260">
              <a:spcBef>
                <a:spcPct val="0"/>
              </a:spcBef>
              <a:buFontTx/>
              <a:buNone/>
              <a:defRPr/>
            </a:pPr>
            <a:endParaRPr lang="en-US" altLang="en-US" sz="3600" dirty="0">
              <a:solidFill>
                <a:prstClr val="black"/>
              </a:solidFill>
              <a:latin typeface="Arial" charset="0"/>
            </a:endParaRPr>
          </a:p>
          <a:p>
            <a:pPr defTabSz="914260">
              <a:spcBef>
                <a:spcPct val="0"/>
              </a:spcBef>
              <a:buFontTx/>
              <a:buNone/>
              <a:defRPr/>
            </a:pPr>
            <a:endParaRPr lang="en-US" altLang="en-US" sz="3600" dirty="0">
              <a:solidFill>
                <a:prstClr val="black"/>
              </a:solidFill>
              <a:latin typeface="Arial" charset="0"/>
            </a:endParaRPr>
          </a:p>
          <a:p>
            <a:pPr defTabSz="914260">
              <a:spcBef>
                <a:spcPct val="0"/>
              </a:spcBef>
              <a:buFontTx/>
              <a:buNone/>
              <a:defRPr/>
            </a:pPr>
            <a:endParaRPr lang="en-US" altLang="en-US" sz="3600" dirty="0" smtClean="0">
              <a:solidFill>
                <a:prstClr val="black"/>
              </a:solidFill>
              <a:latin typeface="Arial" charset="0"/>
            </a:endParaRPr>
          </a:p>
          <a:p>
            <a:pPr defTabSz="914260">
              <a:spcBef>
                <a:spcPct val="0"/>
              </a:spcBef>
              <a:buFontTx/>
              <a:buNone/>
              <a:defRPr/>
            </a:pPr>
            <a:r>
              <a:rPr lang="en-US" altLang="en-US" sz="3600" dirty="0" smtClean="0">
                <a:solidFill>
                  <a:prstClr val="black"/>
                </a:solidFill>
                <a:latin typeface="Arial" charset="0"/>
              </a:rPr>
              <a:t>   </a:t>
            </a:r>
          </a:p>
          <a:p>
            <a:pPr defTabSz="914260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prstClr val="black"/>
              </a:solidFill>
              <a:latin typeface="Arial" charset="0"/>
            </a:endParaRPr>
          </a:p>
          <a:p>
            <a:pPr defTabSz="914260">
              <a:spcBef>
                <a:spcPct val="0"/>
              </a:spcBef>
              <a:buFontTx/>
              <a:buNone/>
              <a:defRPr/>
            </a:pPr>
            <a:r>
              <a:rPr lang="en-US" altLang="en-US" sz="3600" dirty="0" smtClean="0">
                <a:solidFill>
                  <a:prstClr val="black"/>
                </a:solidFill>
                <a:latin typeface="Arial" charset="0"/>
              </a:rPr>
              <a:t>          John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Bandler </a:t>
            </a:r>
            <a:r>
              <a:rPr lang="en-US" altLang="en-US" sz="3600" dirty="0" smtClean="0">
                <a:solidFill>
                  <a:prstClr val="black"/>
                </a:solidFill>
                <a:latin typeface="Arial" charset="0"/>
              </a:rPr>
              <a:t>     Erin Kiley</a:t>
            </a:r>
            <a:endParaRPr lang="en-US" altLang="en-US" sz="3600" b="1" dirty="0">
              <a:solidFill>
                <a:prstClr val="black"/>
              </a:solidFill>
              <a:latin typeface="Arial" charset="0"/>
            </a:endParaRPr>
          </a:p>
          <a:p>
            <a:pPr defTabSz="914260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364163" y="5229225"/>
            <a:ext cx="16922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6" rIns="68568" bIns="3428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0">
              <a:spcBef>
                <a:spcPct val="0"/>
              </a:spcBef>
              <a:buFontTx/>
              <a:buNone/>
              <a:defRPr/>
            </a:pPr>
            <a:r>
              <a:rPr lang="en-CA" altLang="en-US" sz="1200" dirty="0" smtClean="0">
                <a:solidFill>
                  <a:prstClr val="black"/>
                </a:solidFill>
              </a:rPr>
              <a:t>Photo: </a:t>
            </a:r>
            <a:r>
              <a:rPr lang="en-CA" altLang="en-US" sz="1200" dirty="0">
                <a:solidFill>
                  <a:prstClr val="black"/>
                </a:solidFill>
              </a:rPr>
              <a:t>John Bandler </a:t>
            </a:r>
          </a:p>
        </p:txBody>
      </p:sp>
      <p:pic>
        <p:nvPicPr>
          <p:cNvPr id="25498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28733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287972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49488" y="5229225"/>
            <a:ext cx="18176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6" rIns="68568" bIns="3428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0">
              <a:spcBef>
                <a:spcPct val="0"/>
              </a:spcBef>
              <a:buFontTx/>
              <a:buNone/>
              <a:defRPr/>
            </a:pPr>
            <a:r>
              <a:rPr lang="en-CA" altLang="en-US" sz="1200" dirty="0">
                <a:solidFill>
                  <a:prstClr val="black"/>
                </a:solidFill>
              </a:rPr>
              <a:t>Photo: Beth Bandler </a:t>
            </a:r>
          </a:p>
        </p:txBody>
      </p:sp>
      <p:sp>
        <p:nvSpPr>
          <p:cNvPr id="25498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fld id="{9F158DFE-3F37-473A-A5A7-006574F9AD43}" type="slidenum">
              <a:rPr lang="en-CA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55</a:t>
            </a:fld>
            <a:endParaRPr lang="en-CA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457200" y="512763"/>
            <a:ext cx="77231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32">
              <a:spcBef>
                <a:spcPct val="0"/>
              </a:spcBef>
              <a:buFont typeface="Arial" charset="0"/>
              <a:buNone/>
              <a:defRPr/>
            </a:pPr>
            <a:r>
              <a:rPr lang="en-CA" altLang="en-US" sz="3600" b="1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CA" altLang="en-US" sz="3600" b="1" dirty="0" smtClean="0">
                <a:solidFill>
                  <a:prstClr val="black"/>
                </a:solidFill>
                <a:latin typeface="Arial"/>
                <a:cs typeface="Arial"/>
              </a:rPr>
              <a:t>3MT</a:t>
            </a:r>
            <a:r>
              <a:rPr lang="en-CA" sz="3600" b="1" dirty="0">
                <a:solidFill>
                  <a:srgbClr val="000000"/>
                </a:solidFill>
              </a:rPr>
              <a:t>®</a:t>
            </a:r>
            <a:r>
              <a:rPr lang="en-CA" altLang="en-US" sz="3600" b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CA" altLang="en-US" sz="3600" b="1" dirty="0">
                <a:solidFill>
                  <a:prstClr val="black"/>
                </a:solidFill>
                <a:latin typeface="Arial"/>
                <a:cs typeface="Arial"/>
              </a:rPr>
              <a:t>Requirements</a:t>
            </a:r>
          </a:p>
          <a:p>
            <a:pPr defTabSz="685732">
              <a:spcBef>
                <a:spcPct val="0"/>
              </a:spcBef>
              <a:buFont typeface="Arial" charset="0"/>
              <a:buNone/>
              <a:defRPr/>
            </a:pPr>
            <a:endParaRPr lang="en-CA" altLang="en-US" sz="1800" dirty="0">
              <a:solidFill>
                <a:srgbClr val="FF0000"/>
              </a:solidFill>
              <a:latin typeface="Arial"/>
              <a:cs typeface="Arial"/>
            </a:endParaRPr>
          </a:p>
          <a:p>
            <a:pPr defTabSz="685732">
              <a:spcBef>
                <a:spcPct val="0"/>
              </a:spcBef>
              <a:buFont typeface="Arial" charset="0"/>
              <a:buNone/>
              <a:defRPr/>
            </a:pPr>
            <a:r>
              <a:rPr lang="en-CA" altLang="en-US" sz="3600" dirty="0">
                <a:solidFill>
                  <a:prstClr val="black"/>
                </a:solidFill>
                <a:latin typeface="Arial"/>
                <a:cs typeface="Arial"/>
              </a:rPr>
              <a:t>3-minute </a:t>
            </a:r>
            <a:r>
              <a:rPr lang="en-CA" altLang="en-US" sz="360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CA" altLang="en-US" sz="3600" b="1" dirty="0">
                <a:solidFill>
                  <a:srgbClr val="FF0000"/>
                </a:solidFill>
                <a:latin typeface="Arial"/>
                <a:cs typeface="Arial"/>
              </a:rPr>
              <a:t>or less</a:t>
            </a:r>
            <a:r>
              <a:rPr lang="en-CA" altLang="en-US" sz="3600" dirty="0" smtClean="0">
                <a:solidFill>
                  <a:prstClr val="black"/>
                </a:solidFill>
                <a:latin typeface="Arial"/>
                <a:cs typeface="Arial"/>
              </a:rPr>
              <a:t>) oral presentation</a:t>
            </a:r>
            <a:endParaRPr lang="en-CA" altLang="en-US"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85732">
              <a:spcBef>
                <a:spcPct val="0"/>
              </a:spcBef>
              <a:buFont typeface="Arial" charset="0"/>
              <a:buNone/>
              <a:defRPr/>
            </a:pPr>
            <a:endParaRPr lang="en-CA" alt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85732">
              <a:spcBef>
                <a:spcPct val="0"/>
              </a:spcBef>
              <a:buFont typeface="Arial" charset="0"/>
              <a:buNone/>
              <a:defRPr/>
            </a:pPr>
            <a:r>
              <a:rPr lang="en-CA" altLang="en-US" sz="3600" dirty="0">
                <a:solidFill>
                  <a:prstClr val="black"/>
                </a:solidFill>
                <a:latin typeface="Arial"/>
                <a:cs typeface="Arial"/>
              </a:rPr>
              <a:t>one static PowerPoint slide</a:t>
            </a:r>
          </a:p>
        </p:txBody>
      </p:sp>
      <p:sp>
        <p:nvSpPr>
          <p:cNvPr id="2560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5625" indent="-212725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663" indent="-16986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985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1463" indent="-16986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98663" indent="-1698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5863" indent="-1698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3063" indent="-1698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0263" indent="-1698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F4892F-A39E-46CB-BA47-AEF164256C4D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560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26000"/>
            <a:ext cx="4238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CA" altLang="en-US" sz="1200" dirty="0" smtClean="0">
                <a:solidFill>
                  <a:prstClr val="black"/>
                </a:solidFill>
              </a:rPr>
              <a:t>Bandler, 2016 </a:t>
            </a:r>
            <a:endParaRPr lang="en-CA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457200" y="512763"/>
            <a:ext cx="80756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You Have 3 Minutes…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</a:rPr>
              <a:t>…to present years of complex research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</a:rPr>
              <a:t>…to kindle excitement and curiosity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</a:rPr>
              <a:t>…to make “them” want to hear more</a:t>
            </a:r>
          </a:p>
        </p:txBody>
      </p:sp>
      <p:sp>
        <p:nvSpPr>
          <p:cNvPr id="2570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5625" indent="-212725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663" indent="-16986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985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1463" indent="-16986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98663" indent="-1698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5863" indent="-1698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3063" indent="-1698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0263" indent="-1698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E0E102-7005-4463-87C6-DB93B64393F3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CA" altLang="en-US" sz="1200" dirty="0" smtClean="0">
                <a:solidFill>
                  <a:prstClr val="black"/>
                </a:solidFill>
              </a:rPr>
              <a:t>Bandler and </a:t>
            </a:r>
            <a:r>
              <a:rPr lang="en-CA" altLang="en-US" sz="1200" dirty="0" err="1" smtClean="0">
                <a:solidFill>
                  <a:prstClr val="black"/>
                </a:solidFill>
              </a:rPr>
              <a:t>Kovacevic</a:t>
            </a:r>
            <a:r>
              <a:rPr lang="en-CA" altLang="en-US" sz="1200" dirty="0" smtClean="0">
                <a:solidFill>
                  <a:prstClr val="black"/>
                </a:solidFill>
              </a:rPr>
              <a:t>, 2017 </a:t>
            </a:r>
            <a:endParaRPr lang="en-CA" altLang="en-US" sz="1200" dirty="0">
              <a:solidFill>
                <a:prstClr val="black"/>
              </a:solidFill>
            </a:endParaRPr>
          </a:p>
        </p:txBody>
      </p:sp>
      <p:pic>
        <p:nvPicPr>
          <p:cNvPr id="25702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26000"/>
            <a:ext cx="4238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9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 rtlCol="0">
            <a:normAutofit fontScale="90000"/>
          </a:bodyPr>
          <a:lstStyle/>
          <a:p>
            <a:pPr defTabSz="914351" fontAlgn="auto">
              <a:spcAft>
                <a:spcPts val="0"/>
              </a:spcAft>
              <a:defRPr/>
            </a:pPr>
            <a:r>
              <a:rPr lang="en-US" altLang="en-US" dirty="0" smtClean="0">
                <a:latin typeface="Arial"/>
                <a:cs typeface="Arial"/>
              </a:rPr>
              <a:t>The </a:t>
            </a:r>
            <a:r>
              <a:rPr lang="en-US" altLang="en-US" dirty="0">
                <a:latin typeface="Arial"/>
                <a:cs typeface="Arial"/>
              </a:rPr>
              <a:t>Inaugural IMS2017</a:t>
            </a:r>
            <a:br>
              <a:rPr lang="en-US" altLang="en-US" dirty="0">
                <a:latin typeface="Arial"/>
                <a:cs typeface="Arial"/>
              </a:rPr>
            </a:br>
            <a:r>
              <a:rPr lang="en-US" altLang="en-US" dirty="0">
                <a:latin typeface="Arial"/>
                <a:cs typeface="Arial"/>
              </a:rPr>
              <a:t>Three </a:t>
            </a:r>
            <a:r>
              <a:rPr lang="en-US" altLang="en-US" dirty="0" smtClean="0">
                <a:latin typeface="Arial"/>
                <a:cs typeface="Arial"/>
              </a:rPr>
              <a:t>Minute </a:t>
            </a:r>
            <a:r>
              <a:rPr lang="en-US" altLang="en-US" dirty="0">
                <a:latin typeface="Arial"/>
                <a:cs typeface="Arial"/>
              </a:rPr>
              <a:t>Thesis (3MT</a:t>
            </a:r>
            <a:r>
              <a:rPr lang="en-CA" altLang="en-US" dirty="0">
                <a:latin typeface="Arial"/>
                <a:cs typeface="Arial"/>
              </a:rPr>
              <a:t>®</a:t>
            </a:r>
            <a:r>
              <a:rPr lang="en-US" altLang="en-US" dirty="0">
                <a:latin typeface="Arial"/>
                <a:cs typeface="Arial"/>
              </a:rPr>
              <a:t>)</a:t>
            </a:r>
            <a:br>
              <a:rPr lang="en-US" altLang="en-US" dirty="0">
                <a:latin typeface="Arial"/>
                <a:cs typeface="Arial"/>
              </a:rPr>
            </a:br>
            <a:r>
              <a:rPr lang="en-US" altLang="en-US" dirty="0">
                <a:latin typeface="Arial"/>
                <a:cs typeface="Arial"/>
              </a:rPr>
              <a:t>Competition</a:t>
            </a:r>
          </a:p>
        </p:txBody>
      </p:sp>
      <p:sp>
        <p:nvSpPr>
          <p:cNvPr id="25805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42950" indent="-285750" defTabSz="912813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43000" indent="-228600" defTabSz="912813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00200" indent="-228600" defTabSz="912813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57400" indent="-228600" defTabSz="912813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fld id="{82A48E62-4019-4837-BAAC-0696934D36BA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58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58052" name="Picture 2" descr="C:\BACKUP-PC-BANDLER-03\E_drive\MARKET\Mtt2017_3MP\masthead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607050"/>
            <a:ext cx="9217026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17488"/>
            <a:ext cx="4238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7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5625" indent="-2127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663" indent="-1698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985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1463" indent="-1698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98663" indent="-1698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5863" indent="-1698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3063" indent="-1698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0263" indent="-1698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fld id="{CED0F469-B007-43C2-A149-4B5B65CDAE0C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defTabSz="914400"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59075" name="Rectangle 2"/>
          <p:cNvSpPr>
            <a:spLocks noChangeArrowheads="1"/>
          </p:cNvSpPr>
          <p:nvPr/>
        </p:nvSpPr>
        <p:spPr bwMode="auto">
          <a:xfrm>
            <a:off x="457200" y="512763"/>
            <a:ext cx="821848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CA" altLang="en-US" sz="3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3600">
                <a:solidFill>
                  <a:srgbClr val="000000"/>
                </a:solidFill>
                <a:latin typeface="Arial" panose="020B0604020202020204" pitchFamily="34" charset="0"/>
              </a:rPr>
              <a:t>Microwave Holography: The Future of Medical Imaging (TH1H)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CA" altLang="en-US" sz="3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Daniel Tajik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2400">
                <a:solidFill>
                  <a:srgbClr val="000000"/>
                </a:solidFill>
                <a:latin typeface="Arial" panose="020B0604020202020204" pitchFamily="34" charset="0"/>
              </a:rPr>
              <a:t>McMaster University</a:t>
            </a:r>
          </a:p>
        </p:txBody>
      </p:sp>
      <p:pic>
        <p:nvPicPr>
          <p:cNvPr id="259076" name="Picture 2" descr="C:\BACKUP-PC-BANDLER-03\E_drive\MARKET\Mtt2017_3MP\masthead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607050"/>
            <a:ext cx="9217026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17488"/>
            <a:ext cx="4238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457200" y="508000"/>
            <a:ext cx="8075613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Combating Fear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of performance, of publication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of conflict, of disruption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of guilt, of shame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of inferiority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of failure, of success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of publicity!</a:t>
            </a:r>
            <a:endParaRPr lang="en-US" altLang="en-US" sz="4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72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B243B6-B6FF-4CA1-92A7-6915F1596AC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7284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20757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/>
          </a:p>
        </p:txBody>
      </p:sp>
      <p:pic>
        <p:nvPicPr>
          <p:cNvPr id="260100" name="Picture 3" descr="IMG_20170503_1604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3"/>
          <a:stretch>
            <a:fillRect/>
          </a:stretch>
        </p:blipFill>
        <p:spPr bwMode="auto">
          <a:xfrm>
            <a:off x="0" y="1152525"/>
            <a:ext cx="9144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493838"/>
          </a:xfrm>
          <a:prstGeom prst="rect">
            <a:avLst/>
          </a:prstGeom>
          <a:solidFill>
            <a:srgbClr val="80004D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30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260102" name="TextBox 5"/>
          <p:cNvSpPr txBox="1">
            <a:spLocks noChangeArrowheads="1"/>
          </p:cNvSpPr>
          <p:nvPr/>
        </p:nvSpPr>
        <p:spPr bwMode="auto">
          <a:xfrm>
            <a:off x="1322388" y="1588"/>
            <a:ext cx="6499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42950" indent="-285750" defTabSz="4572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43000" indent="-228600" defTabSz="4572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00200" indent="-228600" defTabSz="4572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57400" indent="-228600" defTabSz="4572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FF"/>
                </a:solidFill>
                <a:latin typeface="David" pitchFamily="34" charset="0"/>
                <a:cs typeface="David" pitchFamily="34" charset="0"/>
              </a:rPr>
              <a:t>Microwave Holography: </a:t>
            </a:r>
          </a:p>
          <a:p>
            <a:pPr algn="ctr"/>
            <a:r>
              <a:rPr lang="en-US" altLang="en-US" sz="3200" b="1">
                <a:solidFill>
                  <a:srgbClr val="FFFFFF"/>
                </a:solidFill>
                <a:latin typeface="David" pitchFamily="34" charset="0"/>
                <a:cs typeface="David" pitchFamily="34" charset="0"/>
              </a:rPr>
              <a:t>The Future of Medical Imaging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60104" name="TextBox 8"/>
          <p:cNvSpPr txBox="1">
            <a:spLocks noChangeArrowheads="1"/>
          </p:cNvSpPr>
          <p:nvPr/>
        </p:nvSpPr>
        <p:spPr bwMode="auto">
          <a:xfrm>
            <a:off x="3727450" y="1014413"/>
            <a:ext cx="1689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1pPr>
            <a:lvl2pPr marL="742950" indent="-285750" defTabSz="4572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2pPr>
            <a:lvl3pPr marL="1143000" indent="-228600" defTabSz="4572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3pPr>
            <a:lvl4pPr marL="1600200" indent="-228600" defTabSz="4572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4pPr>
            <a:lvl5pPr marL="2057400" indent="-228600" defTabSz="457200"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FFFFFF"/>
                </a:solidFill>
                <a:latin typeface="David" pitchFamily="34" charset="0"/>
                <a:cs typeface="David" pitchFamily="34" charset="0"/>
              </a:rPr>
              <a:t>Daniel Tajik</a:t>
            </a:r>
          </a:p>
        </p:txBody>
      </p:sp>
      <p:pic>
        <p:nvPicPr>
          <p:cNvPr id="260105" name="Picture 9" descr="full_colour_rever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5919788"/>
            <a:ext cx="16144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9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xfNBH6JUTx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7687" y="1700809"/>
            <a:ext cx="8366760" cy="4706303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511512"/>
            <a:ext cx="74882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 smtClean="0">
                <a:solidFill>
                  <a:prstClr val="white"/>
                </a:solidFill>
              </a:rPr>
              <a:t>IMS2017 </a:t>
            </a:r>
            <a:r>
              <a:rPr lang="en-US" sz="2400" b="1" dirty="0">
                <a:solidFill>
                  <a:prstClr val="white"/>
                </a:solidFill>
              </a:rPr>
              <a:t>3MT® Daniel Tajik, First Place Winner and Audience Choice Winner, </a:t>
            </a:r>
            <a:r>
              <a:rPr lang="en-US" sz="2400" b="1" dirty="0" smtClean="0">
                <a:solidFill>
                  <a:prstClr val="white"/>
                </a:solidFill>
              </a:rPr>
              <a:t>“Microwave </a:t>
            </a:r>
            <a:r>
              <a:rPr lang="en-US" sz="2400" b="1" dirty="0">
                <a:solidFill>
                  <a:prstClr val="white"/>
                </a:solidFill>
              </a:rPr>
              <a:t>Holography: The Future of Medical Imaging”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8000" b="1" smtClean="0">
                <a:solidFill>
                  <a:srgbClr val="FF0000"/>
                </a:solidFill>
                <a:cs typeface="Arial" panose="020B0604020202020204" pitchFamily="34" charset="0"/>
              </a:rPr>
              <a:t>ETHICS</a:t>
            </a:r>
          </a:p>
        </p:txBody>
      </p:sp>
      <p:sp>
        <p:nvSpPr>
          <p:cNvPr id="130051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27099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457200" y="508000"/>
            <a:ext cx="814705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“You’re an engineer. If your data doesn’t fit the theory,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fix the data.”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—A Lecturer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Imperial College of Science and Technology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private advice, circa 1962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DC47ED-01C8-4677-8F65-B9D69B6A2AC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32100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2015 </a:t>
            </a:r>
          </a:p>
        </p:txBody>
      </p:sp>
    </p:spTree>
    <p:extLst>
      <p:ext uri="{BB962C8B-B14F-4D97-AF65-F5344CB8AC3E}">
        <p14:creationId xmlns:p14="http://schemas.microsoft.com/office/powerpoint/2010/main" val="11820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"/>
          <p:cNvSpPr>
            <a:spLocks noChangeArrowheads="1"/>
          </p:cNvSpPr>
          <p:nvPr/>
        </p:nvSpPr>
        <p:spPr bwMode="auto">
          <a:xfrm>
            <a:off x="457200" y="508000"/>
            <a:ext cx="8291513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cs typeface="Arial" panose="020B0604020202020204" pitchFamily="34" charset="0"/>
              </a:rPr>
              <a:t>Fact or fiction: do you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cs typeface="Arial" panose="020B0604020202020204" pitchFamily="34" charset="0"/>
              </a:rPr>
              <a:t>occasionally bestow false praise?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cs typeface="Arial" panose="020B0604020202020204" pitchFamily="34" charset="0"/>
              </a:rPr>
              <a:t>occasionally withhold information?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cs typeface="Arial" panose="020B0604020202020204" pitchFamily="34" charset="0"/>
              </a:rPr>
              <a:t>often withhold acknowledgements?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cs typeface="Arial" panose="020B0604020202020204" pitchFamily="34" charset="0"/>
              </a:rPr>
              <a:t>copy intellectual property without license or permission—books, papers, software?</a:t>
            </a: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499AB1-448D-4C3A-96E1-CEE9DBF8766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34148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2015 </a:t>
            </a:r>
          </a:p>
        </p:txBody>
      </p:sp>
    </p:spTree>
    <p:extLst>
      <p:ext uri="{BB962C8B-B14F-4D97-AF65-F5344CB8AC3E}">
        <p14:creationId xmlns:p14="http://schemas.microsoft.com/office/powerpoint/2010/main" val="1796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ChangeArrowheads="1"/>
          </p:cNvSpPr>
          <p:nvPr/>
        </p:nvSpPr>
        <p:spPr bwMode="auto">
          <a:xfrm>
            <a:off x="457200" y="508000"/>
            <a:ext cx="8291513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cs typeface="Arial" panose="020B0604020202020204" pitchFamily="34" charset="0"/>
              </a:rPr>
              <a:t>Fact or fiction: do you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cs typeface="Arial" panose="020B0604020202020204" pitchFamily="34" charset="0"/>
              </a:rPr>
              <a:t>occasionally bestow false praise?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cs typeface="Arial" panose="020B0604020202020204" pitchFamily="34" charset="0"/>
              </a:rPr>
              <a:t>occasionally withhold information?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cs typeface="Arial" panose="020B0604020202020204" pitchFamily="34" charset="0"/>
              </a:rPr>
              <a:t>often withhold acknowledgements?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cs typeface="Arial" panose="020B0604020202020204" pitchFamily="34" charset="0"/>
              </a:rPr>
              <a:t>copy intellectual property without license or permission—books, papers, software?—</a:t>
            </a:r>
            <a:r>
              <a:rPr lang="en-US" altLang="en-US" sz="3600" b="1" smtClean="0">
                <a:solidFill>
                  <a:srgbClr val="FF0000"/>
                </a:solidFill>
                <a:cs typeface="Arial" panose="020B0604020202020204" pitchFamily="34" charset="0"/>
              </a:rPr>
              <a:t>and even boast about it</a:t>
            </a:r>
            <a:r>
              <a:rPr lang="en-US" altLang="en-US" sz="3600" smtClean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66545A-9DDA-49EE-A88F-F9115D4F243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36196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2015 </a:t>
            </a:r>
          </a:p>
        </p:txBody>
      </p:sp>
    </p:spTree>
    <p:extLst>
      <p:ext uri="{BB962C8B-B14F-4D97-AF65-F5344CB8AC3E}">
        <p14:creationId xmlns:p14="http://schemas.microsoft.com/office/powerpoint/2010/main" val="13143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It’s not my fault.</a:t>
            </a:r>
            <a:br>
              <a:rPr lang="en-CA" altLang="en-US" smtClean="0"/>
            </a:br>
            <a:r>
              <a:rPr lang="en-CA" altLang="en-US" smtClean="0"/>
              <a:t>They made me do it.</a:t>
            </a:r>
            <a:br>
              <a:rPr lang="en-CA" altLang="en-US" smtClean="0"/>
            </a:br>
            <a:r>
              <a:rPr lang="en-CA" altLang="en-US" smtClean="0"/>
              <a:t>Hey, everyone does it.</a:t>
            </a:r>
            <a:endParaRPr lang="en-US" altLang="en-US" b="1" smtClean="0">
              <a:solidFill>
                <a:srgbClr val="FF0000"/>
              </a:solidFill>
            </a:endParaRPr>
          </a:p>
        </p:txBody>
      </p:sp>
      <p:sp>
        <p:nvSpPr>
          <p:cNvPr id="138243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2015 </a:t>
            </a:r>
          </a:p>
        </p:txBody>
      </p:sp>
    </p:spTree>
    <p:extLst>
      <p:ext uri="{BB962C8B-B14F-4D97-AF65-F5344CB8AC3E}">
        <p14:creationId xmlns:p14="http://schemas.microsoft.com/office/powerpoint/2010/main" val="21925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ctrTitle"/>
          </p:nvPr>
        </p:nvSpPr>
        <p:spPr>
          <a:xfrm>
            <a:off x="0" y="2205038"/>
            <a:ext cx="9131300" cy="1470025"/>
          </a:xfrm>
        </p:spPr>
        <p:txBody>
          <a:bodyPr/>
          <a:lstStyle/>
          <a:p>
            <a:r>
              <a:rPr lang="en-US" altLang="en-US" sz="8000" b="1" smtClean="0">
                <a:solidFill>
                  <a:srgbClr val="FF0000"/>
                </a:solidFill>
              </a:rPr>
              <a:t>BREAKTHROUGH</a:t>
            </a:r>
          </a:p>
        </p:txBody>
      </p:sp>
      <p:sp>
        <p:nvSpPr>
          <p:cNvPr id="140291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40209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457200" y="508000"/>
            <a:ext cx="74882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000000"/>
                </a:solidFill>
                <a:cs typeface="Arial" panose="020B0604020202020204" pitchFamily="34" charset="0"/>
              </a:rPr>
              <a:t>Your Breakthrough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is staring you in the face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2BA797-A771-401C-8879-FFA1BF55211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42340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2015 </a:t>
            </a:r>
          </a:p>
        </p:txBody>
      </p:sp>
    </p:spTree>
    <p:extLst>
      <p:ext uri="{BB962C8B-B14F-4D97-AF65-F5344CB8AC3E}">
        <p14:creationId xmlns:p14="http://schemas.microsoft.com/office/powerpoint/2010/main" val="13282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457200" y="508000"/>
            <a:ext cx="748823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000000"/>
                </a:solidFill>
                <a:cs typeface="Arial" panose="020B0604020202020204" pitchFamily="34" charset="0"/>
              </a:rPr>
              <a:t>Your Breakthrough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is staring you in the face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altLang="en-US" sz="4800" b="1" smtClean="0">
                <a:solidFill>
                  <a:srgbClr val="FF0000"/>
                </a:solidFill>
                <a:cs typeface="Arial" panose="020B0604020202020204" pitchFamily="34" charset="0"/>
              </a:rPr>
              <a:t>but you don’t see it</a:t>
            </a:r>
          </a:p>
        </p:txBody>
      </p:sp>
      <p:sp>
        <p:nvSpPr>
          <p:cNvPr id="144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A5FDEA-0DA1-4798-8E3D-731BD3EA477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44388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2015 </a:t>
            </a:r>
          </a:p>
        </p:txBody>
      </p:sp>
    </p:spTree>
    <p:extLst>
      <p:ext uri="{BB962C8B-B14F-4D97-AF65-F5344CB8AC3E}">
        <p14:creationId xmlns:p14="http://schemas.microsoft.com/office/powerpoint/2010/main" val="35776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457200" y="508000"/>
            <a:ext cx="82184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000000"/>
                </a:solidFill>
                <a:cs typeface="Arial" panose="020B0604020202020204" pitchFamily="34" charset="0"/>
              </a:rPr>
              <a:t>“Vulnerability is the birthplace of innovation, creativity and change.”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—Brené Brown, Listening to shame, TED.com, 2012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http://brenebrown.com/</a:t>
            </a:r>
          </a:p>
        </p:txBody>
      </p:sp>
      <p:sp>
        <p:nvSpPr>
          <p:cNvPr id="993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6AEE51-D87A-4EC6-B558-3D59BB08A1E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36838"/>
            <a:ext cx="3240087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3789363"/>
            <a:ext cx="3429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2014 </a:t>
            </a:r>
          </a:p>
        </p:txBody>
      </p:sp>
    </p:spTree>
    <p:extLst>
      <p:ext uri="{BB962C8B-B14F-4D97-AF65-F5344CB8AC3E}">
        <p14:creationId xmlns:p14="http://schemas.microsoft.com/office/powerpoint/2010/main" val="1302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457200" y="508000"/>
            <a:ext cx="800258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cs typeface="Arial" panose="020B0604020202020204" pitchFamily="34" charset="0"/>
              </a:rPr>
              <a:t>Their</a:t>
            </a:r>
            <a:r>
              <a:rPr lang="en-US" altLang="en-US" sz="4800" b="1" smtClean="0">
                <a:solidFill>
                  <a:srgbClr val="000000"/>
                </a:solidFill>
                <a:cs typeface="Arial" panose="020B0604020202020204" pitchFamily="34" charset="0"/>
              </a:rPr>
              <a:t> Breakthrough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was staring them in the face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altLang="en-US" sz="4800" b="1" smtClean="0">
                <a:solidFill>
                  <a:srgbClr val="FF0000"/>
                </a:solidFill>
                <a:cs typeface="Arial" panose="020B0604020202020204" pitchFamily="34" charset="0"/>
              </a:rPr>
              <a:t>but they didn’t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cs typeface="Arial" panose="020B0604020202020204" pitchFamily="34" charset="0"/>
              </a:rPr>
              <a:t>	see it either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b="1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b="1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000000"/>
                </a:solidFill>
                <a:cs typeface="Arial" panose="020B0604020202020204" pitchFamily="34" charset="0"/>
              </a:rPr>
              <a:t>						  BBM</a:t>
            </a:r>
          </a:p>
        </p:txBody>
      </p:sp>
      <p:sp>
        <p:nvSpPr>
          <p:cNvPr id="146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811477-5A3C-47C3-A579-7244F1E02FC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46436" name="Picture 5" descr="https://lh4.googleusercontent.com/-2D1uchdBwt8/UT83YiS3UaI/AAAAAAAAIqA/RZAY37XGC4k/s188-no/datastream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067050"/>
            <a:ext cx="23749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724400"/>
            <a:ext cx="46513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8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2015 </a:t>
            </a:r>
          </a:p>
        </p:txBody>
      </p:sp>
    </p:spTree>
    <p:extLst>
      <p:ext uri="{BB962C8B-B14F-4D97-AF65-F5344CB8AC3E}">
        <p14:creationId xmlns:p14="http://schemas.microsoft.com/office/powerpoint/2010/main" val="32625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457200" y="508000"/>
            <a:ext cx="829151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u="sng" smtClean="0">
                <a:solidFill>
                  <a:srgbClr val="000000"/>
                </a:solidFill>
                <a:cs typeface="Arial" panose="020B0604020202020204" pitchFamily="34" charset="0"/>
              </a:rPr>
              <a:t>An Expensive Rejection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u="sng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000000"/>
                </a:solidFill>
                <a:cs typeface="Arial" panose="020B0604020202020204" pitchFamily="34" charset="0"/>
              </a:rPr>
              <a:t>		rejects Brian Acton 			and Jan Koum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000000"/>
                </a:solidFill>
                <a:cs typeface="Arial" panose="020B0604020202020204" pitchFamily="34" charset="0"/>
              </a:rPr>
              <a:t>then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000000"/>
                </a:solidFill>
                <a:cs typeface="Arial" panose="020B0604020202020204" pitchFamily="34" charset="0"/>
              </a:rPr>
              <a:t>buys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b="1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000000"/>
                </a:solidFill>
                <a:cs typeface="Arial" panose="020B0604020202020204" pitchFamily="34" charset="0"/>
              </a:rPr>
              <a:t>  for</a:t>
            </a:r>
            <a:r>
              <a:rPr lang="en-US" altLang="en-US" sz="4800" b="1" smtClean="0">
                <a:solidFill>
                  <a:srgbClr val="FF0000"/>
                </a:solidFill>
                <a:cs typeface="Arial" panose="020B0604020202020204" pitchFamily="34" charset="0"/>
              </a:rPr>
              <a:t> US $19,000,000,000.00</a:t>
            </a: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8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219A2A-8E46-48C5-A5FA-C638D488BDE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48484" name="Picture 10" descr="faceb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70021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3716338"/>
            <a:ext cx="4948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6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2015 </a:t>
            </a:r>
          </a:p>
        </p:txBody>
      </p:sp>
    </p:spTree>
    <p:extLst>
      <p:ext uri="{BB962C8B-B14F-4D97-AF65-F5344CB8AC3E}">
        <p14:creationId xmlns:p14="http://schemas.microsoft.com/office/powerpoint/2010/main" val="9565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FINAL WORD</a:t>
            </a:r>
          </a:p>
        </p:txBody>
      </p:sp>
      <p:sp>
        <p:nvSpPr>
          <p:cNvPr id="150531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25508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457200" y="508000"/>
            <a:ext cx="836295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prstClr val="black"/>
                </a:solidFill>
                <a:cs typeface="Arial" panose="020B0604020202020204" pitchFamily="34" charset="0"/>
              </a:rPr>
              <a:t>recognize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b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4800" b="1" smtClean="0">
                <a:solidFill>
                  <a:prstClr val="black"/>
                </a:solidFill>
                <a:cs typeface="Arial" panose="020B0604020202020204" pitchFamily="34" charset="0"/>
              </a:rPr>
              <a:t>embrace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4800" b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4800" b="1" smtClean="0">
                <a:solidFill>
                  <a:prstClr val="black"/>
                </a:solidFill>
                <a:cs typeface="Arial" panose="020B0604020202020204" pitchFamily="34" charset="0"/>
              </a:rPr>
              <a:t>respect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4800" b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4800" b="1" smtClean="0">
                <a:solidFill>
                  <a:prstClr val="black"/>
                </a:solidFill>
                <a:cs typeface="Arial" panose="020B0604020202020204" pitchFamily="34" charset="0"/>
              </a:rPr>
              <a:t>achieve</a:t>
            </a:r>
            <a:endParaRPr lang="en-US" altLang="en-US" sz="4800" b="1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2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FC65CE-B915-49E4-A9E7-2A43B8752EA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52580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25227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457200" y="508000"/>
            <a:ext cx="836295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prstClr val="black"/>
                </a:solidFill>
                <a:cs typeface="Arial" panose="020B0604020202020204" pitchFamily="34" charset="0"/>
              </a:rPr>
              <a:t>recognize</a:t>
            </a:r>
            <a:r>
              <a:rPr lang="en-US" altLang="en-US" sz="4800" b="1" smtClean="0">
                <a:solidFill>
                  <a:srgbClr val="FF0000"/>
                </a:solidFill>
                <a:cs typeface="Arial" panose="020B0604020202020204" pitchFamily="34" charset="0"/>
              </a:rPr>
              <a:t> fear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b="1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4800" b="1" smtClean="0">
                <a:solidFill>
                  <a:prstClr val="black"/>
                </a:solidFill>
                <a:cs typeface="Arial" panose="020B0604020202020204" pitchFamily="34" charset="0"/>
              </a:rPr>
              <a:t>embrace</a:t>
            </a:r>
            <a:r>
              <a:rPr lang="en-CA" altLang="en-US" sz="4800" b="1" smtClean="0">
                <a:solidFill>
                  <a:srgbClr val="FF0000"/>
                </a:solidFill>
                <a:cs typeface="Arial" panose="020B0604020202020204" pitchFamily="34" charset="0"/>
              </a:rPr>
              <a:t> change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4800" b="1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4800" b="1" smtClean="0">
                <a:solidFill>
                  <a:prstClr val="black"/>
                </a:solidFill>
                <a:cs typeface="Arial" panose="020B0604020202020204" pitchFamily="34" charset="0"/>
              </a:rPr>
              <a:t>respect</a:t>
            </a:r>
            <a:r>
              <a:rPr lang="en-CA" altLang="en-US" sz="4800" b="1" smtClean="0">
                <a:solidFill>
                  <a:srgbClr val="FF0000"/>
                </a:solidFill>
                <a:cs typeface="Arial" panose="020B0604020202020204" pitchFamily="34" charset="0"/>
              </a:rPr>
              <a:t> ethics</a:t>
            </a:r>
            <a:endParaRPr lang="en-US" altLang="en-US" sz="4800" b="1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b="1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prstClr val="black"/>
                </a:solidFill>
                <a:cs typeface="Arial" panose="020B0604020202020204" pitchFamily="34" charset="0"/>
              </a:rPr>
              <a:t>achieve </a:t>
            </a:r>
            <a:r>
              <a:rPr lang="en-US" altLang="en-US" sz="4800" b="1" smtClean="0">
                <a:solidFill>
                  <a:srgbClr val="FF0000"/>
                </a:solidFill>
                <a:cs typeface="Arial" panose="020B0604020202020204" pitchFamily="34" charset="0"/>
              </a:rPr>
              <a:t>breakthrough </a:t>
            </a:r>
          </a:p>
        </p:txBody>
      </p:sp>
      <p:sp>
        <p:nvSpPr>
          <p:cNvPr id="154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AD2491-FCED-4BC2-A811-52F16F0FDA8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54628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</p:spTree>
    <p:extLst>
      <p:ext uri="{BB962C8B-B14F-4D97-AF65-F5344CB8AC3E}">
        <p14:creationId xmlns:p14="http://schemas.microsoft.com/office/powerpoint/2010/main" val="6422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ChangeArrowheads="1"/>
          </p:cNvSpPr>
          <p:nvPr/>
        </p:nvSpPr>
        <p:spPr bwMode="auto">
          <a:xfrm>
            <a:off x="457200" y="549275"/>
            <a:ext cx="8291513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Thanks For The Invitation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Paul Grossman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Acknowledgements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Beth Bandler, </a:t>
            </a:r>
            <a:r>
              <a:rPr lang="en-US" alt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Barbara Fenesi, </a:t>
            </a:r>
            <a:r>
              <a:rPr lang="en-CA" alt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Farzad Foroutan, Erin Kiley, Ana Kovacevic, Daniel Tajik, </a:t>
            </a:r>
            <a:r>
              <a:rPr lang="en-US" alt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John Vlachopoulos</a:t>
            </a: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7CE925-3FC1-4553-A394-B3527E446A9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56676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2017 </a:t>
            </a:r>
          </a:p>
        </p:txBody>
      </p:sp>
      <p:pic>
        <p:nvPicPr>
          <p:cNvPr id="156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24400"/>
            <a:ext cx="80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43438"/>
            <a:ext cx="15478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832350"/>
            <a:ext cx="1998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49813"/>
            <a:ext cx="6762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599113"/>
            <a:ext cx="19859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649913"/>
            <a:ext cx="21828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0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620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457200" y="508000"/>
            <a:ext cx="81470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CA" altLang="en-US" sz="4800" b="1" dirty="0" smtClean="0">
                <a:solidFill>
                  <a:srgbClr val="000000"/>
                </a:solidFill>
                <a:cs typeface="Arial" charset="0"/>
              </a:rPr>
              <a:t>“</a:t>
            </a:r>
            <a:r>
              <a:rPr lang="en-CA" altLang="en-US" sz="4800" b="1" dirty="0">
                <a:solidFill>
                  <a:srgbClr val="000000"/>
                </a:solidFill>
                <a:cs typeface="Arial" charset="0"/>
              </a:rPr>
              <a:t>fail fast</a:t>
            </a:r>
            <a:r>
              <a:rPr lang="en-CA" altLang="en-US" sz="4800" b="1" dirty="0" smtClean="0">
                <a:solidFill>
                  <a:srgbClr val="000000"/>
                </a:solidFill>
                <a:cs typeface="Arial" charset="0"/>
              </a:rPr>
              <a:t>”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n-CA" altLang="en-US" sz="4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r>
              <a:rPr lang="en-CA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CA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—</a:t>
            </a:r>
            <a:r>
              <a:rPr lang="en-CA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Katty</a:t>
            </a:r>
            <a:r>
              <a:rPr lang="en-CA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Kay and Claire Shipman,</a:t>
            </a: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r>
              <a:rPr lang="en-CA" alt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The Confidence Code</a:t>
            </a:r>
            <a:r>
              <a:rPr lang="en-CA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, 2014, p. </a:t>
            </a:r>
            <a:r>
              <a:rPr lang="en-CA" alt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138</a:t>
            </a:r>
            <a:endParaRPr lang="en-CA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CA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CA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http://thedianerehmshow.org/shows/2014-04-17/katty-kay-and-claire-shipman-confidence-code</a:t>
            </a:r>
          </a:p>
        </p:txBody>
      </p:sp>
      <p:sp>
        <p:nvSpPr>
          <p:cNvPr id="1013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DC12D1-977D-41FA-87E8-7E9B81D50BA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01380" name="Picture 2" descr="http://thedianerehmshow.org/wp-content/uploads/images/headline/katty_kay_claire_shipman_ap_credit_marissa_ra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5040313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Bandler, 2015 </a:t>
            </a:r>
          </a:p>
        </p:txBody>
      </p:sp>
    </p:spTree>
    <p:extLst>
      <p:ext uri="{BB962C8B-B14F-4D97-AF65-F5344CB8AC3E}">
        <p14:creationId xmlns:p14="http://schemas.microsoft.com/office/powerpoint/2010/main" val="2989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457200" y="508000"/>
            <a:ext cx="81470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CA" altLang="en-US" sz="4800" b="1" dirty="0">
                <a:solidFill>
                  <a:srgbClr val="000000"/>
                </a:solidFill>
                <a:cs typeface="Arial" panose="020B0604020202020204" pitchFamily="34" charset="0"/>
              </a:rPr>
              <a:t>“flattery and praise are as lethal as sugar”</a:t>
            </a: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r>
              <a:rPr lang="en-CA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CA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—</a:t>
            </a:r>
            <a:r>
              <a:rPr lang="en-CA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Katty</a:t>
            </a:r>
            <a:r>
              <a:rPr lang="en-CA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Kay and Claire Shipman,</a:t>
            </a: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r>
              <a:rPr lang="en-CA" alt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The Confidence Code</a:t>
            </a:r>
            <a:r>
              <a:rPr lang="en-CA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, 2014, p. 133</a:t>
            </a: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CA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CA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http://thedianerehmshow.org/shows/2014-04-17/katty-kay-and-claire-shipman-confidence-code</a:t>
            </a:r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3AE419-882F-42BF-9B91-4AFCCC8ACBEE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03428" name="Picture 2" descr="http://thedianerehmshow.org/wp-content/uploads/images/headline/katty_kay_claire_shipman_ap_credit_marissa_ra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5040313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Box 7"/>
          <p:cNvSpPr txBox="1">
            <a:spLocks noChangeArrowheads="1"/>
          </p:cNvSpPr>
          <p:nvPr/>
        </p:nvSpPr>
        <p:spPr bwMode="auto">
          <a:xfrm>
            <a:off x="322263" y="6381750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rIns="91433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Bandler, 2015 </a:t>
            </a:r>
          </a:p>
        </p:txBody>
      </p:sp>
    </p:spTree>
    <p:extLst>
      <p:ext uri="{BB962C8B-B14F-4D97-AF65-F5344CB8AC3E}">
        <p14:creationId xmlns:p14="http://schemas.microsoft.com/office/powerpoint/2010/main" val="25490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1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1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1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1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1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1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11682</TotalTime>
  <Words>1828</Words>
  <Application>Microsoft Office PowerPoint</Application>
  <PresentationFormat>On-screen Show (4:3)</PresentationFormat>
  <Paragraphs>628</Paragraphs>
  <Slides>76</Slides>
  <Notes>73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76</vt:i4>
      </vt:variant>
    </vt:vector>
  </HeadingPairs>
  <TitlesOfParts>
    <vt:vector size="92" baseType="lpstr">
      <vt:lpstr>SimSun</vt:lpstr>
      <vt:lpstr>Adobe Garamond Pro</vt:lpstr>
      <vt:lpstr>Arial</vt:lpstr>
      <vt:lpstr>Calibri</vt:lpstr>
      <vt:lpstr>Courier Final Draft</vt:lpstr>
      <vt:lpstr>David</vt:lpstr>
      <vt:lpstr>Lucida Handwriting</vt:lpstr>
      <vt:lpstr>Times New Roman</vt:lpstr>
      <vt:lpstr>Office Theme</vt:lpstr>
      <vt:lpstr>2_Office Theme</vt:lpstr>
      <vt:lpstr>4_Office Theme</vt:lpstr>
      <vt:lpstr>1_Office Theme</vt:lpstr>
      <vt:lpstr>6_Office Theme</vt:lpstr>
      <vt:lpstr>8_Office Theme</vt:lpstr>
      <vt:lpstr>9_Office Theme</vt:lpstr>
      <vt:lpstr>10_Office Theme</vt:lpstr>
      <vt:lpstr>PowerPoint Presentation</vt:lpstr>
      <vt:lpstr>PowerPoint Presentation</vt:lpstr>
      <vt:lpstr>FEAR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FEAR</vt:lpstr>
      <vt:lpstr>THE FEARFUL ENTREPRENEUR</vt:lpstr>
      <vt:lpstr>PowerPoint Presentation</vt:lpstr>
      <vt:lpstr>PowerPoint Presentation</vt:lpstr>
      <vt:lpstr>FEAR</vt:lpstr>
      <vt:lpstr>THE FEARFUL EXPERT</vt:lpstr>
      <vt:lpstr>BEWARE OF EXPERTS, TEACHERS, GURUS, AND PEERS</vt:lpstr>
      <vt:lpstr>PowerPoint Presentation</vt:lpstr>
      <vt:lpstr>PowerPoint Presentation</vt:lpstr>
      <vt:lpstr>FEAR</vt:lpstr>
      <vt:lpstr>THE FEARFUL FUNDRAISER</vt:lpstr>
      <vt:lpstr>PowerPoint Presentation</vt:lpstr>
      <vt:lpstr>PowerPoint Presentation</vt:lpstr>
      <vt:lpstr>CHANGE</vt:lpstr>
      <vt:lpstr>EXPERTS RESIST CHANGE</vt:lpstr>
      <vt:lpstr>PowerPoint Presentation</vt:lpstr>
      <vt:lpstr>PowerPoint Presentation</vt:lpstr>
      <vt:lpstr>PowerPoint Presentation</vt:lpstr>
      <vt:lpstr>MASTERING SUBTEXT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PERSUASION</vt:lpstr>
      <vt:lpstr>PowerPoint Presentation</vt:lpstr>
      <vt:lpstr>PowerPoint Presentation</vt:lpstr>
      <vt:lpstr>PowerPoint Presentation</vt:lpstr>
      <vt:lpstr>ENHANCING YOUR AUTHORITY</vt:lpstr>
      <vt:lpstr>PowerPoint Presentation</vt:lpstr>
      <vt:lpstr>PowerPoint Presentation</vt:lpstr>
      <vt:lpstr>PowerPoint Presentation</vt:lpstr>
      <vt:lpstr>ENHANCING ENGAGEMENT + AUTHENTICITY</vt:lpstr>
      <vt:lpstr>PowerPoint Presentation</vt:lpstr>
      <vt:lpstr>SOME ARTISTIC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THREE MINUTE PITCH</vt:lpstr>
      <vt:lpstr>PowerPoint Presentation</vt:lpstr>
      <vt:lpstr>PowerPoint Presentation</vt:lpstr>
      <vt:lpstr>PowerPoint Presentation</vt:lpstr>
      <vt:lpstr>PowerPoint Presentation</vt:lpstr>
      <vt:lpstr>The Inaugural IMS2017 Three Minute Thesis (3MT®) Competition</vt:lpstr>
      <vt:lpstr>PowerPoint Presentation</vt:lpstr>
      <vt:lpstr>PowerPoint Presentation</vt:lpstr>
      <vt:lpstr>PowerPoint Presentation</vt:lpstr>
      <vt:lpstr>ETHICS</vt:lpstr>
      <vt:lpstr>PowerPoint Presentation</vt:lpstr>
      <vt:lpstr>PowerPoint Presentation</vt:lpstr>
      <vt:lpstr>PowerPoint Presentation</vt:lpstr>
      <vt:lpstr>It’s not my fault. They made me do it. Hey, everyone does it.</vt:lpstr>
      <vt:lpstr>BREAKTHROUGH</vt:lpstr>
      <vt:lpstr>PowerPoint Presentation</vt:lpstr>
      <vt:lpstr>PowerPoint Presentation</vt:lpstr>
      <vt:lpstr>PowerPoint Presentation</vt:lpstr>
      <vt:lpstr>PowerPoint Presentation</vt:lpstr>
      <vt:lpstr>FINAL WORD</vt:lpstr>
      <vt:lpstr>PowerPoint Presentation</vt:lpstr>
      <vt:lpstr>PowerPoint Presentation</vt:lpstr>
      <vt:lpstr>PowerPoint Presentation</vt:lpstr>
      <vt:lpstr>THANK YOU</vt:lpstr>
    </vt:vector>
  </TitlesOfParts>
  <Company>McMaster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Awareness, Authenticity, Authority</dc:title>
  <dc:creator>John Bandler</dc:creator>
  <cp:lastModifiedBy>John Bandler</cp:lastModifiedBy>
  <cp:revision>299</cp:revision>
  <dcterms:created xsi:type="dcterms:W3CDTF">2015-01-08T21:03:35Z</dcterms:created>
  <dcterms:modified xsi:type="dcterms:W3CDTF">2023-05-03T14:37:11Z</dcterms:modified>
</cp:coreProperties>
</file>