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9258" y="243112"/>
            <a:ext cx="5621867" cy="56460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56969" y="6152396"/>
            <a:ext cx="7726441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5"/>
          <p:cNvSpPr/>
          <p:nvPr/>
        </p:nvSpPr>
        <p:spPr>
          <a:xfrm>
            <a:off x="1669813" y="1871133"/>
            <a:ext cx="8914188" cy="2648858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97" name="TextBox 8"/>
          <p:cNvSpPr txBox="1"/>
          <p:nvPr/>
        </p:nvSpPr>
        <p:spPr>
          <a:xfrm>
            <a:off x="1892110" y="3497082"/>
            <a:ext cx="9077447" cy="675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A60F0F"/>
                </a:solidFill>
                <a:latin typeface="Droid Sans"/>
                <a:ea typeface="Droid Sans"/>
                <a:cs typeface="Droid Sans"/>
                <a:sym typeface="Droid Sans"/>
              </a:defRPr>
            </a:lvl1pPr>
          </a:lstStyle>
          <a:p>
            <a:pPr/>
            <a:r>
              <a:t>Indigenous Media and Communications Policy</a:t>
            </a:r>
          </a:p>
        </p:txBody>
      </p:sp>
      <p:sp>
        <p:nvSpPr>
          <p:cNvPr id="98" name="TextBox 12"/>
          <p:cNvSpPr txBox="1"/>
          <p:nvPr/>
        </p:nvSpPr>
        <p:spPr>
          <a:xfrm>
            <a:off x="2494747" y="2102663"/>
            <a:ext cx="7526041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A60F0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  <p:sp>
        <p:nvSpPr>
          <p:cNvPr id="99" name="TextBox 13"/>
          <p:cNvSpPr txBox="1"/>
          <p:nvPr/>
        </p:nvSpPr>
        <p:spPr>
          <a:xfrm>
            <a:off x="2449657" y="2075040"/>
            <a:ext cx="7526040" cy="1209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Communication &amp; Cultural Policy in the</a:t>
            </a:r>
          </a:p>
          <a:p>
            <a:pPr algn="ctr">
              <a:defRPr sz="3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t>Age of the Platform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52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65286" y="187084"/>
            <a:ext cx="5767543" cy="579173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14706" y="6129985"/>
            <a:ext cx="7726438" cy="58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Rectangle 5"/>
          <p:cNvSpPr/>
          <p:nvPr/>
        </p:nvSpPr>
        <p:spPr>
          <a:xfrm>
            <a:off x="1530727" y="1249349"/>
            <a:ext cx="9455516" cy="3667205"/>
          </a:xfrm>
          <a:prstGeom prst="rect">
            <a:avLst/>
          </a:prstGeom>
          <a:solidFill>
            <a:srgbClr val="25375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04" name="TextBox 1"/>
          <p:cNvSpPr txBox="1"/>
          <p:nvPr/>
        </p:nvSpPr>
        <p:spPr>
          <a:xfrm>
            <a:off x="1598855" y="1250577"/>
            <a:ext cx="931926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D61313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  <p:sp>
        <p:nvSpPr>
          <p:cNvPr id="105" name="Straight Arrow Connector 2"/>
          <p:cNvSpPr/>
          <p:nvPr/>
        </p:nvSpPr>
        <p:spPr>
          <a:xfrm>
            <a:off x="5537948" y="1965511"/>
            <a:ext cx="1434352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6" name="Straight Arrow Connector 10"/>
          <p:cNvSpPr/>
          <p:nvPr/>
        </p:nvSpPr>
        <p:spPr>
          <a:xfrm>
            <a:off x="5504329" y="2661023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Arrow Connector 11"/>
          <p:cNvSpPr/>
          <p:nvPr/>
        </p:nvSpPr>
        <p:spPr>
          <a:xfrm>
            <a:off x="5504329" y="3318435"/>
            <a:ext cx="1434353" cy="1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8" name="Straight Arrow Connector 14"/>
          <p:cNvSpPr/>
          <p:nvPr/>
        </p:nvSpPr>
        <p:spPr>
          <a:xfrm>
            <a:off x="5504329" y="4336766"/>
            <a:ext cx="1434353" cy="2"/>
          </a:xfrm>
          <a:prstGeom prst="line">
            <a:avLst/>
          </a:prstGeom>
          <a:ln w="19050">
            <a:solidFill>
              <a:srgbClr val="0070C0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9" name="TextBox 17"/>
          <p:cNvSpPr txBox="1"/>
          <p:nvPr/>
        </p:nvSpPr>
        <p:spPr>
          <a:xfrm>
            <a:off x="1553867" y="1237877"/>
            <a:ext cx="9339580" cy="3495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200000"/>
              </a:lnSpc>
              <a:defRPr sz="2400"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Welcome!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Please mute. Cameras on or off as you prefer.</a:t>
            </a:r>
          </a:p>
          <a:p>
            <a:pPr algn="ctr">
              <a:lnSpc>
                <a:spcPct val="20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This session is recorded. Recording will only be shared if you have given permission.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Put questions and comments in the chat anytime. The chair will read out questions and comments for presenters to respond to, and may invite you to speak further.</a:t>
            </a:r>
          </a:p>
          <a:p>
            <a:pPr algn="ctr">
              <a:lnSpc>
                <a:spcPct val="150000"/>
              </a:lnSpc>
              <a:defRPr>
                <a:solidFill>
                  <a:srgbClr val="FFFFFF"/>
                </a:solidFill>
                <a:latin typeface="Droid Sans"/>
                <a:ea typeface="Droid Sans"/>
                <a:cs typeface="Droid Sans"/>
                <a:sym typeface="Droid Sans"/>
              </a:defRPr>
            </a:pPr>
            <a:r>
              <a:t>Support available from "Conference Team" members in the participant list.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