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Lst>
  <p:notesMasterIdLst>
    <p:notesMasterId r:id="rId34"/>
  </p:notesMasterIdLst>
  <p:handoutMasterIdLst>
    <p:handoutMasterId r:id="rId35"/>
  </p:handoutMasterIdLst>
  <p:sldIdLst>
    <p:sldId id="257" r:id="rId4"/>
    <p:sldId id="387" r:id="rId5"/>
    <p:sldId id="360" r:id="rId6"/>
    <p:sldId id="365" r:id="rId7"/>
    <p:sldId id="362" r:id="rId8"/>
    <p:sldId id="378" r:id="rId9"/>
    <p:sldId id="380" r:id="rId10"/>
    <p:sldId id="356" r:id="rId11"/>
    <p:sldId id="379" r:id="rId12"/>
    <p:sldId id="350" r:id="rId13"/>
    <p:sldId id="368" r:id="rId14"/>
    <p:sldId id="369" r:id="rId15"/>
    <p:sldId id="376" r:id="rId16"/>
    <p:sldId id="315" r:id="rId17"/>
    <p:sldId id="375" r:id="rId18"/>
    <p:sldId id="370" r:id="rId19"/>
    <p:sldId id="372" r:id="rId20"/>
    <p:sldId id="373" r:id="rId21"/>
    <p:sldId id="374" r:id="rId22"/>
    <p:sldId id="377" r:id="rId23"/>
    <p:sldId id="363" r:id="rId24"/>
    <p:sldId id="389" r:id="rId25"/>
    <p:sldId id="381" r:id="rId26"/>
    <p:sldId id="382" r:id="rId27"/>
    <p:sldId id="383" r:id="rId28"/>
    <p:sldId id="391" r:id="rId29"/>
    <p:sldId id="384" r:id="rId30"/>
    <p:sldId id="386" r:id="rId31"/>
    <p:sldId id="388" r:id="rId32"/>
    <p:sldId id="385" r:id="rId33"/>
  </p:sldIdLst>
  <p:sldSz cx="9144000" cy="6858000" type="screen4x3"/>
  <p:notesSz cx="9236075" cy="7010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80000"/>
    <a:srgbClr val="320000"/>
    <a:srgbClr val="580000"/>
    <a:srgbClr val="8A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35" autoAdjust="0"/>
    <p:restoredTop sz="71385" autoAdjust="0"/>
  </p:normalViewPr>
  <p:slideViewPr>
    <p:cSldViewPr>
      <p:cViewPr varScale="1">
        <p:scale>
          <a:sx n="94" d="100"/>
          <a:sy n="94" d="100"/>
        </p:scale>
        <p:origin x="-212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3136" cy="350641"/>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5230849" y="0"/>
            <a:ext cx="4003136" cy="350641"/>
          </a:xfrm>
          <a:prstGeom prst="rect">
            <a:avLst/>
          </a:prstGeom>
        </p:spPr>
        <p:txBody>
          <a:bodyPr vert="horz" lIns="91440" tIns="45720" rIns="91440" bIns="45720" rtlCol="0"/>
          <a:lstStyle>
            <a:lvl1pPr algn="r">
              <a:defRPr sz="1200"/>
            </a:lvl1pPr>
          </a:lstStyle>
          <a:p>
            <a:fld id="{E4AB0431-B157-44A9-A075-34183E456BC4}" type="datetimeFigureOut">
              <a:rPr lang="en-US" smtClean="0"/>
              <a:pPr/>
              <a:t>4/3/2020</a:t>
            </a:fld>
            <a:endParaRPr lang="en-CA"/>
          </a:p>
        </p:txBody>
      </p:sp>
      <p:sp>
        <p:nvSpPr>
          <p:cNvPr id="4" name="Footer Placeholder 3"/>
          <p:cNvSpPr>
            <a:spLocks noGrp="1"/>
          </p:cNvSpPr>
          <p:nvPr>
            <p:ph type="ftr" sz="quarter" idx="2"/>
          </p:nvPr>
        </p:nvSpPr>
        <p:spPr>
          <a:xfrm>
            <a:off x="1" y="6658555"/>
            <a:ext cx="4003136" cy="350641"/>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5230849" y="6658555"/>
            <a:ext cx="4003136" cy="350641"/>
          </a:xfrm>
          <a:prstGeom prst="rect">
            <a:avLst/>
          </a:prstGeom>
        </p:spPr>
        <p:txBody>
          <a:bodyPr vert="horz" lIns="91440" tIns="45720" rIns="91440" bIns="45720" rtlCol="0" anchor="b"/>
          <a:lstStyle>
            <a:lvl1pPr algn="r">
              <a:defRPr sz="1200"/>
            </a:lvl1pPr>
          </a:lstStyle>
          <a:p>
            <a:fld id="{9D5874E8-1F0D-4B55-96C2-7A908A93A719}" type="slidenum">
              <a:rPr lang="en-CA" smtClean="0"/>
              <a:pPr/>
              <a:t>‹#›</a:t>
            </a:fld>
            <a:endParaRPr lang="en-CA"/>
          </a:p>
        </p:txBody>
      </p:sp>
    </p:spTree>
    <p:extLst>
      <p:ext uri="{BB962C8B-B14F-4D97-AF65-F5344CB8AC3E}">
        <p14:creationId xmlns:p14="http://schemas.microsoft.com/office/powerpoint/2010/main" xmlns="" val="395913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088" cy="3508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232400" y="0"/>
            <a:ext cx="4002088" cy="350838"/>
          </a:xfrm>
          <a:prstGeom prst="rect">
            <a:avLst/>
          </a:prstGeom>
        </p:spPr>
        <p:txBody>
          <a:bodyPr vert="horz" lIns="91440" tIns="45720" rIns="91440" bIns="45720" rtlCol="0"/>
          <a:lstStyle>
            <a:lvl1pPr algn="r">
              <a:defRPr sz="1200"/>
            </a:lvl1pPr>
          </a:lstStyle>
          <a:p>
            <a:fld id="{03C52B9A-F592-4168-8EC6-73FBA9FB1D59}" type="datetimeFigureOut">
              <a:rPr lang="en-US" smtClean="0"/>
              <a:pPr/>
              <a:t>4/3/2020</a:t>
            </a:fld>
            <a:endParaRPr lang="en-CA"/>
          </a:p>
        </p:txBody>
      </p:sp>
      <p:sp>
        <p:nvSpPr>
          <p:cNvPr id="4" name="Slide Image Placeholder 3"/>
          <p:cNvSpPr>
            <a:spLocks noGrp="1" noRot="1" noChangeAspect="1"/>
          </p:cNvSpPr>
          <p:nvPr>
            <p:ph type="sldImg" idx="2"/>
          </p:nvPr>
        </p:nvSpPr>
        <p:spPr>
          <a:xfrm>
            <a:off x="2865438" y="525463"/>
            <a:ext cx="3505200" cy="26289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23925" y="3330575"/>
            <a:ext cx="7388225" cy="3154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6657975"/>
            <a:ext cx="4002088" cy="350838"/>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232400" y="6657975"/>
            <a:ext cx="4002088" cy="350838"/>
          </a:xfrm>
          <a:prstGeom prst="rect">
            <a:avLst/>
          </a:prstGeom>
        </p:spPr>
        <p:txBody>
          <a:bodyPr vert="horz" lIns="91440" tIns="45720" rIns="91440" bIns="45720" rtlCol="0" anchor="b"/>
          <a:lstStyle>
            <a:lvl1pPr algn="r">
              <a:defRPr sz="1200"/>
            </a:lvl1pPr>
          </a:lstStyle>
          <a:p>
            <a:fld id="{43CCF243-AEE1-4F2D-92F4-349F32E16FFC}" type="slidenum">
              <a:rPr lang="en-CA" smtClean="0"/>
              <a:pPr/>
              <a:t>‹#›</a:t>
            </a:fld>
            <a:endParaRPr lang="en-CA"/>
          </a:p>
        </p:txBody>
      </p:sp>
    </p:spTree>
    <p:extLst>
      <p:ext uri="{BB962C8B-B14F-4D97-AF65-F5344CB8AC3E}">
        <p14:creationId xmlns:p14="http://schemas.microsoft.com/office/powerpoint/2010/main" xmlns="" val="2625028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Ruthven Park National Historic Site</a:t>
            </a:r>
          </a:p>
          <a:p>
            <a:r>
              <a:rPr lang="en-CA" b="1" dirty="0" smtClean="0"/>
              <a:t>Presentation: </a:t>
            </a:r>
            <a:r>
              <a:rPr lang="en-CA" dirty="0" smtClean="0"/>
              <a:t>November 10</a:t>
            </a:r>
            <a:r>
              <a:rPr lang="en-CA" baseline="30000" dirty="0" smtClean="0"/>
              <a:t>th</a:t>
            </a:r>
            <a:r>
              <a:rPr lang="en-CA" dirty="0" smtClean="0"/>
              <a:t>, 2016</a:t>
            </a:r>
          </a:p>
          <a:p>
            <a:endParaRPr lang="en-CA" dirty="0" smtClean="0"/>
          </a:p>
          <a:p>
            <a:r>
              <a:rPr lang="en-CA" b="1" dirty="0" smtClean="0"/>
              <a:t>Back to the Front 100 Years Later: Retracing</a:t>
            </a:r>
            <a:r>
              <a:rPr lang="en-CA" b="1" baseline="0" dirty="0" smtClean="0"/>
              <a:t> the Steps of A.R. Thompson Using WWI Trench Maps</a:t>
            </a:r>
          </a:p>
          <a:p>
            <a:r>
              <a:rPr lang="en-CA" baseline="0" dirty="0" err="1" smtClean="0"/>
              <a:t>Gord</a:t>
            </a:r>
            <a:r>
              <a:rPr lang="en-CA" baseline="0" dirty="0" smtClean="0"/>
              <a:t> Beck, Map Specialist</a:t>
            </a:r>
          </a:p>
          <a:p>
            <a:r>
              <a:rPr lang="en-CA" baseline="0" dirty="0" smtClean="0"/>
              <a:t>Lloyd Reeds Map Collection</a:t>
            </a:r>
          </a:p>
          <a:p>
            <a:r>
              <a:rPr lang="en-CA" baseline="0" dirty="0" smtClean="0"/>
              <a:t>Mills Library, McMaster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SLIDE 1: </a:t>
            </a:r>
            <a:r>
              <a:rPr lang="en-US" sz="1200" b="1" u="none" kern="1200" dirty="0" smtClean="0">
                <a:solidFill>
                  <a:schemeClr val="tx1"/>
                </a:solidFill>
                <a:effectLst/>
                <a:latin typeface="+mn-lt"/>
                <a:ea typeface="+mn-ea"/>
                <a:cs typeface="+mn-cs"/>
              </a:rPr>
              <a:t>Title</a:t>
            </a:r>
          </a:p>
          <a:p>
            <a:r>
              <a:rPr lang="en-CA" baseline="0" dirty="0" smtClean="0"/>
              <a:t>Thank you for coming on this eve of Remembrance Day.</a:t>
            </a:r>
            <a:endParaRPr lang="en-CA" sz="1200" b="1"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3CCF243-AEE1-4F2D-92F4-349F32E16FFC}" type="slidenum">
              <a:rPr lang="en-CA" smtClean="0"/>
              <a:pPr/>
              <a:t>1</a:t>
            </a:fld>
            <a:endParaRPr lang="en-CA"/>
          </a:p>
        </p:txBody>
      </p:sp>
    </p:spTree>
    <p:extLst>
      <p:ext uri="{BB962C8B-B14F-4D97-AF65-F5344CB8AC3E}">
        <p14:creationId xmlns:p14="http://schemas.microsoft.com/office/powerpoint/2010/main" xmlns="" val="1952921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SLIDE 2: My Ruthven Connection</a:t>
            </a:r>
            <a:endParaRPr lang="en-US" sz="1200" b="1" u="none" kern="1200" dirty="0" smtClean="0">
              <a:solidFill>
                <a:schemeClr val="tx1"/>
              </a:solidFill>
              <a:effectLst/>
              <a:latin typeface="+mn-lt"/>
              <a:ea typeface="+mn-ea"/>
              <a:cs typeface="+mn-cs"/>
            </a:endParaRPr>
          </a:p>
          <a:p>
            <a:r>
              <a:rPr lang="en-CA" baseline="0" dirty="0" smtClean="0"/>
              <a:t>My connections to Ruthven have been many over the last 12 years. It started with my son, Mitchell, bird-banding here during his high school years and working one summer in the Mansion. I also began to discover that several of my colleagues also had connections to Ruthven, like geography professor Dr. Walter Peace. My wife, Helen, and I soon began attending events and became members. At one of these events I fell into conversation with Marilynn </a:t>
            </a:r>
            <a:r>
              <a:rPr lang="en-CA" baseline="0" dirty="0" err="1" smtClean="0"/>
              <a:t>Havelka</a:t>
            </a:r>
            <a:r>
              <a:rPr lang="en-CA" baseline="0" dirty="0" smtClean="0"/>
              <a:t> (The Chief Administrative Officer at Ruthven), and mentioned my interest in Andrew Thompson’s military career. I commented upon the fact that McMaster had a world-renown collection of Great War trench maps and aerial photographs and that I received many requests for help in deciphering map reference numbers in order to help researchers track the movements of individuals during the Great War.</a:t>
            </a:r>
          </a:p>
          <a:p>
            <a:endParaRPr lang="en-CA" baseline="0" dirty="0" smtClean="0"/>
          </a:p>
          <a:p>
            <a:r>
              <a:rPr lang="en-CA" baseline="0" dirty="0" smtClean="0"/>
              <a:t>Well, this must have registered itself on Marilynn’s ‘hard drive’ because on our next visit she approached me and asked if I would consider mapping out Andrew’s war service. Now this was very well played by Marilynn as the event just happened to be an Irish whiskey tasting night and I was feeling very accommodating. I accepted and tonight I would like to share my research results with you. I would also like to share my methods so that if there are any genealogists or historians in the audience they could adopt these methods and avail themselves of the digital resources available to them on McMaster University’s website.</a:t>
            </a:r>
          </a:p>
          <a:p>
            <a:endParaRPr lang="en-CA" baseline="0" dirty="0" smtClean="0"/>
          </a:p>
          <a:p>
            <a:r>
              <a:rPr lang="en-CA" baseline="0" dirty="0" smtClean="0"/>
              <a:t>…oh, and by the way, this is the only bird I was ever able to net at Ruthven [Redbreast label].</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a:t>
            </a:fld>
            <a:endParaRPr lang="en-CA"/>
          </a:p>
        </p:txBody>
      </p:sp>
    </p:spTree>
    <p:extLst>
      <p:ext uri="{BB962C8B-B14F-4D97-AF65-F5344CB8AC3E}">
        <p14:creationId xmlns:p14="http://schemas.microsoft.com/office/powerpoint/2010/main" xmlns="" val="1125690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b="1" dirty="0" smtClean="0"/>
              <a:t>SLIDE 3: </a:t>
            </a:r>
            <a:r>
              <a:rPr lang="en-CA" b="1" baseline="0" dirty="0" smtClean="0"/>
              <a:t>Thompson Family Tree</a:t>
            </a:r>
          </a:p>
          <a:p>
            <a:r>
              <a:rPr lang="en-CA" baseline="0" dirty="0" smtClean="0"/>
              <a:t>Here is the Thompson family tree. We see Andrew here on the right next to Walter, his brother, on the left. Above them we see their father, Andrew senior. Now the Thompsons were of Scottish origin so one has to wonder whether or not there was an element of thrift at play when selecting names for their children. If you look closely, every generation has a David, a Walter or an Andrew—the same names used over an over again. Think of the money you could save on stationery! You wouldn’t even have to change the initials on your luggage if it wasn’t for the middle one. And this is exactly my point, when performing research of this nature you have to be very careful about surnames and given names in order to differentiate, not only between one family and another—because there were a lot of </a:t>
            </a:r>
            <a:r>
              <a:rPr lang="en-CA" baseline="0" dirty="0" err="1" smtClean="0"/>
              <a:t>Thomsons</a:t>
            </a:r>
            <a:r>
              <a:rPr lang="en-CA" baseline="0" dirty="0" smtClean="0"/>
              <a:t> in the records spelled without the ‘P’—but to also differentiate between one generation and the next within one family. The key in the Thompson family is the middle name. Andrew senior who also served in WWI, but from a desk in England, can be differentiated from Andrew junior by their middle names of </a:t>
            </a:r>
            <a:r>
              <a:rPr lang="en-CA" baseline="0" dirty="0" err="1" smtClean="0"/>
              <a:t>Thorburn</a:t>
            </a:r>
            <a:r>
              <a:rPr lang="en-CA" baseline="0" dirty="0" smtClean="0"/>
              <a:t> and Ruthven respectively. Likewise, Andrew’s brother Walter can be distinguished from his uncle in the same way.</a:t>
            </a:r>
          </a:p>
          <a:p>
            <a:endParaRPr lang="en-CA" baseline="0" dirty="0" smtClean="0"/>
          </a:p>
          <a:p>
            <a:r>
              <a:rPr lang="en-CA" baseline="0" dirty="0" smtClean="0"/>
              <a:t>One further point on the topic of names, a nickname doesn’t always have to be something like ‘stinky.’ I had a grandfather who I always knew as Jack yet his legal name was John. Jack was his nickname. I also have a friend whose name is Robert but he goes by his middle name which is Tony. So, you need to be sure you know your research subject’s legal names.</a:t>
            </a:r>
          </a:p>
        </p:txBody>
      </p:sp>
      <p:sp>
        <p:nvSpPr>
          <p:cNvPr id="4" name="Slide Number Placeholder 3"/>
          <p:cNvSpPr>
            <a:spLocks noGrp="1"/>
          </p:cNvSpPr>
          <p:nvPr>
            <p:ph type="sldNum" sz="quarter" idx="10"/>
          </p:nvPr>
        </p:nvSpPr>
        <p:spPr/>
        <p:txBody>
          <a:bodyPr/>
          <a:lstStyle/>
          <a:p>
            <a:fld id="{43CCF243-AEE1-4F2D-92F4-349F32E16FFC}" type="slidenum">
              <a:rPr lang="en-CA" smtClean="0">
                <a:solidFill>
                  <a:prstClr val="black"/>
                </a:solidFill>
              </a:rPr>
              <a:pPr/>
              <a:t>3</a:t>
            </a:fld>
            <a:endParaRPr lang="en-CA">
              <a:solidFill>
                <a:prstClr val="black"/>
              </a:solidFill>
            </a:endParaRPr>
          </a:p>
        </p:txBody>
      </p:sp>
    </p:spTree>
    <p:extLst>
      <p:ext uri="{BB962C8B-B14F-4D97-AF65-F5344CB8AC3E}">
        <p14:creationId xmlns:p14="http://schemas.microsoft.com/office/powerpoint/2010/main" xmlns="" val="1507379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b="1" dirty="0" smtClean="0"/>
              <a:t>SLIDE 4: Basic Starting Information</a:t>
            </a:r>
            <a:endParaRPr lang="en-CA" b="1" baseline="0" dirty="0" smtClean="0"/>
          </a:p>
          <a:p>
            <a:r>
              <a:rPr lang="en-CA" baseline="0" dirty="0" smtClean="0"/>
              <a:t>Now that we have established proper surnames and given names, we now need to determine either the name of the military unit—like the Royal Hamilton Light Infantry or the Black Watch—or the number as in our case of the 114th. The practice of the day in Canada was to create our own units in the hopes that when they reached the battlefields abroad they would remain in those same units under Canadian command. The reality, however, was that quite often the British dismantled these units and reassigned the men in them to other units. For this reason it is best to have the unit name or number they served in when overseas. In Andrew’s case we knew he was in the 4</a:t>
            </a:r>
            <a:r>
              <a:rPr lang="en-CA" baseline="30000" dirty="0" smtClean="0"/>
              <a:t>th</a:t>
            </a:r>
            <a:r>
              <a:rPr lang="en-CA" baseline="0" dirty="0" smtClean="0"/>
              <a:t> Battalion, CEF (Canadian Expeditionary Force).</a:t>
            </a:r>
          </a:p>
          <a:p>
            <a:endParaRPr lang="en-CA" baseline="0" dirty="0" smtClean="0"/>
          </a:p>
          <a:p>
            <a:r>
              <a:rPr lang="en-CA" baseline="0" dirty="0" smtClean="0"/>
              <a:t>When researching this I discovered a fact which I think may be unknown to the staff at Ruthven. It has always been assumed that Andrew enlisted in the 114</a:t>
            </a:r>
            <a:r>
              <a:rPr lang="en-CA" baseline="30000" dirty="0" smtClean="0"/>
              <a:t>th</a:t>
            </a:r>
            <a:r>
              <a:rPr lang="en-CA" baseline="0" dirty="0" smtClean="0"/>
              <a:t> because his father formed that battalion and his brother, Walter, enlisted in it. However, according to the records of the 4</a:t>
            </a:r>
            <a:r>
              <a:rPr lang="en-CA" baseline="30000" dirty="0" smtClean="0"/>
              <a:t>th</a:t>
            </a:r>
            <a:r>
              <a:rPr lang="en-CA" baseline="0" dirty="0" smtClean="0"/>
              <a:t> Battalion which both Andrew and Walter were assigned to upon arriving in France, Andrew actually originally enlisted in the 42</a:t>
            </a:r>
            <a:r>
              <a:rPr lang="en-CA" baseline="30000" dirty="0" smtClean="0"/>
              <a:t>nd</a:t>
            </a:r>
            <a:r>
              <a:rPr lang="en-CA" baseline="0" dirty="0" smtClean="0"/>
              <a:t> Battalion, a highland regiment recruiting out of Montreal. The reason for this is that the 114</a:t>
            </a:r>
            <a:r>
              <a:rPr lang="en-CA" baseline="30000" dirty="0" smtClean="0"/>
              <a:t>th</a:t>
            </a:r>
            <a:r>
              <a:rPr lang="en-CA" baseline="0" dirty="0" smtClean="0"/>
              <a:t> did not receive official authorization to form until December 22, 1915—just three days before Walter enlisted on Christmas day. Andrew, however, enlisted in the Canadian army almost twelve months earlier before the 114</a:t>
            </a:r>
            <a:r>
              <a:rPr lang="en-CA" baseline="30000" dirty="0" smtClean="0"/>
              <a:t>th</a:t>
            </a:r>
            <a:r>
              <a:rPr lang="en-CA" baseline="0" dirty="0" smtClean="0"/>
              <a:t> came into being necessitating him to join a different unit on January 15, 1915. </a:t>
            </a:r>
          </a:p>
        </p:txBody>
      </p:sp>
      <p:sp>
        <p:nvSpPr>
          <p:cNvPr id="4" name="Slide Number Placeholder 3"/>
          <p:cNvSpPr>
            <a:spLocks noGrp="1"/>
          </p:cNvSpPr>
          <p:nvPr>
            <p:ph type="sldNum" sz="quarter" idx="10"/>
          </p:nvPr>
        </p:nvSpPr>
        <p:spPr/>
        <p:txBody>
          <a:bodyPr/>
          <a:lstStyle/>
          <a:p>
            <a:fld id="{43CCF243-AEE1-4F2D-92F4-349F32E16FFC}" type="slidenum">
              <a:rPr lang="en-CA" smtClean="0">
                <a:solidFill>
                  <a:prstClr val="black"/>
                </a:solidFill>
              </a:rPr>
              <a:pPr/>
              <a:t>4</a:t>
            </a:fld>
            <a:endParaRPr lang="en-CA">
              <a:solidFill>
                <a:prstClr val="black"/>
              </a:solidFill>
            </a:endParaRPr>
          </a:p>
        </p:txBody>
      </p:sp>
    </p:spTree>
    <p:extLst>
      <p:ext uri="{BB962C8B-B14F-4D97-AF65-F5344CB8AC3E}">
        <p14:creationId xmlns:p14="http://schemas.microsoft.com/office/powerpoint/2010/main" xmlns="" val="2276975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5: Military Unit Official Histories</a:t>
            </a:r>
            <a:endParaRPr lang="en-CA" b="1" baseline="0" dirty="0" smtClean="0"/>
          </a:p>
          <a:p>
            <a:r>
              <a:rPr lang="en-CA" baseline="0" dirty="0" smtClean="0"/>
              <a:t>Now that we know the unit name or number we need to find records of their movements and actions. Of course there is the official history of the Canadian Army in WWI which gives you a very good overview of the war and includes a lot of very good maps of the most important battles but it won’t get into a lot of detail about any one particular unit and won’t mention what they were doing in between battles. Likewise, battle histories will give you a lot of information about a particular battle and the part played by each unit but that is the extent of it. ‘Regimental’ or ‘Unit’ histories are a great resource as they focus on the history of just one unit but they could cover the unit’s entire history over centuries, not just one war, and therefore do not necessarily give you a day-by-day account of their activities during WWI.</a:t>
            </a:r>
          </a:p>
          <a:p>
            <a:endParaRPr lang="en-CA" baseline="0" dirty="0" smtClean="0"/>
          </a:p>
          <a:p>
            <a:r>
              <a:rPr lang="en-CA" baseline="0" dirty="0" smtClean="0"/>
              <a:t>The best resources are personal papers or memoirs, if they exist, and something called a ‘war diary.’ [read section under war diary on slide] I was lucky enough to find a copy of such a diary for the 4</a:t>
            </a:r>
            <a:r>
              <a:rPr lang="en-CA" baseline="30000" dirty="0" smtClean="0"/>
              <a:t>th</a:t>
            </a:r>
            <a:r>
              <a:rPr lang="en-CA" baseline="0" dirty="0" smtClean="0"/>
              <a:t> Battalion digitized and freely available online. It was put together by Captain W. L. Gibson the Paymaster and Historian for the 4</a:t>
            </a:r>
            <a:r>
              <a:rPr lang="en-CA" baseline="30000" dirty="0" smtClean="0"/>
              <a:t>th</a:t>
            </a:r>
            <a:r>
              <a:rPr lang="en-CA" baseline="0" dirty="0" smtClean="0"/>
              <a:t> and gives you a day-by-day account of where the unit was and whether or not they were at rest, on the march, or involved in an action. It was Andrew’s memoirs and this war diary that I relied on for most of my research.</a:t>
            </a:r>
          </a:p>
        </p:txBody>
      </p:sp>
      <p:sp>
        <p:nvSpPr>
          <p:cNvPr id="4" name="Slide Number Placeholder 3"/>
          <p:cNvSpPr>
            <a:spLocks noGrp="1"/>
          </p:cNvSpPr>
          <p:nvPr>
            <p:ph type="sldNum" sz="quarter" idx="10"/>
          </p:nvPr>
        </p:nvSpPr>
        <p:spPr/>
        <p:txBody>
          <a:bodyPr/>
          <a:lstStyle/>
          <a:p>
            <a:fld id="{43CCF243-AEE1-4F2D-92F4-349F32E16FFC}" type="slidenum">
              <a:rPr lang="en-CA" smtClean="0">
                <a:solidFill>
                  <a:prstClr val="black"/>
                </a:solidFill>
              </a:rPr>
              <a:pPr/>
              <a:t>5</a:t>
            </a:fld>
            <a:endParaRPr lang="en-CA">
              <a:solidFill>
                <a:prstClr val="black"/>
              </a:solidFill>
            </a:endParaRPr>
          </a:p>
        </p:txBody>
      </p:sp>
    </p:spTree>
    <p:extLst>
      <p:ext uri="{BB962C8B-B14F-4D97-AF65-F5344CB8AC3E}">
        <p14:creationId xmlns:p14="http://schemas.microsoft.com/office/powerpoint/2010/main" xmlns="" val="1122107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6: Organizing</a:t>
            </a:r>
            <a:r>
              <a:rPr lang="en-CA" b="1" baseline="0" dirty="0" smtClean="0"/>
              <a:t> Your Search</a:t>
            </a:r>
          </a:p>
          <a:p>
            <a:r>
              <a:rPr lang="en-CA" baseline="0" dirty="0" smtClean="0"/>
              <a:t>Now before I started to read any of these materials I created a spreadsheet to capture all the necessary information. I started off with separate columns for the year, month and day. Then I created 2 separate columns, one for the war diary and one for Andrew’s memoirs in order to capture the occurrence of any </a:t>
            </a:r>
            <a:r>
              <a:rPr lang="en-CA" baseline="0" dirty="0" err="1" smtClean="0"/>
              <a:t>toponyms</a:t>
            </a:r>
            <a:r>
              <a:rPr lang="en-CA" baseline="0" dirty="0" smtClean="0"/>
              <a:t> in the text. A toponym is simply a place name, either a populated place like a town or village or a physical feature like a river or hill. Next I created a column to add any additional notes about my findings for my own benefit. This is followed by a column recording the page number on which I found the toponym so I could always go back to the text for more information. The next column contains what I determined to be the proper map reference number needed to find the place on a WWI map. And the final column contains a link to view the map online in high resolution on McMaster’s website. I did not include it here as I felt it was unnecessary for this presentation and it made the table too wide for the slide. [demonstrate example of </a:t>
            </a:r>
            <a:r>
              <a:rPr lang="en-CA" baseline="0" dirty="0" err="1" smtClean="0"/>
              <a:t>Neuville</a:t>
            </a:r>
            <a:r>
              <a:rPr lang="en-CA" baseline="0" dirty="0" smtClean="0"/>
              <a:t> St. </a:t>
            </a:r>
            <a:r>
              <a:rPr lang="en-CA" baseline="0" dirty="0" err="1" smtClean="0"/>
              <a:t>Vaast</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6</a:t>
            </a:fld>
            <a:endParaRPr lang="en-CA"/>
          </a:p>
        </p:txBody>
      </p:sp>
    </p:spTree>
    <p:extLst>
      <p:ext uri="{BB962C8B-B14F-4D97-AF65-F5344CB8AC3E}">
        <p14:creationId xmlns:p14="http://schemas.microsoft.com/office/powerpoint/2010/main" xmlns="" val="1854115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7: Website Search</a:t>
            </a:r>
            <a:endParaRPr lang="en-CA" b="1" baseline="0" dirty="0" smtClean="0"/>
          </a:p>
          <a:p>
            <a:r>
              <a:rPr lang="en-CA" baseline="0" dirty="0" smtClean="0"/>
              <a:t>How did I find the map reference number you may ask? Well it’s simple. If you go online to library.mcmaster.ca/maps and click on the link to ‘historical maps,’ you will find our WWI website. On the index page there is a search box where you can type in a place name or trench name and it will produce a table of results giving you the map reference number. For example, I could type in the word ‘</a:t>
            </a:r>
            <a:r>
              <a:rPr lang="en-CA" baseline="0" dirty="0" err="1" smtClean="0"/>
              <a:t>Vimy</a:t>
            </a:r>
            <a:r>
              <a:rPr lang="en-CA" baseline="0" dirty="0" smtClean="0"/>
              <a:t>’ and click the radio button next to place names and then hit the search button and I would be presented with these results. Likewise, I could click the radio button for trench names and type </a:t>
            </a:r>
            <a:r>
              <a:rPr lang="en-CA" baseline="0" dirty="0" err="1" smtClean="0"/>
              <a:t>Arleux</a:t>
            </a:r>
            <a:r>
              <a:rPr lang="en-CA" baseline="0" dirty="0" smtClean="0"/>
              <a:t> Loop into the search box and then hit the search button and I would be presented with these results. We have over 10,000 place names and another 10,000 trench names in this database.  </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7</a:t>
            </a:fld>
            <a:endParaRPr lang="en-CA"/>
          </a:p>
        </p:txBody>
      </p:sp>
    </p:spTree>
    <p:extLst>
      <p:ext uri="{BB962C8B-B14F-4D97-AF65-F5344CB8AC3E}">
        <p14:creationId xmlns:p14="http://schemas.microsoft.com/office/powerpoint/2010/main" xmlns="" val="27350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8: Spelling</a:t>
            </a:r>
            <a:r>
              <a:rPr lang="en-CA" b="1" baseline="0" dirty="0" smtClean="0"/>
              <a:t> of Toponyms</a:t>
            </a:r>
          </a:p>
          <a:p>
            <a:r>
              <a:rPr lang="en-CA" dirty="0" smtClean="0"/>
              <a:t>Now here are some of the pitfalls you may encounter. Pronouncing</a:t>
            </a:r>
            <a:r>
              <a:rPr lang="en-CA" baseline="0" dirty="0" smtClean="0"/>
              <a:t> French and Belgian names were hard enough for the average Canadian Soldier, let alone having to spell them. On the left, I have the names as they appear on the official war maps. In the middle I have the spelling that was used in the war diary and, on the right, I have how they appeared in Andrew’s memoirs. In order to get any search results on our website you must enter the name with the spelling that matches the toponym on the trench map. Here are two examples where all three resources spelled the same name differently. </a:t>
            </a:r>
            <a:endParaRPr lang="en-CA" dirty="0"/>
          </a:p>
        </p:txBody>
      </p:sp>
      <p:sp>
        <p:nvSpPr>
          <p:cNvPr id="4" name="Slide Number Placeholder 3"/>
          <p:cNvSpPr>
            <a:spLocks noGrp="1"/>
          </p:cNvSpPr>
          <p:nvPr>
            <p:ph type="sldNum" sz="quarter" idx="10"/>
          </p:nvPr>
        </p:nvSpPr>
        <p:spPr/>
        <p:txBody>
          <a:bodyPr/>
          <a:lstStyle/>
          <a:p>
            <a:fld id="{7F6FD172-B698-42A7-8BB2-700643B68CDC}" type="slidenum">
              <a:rPr lang="en-CA" smtClean="0">
                <a:solidFill>
                  <a:prstClr val="black"/>
                </a:solidFill>
              </a:rPr>
              <a:pPr/>
              <a:t>8</a:t>
            </a:fld>
            <a:endParaRPr lang="en-CA">
              <a:solidFill>
                <a:prstClr val="black"/>
              </a:solidFill>
            </a:endParaRPr>
          </a:p>
        </p:txBody>
      </p:sp>
    </p:spTree>
    <p:extLst>
      <p:ext uri="{BB962C8B-B14F-4D97-AF65-F5344CB8AC3E}">
        <p14:creationId xmlns:p14="http://schemas.microsoft.com/office/powerpoint/2010/main" xmlns="" val="13408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9: Humours Corruptions</a:t>
            </a:r>
          </a:p>
          <a:p>
            <a:r>
              <a:rPr lang="en-CA" dirty="0" smtClean="0"/>
              <a:t>In addition to misspellings we could encounter</a:t>
            </a:r>
            <a:r>
              <a:rPr lang="en-CA" baseline="0" dirty="0" smtClean="0"/>
              <a:t> playful corruptions of French names like those displayed here.</a:t>
            </a:r>
            <a:endParaRPr lang="en-CA" dirty="0"/>
          </a:p>
        </p:txBody>
      </p:sp>
      <p:sp>
        <p:nvSpPr>
          <p:cNvPr id="4" name="Slide Number Placeholder 3"/>
          <p:cNvSpPr>
            <a:spLocks noGrp="1"/>
          </p:cNvSpPr>
          <p:nvPr>
            <p:ph type="sldNum" sz="quarter" idx="10"/>
          </p:nvPr>
        </p:nvSpPr>
        <p:spPr/>
        <p:txBody>
          <a:bodyPr/>
          <a:lstStyle/>
          <a:p>
            <a:fld id="{7F6FD172-B698-42A7-8BB2-700643B68CDC}" type="slidenum">
              <a:rPr lang="en-CA" smtClean="0">
                <a:solidFill>
                  <a:prstClr val="black"/>
                </a:solidFill>
              </a:rPr>
              <a:pPr/>
              <a:t>9</a:t>
            </a:fld>
            <a:endParaRPr lang="en-CA">
              <a:solidFill>
                <a:prstClr val="black"/>
              </a:solidFill>
            </a:endParaRPr>
          </a:p>
        </p:txBody>
      </p:sp>
    </p:spTree>
    <p:extLst>
      <p:ext uri="{BB962C8B-B14F-4D97-AF65-F5344CB8AC3E}">
        <p14:creationId xmlns:p14="http://schemas.microsoft.com/office/powerpoint/2010/main" xmlns="" val="799882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10: WWI Trench Geography</a:t>
            </a:r>
          </a:p>
          <a:p>
            <a:r>
              <a:rPr lang="en-CA" b="0" dirty="0" smtClean="0"/>
              <a:t>The last thing you need to know before we embark on Andrew’s journey is a little bit about</a:t>
            </a:r>
            <a:r>
              <a:rPr lang="en-CA" b="0" baseline="0" dirty="0" smtClean="0"/>
              <a:t> trench geography.</a:t>
            </a:r>
          </a:p>
          <a:p>
            <a:endParaRPr lang="en-CA" b="0" baseline="0" dirty="0" smtClean="0"/>
          </a:p>
          <a:p>
            <a:r>
              <a:rPr lang="en-CA" b="0" dirty="0" smtClean="0"/>
              <a:t>First, many</a:t>
            </a:r>
            <a:r>
              <a:rPr lang="en-CA" b="0" baseline="0" dirty="0" smtClean="0"/>
              <a:t> of you</a:t>
            </a:r>
            <a:r>
              <a:rPr lang="en-CA" b="0" dirty="0" smtClean="0"/>
              <a:t> are</a:t>
            </a:r>
            <a:r>
              <a:rPr lang="en-CA" b="0" baseline="0" dirty="0" smtClean="0"/>
              <a:t> probably unaware of the colossal scope of the trench networks of both opposing armies which stretched 475 miles (765 km) from the English Channel in the north all the way to the Swiss border in the south. I say ‘trench networks’ because the trenches were not simply two, long opposing lines but—as this trench map image in the upper corner of the slide shows—spread out in a spider web network consisting of 25,000 miles (40,233 km) of zig-zagging trenches stretching back to towns and supply roads and railways. Remember, we have over 10,000 trench names in the gazetteer on our WWI website and this, by no means, is complete. </a:t>
            </a:r>
            <a:r>
              <a:rPr lang="en-CA" sz="1200" b="0" dirty="0" smtClean="0">
                <a:latin typeface="+mn-lt"/>
              </a:rPr>
              <a:t>Britain and her commonwealth</a:t>
            </a:r>
            <a:r>
              <a:rPr lang="en-CA" sz="1200" b="0" baseline="0" dirty="0" smtClean="0">
                <a:latin typeface="+mn-lt"/>
              </a:rPr>
              <a:t> forces covered that portion of the front roughly equivalent to the area indicated by this black rectangle while France and, and later the U.S.A., covered the southern portion.</a:t>
            </a:r>
          </a:p>
          <a:p>
            <a:endParaRPr lang="en-CA" sz="1200" b="0" baseline="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b="0" baseline="0" dirty="0" smtClean="0"/>
              <a:t>[mileage stats taken from: </a:t>
            </a:r>
            <a:r>
              <a:rPr lang="en-CA" sz="1200" dirty="0" err="1" smtClean="0">
                <a:latin typeface="+mn-lt"/>
              </a:rPr>
              <a:t>Larabee</a:t>
            </a:r>
            <a:r>
              <a:rPr lang="en-CA" sz="1200" dirty="0" smtClean="0">
                <a:latin typeface="+mn-lt"/>
              </a:rPr>
              <a:t>, Mark Douglas. </a:t>
            </a:r>
            <a:r>
              <a:rPr lang="en-CA" sz="1200" i="1" dirty="0" smtClean="0">
                <a:latin typeface="+mn-lt"/>
              </a:rPr>
              <a:t>Front Lines of Modernism: Remapping the Great War in British Fiction</a:t>
            </a:r>
            <a:r>
              <a:rPr lang="en-CA" sz="1200" dirty="0" smtClean="0">
                <a:latin typeface="+mn-lt"/>
              </a:rPr>
              <a:t>. New York: Palgrave Macmillan, 2011.]</a:t>
            </a:r>
          </a:p>
          <a:p>
            <a:endParaRPr lang="en-CA" b="0" dirty="0"/>
          </a:p>
        </p:txBody>
      </p:sp>
      <p:sp>
        <p:nvSpPr>
          <p:cNvPr id="4" name="Slide Number Placeholder 3"/>
          <p:cNvSpPr>
            <a:spLocks noGrp="1"/>
          </p:cNvSpPr>
          <p:nvPr>
            <p:ph type="sldNum" sz="quarter" idx="10"/>
          </p:nvPr>
        </p:nvSpPr>
        <p:spPr/>
        <p:txBody>
          <a:bodyPr/>
          <a:lstStyle/>
          <a:p>
            <a:fld id="{7F6FD172-B698-42A7-8BB2-700643B68CDC}" type="slidenum">
              <a:rPr lang="en-CA" smtClean="0">
                <a:solidFill>
                  <a:prstClr val="black"/>
                </a:solidFill>
              </a:rPr>
              <a:pPr/>
              <a:t>10</a:t>
            </a:fld>
            <a:endParaRPr lang="en-CA">
              <a:solidFill>
                <a:prstClr val="black"/>
              </a:solidFill>
            </a:endParaRPr>
          </a:p>
        </p:txBody>
      </p:sp>
    </p:spTree>
    <p:extLst>
      <p:ext uri="{BB962C8B-B14F-4D97-AF65-F5344CB8AC3E}">
        <p14:creationId xmlns:p14="http://schemas.microsoft.com/office/powerpoint/2010/main" xmlns="" val="2042344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11: The Journey Begins</a:t>
            </a:r>
            <a:endParaRPr lang="en-CA" b="1" baseline="0" dirty="0" smtClean="0"/>
          </a:p>
          <a:p>
            <a:r>
              <a:rPr lang="en-CA" baseline="0" dirty="0" smtClean="0"/>
              <a:t>For his travels outside the trenches I have made use of a map produced in 1918 by the Montreal Star newspaper. I have annotated it with his overall route and we have a reproduction copy of the map in its entirety here on display tonight so, feel free to have a better look at it after the presentation. [read bullet point itinerary] </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11</a:t>
            </a:fld>
            <a:endParaRPr lang="en-CA"/>
          </a:p>
        </p:txBody>
      </p:sp>
    </p:spTree>
    <p:extLst>
      <p:ext uri="{BB962C8B-B14F-4D97-AF65-F5344CB8AC3E}">
        <p14:creationId xmlns:p14="http://schemas.microsoft.com/office/powerpoint/2010/main" xmlns="" val="3496966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12: Arrival at the Front</a:t>
            </a:r>
            <a:endParaRPr lang="en-CA" b="1" baseline="0" dirty="0" smtClean="0"/>
          </a:p>
          <a:p>
            <a:r>
              <a:rPr lang="en-CA" baseline="0" dirty="0" smtClean="0"/>
              <a:t>[read bullet point itinerary] </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12</a:t>
            </a:fld>
            <a:endParaRPr lang="en-CA"/>
          </a:p>
        </p:txBody>
      </p:sp>
    </p:spTree>
    <p:extLst>
      <p:ext uri="{BB962C8B-B14F-4D97-AF65-F5344CB8AC3E}">
        <p14:creationId xmlns:p14="http://schemas.microsoft.com/office/powerpoint/2010/main" xmlns="" val="3648035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13: Vimy Ridge</a:t>
            </a:r>
            <a:endParaRPr lang="en-CA" b="1" baseline="0" dirty="0" smtClean="0"/>
          </a:p>
          <a:p>
            <a:r>
              <a:rPr lang="en-CA" baseline="0" dirty="0" smtClean="0"/>
              <a:t>This is a giant floor map of Vimy Ridge created for use in schools by the educational branch of Canadian Geographic Magazine. We recently collaborated with them on this project as they used our trench maps to produce this one. I am using it in this presentation because, normally to cover the entire ridge would mean having to piece a number of maps together. In this way you can see the whole area even if the detail has been drastically shrunk down. The area within the red rectangle all but encompasses Andrew’s travels in this sector. </a:t>
            </a:r>
            <a:r>
              <a:rPr lang="en-CA" baseline="0" dirty="0" err="1" smtClean="0"/>
              <a:t>Neuville</a:t>
            </a:r>
            <a:r>
              <a:rPr lang="en-CA" baseline="0" dirty="0" smtClean="0"/>
              <a:t> St. </a:t>
            </a:r>
            <a:r>
              <a:rPr lang="en-CA" baseline="0" dirty="0" err="1" smtClean="0"/>
              <a:t>Vaast</a:t>
            </a:r>
            <a:r>
              <a:rPr lang="en-CA" baseline="0" dirty="0" smtClean="0"/>
              <a:t> where he first checks in with his unit can be seen facing the ridge here. The village of Vimy can be seen on the opposite side of the ridge here. All these red lines on top of the ridge are German trenches. These blue lines, much fewer than the red, running along the foot of the ridge are the British trenches. This represents the situation before the battle of Vimy Ridge which occurred in April, two months before Andrew’s arrival. By the time Andrew crossed this ridge, all these trenches would have now appeared as blue on British maps.  </a:t>
            </a:r>
            <a:endParaRPr lang="en-CA" dirty="0" smtClean="0"/>
          </a:p>
          <a:p>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13</a:t>
            </a:fld>
            <a:endParaRPr lang="en-CA"/>
          </a:p>
        </p:txBody>
      </p:sp>
    </p:spTree>
    <p:extLst>
      <p:ext uri="{BB962C8B-B14F-4D97-AF65-F5344CB8AC3E}">
        <p14:creationId xmlns:p14="http://schemas.microsoft.com/office/powerpoint/2010/main" xmlns="" val="2801123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14: Early &amp; Late War Maps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Now you may have wondered why</a:t>
            </a:r>
            <a:r>
              <a:rPr lang="en-US" sz="1200" kern="1200" baseline="0" dirty="0" smtClean="0">
                <a:solidFill>
                  <a:schemeClr val="tx1"/>
                </a:solidFill>
                <a:latin typeface="+mn-lt"/>
                <a:ea typeface="+mn-ea"/>
                <a:cs typeface="+mn-cs"/>
              </a:rPr>
              <a:t> on the previous map there seemed to be so many fewer blue trenches than red. That is because i</a:t>
            </a:r>
            <a:r>
              <a:rPr lang="en-US" sz="1200" kern="1200" dirty="0" smtClean="0">
                <a:solidFill>
                  <a:schemeClr val="tx1"/>
                </a:solidFill>
                <a:latin typeface="+mn-lt"/>
                <a:ea typeface="+mn-ea"/>
                <a:cs typeface="+mn-cs"/>
              </a:rPr>
              <a:t>n the early days of the war from 1914 until sometime in 1916 British trenches only showed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front line in case they fell into enemy hands. The only exception to this rule was a very limited</a:t>
            </a:r>
            <a:r>
              <a:rPr lang="en-US" sz="1200" kern="1200" baseline="0" dirty="0" smtClean="0">
                <a:solidFill>
                  <a:schemeClr val="tx1"/>
                </a:solidFill>
                <a:latin typeface="+mn-lt"/>
                <a:ea typeface="+mn-ea"/>
                <a:cs typeface="+mn-cs"/>
              </a:rPr>
              <a:t> number of maps printed for the top brass and kept at General Headquarters marked as ‘secret.’ However, a</a:t>
            </a:r>
            <a:r>
              <a:rPr lang="en-US" sz="1200" kern="1200" dirty="0" smtClean="0">
                <a:solidFill>
                  <a:schemeClr val="tx1"/>
                </a:solidFill>
                <a:latin typeface="+mn-lt"/>
                <a:ea typeface="+mn-ea"/>
                <a:cs typeface="+mn-cs"/>
              </a:rPr>
              <a:t>s many of their own men became lost in their own trench networks</a:t>
            </a:r>
            <a:r>
              <a:rPr lang="en-US" sz="1200" kern="1200" baseline="0" dirty="0" smtClean="0">
                <a:solidFill>
                  <a:schemeClr val="tx1"/>
                </a:solidFill>
                <a:latin typeface="+mn-lt"/>
                <a:ea typeface="+mn-ea"/>
                <a:cs typeface="+mn-cs"/>
              </a:rPr>
              <a:t> taking days to return to their unit, </a:t>
            </a:r>
            <a:r>
              <a:rPr lang="en-US" sz="1200" kern="1200" dirty="0" smtClean="0">
                <a:solidFill>
                  <a:schemeClr val="tx1"/>
                </a:solidFill>
                <a:latin typeface="+mn-lt"/>
                <a:ea typeface="+mn-ea"/>
                <a:cs typeface="+mn-cs"/>
              </a:rPr>
              <a:t>they began to loosen security surrounding maps and permitted the first 200 yards of trenches to be shown. This, unfortunately</a:t>
            </a:r>
            <a:r>
              <a:rPr lang="en-US" sz="1200" kern="1200" baseline="0" dirty="0" smtClean="0">
                <a:solidFill>
                  <a:schemeClr val="tx1"/>
                </a:solidFill>
                <a:latin typeface="+mn-lt"/>
                <a:ea typeface="+mn-ea"/>
                <a:cs typeface="+mn-cs"/>
              </a:rPr>
              <a:t> was still not good enough to prevent men getting lost in the rear trench areas and so they started to create their own maps for finding their way around. These often unintentionally including more classified information than just trenches for orientation and were therefore much more dangerous had they fallen into enemy hands than a map of the trench network so, it was decided in 1</a:t>
            </a:r>
            <a:r>
              <a:rPr lang="en-US" sz="1200" kern="1200" dirty="0" smtClean="0">
                <a:solidFill>
                  <a:schemeClr val="tx1"/>
                </a:solidFill>
                <a:latin typeface="+mn-lt"/>
                <a:ea typeface="+mn-ea"/>
                <a:cs typeface="+mn-cs"/>
              </a:rPr>
              <a:t>918 to finally show all trenches on standard trench</a:t>
            </a:r>
            <a:r>
              <a:rPr lang="en-US" sz="1200" kern="1200" baseline="0" dirty="0" smtClean="0">
                <a:solidFill>
                  <a:schemeClr val="tx1"/>
                </a:solidFill>
                <a:latin typeface="+mn-lt"/>
                <a:ea typeface="+mn-ea"/>
                <a:cs typeface="+mn-cs"/>
              </a:rPr>
              <a:t> maps since it was evident by this time that they could be seen in a</a:t>
            </a:r>
            <a:r>
              <a:rPr lang="en-US" sz="1200" kern="1200" dirty="0" smtClean="0">
                <a:solidFill>
                  <a:schemeClr val="tx1"/>
                </a:solidFill>
                <a:latin typeface="+mn-lt"/>
                <a:ea typeface="+mn-ea"/>
                <a:cs typeface="+mn-cs"/>
              </a:rPr>
              <a:t>erial photographs anyway.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 what all this means to your research</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is that sometimes you have to use a map from 1918 to find</a:t>
            </a:r>
            <a:r>
              <a:rPr lang="en-US" sz="1200" kern="1200" baseline="0" dirty="0" smtClean="0">
                <a:solidFill>
                  <a:schemeClr val="tx1"/>
                </a:solidFill>
                <a:latin typeface="+mn-lt"/>
                <a:ea typeface="+mn-ea"/>
                <a:cs typeface="+mn-cs"/>
              </a:rPr>
              <a:t> a trench that existed in 1917 but does not appear on a 1917 map.</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14</a:t>
            </a:fld>
            <a:endParaRPr lang="en-CA" dirty="0"/>
          </a:p>
        </p:txBody>
      </p:sp>
    </p:spTree>
    <p:extLst>
      <p:ext uri="{BB962C8B-B14F-4D97-AF65-F5344CB8AC3E}">
        <p14:creationId xmlns:p14="http://schemas.microsoft.com/office/powerpoint/2010/main" xmlns="" val="1947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15: Andrew Goes Over</a:t>
            </a:r>
            <a:r>
              <a:rPr lang="en-US" sz="1200" b="1" kern="1200" baseline="0" dirty="0" smtClean="0">
                <a:solidFill>
                  <a:schemeClr val="tx1"/>
                </a:solidFill>
                <a:effectLst/>
                <a:latin typeface="+mn-lt"/>
                <a:ea typeface="+mn-ea"/>
                <a:cs typeface="+mn-cs"/>
              </a:rPr>
              <a:t> the Ridge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On the evening of June 9</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Andrew</a:t>
            </a:r>
            <a:r>
              <a:rPr lang="en-US" sz="1200" kern="1200" baseline="0" dirty="0" smtClean="0">
                <a:solidFill>
                  <a:schemeClr val="tx1"/>
                </a:solidFill>
                <a:latin typeface="+mn-lt"/>
                <a:ea typeface="+mn-ea"/>
                <a:cs typeface="+mn-cs"/>
              </a:rPr>
              <a:t> sets out on a night march with his destination to be the trenches around the village of Arleux. We see his starting point of </a:t>
            </a:r>
            <a:r>
              <a:rPr lang="en-US" sz="1200" kern="1200" baseline="0" dirty="0" err="1" smtClean="0">
                <a:solidFill>
                  <a:schemeClr val="tx1"/>
                </a:solidFill>
                <a:latin typeface="+mn-lt"/>
                <a:ea typeface="+mn-ea"/>
                <a:cs typeface="+mn-cs"/>
              </a:rPr>
              <a:t>Neuville</a:t>
            </a:r>
            <a:r>
              <a:rPr lang="en-US" sz="1200" kern="1200" baseline="0" dirty="0" smtClean="0">
                <a:solidFill>
                  <a:schemeClr val="tx1"/>
                </a:solidFill>
                <a:latin typeface="+mn-lt"/>
                <a:ea typeface="+mn-ea"/>
                <a:cs typeface="+mn-cs"/>
              </a:rPr>
              <a:t> St. </a:t>
            </a:r>
            <a:r>
              <a:rPr lang="en-US" sz="1200" kern="1200" baseline="0" dirty="0" err="1" smtClean="0">
                <a:solidFill>
                  <a:schemeClr val="tx1"/>
                </a:solidFill>
                <a:latin typeface="+mn-lt"/>
                <a:ea typeface="+mn-ea"/>
                <a:cs typeface="+mn-cs"/>
              </a:rPr>
              <a:t>Vaast</a:t>
            </a:r>
            <a:r>
              <a:rPr lang="en-US" sz="1200" kern="1200" baseline="0" dirty="0" smtClean="0">
                <a:solidFill>
                  <a:schemeClr val="tx1"/>
                </a:solidFill>
                <a:latin typeface="+mn-lt"/>
                <a:ea typeface="+mn-ea"/>
                <a:cs typeface="+mn-cs"/>
              </a:rPr>
              <a:t>…he mentions passing </a:t>
            </a:r>
            <a:r>
              <a:rPr lang="en-US" sz="1200" kern="1200" baseline="0" dirty="0" err="1" smtClean="0">
                <a:solidFill>
                  <a:schemeClr val="tx1"/>
                </a:solidFill>
                <a:latin typeface="+mn-lt"/>
                <a:ea typeface="+mn-ea"/>
                <a:cs typeface="+mn-cs"/>
              </a:rPr>
              <a:t>Farbus</a:t>
            </a:r>
            <a:r>
              <a:rPr lang="en-US" sz="1200" kern="1200" baseline="0" dirty="0" smtClean="0">
                <a:solidFill>
                  <a:schemeClr val="tx1"/>
                </a:solidFill>
                <a:latin typeface="+mn-lt"/>
                <a:ea typeface="+mn-ea"/>
                <a:cs typeface="+mn-cs"/>
              </a:rPr>
              <a:t> Wood…and he passes the village of Willerval. Arleux is just a couple of </a:t>
            </a:r>
            <a:r>
              <a:rPr lang="en-US" sz="1200" kern="1200" baseline="0" dirty="0" err="1" smtClean="0">
                <a:solidFill>
                  <a:schemeClr val="tx1"/>
                </a:solidFill>
                <a:latin typeface="+mn-lt"/>
                <a:ea typeface="+mn-ea"/>
                <a:cs typeface="+mn-cs"/>
              </a:rPr>
              <a:t>kilometres</a:t>
            </a:r>
            <a:r>
              <a:rPr lang="en-US" sz="1200" kern="1200" baseline="0" dirty="0" smtClean="0">
                <a:solidFill>
                  <a:schemeClr val="tx1"/>
                </a:solidFill>
                <a:latin typeface="+mn-lt"/>
                <a:ea typeface="+mn-ea"/>
                <a:cs typeface="+mn-cs"/>
              </a:rPr>
              <a:t> east so, at this point, he takes a walk off the map so-to-speak.</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15</a:t>
            </a:fld>
            <a:endParaRPr lang="en-CA"/>
          </a:p>
        </p:txBody>
      </p:sp>
    </p:spTree>
    <p:extLst>
      <p:ext uri="{BB962C8B-B14F-4D97-AF65-F5344CB8AC3E}">
        <p14:creationId xmlns:p14="http://schemas.microsoft.com/office/powerpoint/2010/main" xmlns="" val="1061748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16: Entering the Arleux Loop</a:t>
            </a:r>
            <a:endParaRPr lang="en-US" sz="1200" kern="120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 June 10</a:t>
            </a:r>
            <a:r>
              <a:rPr lang="en-US" sz="1200" kern="1200" baseline="30000" dirty="0" smtClean="0">
                <a:solidFill>
                  <a:schemeClr val="tx1"/>
                </a:solidFill>
                <a:latin typeface="+mn-lt"/>
                <a:ea typeface="+mn-ea"/>
                <a:cs typeface="+mn-cs"/>
              </a:rPr>
              <a:t>th</a:t>
            </a:r>
            <a:r>
              <a:rPr lang="en-US" sz="1200" kern="1200" baseline="0" dirty="0" smtClean="0">
                <a:solidFill>
                  <a:schemeClr val="tx1"/>
                </a:solidFill>
                <a:latin typeface="+mn-lt"/>
                <a:ea typeface="+mn-ea"/>
                <a:cs typeface="+mn-cs"/>
              </a:rPr>
              <a:t> Andrew enters a reserve trench which he says is in a sunken road in the loop of trenches surrounding Arleux. Here we see a trench labelled Arleux Loop North, and one labelled Arleux Loop South, and here we see two roads which are indicated as sunken by the little  pointy lines jutting out from their sides so, one of these two would be my best guess as to the location.</a:t>
            </a:r>
          </a:p>
        </p:txBody>
      </p:sp>
      <p:sp>
        <p:nvSpPr>
          <p:cNvPr id="4" name="Slide Number Placeholder 3"/>
          <p:cNvSpPr>
            <a:spLocks noGrp="1"/>
          </p:cNvSpPr>
          <p:nvPr>
            <p:ph type="sldNum" sz="quarter" idx="10"/>
          </p:nvPr>
        </p:nvSpPr>
        <p:spPr/>
        <p:txBody>
          <a:bodyPr/>
          <a:lstStyle/>
          <a:p>
            <a:fld id="{43CCF243-AEE1-4F2D-92F4-349F32E16FFC}" type="slidenum">
              <a:rPr lang="en-CA" smtClean="0"/>
              <a:pPr/>
              <a:t>16</a:t>
            </a:fld>
            <a:endParaRPr lang="en-CA"/>
          </a:p>
        </p:txBody>
      </p:sp>
    </p:spTree>
    <p:extLst>
      <p:ext uri="{BB962C8B-B14F-4D97-AF65-F5344CB8AC3E}">
        <p14:creationId xmlns:p14="http://schemas.microsoft.com/office/powerpoint/2010/main" xmlns="" val="2029466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17: A Visit from the ‘Batman’</a:t>
            </a:r>
            <a:endParaRPr lang="en-CA" b="1" baseline="0" dirty="0" smtClean="0"/>
          </a:p>
          <a:p>
            <a:r>
              <a:rPr lang="en-CA" baseline="0" dirty="0" smtClean="0"/>
              <a:t>Now Andrew has been at the front no more than 48 hours when he receives a visit from his brother Walter’s batman. For those who are not familiar with the term, a batman is a low-ranking soldier who has been assigned to an officer to act as his servant. He shines his boots and tunic buttons and makes him tea but he is also required to fight when necessary. Well, Walter’s batman was here to deliver the message that Walter had been shot while providing cover for a wiring party. A wiring party was a group of soldiers assigned the task of stringing and repairing barbed wire in no-man’s land between the trenches at night during the cover of darkness. It required the ability to work very quietly and to freeze instantly should a flare be lit or a light be shone in their direction. Unfortunately, many of the men in the party were green recruits and when the order was given that the work was done and that they should make their way back to their own lines, instead of returning stealthily, they instead simply got up and ran making a racket which attracted the attention of the Germans who opened fire on their position necessitating Walter and his batman to run to. Walter was unlucky and ran straight into some wire and got stuck. He tried to crawl through but his tunic got hung up and it was only by chance that a random bullet happened to cut the wire he was stuck on, freeing him and allowing him to make it back to safety, although wounded. So, Walter’s service was very short-lived and that was the end of the war for him.</a:t>
            </a:r>
          </a:p>
        </p:txBody>
      </p:sp>
      <p:sp>
        <p:nvSpPr>
          <p:cNvPr id="4" name="Slide Number Placeholder 3"/>
          <p:cNvSpPr>
            <a:spLocks noGrp="1"/>
          </p:cNvSpPr>
          <p:nvPr>
            <p:ph type="sldNum" sz="quarter" idx="10"/>
          </p:nvPr>
        </p:nvSpPr>
        <p:spPr/>
        <p:txBody>
          <a:bodyPr/>
          <a:lstStyle/>
          <a:p>
            <a:fld id="{43CCF243-AEE1-4F2D-92F4-349F32E16FFC}" type="slidenum">
              <a:rPr lang="en-CA" smtClean="0">
                <a:solidFill>
                  <a:prstClr val="black"/>
                </a:solidFill>
              </a:rPr>
              <a:pPr/>
              <a:t>17</a:t>
            </a:fld>
            <a:endParaRPr lang="en-CA">
              <a:solidFill>
                <a:prstClr val="black"/>
              </a:solidFill>
            </a:endParaRPr>
          </a:p>
        </p:txBody>
      </p:sp>
    </p:spTree>
    <p:extLst>
      <p:ext uri="{BB962C8B-B14F-4D97-AF65-F5344CB8AC3E}">
        <p14:creationId xmlns:p14="http://schemas.microsoft.com/office/powerpoint/2010/main" xmlns="" val="2282764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SLIDE 18: On</a:t>
            </a:r>
            <a:r>
              <a:rPr lang="en-CA" b="1" baseline="0" dirty="0" smtClean="0"/>
              <a:t> the Move</a:t>
            </a:r>
          </a:p>
          <a:p>
            <a:r>
              <a:rPr lang="en-CA" baseline="0" dirty="0" smtClean="0"/>
              <a:t>A couple of days later we find Andrew on Manoeuvres and taking up position in a railway embankment just in front of the village of Vimy. On the 19</a:t>
            </a:r>
            <a:r>
              <a:rPr lang="en-CA" baseline="30000" dirty="0" smtClean="0"/>
              <a:t>th</a:t>
            </a:r>
            <a:r>
              <a:rPr lang="en-CA" baseline="0" dirty="0" smtClean="0"/>
              <a:t> he is back near </a:t>
            </a:r>
            <a:r>
              <a:rPr lang="en-CA" baseline="0" dirty="0" err="1" smtClean="0"/>
              <a:t>Neuville</a:t>
            </a:r>
            <a:r>
              <a:rPr lang="en-CA" baseline="0" dirty="0" smtClean="0"/>
              <a:t> St. </a:t>
            </a:r>
            <a:r>
              <a:rPr lang="en-CA" baseline="0" dirty="0" err="1" smtClean="0"/>
              <a:t>Vaast</a:t>
            </a:r>
            <a:r>
              <a:rPr lang="en-CA" baseline="0" dirty="0" smtClean="0"/>
              <a:t> in a trench called ‘Elbe’ undoubtedly named after the river Elbe in Germany. And on the 24</a:t>
            </a:r>
            <a:r>
              <a:rPr lang="en-CA" baseline="30000" dirty="0" smtClean="0"/>
              <a:t>th</a:t>
            </a:r>
            <a:r>
              <a:rPr lang="en-CA" baseline="0" dirty="0" smtClean="0"/>
              <a:t> we find him further behind the lines at Le </a:t>
            </a:r>
            <a:r>
              <a:rPr lang="en-CA" baseline="0" dirty="0" err="1" smtClean="0"/>
              <a:t>Pendu</a:t>
            </a:r>
            <a:r>
              <a:rPr lang="en-CA" baseline="0" dirty="0" smtClean="0"/>
              <a:t>.</a:t>
            </a:r>
          </a:p>
          <a:p>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These images demonstrate the advantage of using trench maps when they are available. The ability to be able to pinpoint the movement of someone 100 years later, right down to the individual trench, I think, is amazing. It really helps you visualize their experience, helps you orient yourself when reading the narrative and gives you a better sense of the sheer magnitude of the trench networks. These, of course, are simply screen captured close-up images. Using the high resolution digitized maps live online allows you to zoom-in and out, pan back-and-forth. I hope to have time to demonstrate one live at the end of the presentation.</a:t>
            </a:r>
            <a:endParaRPr lang="en-CA" dirty="0" smtClean="0"/>
          </a:p>
          <a:p>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18</a:t>
            </a:fld>
            <a:endParaRPr lang="en-CA"/>
          </a:p>
        </p:txBody>
      </p:sp>
    </p:spTree>
    <p:extLst>
      <p:ext uri="{BB962C8B-B14F-4D97-AF65-F5344CB8AC3E}">
        <p14:creationId xmlns:p14="http://schemas.microsoft.com/office/powerpoint/2010/main" xmlns="" val="4106260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SLIDE 19: In Command of a Wiring Party</a:t>
            </a:r>
            <a:endParaRPr lang="en-CA" b="1" baseline="0" dirty="0" smtClean="0"/>
          </a:p>
          <a:p>
            <a:r>
              <a:rPr lang="en-CA" baseline="0" dirty="0" smtClean="0"/>
              <a:t>Between June 25</a:t>
            </a:r>
            <a:r>
              <a:rPr lang="en-CA" baseline="30000" dirty="0" smtClean="0"/>
              <a:t>th</a:t>
            </a:r>
            <a:r>
              <a:rPr lang="en-CA" baseline="0" dirty="0" smtClean="0"/>
              <a:t> and July 4</a:t>
            </a:r>
            <a:r>
              <a:rPr lang="en-CA" baseline="30000" dirty="0" smtClean="0"/>
              <a:t>th</a:t>
            </a:r>
            <a:r>
              <a:rPr lang="en-CA" baseline="0" dirty="0" smtClean="0"/>
              <a:t> he is back in reserve at </a:t>
            </a:r>
            <a:r>
              <a:rPr lang="en-CA" baseline="0" dirty="0" err="1" smtClean="0"/>
              <a:t>Neuville</a:t>
            </a:r>
            <a:r>
              <a:rPr lang="en-CA" baseline="0" dirty="0" smtClean="0"/>
              <a:t> St. </a:t>
            </a:r>
            <a:r>
              <a:rPr lang="en-CA" baseline="0" dirty="0" err="1" smtClean="0"/>
              <a:t>Vaast</a:t>
            </a:r>
            <a:r>
              <a:rPr lang="en-CA" baseline="0" dirty="0" smtClean="0"/>
              <a:t> and there is some dark irony here because it is at this time he is placed in command of a wiring party of 20 men which would occupy him for the next five months. After Walter’s experience only 2 weeks before, this must have sent shivers down his spine.</a:t>
            </a:r>
          </a:p>
          <a:p>
            <a:endParaRPr lang="en-CA" baseline="0" dirty="0" smtClean="0"/>
          </a:p>
        </p:txBody>
      </p:sp>
      <p:sp>
        <p:nvSpPr>
          <p:cNvPr id="4" name="Slide Number Placeholder 3"/>
          <p:cNvSpPr>
            <a:spLocks noGrp="1"/>
          </p:cNvSpPr>
          <p:nvPr>
            <p:ph type="sldNum" sz="quarter" idx="10"/>
          </p:nvPr>
        </p:nvSpPr>
        <p:spPr/>
        <p:txBody>
          <a:bodyPr/>
          <a:lstStyle/>
          <a:p>
            <a:fld id="{43CCF243-AEE1-4F2D-92F4-349F32E16FFC}" type="slidenum">
              <a:rPr lang="en-CA" smtClean="0"/>
              <a:pPr/>
              <a:t>19</a:t>
            </a:fld>
            <a:endParaRPr lang="en-CA"/>
          </a:p>
        </p:txBody>
      </p:sp>
    </p:spTree>
    <p:extLst>
      <p:ext uri="{BB962C8B-B14F-4D97-AF65-F5344CB8AC3E}">
        <p14:creationId xmlns:p14="http://schemas.microsoft.com/office/powerpoint/2010/main" xmlns="" val="183237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b="1" dirty="0" smtClean="0"/>
              <a:t>SLIDE 20: Unexplained Activity</a:t>
            </a:r>
            <a:endParaRPr lang="en-CA" b="1" baseline="0" dirty="0" smtClean="0"/>
          </a:p>
          <a:p>
            <a:r>
              <a:rPr lang="en-CA" baseline="0" dirty="0" smtClean="0"/>
              <a:t>Next follows a month of unexplained activity. On July 5</a:t>
            </a:r>
            <a:r>
              <a:rPr lang="en-CA" baseline="30000" dirty="0" smtClean="0"/>
              <a:t>th</a:t>
            </a:r>
            <a:r>
              <a:rPr lang="en-CA" baseline="0" dirty="0" smtClean="0"/>
              <a:t> he moves into the </a:t>
            </a:r>
            <a:r>
              <a:rPr lang="en-CA" baseline="0" dirty="0" err="1" smtClean="0"/>
              <a:t>Mericourt</a:t>
            </a:r>
            <a:r>
              <a:rPr lang="en-CA" baseline="0" dirty="0" smtClean="0"/>
              <a:t> Sector for roughly a week. From July 14</a:t>
            </a:r>
            <a:r>
              <a:rPr lang="en-CA" baseline="30000" dirty="0" smtClean="0"/>
              <a:t>th</a:t>
            </a:r>
            <a:r>
              <a:rPr lang="en-CA" baseline="0" dirty="0" smtClean="0"/>
              <a:t>-19</a:t>
            </a:r>
            <a:r>
              <a:rPr lang="en-CA" baseline="30000" dirty="0" smtClean="0"/>
              <a:t>th</a:t>
            </a:r>
            <a:r>
              <a:rPr lang="en-CA" baseline="0" dirty="0" smtClean="0"/>
              <a:t> he is at rest at the Fraser Camp...on the 20</a:t>
            </a:r>
            <a:r>
              <a:rPr lang="en-CA" baseline="30000" dirty="0" smtClean="0"/>
              <a:t>th</a:t>
            </a:r>
            <a:r>
              <a:rPr lang="en-CA" baseline="0" dirty="0" smtClean="0"/>
              <a:t> at Gauchin Legal...on the 21</a:t>
            </a:r>
            <a:r>
              <a:rPr lang="en-CA" baseline="30000" dirty="0" smtClean="0"/>
              <a:t>st</a:t>
            </a:r>
            <a:r>
              <a:rPr lang="en-CA" baseline="0" dirty="0" smtClean="0"/>
              <a:t> </a:t>
            </a:r>
            <a:r>
              <a:rPr lang="en-CA" baseline="0" dirty="0" err="1" smtClean="0"/>
              <a:t>Bruay</a:t>
            </a:r>
            <a:r>
              <a:rPr lang="en-CA" baseline="0" dirty="0" smtClean="0"/>
              <a:t>, etc., etc.</a:t>
            </a:r>
          </a:p>
          <a:p>
            <a:r>
              <a:rPr lang="en-CA" baseline="0" dirty="0" smtClean="0"/>
              <a:t>Now this pattern of movement does not fit the normal protocol of service in the trenches unless they were on some special sort of duty which is not explained in the records.</a:t>
            </a:r>
          </a:p>
          <a:p>
            <a:endParaRPr lang="en-CA" baseline="0" dirty="0" smtClean="0"/>
          </a:p>
          <a:p>
            <a:r>
              <a:rPr lang="en-CA" dirty="0" smtClean="0"/>
              <a:t>Let me explain with another</a:t>
            </a:r>
            <a:r>
              <a:rPr lang="en-CA" baseline="0" dirty="0" smtClean="0"/>
              <a:t> quick lesson in trench geography. </a:t>
            </a:r>
            <a:r>
              <a:rPr lang="en-CA" dirty="0" smtClean="0"/>
              <a:t>Trench networks</a:t>
            </a:r>
            <a:r>
              <a:rPr lang="en-CA" baseline="0" dirty="0" smtClean="0"/>
              <a:t> were made up of three, roughly parallel, main lines. I say ‘roughly’ parallel because the lines would obviously bend and twist out of necessity or the desire to take advantage of features of the terrain.</a:t>
            </a:r>
          </a:p>
          <a:p>
            <a:endParaRPr lang="en-CA" baseline="0" dirty="0" smtClean="0"/>
          </a:p>
          <a:p>
            <a:r>
              <a:rPr lang="en-CA" baseline="0" dirty="0" smtClean="0"/>
              <a:t>The first line of defence was the ‘Fire’ trench which was, quite literally, in the line of fire. Your first line of defence.</a:t>
            </a:r>
          </a:p>
          <a:p>
            <a:r>
              <a:rPr lang="en-CA" baseline="0" dirty="0" smtClean="0"/>
              <a:t>The second was the ‘Support’ trench, so named, because men could be quickly sent up to the fire trench to support the infantry there in the case of an attack.</a:t>
            </a:r>
          </a:p>
          <a:p>
            <a:r>
              <a:rPr lang="en-CA" baseline="0" dirty="0" smtClean="0"/>
              <a:t>The third was the ‘Reserve’ trench where even more men could be called upon for support if things went really badly.</a:t>
            </a:r>
          </a:p>
          <a:p>
            <a:r>
              <a:rPr lang="en-CA" baseline="0" dirty="0" smtClean="0"/>
              <a:t>Connecting these three main lines were ‘Communication’ trenches allowing the back-and-forth movement of men and supplies without exposing them to enemy fire.</a:t>
            </a:r>
          </a:p>
          <a:p>
            <a:endParaRPr lang="en-CA" baseline="0" dirty="0" smtClean="0"/>
          </a:p>
          <a:p>
            <a:r>
              <a:rPr lang="en-CA" baseline="0" dirty="0" smtClean="0"/>
              <a:t>The normal protocol would be to go into a sector and take up position in the forward Fire trench for a week. You would then rotate back to the support trench for the second week and then the reserve trench for the third. On the fourth week you would rotate out of the line for a week’s rest before heading back in to start the whole process over again. So, this is a bit of a mini-mystery which may be solved with further research in the future.</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20</a:t>
            </a:fld>
            <a:endParaRPr lang="en-CA"/>
          </a:p>
        </p:txBody>
      </p:sp>
    </p:spTree>
    <p:extLst>
      <p:ext uri="{BB962C8B-B14F-4D97-AF65-F5344CB8AC3E}">
        <p14:creationId xmlns:p14="http://schemas.microsoft.com/office/powerpoint/2010/main" xmlns="" val="408949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21: The Passchendaele Campaign: Capturing</a:t>
            </a:r>
            <a:r>
              <a:rPr lang="en-CA" b="1" baseline="0" dirty="0" smtClean="0"/>
              <a:t> Hill 70</a:t>
            </a:r>
          </a:p>
          <a:p>
            <a:r>
              <a:rPr lang="en-CA" baseline="0" dirty="0" smtClean="0"/>
              <a:t>Andrew entered the trenches in the Hill 70 sector on August 10</a:t>
            </a:r>
            <a:r>
              <a:rPr lang="en-CA" baseline="30000" dirty="0" smtClean="0"/>
              <a:t>th</a:t>
            </a:r>
            <a:r>
              <a:rPr lang="en-CA" baseline="0" dirty="0" smtClean="0"/>
              <a:t> and now we enter the period of The Passchendaele Campaign.</a:t>
            </a:r>
          </a:p>
          <a:p>
            <a:endParaRPr lang="en-CA" baseline="0" dirty="0" smtClean="0"/>
          </a:p>
          <a:p>
            <a:r>
              <a:rPr lang="en-CA" baseline="0" dirty="0" smtClean="0"/>
              <a:t>Normally when Canadians think of </a:t>
            </a:r>
            <a:r>
              <a:rPr lang="en-CA" baseline="0" dirty="0" err="1" smtClean="0"/>
              <a:t>Passchendaele</a:t>
            </a:r>
            <a:r>
              <a:rPr lang="en-CA" baseline="0" dirty="0" smtClean="0"/>
              <a:t> we think of the latter part of the campaign when Canadians were actually attacking the area around the town of </a:t>
            </a:r>
            <a:r>
              <a:rPr lang="en-CA" baseline="0" dirty="0" err="1" smtClean="0"/>
              <a:t>Passchendaele</a:t>
            </a:r>
            <a:r>
              <a:rPr lang="en-CA" baseline="0" dirty="0" smtClean="0"/>
              <a:t> itself but the campaign stretched over three months and a very large portion of the front. At the opening of the campaign the Canadians were south of </a:t>
            </a:r>
            <a:r>
              <a:rPr lang="en-CA" baseline="0" dirty="0" err="1" smtClean="0"/>
              <a:t>Passchendaele</a:t>
            </a:r>
            <a:r>
              <a:rPr lang="en-CA" baseline="0" dirty="0" smtClean="0"/>
              <a:t> opposite the city of Lens. Because General Haig’s initial attack toward the town with British troops was getting, quite literally, bogged-down with heavy fighting, rain and mud. As a result, he ordered the Canadians in the south to create a diversionary attack on Lens to draw German forces away from </a:t>
            </a:r>
            <a:r>
              <a:rPr lang="en-CA" baseline="0" dirty="0" err="1" smtClean="0"/>
              <a:t>Passchendaele</a:t>
            </a:r>
            <a:r>
              <a:rPr lang="en-CA" baseline="0" dirty="0" smtClean="0"/>
              <a:t>. The Canadian General Arthur Currie now in command of all Canadian troops after Vimy decides a frontal assault on the city of Lens would be costly and instead recommends an attack on Hill 70 just north of the town as its elevated position would give his artillery command over the town and would be easier to defend if won. The Germans would be forced to counter-attack to take the position and would tie up many of their troops.</a:t>
            </a:r>
          </a:p>
          <a:p>
            <a:endParaRPr lang="en-CA" baseline="0" dirty="0" smtClean="0"/>
          </a:p>
          <a:p>
            <a:endParaRPr lang="en-CA" baseline="0" dirty="0" smtClean="0"/>
          </a:p>
        </p:txBody>
      </p:sp>
      <p:sp>
        <p:nvSpPr>
          <p:cNvPr id="4" name="Slide Number Placeholder 3"/>
          <p:cNvSpPr>
            <a:spLocks noGrp="1"/>
          </p:cNvSpPr>
          <p:nvPr>
            <p:ph type="sldNum" sz="quarter" idx="10"/>
          </p:nvPr>
        </p:nvSpPr>
        <p:spPr/>
        <p:txBody>
          <a:bodyPr/>
          <a:lstStyle/>
          <a:p>
            <a:fld id="{43CCF243-AEE1-4F2D-92F4-349F32E16FFC}" type="slidenum">
              <a:rPr lang="en-CA" smtClean="0">
                <a:solidFill>
                  <a:prstClr val="black"/>
                </a:solidFill>
              </a:rPr>
              <a:pPr/>
              <a:t>21</a:t>
            </a:fld>
            <a:endParaRPr lang="en-CA">
              <a:solidFill>
                <a:prstClr val="black"/>
              </a:solidFill>
            </a:endParaRPr>
          </a:p>
        </p:txBody>
      </p:sp>
    </p:spTree>
    <p:extLst>
      <p:ext uri="{BB962C8B-B14F-4D97-AF65-F5344CB8AC3E}">
        <p14:creationId xmlns:p14="http://schemas.microsoft.com/office/powerpoint/2010/main" xmlns="" val="3487655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SLIDE 22: Attack on Hill 70</a:t>
            </a:r>
            <a:endParaRPr lang="en-CA" b="1" baseline="0" dirty="0" smtClean="0"/>
          </a:p>
          <a:p>
            <a:r>
              <a:rPr lang="en-CA" baseline="0" dirty="0" smtClean="0"/>
              <a:t>The battle was launched on August 15</a:t>
            </a:r>
            <a:r>
              <a:rPr lang="en-CA" baseline="30000" dirty="0" smtClean="0"/>
              <a:t>th</a:t>
            </a:r>
            <a:r>
              <a:rPr lang="en-CA" baseline="0" dirty="0" smtClean="0"/>
              <a:t> and Andrew’s 4</a:t>
            </a:r>
            <a:r>
              <a:rPr lang="en-CA" baseline="30000" dirty="0" smtClean="0"/>
              <a:t>th</a:t>
            </a:r>
            <a:r>
              <a:rPr lang="en-CA" baseline="0" dirty="0" smtClean="0"/>
              <a:t> Battalion was placed in support of the 2</a:t>
            </a:r>
            <a:r>
              <a:rPr lang="en-CA" baseline="30000" dirty="0" smtClean="0"/>
              <a:t>nd</a:t>
            </a:r>
            <a:r>
              <a:rPr lang="en-CA" baseline="0" dirty="0" smtClean="0"/>
              <a:t> Brigade’s attack. </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22</a:t>
            </a:fld>
            <a:endParaRPr lang="en-CA"/>
          </a:p>
        </p:txBody>
      </p:sp>
    </p:spTree>
    <p:extLst>
      <p:ext uri="{BB962C8B-B14F-4D97-AF65-F5344CB8AC3E}">
        <p14:creationId xmlns:p14="http://schemas.microsoft.com/office/powerpoint/2010/main" xmlns="" val="3467544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23: The Passchendaele Campaign: Defending Hill 70</a:t>
            </a:r>
            <a:endParaRPr lang="en-CA" b="1" baseline="0" dirty="0" smtClean="0"/>
          </a:p>
          <a:p>
            <a:r>
              <a:rPr lang="en-CA" baseline="0" dirty="0" smtClean="0"/>
              <a:t>On August 16</a:t>
            </a:r>
            <a:r>
              <a:rPr lang="en-CA" baseline="30000" dirty="0" smtClean="0"/>
              <a:t>th</a:t>
            </a:r>
            <a:r>
              <a:rPr lang="en-CA" baseline="0" dirty="0" smtClean="0"/>
              <a:t> Andrew’s Battalion took over responsibility of manning a portion of the front lines. They repelled 4 determined German counter-attacks and inflicted severe enemy casualties with their machine guns and rifles. The battle was a victory. The Canadians lost more than 9,000 soldiers but killed or wounded an estimated 25,000 Germans [so I guess that made the accountants happy].</a:t>
            </a:r>
          </a:p>
          <a:p>
            <a:endParaRPr lang="en-CA" baseline="0" dirty="0" smtClean="0"/>
          </a:p>
          <a:p>
            <a:r>
              <a:rPr lang="en-CA" baseline="0" dirty="0" smtClean="0"/>
              <a:t>Currie would soon be moving his Canadian troops north to help Haig’s failing attempts at taking Passchendaele.</a:t>
            </a:r>
          </a:p>
          <a:p>
            <a:endParaRPr lang="en-CA" baseline="0" dirty="0" smtClean="0"/>
          </a:p>
          <a:p>
            <a:r>
              <a:rPr lang="en-CA" baseline="0" dirty="0" smtClean="0"/>
              <a:t>On August 20</a:t>
            </a:r>
            <a:r>
              <a:rPr lang="en-CA" baseline="30000" dirty="0" smtClean="0"/>
              <a:t>th</a:t>
            </a:r>
            <a:r>
              <a:rPr lang="en-CA" baseline="0" dirty="0" smtClean="0"/>
              <a:t> Andrew’s battalion was relieved and moved back to Les </a:t>
            </a:r>
            <a:r>
              <a:rPr lang="en-CA" baseline="0" dirty="0" err="1" smtClean="0"/>
              <a:t>Brebis</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23</a:t>
            </a:fld>
            <a:endParaRPr lang="en-CA"/>
          </a:p>
        </p:txBody>
      </p:sp>
    </p:spTree>
    <p:extLst>
      <p:ext uri="{BB962C8B-B14F-4D97-AF65-F5344CB8AC3E}">
        <p14:creationId xmlns:p14="http://schemas.microsoft.com/office/powerpoint/2010/main" xmlns="" val="1094905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b="1" dirty="0" smtClean="0"/>
              <a:t>SLIDE 24: A Wiring Party Goes Wrong</a:t>
            </a:r>
            <a:endParaRPr lang="en-CA" b="1" baseline="0" dirty="0" smtClean="0"/>
          </a:p>
          <a:p>
            <a:r>
              <a:rPr lang="en-CA" baseline="0" dirty="0" smtClean="0"/>
              <a:t>On September 11</a:t>
            </a:r>
            <a:r>
              <a:rPr lang="en-CA" baseline="30000" dirty="0" smtClean="0"/>
              <a:t>th</a:t>
            </a:r>
            <a:r>
              <a:rPr lang="en-CA" baseline="0" dirty="0" smtClean="0"/>
              <a:t> Andrew is moved to Cite-St.-Pierre south of Hill 70 and across from Lens. It is about this time that an interesting incident occurs. One night on while on wiring duty the Germans send a flare up and instead of freezing, Andrew reflexively drops to the ground. The movement is noticed by the Germans who fire in his direction and hit a young soldier only in his teens. His wounds are bad and he has to be carried out so Andrew crawls back toward his line to get stretcher bearers. On his way, on the edge of a crater right in front of him, he sees a crouched German soldier facing toward the Canadian trenches. Slowly he creeps up on the German and tells him to put his hands up. There is no response from the German so he prods him in the back and the German topples over. He had been talking to a corpse. Upon discovering this, and the fact that he has been cheated out of a prisoner, he decides to take his water bottle as a souvenir.</a:t>
            </a:r>
          </a:p>
          <a:p>
            <a:endParaRPr lang="en-CA" baseline="0" dirty="0" smtClean="0"/>
          </a:p>
          <a:p>
            <a:r>
              <a:rPr lang="en-CA" baseline="0" dirty="0" smtClean="0"/>
              <a:t>When he finally gets back to his own trench and starts to slip over the side he slices his left hand on a bayonet affixed to a rifle that had been left propped-up against the parapet. He sends out a stretcher team and then has his wound seen to at the field dressing station where they send him back of the lines for a week to heal. However, when reaching a hospital in the safe zone he is interrogated by a medical officer who believes his wound to be self-inflicted. Apparently, wounds in the left hand were as common as shooting yourself in the foot to get out of military service.</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24</a:t>
            </a:fld>
            <a:endParaRPr lang="en-CA"/>
          </a:p>
        </p:txBody>
      </p:sp>
    </p:spTree>
    <p:extLst>
      <p:ext uri="{BB962C8B-B14F-4D97-AF65-F5344CB8AC3E}">
        <p14:creationId xmlns:p14="http://schemas.microsoft.com/office/powerpoint/2010/main" xmlns="" val="355943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25: Wired Enough</a:t>
            </a:r>
            <a:endParaRPr lang="en-CA" b="1" baseline="0" dirty="0" smtClean="0"/>
          </a:p>
          <a:p>
            <a:r>
              <a:rPr lang="en-CA" baseline="0" dirty="0" smtClean="0"/>
              <a:t>In about a week’s time he is back on duty and is sent to a military training school for two weeks to train new recruits in wiring techniques. At this point, anticipating the action at </a:t>
            </a:r>
            <a:r>
              <a:rPr lang="en-CA" baseline="0" dirty="0" err="1" smtClean="0"/>
              <a:t>Passchendaele</a:t>
            </a:r>
            <a:r>
              <a:rPr lang="en-CA" baseline="0" dirty="0" smtClean="0"/>
              <a:t>, he completes his duties with the wiring party and returns to his original unit to take command of Company D, but this time the 13</a:t>
            </a:r>
            <a:r>
              <a:rPr lang="en-CA" baseline="30000" dirty="0" smtClean="0"/>
              <a:t>th</a:t>
            </a:r>
            <a:r>
              <a:rPr lang="en-CA" baseline="0" dirty="0" smtClean="0"/>
              <a:t> , rather than the 16</a:t>
            </a:r>
            <a:r>
              <a:rPr lang="en-CA" baseline="30000" dirty="0" smtClean="0"/>
              <a:t>th</a:t>
            </a:r>
            <a:r>
              <a:rPr lang="en-CA" baseline="0" dirty="0" smtClean="0"/>
              <a:t> Platoon.</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25</a:t>
            </a:fld>
            <a:endParaRPr lang="en-CA"/>
          </a:p>
        </p:txBody>
      </p:sp>
    </p:spTree>
    <p:extLst>
      <p:ext uri="{BB962C8B-B14F-4D97-AF65-F5344CB8AC3E}">
        <p14:creationId xmlns:p14="http://schemas.microsoft.com/office/powerpoint/2010/main" xmlns="" val="2857880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SLIDE 26: The Road to Passchendaele</a:t>
            </a:r>
            <a:endParaRPr lang="en-CA" b="1" baseline="0" dirty="0" smtClean="0"/>
          </a:p>
          <a:p>
            <a:r>
              <a:rPr lang="en-CA" baseline="0" dirty="0" smtClean="0"/>
              <a:t>On November 2</a:t>
            </a:r>
            <a:r>
              <a:rPr lang="en-CA" baseline="30000" dirty="0" smtClean="0"/>
              <a:t>nd</a:t>
            </a:r>
            <a:r>
              <a:rPr lang="en-CA" baseline="0" dirty="0" smtClean="0"/>
              <a:t> Andrew entrains for Ypres. On his arrival there his unit is forced to quick-march through town as they are undergoing shelling from German positions. They arrive at the village of St. Jean which has been wiped off the map but replaced with a village of tents now called St. Jean Camp. One brief side note about the change in colour of trenches. For the entire war up until 1918 the British had been colouring their trenches blue and the German trenches red, while the French, had been using the exact opposite colour scheme. So, in the last year of the war, out of the interest of achieving uniformity, the British switched their colour scheme.</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26</a:t>
            </a:fld>
            <a:endParaRPr lang="en-CA"/>
          </a:p>
        </p:txBody>
      </p:sp>
    </p:spTree>
    <p:extLst>
      <p:ext uri="{BB962C8B-B14F-4D97-AF65-F5344CB8AC3E}">
        <p14:creationId xmlns:p14="http://schemas.microsoft.com/office/powerpoint/2010/main" xmlns="" val="2386960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SLIDE 27: The Road to</a:t>
            </a:r>
            <a:r>
              <a:rPr lang="en-CA" b="1" baseline="0" dirty="0" smtClean="0"/>
              <a:t> Passchendaele</a:t>
            </a:r>
          </a:p>
          <a:p>
            <a:r>
              <a:rPr lang="en-CA" baseline="0" dirty="0" smtClean="0"/>
              <a:t>The next day, November 5</a:t>
            </a:r>
            <a:r>
              <a:rPr lang="en-CA" baseline="30000" dirty="0" smtClean="0"/>
              <a:t>th</a:t>
            </a:r>
            <a:r>
              <a:rPr lang="en-CA" baseline="0" dirty="0" smtClean="0"/>
              <a:t> , Andrew and his unit advanced far enough northeast of Ypres to enter the front lines in a network of trenches called the </a:t>
            </a:r>
            <a:r>
              <a:rPr lang="en-CA" baseline="0" dirty="0" err="1" smtClean="0"/>
              <a:t>Pommern</a:t>
            </a:r>
            <a:r>
              <a:rPr lang="en-CA" baseline="0" dirty="0" smtClean="0"/>
              <a:t> Castle. </a:t>
            </a:r>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27</a:t>
            </a:fld>
            <a:endParaRPr lang="en-CA"/>
          </a:p>
        </p:txBody>
      </p:sp>
    </p:spTree>
    <p:extLst>
      <p:ext uri="{BB962C8B-B14F-4D97-AF65-F5344CB8AC3E}">
        <p14:creationId xmlns:p14="http://schemas.microsoft.com/office/powerpoint/2010/main" xmlns="" val="708434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t>SLIDE 28: Reconnaissance</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Once there, he ventures forth for a reconnaissance of the landscape into which his platoon will be heading, resulting in this descriptive passage you see here. We have a reproduction copy of the trench map that covers this area here tonight which you are encouraged to view after the presentation and, if we have enough time and our Internet connection works, I would be happy to demonstrate the digital version online.</a:t>
            </a:r>
            <a:endParaRPr lang="en-CA" dirty="0" smtClean="0"/>
          </a:p>
          <a:p>
            <a:endParaRPr lang="en-CA" baseline="0" dirty="0" smtClean="0"/>
          </a:p>
        </p:txBody>
      </p:sp>
      <p:sp>
        <p:nvSpPr>
          <p:cNvPr id="4" name="Slide Number Placeholder 3"/>
          <p:cNvSpPr>
            <a:spLocks noGrp="1"/>
          </p:cNvSpPr>
          <p:nvPr>
            <p:ph type="sldNum" sz="quarter" idx="10"/>
          </p:nvPr>
        </p:nvSpPr>
        <p:spPr/>
        <p:txBody>
          <a:bodyPr/>
          <a:lstStyle/>
          <a:p>
            <a:fld id="{43CCF243-AEE1-4F2D-92F4-349F32E16FFC}" type="slidenum">
              <a:rPr lang="en-CA" smtClean="0"/>
              <a:pPr/>
              <a:t>28</a:t>
            </a:fld>
            <a:endParaRPr lang="en-CA"/>
          </a:p>
        </p:txBody>
      </p:sp>
    </p:spTree>
    <p:extLst>
      <p:ext uri="{BB962C8B-B14F-4D97-AF65-F5344CB8AC3E}">
        <p14:creationId xmlns:p14="http://schemas.microsoft.com/office/powerpoint/2010/main" xmlns="" val="2269756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t>SLIDE 29: Play-Acting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Later that same day Andrew is ordered with his platoon into</a:t>
            </a:r>
            <a:r>
              <a:rPr lang="en-CA" baseline="0" dirty="0" smtClean="0"/>
              <a:t> the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r>
              <a:rPr lang="en-CA" baseline="0" dirty="0" smtClean="0"/>
              <a:t>But there is a malingerer in his platoon that had been avoiding combat by playing dead lying among the corpses. Apparently he had gotten pretty good at it. When Andrew found him lying rigid in a very convincing pose, he lifted his eyelids and found that even the man’s pupils were distended and wild looking. Andrew, himself, wasn’t even sure the man was not dead until he poked him with his gun barrel and the man popped to attention.</a:t>
            </a:r>
          </a:p>
          <a:p>
            <a:endParaRPr lang="en-CA" baseline="0" dirty="0" smtClean="0"/>
          </a:p>
          <a:p>
            <a:r>
              <a:rPr lang="en-CA" baseline="0" dirty="0" smtClean="0"/>
              <a:t>This sideshow, however meant they were 5 minutes behind schedule and, looking back, this could have made all the difference. As they were moving forward three German artillery shells fell and made direct hits in the platoon—one right in the middle. Andrew was paralyzed but seemed unhurt except for a small cut on his cheek. It wasn’t until he reached the casualty clearing station and they removed his tunic that they discovered a deep hole near the spine. He was going home.</a:t>
            </a:r>
          </a:p>
          <a:p>
            <a:endParaRPr lang="en-CA" baseline="0" dirty="0" smtClean="0"/>
          </a:p>
          <a:p>
            <a:r>
              <a:rPr lang="en-CA" baseline="0" dirty="0" smtClean="0"/>
              <a:t>As for his platoon, they were nearly wiped out. Out of 31 men only 3 were unhurt. 10 were dead, 15 wounded and more were missing, presumed drowned because if you fell into a shell crater filled with rainwater with all your equipment you would sink to the bottom.</a:t>
            </a:r>
            <a:endParaRPr lang="en-CA" dirty="0" smtClean="0"/>
          </a:p>
          <a:p>
            <a:endParaRPr lang="en-CA" dirty="0"/>
          </a:p>
        </p:txBody>
      </p:sp>
      <p:sp>
        <p:nvSpPr>
          <p:cNvPr id="4" name="Slide Number Placeholder 3"/>
          <p:cNvSpPr>
            <a:spLocks noGrp="1"/>
          </p:cNvSpPr>
          <p:nvPr>
            <p:ph type="sldNum" sz="quarter" idx="10"/>
          </p:nvPr>
        </p:nvSpPr>
        <p:spPr/>
        <p:txBody>
          <a:bodyPr/>
          <a:lstStyle/>
          <a:p>
            <a:fld id="{43CCF243-AEE1-4F2D-92F4-349F32E16FFC}" type="slidenum">
              <a:rPr lang="en-CA" smtClean="0"/>
              <a:pPr/>
              <a:t>29</a:t>
            </a:fld>
            <a:endParaRPr lang="en-CA"/>
          </a:p>
        </p:txBody>
      </p:sp>
    </p:spTree>
    <p:extLst>
      <p:ext uri="{BB962C8B-B14F-4D97-AF65-F5344CB8AC3E}">
        <p14:creationId xmlns:p14="http://schemas.microsoft.com/office/powerpoint/2010/main" xmlns="" val="3656044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t>SLIDE 30: Going Home</a:t>
            </a:r>
            <a:endParaRPr lang="en-CA"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latin typeface="+mn-lt"/>
              </a:rPr>
              <a:t>One last problem with names.</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latin typeface="+mn-lt"/>
              </a:rPr>
              <a:t>In Andrew’s memoirs he states</a:t>
            </a:r>
            <a:r>
              <a:rPr lang="en-CA" baseline="0" dirty="0" smtClean="0">
                <a:latin typeface="+mn-lt"/>
              </a:rPr>
              <a:t> that he was sent to </a:t>
            </a:r>
            <a:r>
              <a:rPr lang="en-CA" baseline="0" dirty="0" err="1" smtClean="0">
                <a:latin typeface="+mn-lt"/>
              </a:rPr>
              <a:t>Wimereux</a:t>
            </a:r>
            <a:r>
              <a:rPr lang="en-CA" baseline="0" dirty="0" smtClean="0">
                <a:latin typeface="+mn-lt"/>
              </a:rPr>
              <a:t> on the coast and from there, shipped back to England where he landed in Dover. He then states that he was taken to a hospital in London in Empire Square, then </a:t>
            </a:r>
            <a:r>
              <a:rPr lang="en-CA" baseline="0" dirty="0" err="1" smtClean="0">
                <a:latin typeface="+mn-lt"/>
              </a:rPr>
              <a:t>Buckstone</a:t>
            </a:r>
            <a:r>
              <a:rPr lang="en-CA" baseline="0" dirty="0" smtClean="0">
                <a:latin typeface="+mn-lt"/>
              </a:rPr>
              <a:t> and Llandovery Castle and then home to Ottawa. I took this to mean that </a:t>
            </a:r>
            <a:r>
              <a:rPr lang="en-CA" baseline="0" dirty="0" err="1" smtClean="0">
                <a:latin typeface="+mn-lt"/>
              </a:rPr>
              <a:t>Buckstone</a:t>
            </a:r>
            <a:r>
              <a:rPr lang="en-CA" baseline="0" dirty="0" smtClean="0">
                <a:latin typeface="+mn-lt"/>
              </a:rPr>
              <a:t> was also a hospital and that a Castle named Llandovery had been converted to a hospital as well. But upon a little research I discovered that the Llandovery Castle was actually 1 of 5 Canadian hospital ships. So, this must have been the ship that brought Andrew home.</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latin typeface="+mn-lt"/>
              </a:rPr>
              <a:t>This time, however, Andrew’s timing was lucky because less than a year later, this same ship was struck by a U-boat torpedo and sunk. This, of course, violated international law so the captain, seeking to destroy evidence of his actions, surfaced his sub,</a:t>
            </a:r>
            <a:r>
              <a:rPr lang="en-CA" dirty="0" smtClean="0">
                <a:latin typeface="+mn-lt"/>
              </a:rPr>
              <a:t> ran down all the lifeboats and machine-gunned the survivors. Only 24 people in one remaining lifeboat survived.</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b="1" u="sng" smtClean="0">
                <a:latin typeface="+mn-lt"/>
              </a:rPr>
              <a:t>END</a:t>
            </a:r>
            <a:endParaRPr lang="en-CA" b="1" u="sng" dirty="0" smtClean="0">
              <a:latin typeface="+mn-lt"/>
            </a:endParaRPr>
          </a:p>
        </p:txBody>
      </p:sp>
      <p:sp>
        <p:nvSpPr>
          <p:cNvPr id="4" name="Slide Number Placeholder 3"/>
          <p:cNvSpPr>
            <a:spLocks noGrp="1"/>
          </p:cNvSpPr>
          <p:nvPr>
            <p:ph type="sldNum" sz="quarter" idx="10"/>
          </p:nvPr>
        </p:nvSpPr>
        <p:spPr/>
        <p:txBody>
          <a:bodyPr/>
          <a:lstStyle/>
          <a:p>
            <a:fld id="{43CCF243-AEE1-4F2D-92F4-349F32E16FFC}" type="slidenum">
              <a:rPr lang="en-CA" smtClean="0"/>
              <a:pPr/>
              <a:t>30</a:t>
            </a:fld>
            <a:endParaRPr lang="en-CA"/>
          </a:p>
        </p:txBody>
      </p:sp>
    </p:spTree>
    <p:extLst>
      <p:ext uri="{BB962C8B-B14F-4D97-AF65-F5344CB8AC3E}">
        <p14:creationId xmlns:p14="http://schemas.microsoft.com/office/powerpoint/2010/main" xmlns="" val="4014715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D49CF6A-EEE1-46D0-AC7F-651301429B9D}" type="datetimeFigureOut">
              <a:rPr lang="en-US"/>
              <a:pPr>
                <a:defRPr/>
              </a:pPr>
              <a:t>4/3/2020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7BC8B6-059D-4FB9-BC64-C50A04E4052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4C7997-5328-4A0D-A290-0D3A06856FF8}" type="datetimeFigureOut">
              <a:rPr lang="en-US"/>
              <a:pPr>
                <a:defRPr/>
              </a:pPr>
              <a:t>4/3/2020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1B62C1-BC56-4E99-8DDA-A4C5800CC8D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649008A-4675-4175-8B64-AF1D69D308CC}" type="datetimeFigureOut">
              <a:rPr lang="en-US"/>
              <a:pPr>
                <a:defRPr/>
              </a:pPr>
              <a:t>4/3/2020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EB14B7-1F45-4F79-8CDB-3C65C9E1330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184CC9E-00D4-4C07-9DBA-59A81049F55C}" type="datetimeFigureOut">
              <a:rPr lang="en-US"/>
              <a:pPr>
                <a:defRPr/>
              </a:pPr>
              <a:t>4/3/2020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95E9E9-013B-4839-AE91-179F02973AC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3D07CC-27F3-45EB-84FF-FE4E87A46626}" type="datetimeFigureOut">
              <a:rPr lang="en-US"/>
              <a:pPr>
                <a:defRPr/>
              </a:pPr>
              <a:t>4/3/2020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F96ADC3-4834-462E-9FE1-61B419A519A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2A6BC8A-DF18-49D3-84DC-33A54AF5165B}" type="datetimeFigureOut">
              <a:rPr lang="en-US"/>
              <a:pPr>
                <a:defRPr/>
              </a:pPr>
              <a:t>4/3/2020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80B6C77-56EA-4042-9894-E6CDE36E61A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217F5E-0FB5-4D4F-BD60-98CD15098823}" type="datetimeFigureOut">
              <a:rPr lang="en-US"/>
              <a:pPr>
                <a:defRPr/>
              </a:pPr>
              <a:t>4/3/2020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2E19BDB-67D8-4AF2-AA4C-D02EF87523A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65A3F52-D51F-461B-8C23-26DF8C3A5BCB}" type="datetimeFigureOut">
              <a:rPr lang="en-US"/>
              <a:pPr>
                <a:defRPr/>
              </a:pPr>
              <a:t>4/3/2020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46FDF0-B205-4E42-B69E-C9D73DA312E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24AF10C-414F-4F1E-B805-F1FD2B5E8742}" type="datetimeFigureOut">
              <a:rPr lang="en-US"/>
              <a:pPr>
                <a:defRPr/>
              </a:pPr>
              <a:t>4/3/2020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B71E06-39F1-46F2-AE3A-60A948D9429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F1A5B23-F02F-4FC2-9DCE-38FD57CC9E15}" type="datetimeFigureOut">
              <a:rPr lang="en-US"/>
              <a:pPr>
                <a:defRPr/>
              </a:pPr>
              <a:t>4/3/2020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40688A-7D1D-4750-B1C4-E0C974031AC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D71F8C-5F1C-4262-A085-735DD52075E7}" type="datetimeFigureOut">
              <a:rPr lang="en-US"/>
              <a:pPr>
                <a:defRPr/>
              </a:pPr>
              <a:t>4/3/2020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5FEF60-A41E-4B07-9618-22E7B21FC21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3103590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323910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157505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1521698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057950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611625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085802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840646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16143992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744678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220768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153154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785657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288280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0742017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732505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707876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1202040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686818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4037709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5065470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B26E206-3FA9-416D-9988-DC998D75E332}" type="datetimeFigureOut">
              <a:rPr lang="en-US" smtClean="0">
                <a:solidFill>
                  <a:prstClr val="black">
                    <a:tint val="75000"/>
                  </a:prstClr>
                </a:solidFill>
              </a:rPr>
              <a:pPr/>
              <a:t>4/3/2020</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634B34AD-2C1C-41E9-B0AA-C44742F84DB2}"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xmlns="" val="249019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03CF43F-C048-4BED-AF7B-810BCC6C24C4}" type="datetimeFigureOut">
              <a:rPr lang="en-US"/>
              <a:pPr>
                <a:defRPr/>
              </a:pPr>
              <a:t>4/3/2020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D5F7D72-536A-4ED6-9CE0-B84BA20135B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B26E206-3FA9-416D-9988-DC998D75E332}" type="datetimeFigureOut">
              <a:rPr lang="en-US" smtClean="0">
                <a:solidFill>
                  <a:prstClr val="black">
                    <a:tint val="75000"/>
                  </a:prstClr>
                </a:solidFill>
                <a:latin typeface="Calibri"/>
              </a:rPr>
              <a:pPr fontAlgn="auto">
                <a:spcBef>
                  <a:spcPts val="0"/>
                </a:spcBef>
                <a:spcAft>
                  <a:spcPts val="0"/>
                </a:spcAft>
              </a:pPr>
              <a:t>4/3/2020</a:t>
            </a:fld>
            <a:endParaRPr lang="en-CA">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CA">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34B34AD-2C1C-41E9-B0AA-C44742F84DB2}" type="slidenum">
              <a:rPr lang="en-CA" smtClean="0">
                <a:solidFill>
                  <a:prstClr val="black">
                    <a:tint val="75000"/>
                  </a:prstClr>
                </a:solidFill>
                <a:latin typeface="Calibri"/>
              </a:rPr>
              <a:pPr fontAlgn="auto">
                <a:spcBef>
                  <a:spcPts val="0"/>
                </a:spcBef>
                <a:spcAft>
                  <a:spcPts val="0"/>
                </a:spcAft>
              </a:pPr>
              <a:t>‹#›</a:t>
            </a:fld>
            <a:endParaRPr lang="en-CA">
              <a:solidFill>
                <a:prstClr val="black">
                  <a:tint val="75000"/>
                </a:prstClr>
              </a:solidFill>
              <a:latin typeface="Calibri"/>
            </a:endParaRPr>
          </a:p>
        </p:txBody>
      </p:sp>
    </p:spTree>
    <p:extLst>
      <p:ext uri="{BB962C8B-B14F-4D97-AF65-F5344CB8AC3E}">
        <p14:creationId xmlns:p14="http://schemas.microsoft.com/office/powerpoint/2010/main" xmlns="" val="28165409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B26E206-3FA9-416D-9988-DC998D75E332}" type="datetimeFigureOut">
              <a:rPr lang="en-US" smtClean="0">
                <a:solidFill>
                  <a:prstClr val="black">
                    <a:tint val="75000"/>
                  </a:prstClr>
                </a:solidFill>
                <a:latin typeface="Calibri"/>
              </a:rPr>
              <a:pPr fontAlgn="auto">
                <a:spcBef>
                  <a:spcPts val="0"/>
                </a:spcBef>
                <a:spcAft>
                  <a:spcPts val="0"/>
                </a:spcAft>
              </a:pPr>
              <a:t>4/3/2020</a:t>
            </a:fld>
            <a:endParaRPr lang="en-CA">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CA">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34B34AD-2C1C-41E9-B0AA-C44742F84DB2}" type="slidenum">
              <a:rPr lang="en-CA" smtClean="0">
                <a:solidFill>
                  <a:prstClr val="black">
                    <a:tint val="75000"/>
                  </a:prstClr>
                </a:solidFill>
                <a:latin typeface="Calibri"/>
              </a:rPr>
              <a:pPr fontAlgn="auto">
                <a:spcBef>
                  <a:spcPts val="0"/>
                </a:spcBef>
                <a:spcAft>
                  <a:spcPts val="0"/>
                </a:spcAft>
              </a:pPr>
              <a:t>‹#›</a:t>
            </a:fld>
            <a:endParaRPr lang="en-CA">
              <a:solidFill>
                <a:prstClr val="black">
                  <a:tint val="75000"/>
                </a:prstClr>
              </a:solidFill>
              <a:latin typeface="Calibri"/>
            </a:endParaRPr>
          </a:p>
        </p:txBody>
      </p:sp>
    </p:spTree>
    <p:extLst>
      <p:ext uri="{BB962C8B-B14F-4D97-AF65-F5344CB8AC3E}">
        <p14:creationId xmlns:p14="http://schemas.microsoft.com/office/powerpoint/2010/main" xmlns="" val="33588073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0.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hyperlink" Target="http://digitalarchive.mcmaster.ca/islandora/object/macrepo:76369"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gif"/><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hyperlink" Target="http://digitalarchive.mcmaster.ca/islandora/object/macrepo:7636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digitalarchive.mcmaster.ca/islandora/object/macrepo:66734/-/collectio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26035" y="3905660"/>
            <a:ext cx="2787674" cy="2547676"/>
          </a:xfrm>
          <a:prstGeom prst="rect">
            <a:avLst/>
          </a:prstGeom>
          <a:noFill/>
          <a:ln w="12700">
            <a:solidFill>
              <a:schemeClr val="tx1"/>
            </a:solidFill>
          </a:ln>
          <a:effectLst>
            <a:outerShdw blurRad="50800" dist="50800" dir="3000000" algn="ctr" rotWithShape="0">
              <a:srgbClr val="000000">
                <a:alpha val="43137"/>
              </a:srgbClr>
            </a:outerShdw>
          </a:effectLst>
        </p:spPr>
      </p:pic>
      <p:pic>
        <p:nvPicPr>
          <p:cNvPr id="22" name="Picture 2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91171" y="3020388"/>
            <a:ext cx="3328168" cy="2605089"/>
          </a:xfrm>
          <a:prstGeom prst="rect">
            <a:avLst/>
          </a:prstGeom>
          <a:ln w="12700">
            <a:solidFill>
              <a:schemeClr val="tx1"/>
            </a:solidFill>
          </a:ln>
          <a:effectLst>
            <a:outerShdw blurRad="50800" dist="50800" dir="3000000" algn="ctr" rotWithShape="0">
              <a:srgbClr val="000000">
                <a:alpha val="43137"/>
              </a:srgbClr>
            </a:outerShdw>
          </a:effectLst>
        </p:spPr>
      </p:pic>
      <p:pic>
        <p:nvPicPr>
          <p:cNvPr id="20" name="Picture 1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49967" y="1618521"/>
            <a:ext cx="4474276" cy="2314535"/>
          </a:xfrm>
          <a:prstGeom prst="rect">
            <a:avLst/>
          </a:prstGeom>
          <a:ln w="12700">
            <a:solidFill>
              <a:schemeClr val="tx1"/>
            </a:solidFill>
          </a:ln>
          <a:effectLst>
            <a:outerShdw blurRad="76200" dist="215900" dir="3000000" algn="ctr" rotWithShape="0">
              <a:srgbClr val="000000">
                <a:alpha val="43137"/>
              </a:srgbClr>
            </a:outerShdw>
          </a:effectLst>
        </p:spPr>
      </p:pic>
      <p:pic>
        <p:nvPicPr>
          <p:cNvPr id="2056" name="Picture 3" descr="Library Logo B&amp;W-transparent.tif"/>
          <p:cNvPicPr>
            <a:picLocks noChangeAspect="1"/>
          </p:cNvPicPr>
          <p:nvPr/>
        </p:nvPicPr>
        <p:blipFill>
          <a:blip r:embed="rId6" cstate="print"/>
          <a:srcRect/>
          <a:stretch>
            <a:fillRect/>
          </a:stretch>
        </p:blipFill>
        <p:spPr bwMode="auto">
          <a:xfrm>
            <a:off x="488835" y="4941168"/>
            <a:ext cx="1500187" cy="836613"/>
          </a:xfrm>
          <a:prstGeom prst="rect">
            <a:avLst/>
          </a:prstGeom>
          <a:noFill/>
          <a:ln w="9525">
            <a:noFill/>
            <a:miter lim="800000"/>
            <a:headEnd/>
            <a:tailEnd/>
          </a:ln>
        </p:spPr>
      </p:pic>
      <p:sp>
        <p:nvSpPr>
          <p:cNvPr id="8" name="TextBox 7"/>
          <p:cNvSpPr txBox="1"/>
          <p:nvPr/>
        </p:nvSpPr>
        <p:spPr>
          <a:xfrm>
            <a:off x="213597" y="548680"/>
            <a:ext cx="8073749" cy="461665"/>
          </a:xfrm>
          <a:prstGeom prst="rect">
            <a:avLst/>
          </a:prstGeom>
          <a:noFill/>
        </p:spPr>
        <p:txBody>
          <a:bodyPr wrap="none">
            <a:spAutoFit/>
          </a:bodyPr>
          <a:lstStyle/>
          <a:p>
            <a:pPr fontAlgn="auto">
              <a:spcBef>
                <a:spcPts val="0"/>
              </a:spcBef>
              <a:spcAft>
                <a:spcPts val="0"/>
              </a:spcAft>
              <a:defRPr/>
            </a:pPr>
            <a:r>
              <a:rPr lang="en-US" sz="2400" dirty="0" smtClean="0">
                <a:effectLst>
                  <a:outerShdw blurRad="38100" dist="38100" dir="2700000" algn="tl">
                    <a:srgbClr val="000000">
                      <a:alpha val="43137"/>
                    </a:srgbClr>
                  </a:outerShdw>
                </a:effectLst>
                <a:latin typeface="+mn-lt"/>
                <a:ea typeface="Verdana" pitchFamily="34" charset="0"/>
                <a:cs typeface="Verdana" pitchFamily="34" charset="0"/>
              </a:rPr>
              <a:t>Retracing the Steps of A. R. Thompson Using WWI Trench Maps</a:t>
            </a:r>
            <a:endParaRPr lang="en-US" sz="2400" dirty="0">
              <a:effectLst>
                <a:outerShdw blurRad="38100" dist="38100" dir="2700000" algn="tl">
                  <a:srgbClr val="000000">
                    <a:alpha val="43137"/>
                  </a:srgbClr>
                </a:outerShdw>
              </a:effectLst>
              <a:latin typeface="+mn-lt"/>
              <a:ea typeface="Verdana" pitchFamily="34" charset="0"/>
              <a:cs typeface="Verdana" pitchFamily="34" charset="0"/>
            </a:endParaRPr>
          </a:p>
        </p:txBody>
      </p:sp>
      <p:sp>
        <p:nvSpPr>
          <p:cNvPr id="10" name="TextBox 9"/>
          <p:cNvSpPr txBox="1"/>
          <p:nvPr/>
        </p:nvSpPr>
        <p:spPr>
          <a:xfrm>
            <a:off x="142844" y="-24"/>
            <a:ext cx="7572428" cy="707886"/>
          </a:xfrm>
          <a:prstGeom prst="rect">
            <a:avLst/>
          </a:prstGeom>
          <a:noFill/>
        </p:spPr>
        <p:txBody>
          <a:bodyPr wrap="square">
            <a:spAutoFit/>
          </a:bodyPr>
          <a:lstStyle/>
          <a:p>
            <a:pPr fontAlgn="auto">
              <a:spcBef>
                <a:spcPts val="0"/>
              </a:spcBef>
              <a:spcAft>
                <a:spcPts val="0"/>
              </a:spcAft>
              <a:defRPr/>
            </a:pPr>
            <a:r>
              <a:rPr lang="en-US" sz="4000" b="1" dirty="0" smtClean="0">
                <a:effectLst>
                  <a:outerShdw blurRad="38100" dist="38100" dir="2700000" algn="tl">
                    <a:srgbClr val="000000">
                      <a:alpha val="43137"/>
                    </a:srgbClr>
                  </a:outerShdw>
                </a:effectLst>
                <a:latin typeface="+mn-lt"/>
                <a:ea typeface="Verdana" pitchFamily="34" charset="0"/>
                <a:cs typeface="Verdana" pitchFamily="34" charset="0"/>
              </a:rPr>
              <a:t>Back to the Front 100 Years Later:</a:t>
            </a:r>
            <a:endParaRPr lang="en-US" sz="4000" b="1" dirty="0">
              <a:effectLst>
                <a:outerShdw blurRad="38100" dist="38100" dir="2700000" algn="tl">
                  <a:srgbClr val="000000">
                    <a:alpha val="43137"/>
                  </a:srgbClr>
                </a:outerShdw>
              </a:effectLst>
              <a:latin typeface="+mn-lt"/>
              <a:ea typeface="Verdana" pitchFamily="34" charset="0"/>
              <a:cs typeface="Verdana" pitchFamily="34" charset="0"/>
            </a:endParaRPr>
          </a:p>
        </p:txBody>
      </p:sp>
      <p:sp>
        <p:nvSpPr>
          <p:cNvPr id="24" name="Down Arrow 23"/>
          <p:cNvSpPr/>
          <p:nvPr/>
        </p:nvSpPr>
        <p:spPr>
          <a:xfrm rot="18511680">
            <a:off x="6027958" y="3451996"/>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Oval 15"/>
          <p:cNvSpPr/>
          <p:nvPr/>
        </p:nvSpPr>
        <p:spPr>
          <a:xfrm>
            <a:off x="4346345" y="2996952"/>
            <a:ext cx="1883278" cy="283695"/>
          </a:xfrm>
          <a:prstGeom prst="ellipse">
            <a:avLst/>
          </a:prstGeom>
          <a:noFill/>
          <a:ln>
            <a:solidFill>
              <a:srgbClr val="C00000"/>
            </a:solidFill>
          </a:ln>
          <a:effectLst>
            <a:outerShdw blurRad="50800" dist="381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TextBox 7"/>
          <p:cNvSpPr txBox="1">
            <a:spLocks noChangeArrowheads="1"/>
          </p:cNvSpPr>
          <p:nvPr/>
        </p:nvSpPr>
        <p:spPr bwMode="auto">
          <a:xfrm>
            <a:off x="560273" y="5660912"/>
            <a:ext cx="1619354" cy="923330"/>
          </a:xfrm>
          <a:prstGeom prst="rect">
            <a:avLst/>
          </a:prstGeom>
          <a:noFill/>
          <a:ln w="9525">
            <a:noFill/>
            <a:miter lim="800000"/>
            <a:headEnd/>
            <a:tailEnd/>
          </a:ln>
        </p:spPr>
        <p:txBody>
          <a:bodyPr wrap="none">
            <a:spAutoFit/>
          </a:bodyPr>
          <a:lstStyle/>
          <a:p>
            <a:r>
              <a:rPr lang="en-US" sz="1200" dirty="0" err="1">
                <a:latin typeface="Verdana" pitchFamily="34" charset="0"/>
              </a:rPr>
              <a:t>Gord</a:t>
            </a:r>
            <a:r>
              <a:rPr lang="en-US" sz="1200" dirty="0">
                <a:latin typeface="Verdana" pitchFamily="34" charset="0"/>
              </a:rPr>
              <a:t> Beck</a:t>
            </a:r>
          </a:p>
          <a:p>
            <a:r>
              <a:rPr lang="en-US" sz="800" dirty="0">
                <a:latin typeface="Verdana" pitchFamily="34" charset="0"/>
              </a:rPr>
              <a:t>Map Specialist</a:t>
            </a:r>
          </a:p>
          <a:p>
            <a:r>
              <a:rPr lang="en-US" sz="800" dirty="0">
                <a:latin typeface="Verdana" pitchFamily="34" charset="0"/>
              </a:rPr>
              <a:t>Lloyd Reeds Map Collection</a:t>
            </a:r>
          </a:p>
          <a:p>
            <a:r>
              <a:rPr lang="en-US" sz="800" dirty="0">
                <a:latin typeface="Verdana" pitchFamily="34" charset="0"/>
              </a:rPr>
              <a:t>Mills Memorial Library</a:t>
            </a:r>
          </a:p>
          <a:p>
            <a:r>
              <a:rPr lang="en-US" sz="800" dirty="0">
                <a:latin typeface="Verdana" pitchFamily="34" charset="0"/>
              </a:rPr>
              <a:t>beckg@mcmaster.ca</a:t>
            </a:r>
          </a:p>
          <a:p>
            <a:r>
              <a:rPr lang="en-US" sz="800" dirty="0">
                <a:latin typeface="Verdana" pitchFamily="34" charset="0"/>
              </a:rPr>
              <a:t>(905) 525-9140 ext. 24745</a:t>
            </a:r>
          </a:p>
        </p:txBody>
      </p:sp>
      <p:sp>
        <p:nvSpPr>
          <p:cNvPr id="17" name="Oval 16"/>
          <p:cNvSpPr/>
          <p:nvPr/>
        </p:nvSpPr>
        <p:spPr>
          <a:xfrm>
            <a:off x="3277295" y="2826654"/>
            <a:ext cx="613443" cy="242306"/>
          </a:xfrm>
          <a:prstGeom prst="ellipse">
            <a:avLst/>
          </a:prstGeom>
          <a:noFill/>
          <a:ln>
            <a:solidFill>
              <a:srgbClr val="C00000"/>
            </a:solidFill>
          </a:ln>
          <a:effectLst>
            <a:outerShdw blurRad="50800" dist="508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Down Arrow 14"/>
          <p:cNvSpPr/>
          <p:nvPr/>
        </p:nvSpPr>
        <p:spPr>
          <a:xfrm rot="17846252">
            <a:off x="3014332" y="4539954"/>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 name="Picture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23528" y="1052736"/>
            <a:ext cx="2419755" cy="3665936"/>
          </a:xfrm>
          <a:prstGeom prst="rect">
            <a:avLst/>
          </a:prstGeom>
          <a:effectLst>
            <a:outerShdw blurRad="50800" dist="190500" dir="3000000" algn="ctr" rotWithShape="0">
              <a:srgbClr val="000000">
                <a:alpha val="43137"/>
              </a:srgbClr>
            </a:outerShdw>
          </a:effectLst>
        </p:spPr>
      </p:pic>
      <p:sp>
        <p:nvSpPr>
          <p:cNvPr id="28" name="Oval 27"/>
          <p:cNvSpPr/>
          <p:nvPr/>
        </p:nvSpPr>
        <p:spPr>
          <a:xfrm>
            <a:off x="3896749" y="5418942"/>
            <a:ext cx="144016" cy="144016"/>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95851" y="5877272"/>
            <a:ext cx="4572000" cy="738664"/>
          </a:xfrm>
          <a:prstGeom prst="rect">
            <a:avLst/>
          </a:prstGeom>
          <a:solidFill>
            <a:schemeClr val="bg1"/>
          </a:solidFill>
          <a:ln w="19050">
            <a:solidFill>
              <a:schemeClr val="tx1"/>
            </a:solidFill>
            <a:prstDash val="sysDot"/>
          </a:ln>
          <a:effectLst>
            <a:outerShdw blurRad="50800" dist="127000" dir="3000000" algn="ctr" rotWithShape="0">
              <a:srgbClr val="000000">
                <a:alpha val="43137"/>
              </a:srgbClr>
            </a:outerShdw>
          </a:effectLst>
        </p:spPr>
        <p:txBody>
          <a:bodyPr>
            <a:spAutoFit/>
          </a:bodyPr>
          <a:lstStyle/>
          <a:p>
            <a:r>
              <a:rPr lang="en-CA" sz="1400" dirty="0" smtClean="0">
                <a:solidFill>
                  <a:srgbClr val="000000"/>
                </a:solidFill>
                <a:latin typeface="+mj-lt"/>
              </a:rPr>
              <a:t>“Abraham Heights, </a:t>
            </a:r>
            <a:r>
              <a:rPr lang="en-CA" sz="1400" dirty="0">
                <a:solidFill>
                  <a:srgbClr val="000000"/>
                </a:solidFill>
                <a:latin typeface="+mj-lt"/>
              </a:rPr>
              <a:t>a slight elevation to the right. This was to be the reserve line for the coming show and to be occupied by the 4th</a:t>
            </a:r>
            <a:r>
              <a:rPr lang="en-CA" sz="1400" dirty="0" smtClean="0">
                <a:solidFill>
                  <a:srgbClr val="000000"/>
                </a:solidFill>
                <a:latin typeface="+mj-lt"/>
              </a:rPr>
              <a:t>.</a:t>
            </a:r>
            <a:r>
              <a:rPr lang="en-CA" sz="1400" dirty="0" smtClean="0">
                <a:latin typeface="+mj-lt"/>
              </a:rPr>
              <a:t>” (Thompson, page 54)</a:t>
            </a:r>
            <a:endParaRPr lang="en-CA" sz="1400" dirty="0">
              <a:latin typeface="+mj-lt"/>
            </a:endParaRPr>
          </a:p>
        </p:txBody>
      </p:sp>
      <p:sp>
        <p:nvSpPr>
          <p:cNvPr id="26" name="Rectangle 25"/>
          <p:cNvSpPr/>
          <p:nvPr/>
        </p:nvSpPr>
        <p:spPr>
          <a:xfrm>
            <a:off x="3266076" y="1268760"/>
            <a:ext cx="4474276" cy="276999"/>
          </a:xfrm>
          <a:prstGeom prst="rect">
            <a:avLst/>
          </a:prstGeom>
          <a:solidFill>
            <a:schemeClr val="tx1"/>
          </a:solidFill>
          <a:ln>
            <a:solidFill>
              <a:schemeClr val="tx1"/>
            </a:solidFill>
          </a:ln>
        </p:spPr>
        <p:txBody>
          <a:bodyPr wrap="square">
            <a:spAutoFit/>
          </a:bodyPr>
          <a:lstStyle/>
          <a:p>
            <a:pPr algn="ctr"/>
            <a:r>
              <a:rPr lang="en-CA" sz="1200" dirty="0" smtClean="0">
                <a:solidFill>
                  <a:schemeClr val="bg1"/>
                </a:solidFill>
                <a:latin typeface="+mj-lt"/>
              </a:rPr>
              <a:t>Records </a:t>
            </a:r>
            <a:r>
              <a:rPr lang="en-CA" sz="1200" dirty="0">
                <a:solidFill>
                  <a:schemeClr val="bg1"/>
                </a:solidFill>
                <a:latin typeface="+mj-lt"/>
              </a:rPr>
              <a:t>of the Fourth Canadian Infantry Battalion in the Great </a:t>
            </a:r>
            <a:r>
              <a:rPr lang="en-CA" sz="1200" dirty="0" smtClean="0">
                <a:solidFill>
                  <a:schemeClr val="bg1"/>
                </a:solidFill>
                <a:latin typeface="+mj-lt"/>
              </a:rPr>
              <a:t>War</a:t>
            </a:r>
            <a:endParaRPr lang="en-CA" sz="1200" dirty="0">
              <a:solidFill>
                <a:schemeClr val="bg1"/>
              </a:solidFill>
              <a:latin typeface="+mj-lt"/>
            </a:endParaRPr>
          </a:p>
        </p:txBody>
      </p:sp>
      <p:pic>
        <p:nvPicPr>
          <p:cNvPr id="30" name="Picture 2" descr="H:\Map_Office\Staff_Folders\Beck_Gord\Presentations\Lager_Lecture_ww1Trenchmaps\remembrance_poppy_vectorized.png"/>
          <p:cNvPicPr>
            <a:picLocks noChangeAspect="1" noChangeArrowheads="1"/>
          </p:cNvPicPr>
          <p:nvPr/>
        </p:nvPicPr>
        <p:blipFill>
          <a:blip r:embed="rId8" cstate="print"/>
          <a:srcRect/>
          <a:stretch>
            <a:fillRect/>
          </a:stretch>
        </p:blipFill>
        <p:spPr bwMode="auto">
          <a:xfrm>
            <a:off x="7493091" y="1484784"/>
            <a:ext cx="1274760" cy="1274760"/>
          </a:xfrm>
          <a:prstGeom prst="rect">
            <a:avLst/>
          </a:prstGeom>
          <a:noFill/>
          <a:effectLst>
            <a:outerShdw blurRad="50800" dist="76200" dir="3000000" algn="ctr" rotWithShape="0">
              <a:srgbClr val="000000">
                <a:alpha val="43137"/>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Mitch_Rick_Oct_2007_019.jpg"/>
          <p:cNvPicPr>
            <a:picLocks noChangeAspect="1"/>
          </p:cNvPicPr>
          <p:nvPr/>
        </p:nvPicPr>
        <p:blipFill>
          <a:blip r:embed="rId3" cstate="print"/>
          <a:stretch>
            <a:fillRect/>
          </a:stretch>
        </p:blipFill>
        <p:spPr>
          <a:xfrm>
            <a:off x="372481" y="3789040"/>
            <a:ext cx="3560695" cy="2664296"/>
          </a:xfrm>
          <a:prstGeom prst="rect">
            <a:avLst/>
          </a:prstGeom>
          <a:ln>
            <a:solidFill>
              <a:schemeClr val="tx1"/>
            </a:solidFill>
          </a:ln>
          <a:effectLst>
            <a:outerShdw blurRad="50800" dist="127000" dir="3000000" algn="ctr" rotWithShape="0">
              <a:srgbClr val="000000">
                <a:alpha val="43137"/>
              </a:srgbClr>
            </a:outerShdw>
          </a:effectLst>
        </p:spPr>
      </p:pic>
      <p:sp>
        <p:nvSpPr>
          <p:cNvPr id="12" name="TextBox 11"/>
          <p:cNvSpPr txBox="1"/>
          <p:nvPr/>
        </p:nvSpPr>
        <p:spPr>
          <a:xfrm>
            <a:off x="142844" y="-24"/>
            <a:ext cx="8749636" cy="707886"/>
          </a:xfrm>
          <a:prstGeom prst="rect">
            <a:avLst/>
          </a:prstGeom>
          <a:noFill/>
        </p:spPr>
        <p:txBody>
          <a:bodyPr wrap="square">
            <a:spAutoFit/>
          </a:bodyPr>
          <a:lstStyle/>
          <a:p>
            <a:pPr fontAlgn="auto">
              <a:spcBef>
                <a:spcPts val="0"/>
              </a:spcBef>
              <a:spcAft>
                <a:spcPts val="0"/>
              </a:spcAft>
              <a:defRPr/>
            </a:pPr>
            <a:r>
              <a:rPr lang="en-US" sz="4000" b="1" dirty="0" smtClean="0">
                <a:effectLst>
                  <a:outerShdw blurRad="38100" dist="38100" dir="2700000" algn="tl">
                    <a:srgbClr val="000000">
                      <a:alpha val="43137"/>
                    </a:srgbClr>
                  </a:outerShdw>
                </a:effectLst>
                <a:latin typeface="+mn-lt"/>
                <a:ea typeface="Verdana" pitchFamily="34" charset="0"/>
                <a:cs typeface="Verdana" pitchFamily="34" charset="0"/>
              </a:rPr>
              <a:t>My Ruthven Connection &amp; This Project</a:t>
            </a:r>
            <a:endParaRPr lang="en-US" sz="4000" b="1" dirty="0">
              <a:effectLst>
                <a:outerShdw blurRad="38100" dist="38100" dir="2700000" algn="tl">
                  <a:srgbClr val="000000">
                    <a:alpha val="43137"/>
                  </a:srgbClr>
                </a:outerShdw>
              </a:effectLst>
              <a:latin typeface="+mn-lt"/>
              <a:ea typeface="Verdana" pitchFamily="34" charset="0"/>
              <a:cs typeface="Verdana" pitchFamily="34" charset="0"/>
            </a:endParaRPr>
          </a:p>
        </p:txBody>
      </p:sp>
      <p:grpSp>
        <p:nvGrpSpPr>
          <p:cNvPr id="22" name="Group 21"/>
          <p:cNvGrpSpPr/>
          <p:nvPr/>
        </p:nvGrpSpPr>
        <p:grpSpPr>
          <a:xfrm>
            <a:off x="467544" y="958158"/>
            <a:ext cx="1872208" cy="2675833"/>
            <a:chOff x="467544" y="958158"/>
            <a:chExt cx="1872208" cy="2675833"/>
          </a:xfrm>
        </p:grpSpPr>
        <p:pic>
          <p:nvPicPr>
            <p:cNvPr id="13" name="Picture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7544" y="958158"/>
              <a:ext cx="1872208" cy="2358034"/>
            </a:xfrm>
            <a:prstGeom prst="rect">
              <a:avLst/>
            </a:prstGeom>
            <a:ln>
              <a:solidFill>
                <a:schemeClr val="tx1"/>
              </a:solidFill>
            </a:ln>
            <a:effectLst>
              <a:outerShdw blurRad="50800" dist="127000" dir="3000000" algn="ctr" rotWithShape="0">
                <a:srgbClr val="000000">
                  <a:alpha val="43137"/>
                </a:srgbClr>
              </a:outerShdw>
            </a:effectLst>
          </p:spPr>
        </p:pic>
        <p:sp>
          <p:nvSpPr>
            <p:cNvPr id="18" name="TextBox 17"/>
            <p:cNvSpPr txBox="1"/>
            <p:nvPr/>
          </p:nvSpPr>
          <p:spPr>
            <a:xfrm>
              <a:off x="836194" y="3356992"/>
              <a:ext cx="1215526" cy="276999"/>
            </a:xfrm>
            <a:prstGeom prst="rect">
              <a:avLst/>
            </a:prstGeom>
            <a:noFill/>
          </p:spPr>
          <p:txBody>
            <a:bodyPr wrap="none" rtlCol="0">
              <a:spAutoFit/>
            </a:bodyPr>
            <a:lstStyle/>
            <a:p>
              <a:r>
                <a:rPr lang="en-CA" sz="1200" dirty="0" smtClean="0">
                  <a:latin typeface="+mn-lt"/>
                </a:rPr>
                <a:t>Dr. Walter Peace</a:t>
              </a:r>
              <a:endParaRPr lang="en-CA" sz="1200" dirty="0">
                <a:latin typeface="+mn-lt"/>
              </a:endParaRPr>
            </a:p>
          </p:txBody>
        </p:sp>
      </p:grpSp>
      <p:grpSp>
        <p:nvGrpSpPr>
          <p:cNvPr id="24" name="Group 23"/>
          <p:cNvGrpSpPr/>
          <p:nvPr/>
        </p:nvGrpSpPr>
        <p:grpSpPr>
          <a:xfrm>
            <a:off x="4316002" y="3744390"/>
            <a:ext cx="4360454" cy="3057953"/>
            <a:chOff x="4316002" y="3744390"/>
            <a:chExt cx="4360454" cy="3057953"/>
          </a:xfrm>
        </p:grpSpPr>
        <p:pic>
          <p:nvPicPr>
            <p:cNvPr id="14" name="Picture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16002" y="3744390"/>
              <a:ext cx="4360454" cy="2712609"/>
            </a:xfrm>
            <a:prstGeom prst="rect">
              <a:avLst/>
            </a:prstGeom>
            <a:ln>
              <a:solidFill>
                <a:schemeClr val="tx1"/>
              </a:solidFill>
            </a:ln>
            <a:effectLst>
              <a:outerShdw blurRad="50800" dist="127000" dir="3000000" algn="ctr" rotWithShape="0">
                <a:srgbClr val="000000">
                  <a:alpha val="43137"/>
                </a:srgbClr>
              </a:outerShdw>
            </a:effectLst>
          </p:spPr>
        </p:pic>
        <p:sp>
          <p:nvSpPr>
            <p:cNvPr id="20" name="TextBox 19"/>
            <p:cNvSpPr txBox="1"/>
            <p:nvPr/>
          </p:nvSpPr>
          <p:spPr>
            <a:xfrm>
              <a:off x="5508104" y="6525344"/>
              <a:ext cx="1873462" cy="276999"/>
            </a:xfrm>
            <a:prstGeom prst="rect">
              <a:avLst/>
            </a:prstGeom>
            <a:noFill/>
          </p:spPr>
          <p:txBody>
            <a:bodyPr wrap="none" rtlCol="0">
              <a:spAutoFit/>
            </a:bodyPr>
            <a:lstStyle/>
            <a:p>
              <a:r>
                <a:rPr lang="en-CA" sz="1200" dirty="0" err="1" smtClean="0">
                  <a:latin typeface="+mn-lt"/>
                </a:rPr>
                <a:t>Gord</a:t>
              </a:r>
              <a:r>
                <a:rPr lang="en-CA" sz="1200" dirty="0" smtClean="0">
                  <a:latin typeface="+mn-lt"/>
                </a:rPr>
                <a:t>, Helen &amp; Mitch Beck</a:t>
              </a:r>
              <a:endParaRPr lang="en-CA" sz="1200" dirty="0">
                <a:latin typeface="+mn-lt"/>
              </a:endParaRPr>
            </a:p>
          </p:txBody>
        </p:sp>
      </p:grpSp>
      <p:pic>
        <p:nvPicPr>
          <p:cNvPr id="21" name="Picture 2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555776" y="751416"/>
            <a:ext cx="4032448" cy="3099157"/>
          </a:xfrm>
          <a:prstGeom prst="rect">
            <a:avLst/>
          </a:prstGeom>
          <a:solidFill>
            <a:schemeClr val="tx1"/>
          </a:solidFill>
          <a:ln w="9525">
            <a:solidFill>
              <a:schemeClr val="tx1"/>
            </a:solidFill>
          </a:ln>
          <a:effectLst>
            <a:outerShdw blurRad="76200" dist="254000" dir="2400000" algn="ctr" rotWithShape="0">
              <a:srgbClr val="000000">
                <a:alpha val="43137"/>
              </a:srgbClr>
            </a:outerShdw>
          </a:effectLst>
        </p:spPr>
      </p:pic>
      <p:pic>
        <p:nvPicPr>
          <p:cNvPr id="17" name="Picture 1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07374" y="1844824"/>
            <a:ext cx="2596614" cy="1572394"/>
          </a:xfrm>
          <a:prstGeom prst="rect">
            <a:avLst/>
          </a:prstGeom>
          <a:ln>
            <a:solidFill>
              <a:schemeClr val="tx1"/>
            </a:solidFill>
          </a:ln>
          <a:effectLst>
            <a:outerShdw blurRad="50800" dist="127000" dir="3000000" algn="ctr" rotWithShape="0">
              <a:srgbClr val="000000">
                <a:alpha val="43137"/>
              </a:srgbClr>
            </a:outerShdw>
          </a:effectLst>
        </p:spPr>
      </p:pic>
      <p:sp>
        <p:nvSpPr>
          <p:cNvPr id="25" name="TextBox 24"/>
          <p:cNvSpPr txBox="1"/>
          <p:nvPr/>
        </p:nvSpPr>
        <p:spPr>
          <a:xfrm>
            <a:off x="6946237" y="692696"/>
            <a:ext cx="1658211" cy="1015663"/>
          </a:xfrm>
          <a:prstGeom prst="rect">
            <a:avLst/>
          </a:prstGeom>
          <a:noFill/>
        </p:spPr>
        <p:txBody>
          <a:bodyPr wrap="none" rtlCol="0">
            <a:spAutoFit/>
          </a:bodyPr>
          <a:lstStyle/>
          <a:p>
            <a:pPr marL="285750" indent="-285750"/>
            <a:r>
              <a:rPr lang="en-CA" sz="2400" dirty="0" smtClean="0">
                <a:effectLst>
                  <a:outerShdw blurRad="38100" dist="38100" dir="2700000" algn="tl">
                    <a:srgbClr val="000000">
                      <a:alpha val="43137"/>
                    </a:srgbClr>
                  </a:outerShdw>
                </a:effectLst>
                <a:latin typeface="+mn-lt"/>
              </a:rPr>
              <a:t>Sharing:</a:t>
            </a:r>
          </a:p>
          <a:p>
            <a:pPr marL="285750" indent="-285750">
              <a:buFont typeface="Arial" panose="020B0604020202020204" pitchFamily="34" charset="0"/>
              <a:buChar char="•"/>
            </a:pPr>
            <a:r>
              <a:rPr lang="en-CA" dirty="0" smtClean="0">
                <a:latin typeface="+mn-lt"/>
              </a:rPr>
              <a:t>My research</a:t>
            </a:r>
          </a:p>
          <a:p>
            <a:pPr marL="285750" indent="-285750">
              <a:buFont typeface="Arial" panose="020B0604020202020204" pitchFamily="34" charset="0"/>
              <a:buChar char="•"/>
            </a:pPr>
            <a:r>
              <a:rPr lang="en-CA" dirty="0" smtClean="0">
                <a:latin typeface="+mn-lt"/>
              </a:rPr>
              <a:t>My methods</a:t>
            </a:r>
            <a:endParaRPr lang="en-CA" dirty="0">
              <a:latin typeface="+mn-lt"/>
            </a:endParaRPr>
          </a:p>
        </p:txBody>
      </p:sp>
      <p:sp>
        <p:nvSpPr>
          <p:cNvPr id="16" name="TextBox 15"/>
          <p:cNvSpPr txBox="1"/>
          <p:nvPr/>
        </p:nvSpPr>
        <p:spPr>
          <a:xfrm>
            <a:off x="1565896" y="6525344"/>
            <a:ext cx="1421928" cy="276999"/>
          </a:xfrm>
          <a:prstGeom prst="rect">
            <a:avLst/>
          </a:prstGeom>
          <a:noFill/>
        </p:spPr>
        <p:txBody>
          <a:bodyPr wrap="none" rtlCol="0">
            <a:spAutoFit/>
          </a:bodyPr>
          <a:lstStyle/>
          <a:p>
            <a:r>
              <a:rPr lang="en-CA" sz="1200" dirty="0" smtClean="0">
                <a:latin typeface="+mn-lt"/>
              </a:rPr>
              <a:t>Mitch &amp; Rick </a:t>
            </a:r>
            <a:r>
              <a:rPr lang="en-CA" sz="1200" dirty="0" err="1" smtClean="0">
                <a:latin typeface="+mn-lt"/>
              </a:rPr>
              <a:t>Ludkin</a:t>
            </a:r>
            <a:endParaRPr lang="en-CA" sz="1200" dirty="0">
              <a:latin typeface="+mn-lt"/>
            </a:endParaRPr>
          </a:p>
        </p:txBody>
      </p:sp>
    </p:spTree>
    <p:extLst>
      <p:ext uri="{BB962C8B-B14F-4D97-AF65-F5344CB8AC3E}">
        <p14:creationId xmlns:p14="http://schemas.microsoft.com/office/powerpoint/2010/main" xmlns="" val="232367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0" name="TextBox 9"/>
          <p:cNvSpPr txBox="1"/>
          <p:nvPr/>
        </p:nvSpPr>
        <p:spPr>
          <a:xfrm>
            <a:off x="142844" y="-24"/>
            <a:ext cx="8533612"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Thompson Family Tree</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60435" y="764704"/>
            <a:ext cx="5616021" cy="5601434"/>
          </a:xfrm>
          <a:prstGeom prst="rect">
            <a:avLst/>
          </a:prstGeom>
          <a:ln>
            <a:solidFill>
              <a:schemeClr val="tx1"/>
            </a:solidFill>
          </a:ln>
          <a:effectLst>
            <a:outerShdw blurRad="50800" dist="215900" dir="3000000" algn="ctr" rotWithShape="0">
              <a:srgbClr val="000000">
                <a:alpha val="43137"/>
              </a:srgbClr>
            </a:outerShdw>
          </a:effectLst>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3568" y="4304129"/>
            <a:ext cx="1958482" cy="2232248"/>
          </a:xfrm>
          <a:prstGeom prst="rect">
            <a:avLst/>
          </a:prstGeom>
          <a:effectLst>
            <a:outerShdw blurRad="50800" dist="50800" dir="3000000" algn="ctr" rotWithShape="0">
              <a:srgbClr val="000000">
                <a:alpha val="43137"/>
              </a:srgbClr>
            </a:outerShdw>
          </a:effectLst>
        </p:spPr>
      </p:pic>
      <p:sp>
        <p:nvSpPr>
          <p:cNvPr id="4" name="TextBox 3"/>
          <p:cNvSpPr txBox="1"/>
          <p:nvPr/>
        </p:nvSpPr>
        <p:spPr>
          <a:xfrm>
            <a:off x="340048" y="6536377"/>
            <a:ext cx="2647776" cy="276999"/>
          </a:xfrm>
          <a:prstGeom prst="rect">
            <a:avLst/>
          </a:prstGeom>
          <a:noFill/>
        </p:spPr>
        <p:txBody>
          <a:bodyPr wrap="none" rtlCol="0">
            <a:spAutoFit/>
          </a:bodyPr>
          <a:lstStyle/>
          <a:p>
            <a:r>
              <a:rPr lang="en-CA" sz="1200" dirty="0" err="1" smtClean="0">
                <a:latin typeface="+mn-lt"/>
              </a:rPr>
              <a:t>Lt.s</a:t>
            </a:r>
            <a:r>
              <a:rPr lang="en-CA" sz="1200" dirty="0" smtClean="0">
                <a:latin typeface="+mn-lt"/>
              </a:rPr>
              <a:t> Walter Hepburn &amp; Andrew Ruthven</a:t>
            </a:r>
            <a:endParaRPr lang="en-CA" sz="1200" dirty="0">
              <a:latin typeface="+mn-lt"/>
            </a:endParaRPr>
          </a:p>
        </p:txBody>
      </p:sp>
      <p:sp>
        <p:nvSpPr>
          <p:cNvPr id="7" name="Oval 6"/>
          <p:cNvSpPr/>
          <p:nvPr/>
        </p:nvSpPr>
        <p:spPr>
          <a:xfrm>
            <a:off x="5292683" y="4319381"/>
            <a:ext cx="1595246" cy="1224136"/>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Down Arrow 8"/>
          <p:cNvSpPr/>
          <p:nvPr/>
        </p:nvSpPr>
        <p:spPr>
          <a:xfrm rot="16200000">
            <a:off x="2827320" y="4590136"/>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88704" y="1495817"/>
            <a:ext cx="1939079" cy="2425292"/>
          </a:xfrm>
          <a:prstGeom prst="rect">
            <a:avLst/>
          </a:prstGeom>
          <a:effectLst>
            <a:outerShdw blurRad="50800" dist="50800" dir="3000000" algn="ctr" rotWithShape="0">
              <a:srgbClr val="000000">
                <a:alpha val="43137"/>
              </a:srgbClr>
            </a:outerShdw>
          </a:effectLst>
        </p:spPr>
      </p:pic>
      <p:sp>
        <p:nvSpPr>
          <p:cNvPr id="6" name="TextBox 5"/>
          <p:cNvSpPr txBox="1"/>
          <p:nvPr/>
        </p:nvSpPr>
        <p:spPr>
          <a:xfrm>
            <a:off x="794489" y="3932142"/>
            <a:ext cx="1749903" cy="276999"/>
          </a:xfrm>
          <a:prstGeom prst="rect">
            <a:avLst/>
          </a:prstGeom>
          <a:noFill/>
        </p:spPr>
        <p:txBody>
          <a:bodyPr wrap="none" rtlCol="0">
            <a:spAutoFit/>
          </a:bodyPr>
          <a:lstStyle/>
          <a:p>
            <a:r>
              <a:rPr lang="en-CA" sz="1200" dirty="0" smtClean="0">
                <a:latin typeface="+mn-lt"/>
              </a:rPr>
              <a:t>Lt. Col. Andrew </a:t>
            </a:r>
            <a:r>
              <a:rPr lang="en-CA" sz="1200" dirty="0" err="1" smtClean="0">
                <a:latin typeface="+mn-lt"/>
              </a:rPr>
              <a:t>Thorburn</a:t>
            </a:r>
            <a:endParaRPr lang="en-CA" sz="1200" dirty="0">
              <a:latin typeface="+mn-lt"/>
            </a:endParaRPr>
          </a:p>
        </p:txBody>
      </p:sp>
      <p:sp>
        <p:nvSpPr>
          <p:cNvPr id="11" name="Down Arrow 10"/>
          <p:cNvSpPr/>
          <p:nvPr/>
        </p:nvSpPr>
        <p:spPr>
          <a:xfrm rot="17381459">
            <a:off x="2849474" y="2381248"/>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5652723" y="3312138"/>
            <a:ext cx="855712" cy="90467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a:off x="429621" y="548680"/>
            <a:ext cx="2639890" cy="923330"/>
          </a:xfrm>
          <a:prstGeom prst="rect">
            <a:avLst/>
          </a:prstGeom>
          <a:noFill/>
        </p:spPr>
        <p:txBody>
          <a:bodyPr wrap="none">
            <a:spAutoFit/>
          </a:bodyPr>
          <a:lstStyle/>
          <a:p>
            <a:pPr marL="285750" indent="-285750" fontAlgn="auto">
              <a:spcBef>
                <a:spcPts val="0"/>
              </a:spcBef>
              <a:spcAft>
                <a:spcPts val="0"/>
              </a:spcAft>
              <a:buFont typeface="Arial" panose="020B0604020202020204" pitchFamily="34" charset="0"/>
              <a:buChar char="•"/>
              <a:defRPr/>
            </a:pPr>
            <a:r>
              <a:rPr lang="en-US" dirty="0" smtClean="0">
                <a:solidFill>
                  <a:prstClr val="black"/>
                </a:solidFill>
                <a:latin typeface="Calibri"/>
                <a:ea typeface="Verdana" pitchFamily="34" charset="0"/>
                <a:cs typeface="Verdana" pitchFamily="34" charset="0"/>
              </a:rPr>
              <a:t>Thompson vs Thomson</a:t>
            </a:r>
          </a:p>
          <a:p>
            <a:pPr marL="285750" indent="-285750" fontAlgn="auto">
              <a:spcBef>
                <a:spcPts val="0"/>
              </a:spcBef>
              <a:spcAft>
                <a:spcPts val="0"/>
              </a:spcAft>
              <a:buFont typeface="Arial" panose="020B0604020202020204" pitchFamily="34" charset="0"/>
              <a:buChar char="•"/>
              <a:defRPr/>
            </a:pPr>
            <a:r>
              <a:rPr lang="en-US" dirty="0" smtClean="0">
                <a:solidFill>
                  <a:prstClr val="black"/>
                </a:solidFill>
                <a:latin typeface="Calibri"/>
                <a:ea typeface="Verdana" pitchFamily="34" charset="0"/>
                <a:cs typeface="Verdana" pitchFamily="34" charset="0"/>
              </a:rPr>
              <a:t>Given Names</a:t>
            </a:r>
          </a:p>
          <a:p>
            <a:pPr marL="285750" indent="-285750" fontAlgn="auto">
              <a:spcBef>
                <a:spcPts val="0"/>
              </a:spcBef>
              <a:spcAft>
                <a:spcPts val="0"/>
              </a:spcAft>
              <a:buFont typeface="Arial" panose="020B0604020202020204" pitchFamily="34" charset="0"/>
              <a:buChar char="•"/>
              <a:defRPr/>
            </a:pPr>
            <a:r>
              <a:rPr lang="en-US" dirty="0" smtClean="0">
                <a:solidFill>
                  <a:prstClr val="black"/>
                </a:solidFill>
                <a:latin typeface="Calibri"/>
                <a:ea typeface="Verdana" pitchFamily="34" charset="0"/>
                <a:cs typeface="Verdana" pitchFamily="34" charset="0"/>
              </a:rPr>
              <a:t>Nicknames &amp; Legal</a:t>
            </a:r>
            <a:endParaRPr lang="en-US" dirty="0">
              <a:solidFill>
                <a:prstClr val="black"/>
              </a:solidFill>
              <a:latin typeface="Calibri"/>
              <a:ea typeface="Verdana" pitchFamily="34" charset="0"/>
              <a:cs typeface="Verdana" pitchFamily="34" charset="0"/>
            </a:endParaRPr>
          </a:p>
        </p:txBody>
      </p:sp>
    </p:spTree>
    <p:extLst>
      <p:ext uri="{BB962C8B-B14F-4D97-AF65-F5344CB8AC3E}">
        <p14:creationId xmlns:p14="http://schemas.microsoft.com/office/powerpoint/2010/main" xmlns="" val="400245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596" y="548680"/>
            <a:ext cx="5654548" cy="461665"/>
          </a:xfrm>
          <a:prstGeom prst="rect">
            <a:avLst/>
          </a:prstGeom>
          <a:noFill/>
        </p:spPr>
        <p:txBody>
          <a:bodyPr wrap="squar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Unit Names (RHLI) or Numbers (114</a:t>
            </a:r>
            <a:r>
              <a:rPr lang="en-US" sz="2400" baseline="300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a:t>
            </a: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0" name="TextBox 9"/>
          <p:cNvSpPr txBox="1"/>
          <p:nvPr/>
        </p:nvSpPr>
        <p:spPr>
          <a:xfrm>
            <a:off x="142844" y="-24"/>
            <a:ext cx="6301364"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Basic Starting Information</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6" name="TextBox 5"/>
          <p:cNvSpPr txBox="1"/>
          <p:nvPr/>
        </p:nvSpPr>
        <p:spPr>
          <a:xfrm>
            <a:off x="2583788" y="1364575"/>
            <a:ext cx="3682418" cy="1200329"/>
          </a:xfrm>
          <a:prstGeom prst="rect">
            <a:avLst/>
          </a:prstGeom>
          <a:noFill/>
        </p:spPr>
        <p:txBody>
          <a:bodyPr wrap="none" rtlCol="0">
            <a:spAutoFit/>
          </a:bodyPr>
          <a:lstStyle/>
          <a:p>
            <a:r>
              <a:rPr lang="en-CA" b="1" dirty="0" smtClean="0">
                <a:effectLst>
                  <a:outerShdw blurRad="38100" dist="38100" dir="2700000" algn="tl">
                    <a:srgbClr val="000000">
                      <a:alpha val="43137"/>
                    </a:srgbClr>
                  </a:outerShdw>
                </a:effectLst>
                <a:latin typeface="+mn-lt"/>
              </a:rPr>
              <a:t>Name or Number of Military Unit</a:t>
            </a:r>
          </a:p>
          <a:p>
            <a:r>
              <a:rPr lang="en-CA" b="1" dirty="0" smtClean="0">
                <a:effectLst>
                  <a:outerShdw blurRad="38100" dist="38100" dir="2700000" algn="tl">
                    <a:srgbClr val="000000">
                      <a:alpha val="43137"/>
                    </a:srgbClr>
                  </a:outerShdw>
                </a:effectLst>
                <a:latin typeface="+mn-lt"/>
              </a:rPr>
              <a:t>Best</a:t>
            </a:r>
            <a:r>
              <a:rPr lang="en-CA" dirty="0" smtClean="0">
                <a:effectLst>
                  <a:outerShdw blurRad="38100" dist="38100" dir="2700000" algn="tl">
                    <a:srgbClr val="000000">
                      <a:alpha val="43137"/>
                    </a:srgbClr>
                  </a:outerShdw>
                </a:effectLst>
                <a:latin typeface="+mn-lt"/>
              </a:rPr>
              <a:t>: Unit in France (4</a:t>
            </a:r>
            <a:r>
              <a:rPr lang="en-CA" baseline="30000" dirty="0" smtClean="0">
                <a:effectLst>
                  <a:outerShdw blurRad="38100" dist="38100" dir="2700000" algn="tl">
                    <a:srgbClr val="000000">
                      <a:alpha val="43137"/>
                    </a:srgbClr>
                  </a:outerShdw>
                </a:effectLst>
                <a:latin typeface="+mn-lt"/>
              </a:rPr>
              <a:t>th</a:t>
            </a:r>
            <a:r>
              <a:rPr lang="en-CA" dirty="0" smtClean="0">
                <a:effectLst>
                  <a:outerShdw blurRad="38100" dist="38100" dir="2700000" algn="tl">
                    <a:srgbClr val="000000">
                      <a:alpha val="43137"/>
                    </a:srgbClr>
                  </a:outerShdw>
                </a:effectLst>
                <a:latin typeface="+mn-lt"/>
              </a:rPr>
              <a:t> Bn., CEF)</a:t>
            </a:r>
          </a:p>
          <a:p>
            <a:r>
              <a:rPr lang="en-CA" b="1" dirty="0" smtClean="0">
                <a:effectLst>
                  <a:outerShdw blurRad="38100" dist="38100" dir="2700000" algn="tl">
                    <a:srgbClr val="000000">
                      <a:alpha val="43137"/>
                    </a:srgbClr>
                  </a:outerShdw>
                </a:effectLst>
                <a:latin typeface="+mn-lt"/>
              </a:rPr>
              <a:t>Good</a:t>
            </a:r>
            <a:r>
              <a:rPr lang="en-CA" dirty="0" smtClean="0">
                <a:effectLst>
                  <a:outerShdw blurRad="38100" dist="38100" dir="2700000" algn="tl">
                    <a:srgbClr val="000000">
                      <a:alpha val="43137"/>
                    </a:srgbClr>
                  </a:outerShdw>
                </a:effectLst>
                <a:latin typeface="+mn-lt"/>
              </a:rPr>
              <a:t>: Unit in Canada (114</a:t>
            </a:r>
            <a:r>
              <a:rPr lang="en-CA" baseline="30000" dirty="0" smtClean="0">
                <a:effectLst>
                  <a:outerShdw blurRad="38100" dist="38100" dir="2700000" algn="tl">
                    <a:srgbClr val="000000">
                      <a:alpha val="43137"/>
                    </a:srgbClr>
                  </a:outerShdw>
                </a:effectLst>
                <a:latin typeface="+mn-lt"/>
              </a:rPr>
              <a:t>th</a:t>
            </a:r>
            <a:r>
              <a:rPr lang="en-CA" dirty="0" smtClean="0">
                <a:effectLst>
                  <a:outerShdw blurRad="38100" dist="38100" dir="2700000" algn="tl">
                    <a:srgbClr val="000000">
                      <a:alpha val="43137"/>
                    </a:srgbClr>
                  </a:outerShdw>
                </a:effectLst>
                <a:latin typeface="+mn-lt"/>
              </a:rPr>
              <a:t> Bn., CEF)</a:t>
            </a:r>
          </a:p>
          <a:p>
            <a:r>
              <a:rPr lang="en-CA" b="1" dirty="0" smtClean="0">
                <a:effectLst>
                  <a:outerShdw blurRad="38100" dist="38100" dir="2700000" algn="tl">
                    <a:srgbClr val="000000">
                      <a:alpha val="43137"/>
                    </a:srgbClr>
                  </a:outerShdw>
                </a:effectLst>
                <a:latin typeface="+mn-lt"/>
              </a:rPr>
              <a:t>Okay</a:t>
            </a:r>
            <a:r>
              <a:rPr lang="en-CA" dirty="0" smtClean="0">
                <a:effectLst>
                  <a:outerShdw blurRad="38100" dist="38100" dir="2700000" algn="tl">
                    <a:srgbClr val="000000">
                      <a:alpha val="43137"/>
                    </a:srgbClr>
                  </a:outerShdw>
                </a:effectLst>
                <a:latin typeface="+mn-lt"/>
              </a:rPr>
              <a:t>: Place of Enlistment (Cayuga)</a:t>
            </a:r>
            <a:endParaRPr lang="en-CA" dirty="0">
              <a:effectLst>
                <a:outerShdw blurRad="38100" dist="38100" dir="2700000" algn="tl">
                  <a:srgbClr val="000000">
                    <a:alpha val="43137"/>
                  </a:srgbClr>
                </a:outerShdw>
              </a:effectLst>
              <a:latin typeface="+mn-lt"/>
            </a:endParaRPr>
          </a:p>
        </p:txBody>
      </p:sp>
      <p:sp>
        <p:nvSpPr>
          <p:cNvPr id="12" name="Rectangle 11"/>
          <p:cNvSpPr/>
          <p:nvPr/>
        </p:nvSpPr>
        <p:spPr>
          <a:xfrm>
            <a:off x="2555776" y="980728"/>
            <a:ext cx="3888432" cy="461665"/>
          </a:xfrm>
          <a:prstGeom prst="rect">
            <a:avLst/>
          </a:prstGeom>
        </p:spPr>
        <p:txBody>
          <a:bodyPr wrap="square">
            <a:spAutoFit/>
          </a:bodyPr>
          <a:lstStyle/>
          <a:p>
            <a:pPr lvl="0"/>
            <a:r>
              <a:rPr lang="en-CA" sz="2400" dirty="0" smtClean="0">
                <a:solidFill>
                  <a:prstClr val="black"/>
                </a:solidFill>
                <a:effectLst>
                  <a:outerShdw blurRad="38100" dist="38100" dir="2700000" algn="tl">
                    <a:srgbClr val="000000">
                      <a:alpha val="43137"/>
                    </a:srgbClr>
                  </a:outerShdw>
                </a:effectLst>
                <a:latin typeface="Calibri"/>
              </a:rPr>
              <a:t>Reassigned Overseas:</a:t>
            </a:r>
            <a:endParaRPr lang="en-CA" sz="2400" dirty="0">
              <a:solidFill>
                <a:prstClr val="black"/>
              </a:solidFill>
              <a:effectLst>
                <a:outerShdw blurRad="38100" dist="38100" dir="2700000" algn="tl">
                  <a:srgbClr val="000000">
                    <a:alpha val="43137"/>
                  </a:srgbClr>
                </a:outerShdw>
              </a:effectLst>
              <a:latin typeface="Calibri"/>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6952" y="1095129"/>
            <a:ext cx="2215178" cy="2524827"/>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3597" y="3789040"/>
            <a:ext cx="8712968" cy="2734566"/>
          </a:xfrm>
          <a:prstGeom prst="rect">
            <a:avLst/>
          </a:prstGeom>
          <a:ln>
            <a:solidFill>
              <a:schemeClr val="tx1"/>
            </a:solidFill>
          </a:ln>
        </p:spPr>
      </p:pic>
      <p:sp>
        <p:nvSpPr>
          <p:cNvPr id="15" name="Rectangle 14"/>
          <p:cNvSpPr/>
          <p:nvPr/>
        </p:nvSpPr>
        <p:spPr>
          <a:xfrm>
            <a:off x="899592" y="5775647"/>
            <a:ext cx="7344816" cy="360040"/>
          </a:xfrm>
          <a:prstGeom prst="rect">
            <a:avLst/>
          </a:prstGeom>
          <a:solidFill>
            <a:srgbClr val="FFFF00">
              <a:alpha val="40000"/>
            </a:srgbClr>
          </a:solidFill>
          <a:ln>
            <a:solidFill>
              <a:srgbClr val="FFFF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81645" y="6510241"/>
            <a:ext cx="8854851" cy="276999"/>
          </a:xfrm>
          <a:prstGeom prst="rect">
            <a:avLst/>
          </a:prstGeom>
        </p:spPr>
        <p:txBody>
          <a:bodyPr wrap="square">
            <a:spAutoFit/>
          </a:bodyPr>
          <a:lstStyle/>
          <a:p>
            <a:r>
              <a:rPr lang="en-CA" sz="1200" i="1" dirty="0" smtClean="0">
                <a:solidFill>
                  <a:srgbClr val="000000"/>
                </a:solidFill>
                <a:latin typeface="+mn-lt"/>
              </a:rPr>
              <a:t>Records </a:t>
            </a:r>
            <a:r>
              <a:rPr lang="en-CA" sz="1200" i="1" dirty="0">
                <a:solidFill>
                  <a:srgbClr val="000000"/>
                </a:solidFill>
                <a:latin typeface="+mn-lt"/>
              </a:rPr>
              <a:t>of the Fourth Canadian Infantry Battalion in the Great War, 1914-1918 </a:t>
            </a:r>
            <a:r>
              <a:rPr lang="en-CA" sz="1200" dirty="0">
                <a:solidFill>
                  <a:srgbClr val="000000"/>
                </a:solidFill>
                <a:latin typeface="+mn-lt"/>
              </a:rPr>
              <a:t>(Toronto, 1924</a:t>
            </a:r>
            <a:r>
              <a:rPr lang="en-CA" sz="1200" dirty="0" smtClean="0">
                <a:solidFill>
                  <a:srgbClr val="000000"/>
                </a:solidFill>
                <a:latin typeface="+mn-lt"/>
              </a:rPr>
              <a:t>) by Capt. W. L. Gibson, Paymaster &amp; Historian</a:t>
            </a:r>
            <a:r>
              <a:rPr lang="en-CA" sz="1200" dirty="0" smtClean="0">
                <a:latin typeface="+mn-lt"/>
              </a:rPr>
              <a:t> </a:t>
            </a:r>
            <a:endParaRPr lang="en-CA" sz="1200" dirty="0">
              <a:latin typeface="+mn-lt"/>
            </a:endParaRPr>
          </a:p>
        </p:txBody>
      </p:sp>
      <p:sp>
        <p:nvSpPr>
          <p:cNvPr id="17" name="Oval 16"/>
          <p:cNvSpPr/>
          <p:nvPr/>
        </p:nvSpPr>
        <p:spPr>
          <a:xfrm>
            <a:off x="2987824" y="5661248"/>
            <a:ext cx="1296144" cy="309639"/>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2" name="Picture 2" descr="C:\Users\Gord\Documents\Work_MapCollection\Probus\Presentations\X_mark.png"/>
          <p:cNvPicPr>
            <a:picLocks noChangeAspect="1" noChangeArrowheads="1"/>
          </p:cNvPicPr>
          <p:nvPr/>
        </p:nvPicPr>
        <p:blipFill>
          <a:blip r:embed="rId5" cstate="print"/>
          <a:srcRect/>
          <a:stretch>
            <a:fillRect/>
          </a:stretch>
        </p:blipFill>
        <p:spPr bwMode="auto">
          <a:xfrm>
            <a:off x="6057067" y="1988840"/>
            <a:ext cx="531157" cy="607797"/>
          </a:xfrm>
          <a:prstGeom prst="rect">
            <a:avLst/>
          </a:prstGeom>
          <a:noFill/>
          <a:ln w="9525">
            <a:noFill/>
            <a:miter lim="800000"/>
            <a:headEnd/>
            <a:tailEnd/>
          </a:ln>
          <a:effectLst>
            <a:outerShdw blurRad="50800" dist="139700" dir="5400000" algn="ctr" rotWithShape="0">
              <a:srgbClr val="000000">
                <a:alpha val="43137"/>
              </a:srgbClr>
            </a:outerShdw>
          </a:effectLst>
        </p:spPr>
      </p:pic>
      <p:pic>
        <p:nvPicPr>
          <p:cNvPr id="23" name="Picture 4" descr="F:\Probus\images\check-mark-md.png"/>
          <p:cNvPicPr>
            <a:picLocks noChangeAspect="1" noChangeArrowheads="1"/>
          </p:cNvPicPr>
          <p:nvPr/>
        </p:nvPicPr>
        <p:blipFill>
          <a:blip r:embed="rId6" cstate="print"/>
          <a:srcRect/>
          <a:stretch>
            <a:fillRect/>
          </a:stretch>
        </p:blipFill>
        <p:spPr bwMode="auto">
          <a:xfrm>
            <a:off x="4111748" y="4995605"/>
            <a:ext cx="744537" cy="682625"/>
          </a:xfrm>
          <a:prstGeom prst="rect">
            <a:avLst/>
          </a:prstGeom>
          <a:noFill/>
          <a:ln w="9525">
            <a:noFill/>
            <a:miter lim="800000"/>
            <a:headEnd/>
            <a:tailEnd/>
          </a:ln>
          <a:effectLst>
            <a:outerShdw blurRad="50800" dist="127000" dir="5400000" algn="ctr" rotWithShape="0">
              <a:srgbClr val="000000">
                <a:alpha val="43137"/>
              </a:srgbClr>
            </a:outerShdw>
          </a:effectLst>
        </p:spPr>
      </p:pic>
      <p:pic>
        <p:nvPicPr>
          <p:cNvPr id="2" name="Picture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73780" y="254433"/>
            <a:ext cx="2046691" cy="2094447"/>
          </a:xfrm>
          <a:prstGeom prst="rect">
            <a:avLst/>
          </a:prstGeom>
          <a:ln>
            <a:solidFill>
              <a:schemeClr val="tx1"/>
            </a:solidFill>
          </a:ln>
          <a:effectLst>
            <a:outerShdw blurRad="50800" dist="127000" dir="3000000" algn="ctr" rotWithShape="0">
              <a:srgbClr val="000000">
                <a:alpha val="43137"/>
              </a:srgbClr>
            </a:outerShdw>
          </a:effectLst>
        </p:spPr>
      </p:pic>
      <p:sp>
        <p:nvSpPr>
          <p:cNvPr id="5" name="TextBox 4"/>
          <p:cNvSpPr txBox="1"/>
          <p:nvPr/>
        </p:nvSpPr>
        <p:spPr>
          <a:xfrm>
            <a:off x="2633970" y="2854677"/>
            <a:ext cx="6239400" cy="646331"/>
          </a:xfrm>
          <a:prstGeom prst="rect">
            <a:avLst/>
          </a:prstGeom>
          <a:noFill/>
        </p:spPr>
        <p:txBody>
          <a:bodyPr wrap="none" rtlCol="0">
            <a:spAutoFit/>
          </a:bodyPr>
          <a:lstStyle/>
          <a:p>
            <a:r>
              <a:rPr lang="en-CA" dirty="0" smtClean="0">
                <a:effectLst>
                  <a:outerShdw blurRad="38100" dist="38100" dir="2700000" algn="tl">
                    <a:srgbClr val="000000">
                      <a:alpha val="43137"/>
                    </a:srgbClr>
                  </a:outerShdw>
                </a:effectLst>
                <a:latin typeface="+mn-lt"/>
              </a:rPr>
              <a:t>42</a:t>
            </a:r>
            <a:r>
              <a:rPr lang="en-CA" baseline="30000" dirty="0" smtClean="0">
                <a:effectLst>
                  <a:outerShdw blurRad="38100" dist="38100" dir="2700000" algn="tl">
                    <a:srgbClr val="000000">
                      <a:alpha val="43137"/>
                    </a:srgbClr>
                  </a:outerShdw>
                </a:effectLst>
                <a:latin typeface="+mn-lt"/>
              </a:rPr>
              <a:t>nd</a:t>
            </a:r>
            <a:r>
              <a:rPr lang="en-CA" dirty="0" smtClean="0">
                <a:effectLst>
                  <a:outerShdw blurRad="38100" dist="38100" dir="2700000" algn="tl">
                    <a:srgbClr val="000000">
                      <a:alpha val="43137"/>
                    </a:srgbClr>
                  </a:outerShdw>
                </a:effectLst>
                <a:latin typeface="+mn-lt"/>
              </a:rPr>
              <a:t> Bn., CEF was a highland regiment recruiting out of Montreal</a:t>
            </a:r>
          </a:p>
          <a:p>
            <a:r>
              <a:rPr lang="en-CA" dirty="0" smtClean="0">
                <a:effectLst>
                  <a:outerShdw blurRad="38100" dist="38100" dir="2700000" algn="tl">
                    <a:srgbClr val="000000">
                      <a:alpha val="43137"/>
                    </a:srgbClr>
                  </a:outerShdw>
                </a:effectLst>
                <a:latin typeface="+mn-lt"/>
              </a:rPr>
              <a:t>authorized in 1914.</a:t>
            </a:r>
            <a:endParaRPr lang="en-CA" dirty="0">
              <a:effectLst>
                <a:outerShdw blurRad="38100" dist="38100" dir="2700000" algn="tl">
                  <a:srgbClr val="000000">
                    <a:alpha val="43137"/>
                  </a:srgbClr>
                </a:outerShdw>
              </a:effectLst>
              <a:latin typeface="+mn-lt"/>
            </a:endParaRPr>
          </a:p>
        </p:txBody>
      </p:sp>
      <p:sp>
        <p:nvSpPr>
          <p:cNvPr id="7" name="TextBox 6"/>
          <p:cNvSpPr txBox="1"/>
          <p:nvPr/>
        </p:nvSpPr>
        <p:spPr>
          <a:xfrm>
            <a:off x="6850893" y="2420018"/>
            <a:ext cx="2022477" cy="307777"/>
          </a:xfrm>
          <a:prstGeom prst="rect">
            <a:avLst/>
          </a:prstGeom>
          <a:noFill/>
        </p:spPr>
        <p:txBody>
          <a:bodyPr wrap="none" rtlCol="0">
            <a:spAutoFit/>
          </a:bodyPr>
          <a:lstStyle/>
          <a:p>
            <a:r>
              <a:rPr lang="en-CA" sz="1400" dirty="0" smtClean="0">
                <a:effectLst>
                  <a:outerShdw blurRad="38100" dist="38100" dir="2700000" algn="tl">
                    <a:srgbClr val="000000">
                      <a:alpha val="43137"/>
                    </a:srgbClr>
                  </a:outerShdw>
                </a:effectLst>
                <a:latin typeface="+mn-lt"/>
              </a:rPr>
              <a:t>Authorized Dec. 22, 1915</a:t>
            </a:r>
            <a:endParaRPr lang="en-CA" sz="1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xmlns="" val="966096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95936" y="1124744"/>
            <a:ext cx="4442649" cy="2279781"/>
          </a:xfrm>
          <a:prstGeom prst="rect">
            <a:avLst/>
          </a:prstGeom>
          <a:ln>
            <a:solidFill>
              <a:schemeClr val="tx1"/>
            </a:solidFill>
          </a:ln>
          <a:effectLst>
            <a:outerShdw blurRad="50800" dist="63500" dir="3000000" algn="ctr" rotWithShape="0">
              <a:srgbClr val="000000">
                <a:alpha val="43137"/>
              </a:srgbClr>
            </a:outerShdw>
          </a:effectLst>
        </p:spPr>
      </p:pic>
      <p:sp>
        <p:nvSpPr>
          <p:cNvPr id="8" name="TextBox 7"/>
          <p:cNvSpPr txBox="1"/>
          <p:nvPr/>
        </p:nvSpPr>
        <p:spPr>
          <a:xfrm>
            <a:off x="171894" y="548680"/>
            <a:ext cx="5918480"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War Diaries, Official, Unit, and Battle Histories</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0" name="TextBox 9"/>
          <p:cNvSpPr txBox="1"/>
          <p:nvPr/>
        </p:nvSpPr>
        <p:spPr>
          <a:xfrm>
            <a:off x="142844" y="-24"/>
            <a:ext cx="4573172"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Military Histories</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50099" y="192937"/>
            <a:ext cx="2912679" cy="2257891"/>
          </a:xfrm>
          <a:prstGeom prst="rect">
            <a:avLst/>
          </a:prstGeom>
          <a:ln>
            <a:solidFill>
              <a:schemeClr val="tx1"/>
            </a:solidFill>
          </a:ln>
          <a:effectLst>
            <a:outerShdw blurRad="50800" dist="127000" dir="3000000" algn="ctr" rotWithShape="0">
              <a:srgbClr val="000000">
                <a:alpha val="43137"/>
              </a:srgbClr>
            </a:outerShdw>
          </a:effectLst>
        </p:spPr>
      </p:pic>
      <p:sp>
        <p:nvSpPr>
          <p:cNvPr id="21" name="Rectangle 20"/>
          <p:cNvSpPr/>
          <p:nvPr/>
        </p:nvSpPr>
        <p:spPr>
          <a:xfrm>
            <a:off x="5652120" y="3429000"/>
            <a:ext cx="2914538" cy="276999"/>
          </a:xfrm>
          <a:prstGeom prst="rect">
            <a:avLst/>
          </a:prstGeom>
        </p:spPr>
        <p:txBody>
          <a:bodyPr wrap="square">
            <a:spAutoFit/>
          </a:bodyPr>
          <a:lstStyle/>
          <a:p>
            <a:r>
              <a:rPr lang="en-CA" sz="1200" dirty="0" smtClean="0">
                <a:solidFill>
                  <a:srgbClr val="000000"/>
                </a:solidFill>
                <a:latin typeface="Calibri"/>
              </a:rPr>
              <a:t>Capt. W. L. Gibson</a:t>
            </a:r>
            <a:r>
              <a:rPr lang="en-CA" sz="1200" dirty="0">
                <a:solidFill>
                  <a:srgbClr val="000000"/>
                </a:solidFill>
                <a:latin typeface="Calibri"/>
              </a:rPr>
              <a:t>, </a:t>
            </a:r>
            <a:r>
              <a:rPr lang="en-CA" sz="1200" dirty="0" smtClean="0">
                <a:solidFill>
                  <a:srgbClr val="000000"/>
                </a:solidFill>
                <a:latin typeface="Calibri"/>
              </a:rPr>
              <a:t>Paymaster and Historian</a:t>
            </a:r>
            <a:endParaRPr lang="en-CA" sz="1200" dirty="0">
              <a:solidFill>
                <a:prstClr val="black"/>
              </a:solidFill>
              <a:latin typeface="Calibri"/>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976522" y="4275449"/>
            <a:ext cx="1251662" cy="1910027"/>
          </a:xfrm>
          <a:prstGeom prst="rect">
            <a:avLst/>
          </a:prstGeom>
          <a:ln>
            <a:solidFill>
              <a:schemeClr val="tx1"/>
            </a:solidFill>
          </a:ln>
          <a:effectLst>
            <a:outerShdw blurRad="50800" dist="127000" dir="3000000" algn="ctr" rotWithShape="0">
              <a:srgbClr val="000000">
                <a:alpha val="43137"/>
              </a:srgbClr>
            </a:outerShdw>
          </a:effectLst>
        </p:spPr>
      </p:pic>
      <p:pic>
        <p:nvPicPr>
          <p:cNvPr id="14" name="Picture 1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67544" y="3437479"/>
            <a:ext cx="1339698" cy="1910027"/>
          </a:xfrm>
          <a:prstGeom prst="rect">
            <a:avLst/>
          </a:prstGeom>
          <a:ln>
            <a:solidFill>
              <a:schemeClr val="tx1"/>
            </a:solidFill>
          </a:ln>
          <a:effectLst>
            <a:outerShdw blurRad="50800" dist="127000" dir="3000000" algn="ctr" rotWithShape="0">
              <a:srgbClr val="000000">
                <a:alpha val="43137"/>
              </a:srgbClr>
            </a:outerShdw>
          </a:effectLst>
        </p:spPr>
      </p:pic>
      <p:pic>
        <p:nvPicPr>
          <p:cNvPr id="15" name="Picture 1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713653" y="3987417"/>
            <a:ext cx="1282283" cy="1910028"/>
          </a:xfrm>
          <a:prstGeom prst="rect">
            <a:avLst/>
          </a:prstGeom>
          <a:ln>
            <a:solidFill>
              <a:schemeClr val="tx1"/>
            </a:solidFill>
          </a:ln>
          <a:effectLst>
            <a:outerShdw blurRad="50800" dist="127000" dir="3000000" algn="ctr" rotWithShape="0">
              <a:srgbClr val="000000">
                <a:alpha val="43137"/>
              </a:srgbClr>
            </a:outerShdw>
          </a:effectLst>
        </p:spPr>
      </p:pic>
      <p:sp>
        <p:nvSpPr>
          <p:cNvPr id="18" name="TextBox 17"/>
          <p:cNvSpPr txBox="1"/>
          <p:nvPr/>
        </p:nvSpPr>
        <p:spPr>
          <a:xfrm>
            <a:off x="401423" y="1268760"/>
            <a:ext cx="1332416" cy="369332"/>
          </a:xfrm>
          <a:prstGeom prst="rect">
            <a:avLst/>
          </a:prstGeom>
          <a:noFill/>
        </p:spPr>
        <p:txBody>
          <a:bodyPr wrap="none" rtlCol="0">
            <a:spAutoFit/>
          </a:bodyPr>
          <a:lstStyle/>
          <a:p>
            <a:r>
              <a:rPr lang="en-CA" dirty="0" smtClean="0">
                <a:latin typeface="+mj-lt"/>
              </a:rPr>
              <a:t>War Diaries:</a:t>
            </a:r>
            <a:endParaRPr lang="en-CA" dirty="0">
              <a:latin typeface="+mj-lt"/>
            </a:endParaRPr>
          </a:p>
        </p:txBody>
      </p:sp>
      <p:sp>
        <p:nvSpPr>
          <p:cNvPr id="22" name="TextBox 21"/>
          <p:cNvSpPr txBox="1"/>
          <p:nvPr/>
        </p:nvSpPr>
        <p:spPr>
          <a:xfrm>
            <a:off x="395536" y="5469968"/>
            <a:ext cx="2169248" cy="461665"/>
          </a:xfrm>
          <a:prstGeom prst="rect">
            <a:avLst/>
          </a:prstGeom>
          <a:noFill/>
        </p:spPr>
        <p:txBody>
          <a:bodyPr wrap="none" rtlCol="0">
            <a:spAutoFit/>
          </a:bodyPr>
          <a:lstStyle/>
          <a:p>
            <a:r>
              <a:rPr lang="en-CA" sz="1200" dirty="0" smtClean="0">
                <a:latin typeface="+mn-lt"/>
              </a:rPr>
              <a:t>Argyll &amp; Sutherland Highlanders</a:t>
            </a:r>
          </a:p>
          <a:p>
            <a:r>
              <a:rPr lang="en-CA" sz="1200" dirty="0" smtClean="0">
                <a:latin typeface="+mn-lt"/>
              </a:rPr>
              <a:t>(expected May 2017)</a:t>
            </a:r>
            <a:endParaRPr lang="en-CA" sz="1200" dirty="0">
              <a:latin typeface="+mn-lt"/>
            </a:endParaRPr>
          </a:p>
        </p:txBody>
      </p:sp>
      <p:sp>
        <p:nvSpPr>
          <p:cNvPr id="24" name="Rectangle 2"/>
          <p:cNvSpPr>
            <a:spLocks noChangeArrowheads="1"/>
          </p:cNvSpPr>
          <p:nvPr/>
        </p:nvSpPr>
        <p:spPr bwMode="auto">
          <a:xfrm>
            <a:off x="395536" y="1609915"/>
            <a:ext cx="3584079"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mn-lt"/>
              </a:rPr>
              <a:t>From the start of the First World War, Canadian Expeditionary Force (</a:t>
            </a:r>
            <a:r>
              <a:rPr kumimoji="0" lang="en-US" altLang="en-US" sz="1200" b="0" i="0" u="none" strike="noStrike" cap="none" normalizeH="0" baseline="0" dirty="0" smtClean="0">
                <a:ln>
                  <a:noFill/>
                </a:ln>
                <a:solidFill>
                  <a:schemeClr val="tx1"/>
                </a:solidFill>
                <a:effectLst/>
                <a:latin typeface="+mn-lt"/>
              </a:rPr>
              <a:t>CEF</a:t>
            </a:r>
            <a:r>
              <a:rPr kumimoji="0" lang="en-US" altLang="en-US" sz="1200" b="0" i="0" u="none" strike="noStrike" cap="none" normalizeH="0" baseline="0" dirty="0" smtClean="0">
                <a:ln>
                  <a:noFill/>
                </a:ln>
                <a:solidFill>
                  <a:srgbClr val="000000"/>
                </a:solidFill>
                <a:effectLst/>
                <a:latin typeface="+mn-lt"/>
              </a:rPr>
              <a:t>) units were required to maintain a daily account of their "Actions in the Field." This log was called a War Diary. Infantry diaries were recorded by battalions, which consisted of approximately 1,000 men.</a:t>
            </a:r>
            <a:endParaRPr kumimoji="0" lang="en-US" altLang="en-US" sz="1200" b="0" i="0" u="none" strike="noStrike" cap="none" normalizeH="0" baseline="0" dirty="0" smtClean="0">
              <a:ln>
                <a:noFill/>
              </a:ln>
              <a:solidFill>
                <a:schemeClr val="tx1"/>
              </a:solidFill>
              <a:effectLst/>
              <a:latin typeface="+mn-lt"/>
            </a:endParaRPr>
          </a:p>
        </p:txBody>
      </p:sp>
      <p:sp>
        <p:nvSpPr>
          <p:cNvPr id="28" name="TextBox 27"/>
          <p:cNvSpPr txBox="1"/>
          <p:nvPr/>
        </p:nvSpPr>
        <p:spPr>
          <a:xfrm>
            <a:off x="395536" y="3051313"/>
            <a:ext cx="1518364" cy="369332"/>
          </a:xfrm>
          <a:prstGeom prst="rect">
            <a:avLst/>
          </a:prstGeom>
          <a:noFill/>
        </p:spPr>
        <p:txBody>
          <a:bodyPr wrap="none" rtlCol="0">
            <a:spAutoFit/>
          </a:bodyPr>
          <a:lstStyle/>
          <a:p>
            <a:r>
              <a:rPr lang="en-CA" dirty="0" smtClean="0">
                <a:latin typeface="+mn-lt"/>
              </a:rPr>
              <a:t>Unit Histories:</a:t>
            </a:r>
            <a:endParaRPr lang="en-CA" sz="1400" dirty="0">
              <a:latin typeface="+mn-lt"/>
            </a:endParaRPr>
          </a:p>
        </p:txBody>
      </p:sp>
      <p:sp>
        <p:nvSpPr>
          <p:cNvPr id="17" name="TextBox 16"/>
          <p:cNvSpPr txBox="1"/>
          <p:nvPr/>
        </p:nvSpPr>
        <p:spPr>
          <a:xfrm>
            <a:off x="2540284" y="3581505"/>
            <a:ext cx="1671676" cy="369332"/>
          </a:xfrm>
          <a:prstGeom prst="rect">
            <a:avLst/>
          </a:prstGeom>
          <a:noFill/>
        </p:spPr>
        <p:txBody>
          <a:bodyPr wrap="none" rtlCol="0">
            <a:spAutoFit/>
          </a:bodyPr>
          <a:lstStyle/>
          <a:p>
            <a:r>
              <a:rPr lang="en-CA" dirty="0" smtClean="0">
                <a:latin typeface="+mn-lt"/>
              </a:rPr>
              <a:t>Battle Histories:</a:t>
            </a:r>
            <a:endParaRPr lang="en-CA" dirty="0">
              <a:latin typeface="+mn-lt"/>
            </a:endParaRPr>
          </a:p>
        </p:txBody>
      </p:sp>
      <p:sp>
        <p:nvSpPr>
          <p:cNvPr id="19" name="TextBox 18"/>
          <p:cNvSpPr txBox="1"/>
          <p:nvPr/>
        </p:nvSpPr>
        <p:spPr>
          <a:xfrm>
            <a:off x="4738806" y="3915409"/>
            <a:ext cx="1777410" cy="369332"/>
          </a:xfrm>
          <a:prstGeom prst="rect">
            <a:avLst/>
          </a:prstGeom>
          <a:noFill/>
        </p:spPr>
        <p:txBody>
          <a:bodyPr wrap="none" rtlCol="0">
            <a:spAutoFit/>
          </a:bodyPr>
          <a:lstStyle/>
          <a:p>
            <a:r>
              <a:rPr lang="en-CA" dirty="0" smtClean="0">
                <a:latin typeface="+mn-lt"/>
              </a:rPr>
              <a:t>Official Histories:</a:t>
            </a:r>
            <a:endParaRPr lang="en-CA" dirty="0">
              <a:latin typeface="+mn-lt"/>
            </a:endParaRPr>
          </a:p>
        </p:txBody>
      </p:sp>
      <p:pic>
        <p:nvPicPr>
          <p:cNvPr id="26" name="Picture 2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164288" y="4607438"/>
            <a:ext cx="1265943" cy="1917906"/>
          </a:xfrm>
          <a:prstGeom prst="rect">
            <a:avLst/>
          </a:prstGeom>
          <a:ln>
            <a:solidFill>
              <a:schemeClr val="tx1"/>
            </a:solidFill>
          </a:ln>
          <a:effectLst>
            <a:outerShdw blurRad="50800" dist="127000" dir="3000000" algn="ctr" rotWithShape="0">
              <a:srgbClr val="000000">
                <a:alpha val="43137"/>
              </a:srgbClr>
            </a:outerShdw>
          </a:effectLst>
        </p:spPr>
      </p:pic>
      <p:sp>
        <p:nvSpPr>
          <p:cNvPr id="30" name="TextBox 29"/>
          <p:cNvSpPr txBox="1"/>
          <p:nvPr/>
        </p:nvSpPr>
        <p:spPr>
          <a:xfrm>
            <a:off x="6808253" y="4194149"/>
            <a:ext cx="1940211" cy="369332"/>
          </a:xfrm>
          <a:prstGeom prst="rect">
            <a:avLst/>
          </a:prstGeom>
          <a:noFill/>
        </p:spPr>
        <p:txBody>
          <a:bodyPr wrap="none" rtlCol="0">
            <a:spAutoFit/>
          </a:bodyPr>
          <a:lstStyle/>
          <a:p>
            <a:r>
              <a:rPr lang="en-CA" dirty="0" smtClean="0">
                <a:latin typeface="+mn-lt"/>
              </a:rPr>
              <a:t>Personal Memoirs:</a:t>
            </a:r>
            <a:endParaRPr lang="en-CA" dirty="0">
              <a:latin typeface="+mn-lt"/>
            </a:endParaRPr>
          </a:p>
        </p:txBody>
      </p:sp>
      <p:sp>
        <p:nvSpPr>
          <p:cNvPr id="31" name="Down Arrow 30"/>
          <p:cNvSpPr/>
          <p:nvPr/>
        </p:nvSpPr>
        <p:spPr>
          <a:xfrm rot="3164395">
            <a:off x="5651974" y="2109515"/>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xmlns="" val="289677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2455" y="1809638"/>
            <a:ext cx="7893961" cy="4856346"/>
          </a:xfrm>
          <a:prstGeom prst="rect">
            <a:avLst/>
          </a:prstGeom>
          <a:ln>
            <a:solidFill>
              <a:schemeClr val="tx1"/>
            </a:solidFill>
          </a:ln>
          <a:effectLst>
            <a:outerShdw blurRad="50800" dist="63500" dir="3000000" algn="ctr" rotWithShape="0">
              <a:srgbClr val="000000">
                <a:alpha val="43137"/>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6512" y="1728765"/>
            <a:ext cx="9107488" cy="2780355"/>
          </a:xfrm>
          <a:prstGeom prst="rect">
            <a:avLst/>
          </a:prstGeom>
          <a:ln>
            <a:solidFill>
              <a:schemeClr val="tx1"/>
            </a:solidFill>
          </a:ln>
          <a:effectLst>
            <a:outerShdw blurRad="50800" dist="127000" dir="5400000" algn="ctr" rotWithShape="0">
              <a:srgbClr val="000000">
                <a:alpha val="43137"/>
              </a:srgbClr>
            </a:outerShd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292653" y="4237811"/>
            <a:ext cx="2912679" cy="2257891"/>
          </a:xfrm>
          <a:prstGeom prst="rect">
            <a:avLst/>
          </a:prstGeom>
          <a:ln>
            <a:solidFill>
              <a:schemeClr val="tx1"/>
            </a:solidFill>
          </a:ln>
          <a:effectLst>
            <a:outerShdw blurRad="50800" dist="127000" dir="3000000" algn="ctr" rotWithShape="0">
              <a:srgbClr val="000000">
                <a:alpha val="43137"/>
              </a:srgbClr>
            </a:outerShdw>
          </a:effectLst>
        </p:spPr>
      </p:pic>
      <p:pic>
        <p:nvPicPr>
          <p:cNvPr id="11" name="Picture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403023" y="3658316"/>
            <a:ext cx="1463586" cy="2217336"/>
          </a:xfrm>
          <a:prstGeom prst="rect">
            <a:avLst/>
          </a:prstGeom>
          <a:ln>
            <a:solidFill>
              <a:schemeClr val="tx1"/>
            </a:solidFill>
          </a:ln>
          <a:effectLst>
            <a:outerShdw blurRad="50800" dist="127000" dir="3000000" algn="ctr" rotWithShape="0">
              <a:srgbClr val="000000">
                <a:alpha val="43137"/>
              </a:srgbClr>
            </a:outerShdw>
          </a:effectLst>
        </p:spPr>
      </p:pic>
      <p:sp>
        <p:nvSpPr>
          <p:cNvPr id="13" name="Down Arrow 12"/>
          <p:cNvSpPr/>
          <p:nvPr/>
        </p:nvSpPr>
        <p:spPr>
          <a:xfrm rot="20810309">
            <a:off x="1854406" y="1036304"/>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Down Arrow 13"/>
          <p:cNvSpPr/>
          <p:nvPr/>
        </p:nvSpPr>
        <p:spPr>
          <a:xfrm rot="20810309">
            <a:off x="929837" y="1062240"/>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TextBox 14"/>
          <p:cNvSpPr txBox="1"/>
          <p:nvPr/>
        </p:nvSpPr>
        <p:spPr>
          <a:xfrm>
            <a:off x="1074792" y="1025278"/>
            <a:ext cx="357790" cy="646331"/>
          </a:xfrm>
          <a:prstGeom prst="rect">
            <a:avLst/>
          </a:prstGeom>
          <a:noFill/>
        </p:spPr>
        <p:txBody>
          <a:bodyPr wrap="none" rtlCol="0">
            <a:spAutoFit/>
          </a:bodyPr>
          <a:lstStyle/>
          <a:p>
            <a:r>
              <a:rPr lang="en-CA" sz="3600" dirty="0" smtClean="0">
                <a:latin typeface="Bernard MT Condensed" panose="02050806060905020404" pitchFamily="18" charset="0"/>
              </a:rPr>
              <a:t>1</a:t>
            </a:r>
            <a:endParaRPr lang="en-CA" sz="3600" dirty="0">
              <a:latin typeface="Bernard MT Condensed" panose="02050806060905020404" pitchFamily="18" charset="0"/>
            </a:endParaRPr>
          </a:p>
        </p:txBody>
      </p:sp>
      <p:sp>
        <p:nvSpPr>
          <p:cNvPr id="16" name="TextBox 15"/>
          <p:cNvSpPr txBox="1"/>
          <p:nvPr/>
        </p:nvSpPr>
        <p:spPr>
          <a:xfrm>
            <a:off x="1979712" y="1049361"/>
            <a:ext cx="410690" cy="646331"/>
          </a:xfrm>
          <a:prstGeom prst="rect">
            <a:avLst/>
          </a:prstGeom>
          <a:noFill/>
        </p:spPr>
        <p:txBody>
          <a:bodyPr wrap="none" rtlCol="0">
            <a:spAutoFit/>
          </a:bodyPr>
          <a:lstStyle/>
          <a:p>
            <a:r>
              <a:rPr lang="en-CA" sz="3600" dirty="0" smtClean="0">
                <a:latin typeface="Bernard MT Condensed" panose="02050806060905020404" pitchFamily="18" charset="0"/>
              </a:rPr>
              <a:t>2</a:t>
            </a:r>
            <a:endParaRPr lang="en-CA" sz="3600" dirty="0">
              <a:latin typeface="Bernard MT Condensed" panose="02050806060905020404" pitchFamily="18" charset="0"/>
            </a:endParaRPr>
          </a:p>
        </p:txBody>
      </p:sp>
      <p:sp>
        <p:nvSpPr>
          <p:cNvPr id="17" name="TextBox 16"/>
          <p:cNvSpPr txBox="1"/>
          <p:nvPr/>
        </p:nvSpPr>
        <p:spPr>
          <a:xfrm>
            <a:off x="4369435" y="4315325"/>
            <a:ext cx="357790" cy="646331"/>
          </a:xfrm>
          <a:prstGeom prst="rect">
            <a:avLst/>
          </a:prstGeom>
          <a:noFill/>
        </p:spPr>
        <p:txBody>
          <a:bodyPr wrap="none" rtlCol="0">
            <a:spAutoFit/>
          </a:bodyPr>
          <a:lstStyle/>
          <a:p>
            <a:r>
              <a:rPr lang="en-CA" sz="3600" dirty="0" smtClean="0">
                <a:latin typeface="Bernard MT Condensed" panose="02050806060905020404" pitchFamily="18" charset="0"/>
              </a:rPr>
              <a:t>1</a:t>
            </a:r>
            <a:endParaRPr lang="en-CA" sz="3600" dirty="0">
              <a:latin typeface="Bernard MT Condensed" panose="02050806060905020404" pitchFamily="18" charset="0"/>
            </a:endParaRPr>
          </a:p>
        </p:txBody>
      </p:sp>
      <p:sp>
        <p:nvSpPr>
          <p:cNvPr id="18" name="TextBox 17"/>
          <p:cNvSpPr txBox="1"/>
          <p:nvPr/>
        </p:nvSpPr>
        <p:spPr>
          <a:xfrm>
            <a:off x="7395369" y="4322413"/>
            <a:ext cx="410690" cy="646331"/>
          </a:xfrm>
          <a:prstGeom prst="rect">
            <a:avLst/>
          </a:prstGeom>
          <a:noFill/>
        </p:spPr>
        <p:txBody>
          <a:bodyPr wrap="none" rtlCol="0">
            <a:spAutoFit/>
          </a:bodyPr>
          <a:lstStyle/>
          <a:p>
            <a:r>
              <a:rPr lang="en-CA" sz="3600" dirty="0" smtClean="0">
                <a:latin typeface="Bernard MT Condensed" panose="02050806060905020404" pitchFamily="18" charset="0"/>
              </a:rPr>
              <a:t>2</a:t>
            </a:r>
            <a:endParaRPr lang="en-CA" sz="3600" dirty="0">
              <a:latin typeface="Bernard MT Condensed" panose="02050806060905020404" pitchFamily="18" charset="0"/>
            </a:endParaRPr>
          </a:p>
        </p:txBody>
      </p:sp>
      <p:sp>
        <p:nvSpPr>
          <p:cNvPr id="19" name="Rectangle 18"/>
          <p:cNvSpPr/>
          <p:nvPr/>
        </p:nvSpPr>
        <p:spPr>
          <a:xfrm>
            <a:off x="10081" y="2564904"/>
            <a:ext cx="8982605" cy="229656"/>
          </a:xfrm>
          <a:prstGeom prst="rect">
            <a:avLst/>
          </a:prstGeom>
          <a:solidFill>
            <a:srgbClr val="FFFF00">
              <a:alpha val="30000"/>
            </a:srgbClr>
          </a:solidFill>
          <a:ln>
            <a:solidFill>
              <a:srgbClr val="FFFF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734059" y="2420888"/>
            <a:ext cx="1158421" cy="432048"/>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20"/>
          <p:cNvSpPr txBox="1"/>
          <p:nvPr/>
        </p:nvSpPr>
        <p:spPr>
          <a:xfrm>
            <a:off x="142844" y="-24"/>
            <a:ext cx="6301364"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Organizing Your Search</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23" name="TextBox 22"/>
          <p:cNvSpPr txBox="1"/>
          <p:nvPr/>
        </p:nvSpPr>
        <p:spPr>
          <a:xfrm>
            <a:off x="171894" y="548680"/>
            <a:ext cx="8302081"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Year-Month-Day-</a:t>
            </a:r>
            <a:r>
              <a:rPr lang="en-US" sz="2400"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Toponyms</a:t>
            </a: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-Excerpt-Notes-Page-Map Reference</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8" name="Oval 7"/>
          <p:cNvSpPr/>
          <p:nvPr/>
        </p:nvSpPr>
        <p:spPr>
          <a:xfrm>
            <a:off x="1619672" y="2466109"/>
            <a:ext cx="865521" cy="38682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Oval 21"/>
          <p:cNvSpPr/>
          <p:nvPr/>
        </p:nvSpPr>
        <p:spPr>
          <a:xfrm>
            <a:off x="1719602" y="4741911"/>
            <a:ext cx="1158421" cy="432048"/>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Down Arrow 8"/>
          <p:cNvSpPr/>
          <p:nvPr/>
        </p:nvSpPr>
        <p:spPr>
          <a:xfrm rot="20810309">
            <a:off x="1904905" y="4141847"/>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xmlns="" val="1974584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5536" y="985788"/>
            <a:ext cx="7848872" cy="5685128"/>
          </a:xfrm>
          <a:prstGeom prst="rect">
            <a:avLst/>
          </a:prstGeom>
          <a:ln>
            <a:solidFill>
              <a:schemeClr val="tx1"/>
            </a:solidFill>
          </a:ln>
          <a:effectLst>
            <a:outerShdw blurRad="50800" dist="127000" dir="3000000" algn="ctr" rotWithShape="0">
              <a:srgbClr val="000000">
                <a:alpha val="43137"/>
              </a:srgbClr>
            </a:outerShdw>
          </a:effectLst>
        </p:spPr>
      </p:pic>
      <p:sp>
        <p:nvSpPr>
          <p:cNvPr id="5" name="TextBox 4"/>
          <p:cNvSpPr txBox="1"/>
          <p:nvPr/>
        </p:nvSpPr>
        <p:spPr>
          <a:xfrm>
            <a:off x="286860" y="-24"/>
            <a:ext cx="3925100"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Website Search </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6" name="TextBox 5"/>
          <p:cNvSpPr txBox="1"/>
          <p:nvPr/>
        </p:nvSpPr>
        <p:spPr>
          <a:xfrm>
            <a:off x="315910" y="548680"/>
            <a:ext cx="3321037"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Finding Maps of the Area</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9" name="TextBox 8"/>
          <p:cNvSpPr txBox="1"/>
          <p:nvPr/>
        </p:nvSpPr>
        <p:spPr>
          <a:xfrm>
            <a:off x="1972758" y="1330797"/>
            <a:ext cx="445956" cy="246221"/>
          </a:xfrm>
          <a:prstGeom prst="rect">
            <a:avLst/>
          </a:prstGeom>
          <a:noFill/>
        </p:spPr>
        <p:txBody>
          <a:bodyPr wrap="none" rtlCol="0">
            <a:spAutoFit/>
          </a:bodyPr>
          <a:lstStyle/>
          <a:p>
            <a:r>
              <a:rPr lang="en-CA" sz="1000" dirty="0" smtClean="0">
                <a:latin typeface="+mn-lt"/>
              </a:rPr>
              <a:t>Vimy</a:t>
            </a:r>
            <a:endParaRPr lang="en-CA" sz="1000" dirty="0">
              <a:latin typeface="+mn-lt"/>
            </a:endParaRPr>
          </a:p>
        </p:txBody>
      </p:sp>
      <p:sp>
        <p:nvSpPr>
          <p:cNvPr id="12" name="TextBox 11"/>
          <p:cNvSpPr txBox="1"/>
          <p:nvPr/>
        </p:nvSpPr>
        <p:spPr>
          <a:xfrm>
            <a:off x="1972758" y="1309922"/>
            <a:ext cx="805029" cy="246221"/>
          </a:xfrm>
          <a:prstGeom prst="rect">
            <a:avLst/>
          </a:prstGeom>
          <a:solidFill>
            <a:schemeClr val="bg1"/>
          </a:solidFill>
        </p:spPr>
        <p:txBody>
          <a:bodyPr wrap="square" rtlCol="0">
            <a:spAutoFit/>
          </a:bodyPr>
          <a:lstStyle/>
          <a:p>
            <a:r>
              <a:rPr lang="en-CA" sz="1000" dirty="0" err="1" smtClean="0">
                <a:latin typeface="+mn-lt"/>
              </a:rPr>
              <a:t>Arleux</a:t>
            </a:r>
            <a:r>
              <a:rPr lang="en-CA" sz="1000" dirty="0" smtClean="0">
                <a:latin typeface="+mn-lt"/>
              </a:rPr>
              <a:t> Loop</a:t>
            </a:r>
            <a:endParaRPr lang="en-CA" sz="1000" dirty="0">
              <a:latin typeface="+mn-lt"/>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832" y="2158577"/>
            <a:ext cx="5097823" cy="1096234"/>
          </a:xfrm>
          <a:prstGeom prst="rect">
            <a:avLst/>
          </a:prstGeom>
          <a:ln>
            <a:solidFill>
              <a:schemeClr val="tx1"/>
            </a:solidFill>
          </a:ln>
          <a:effectLst>
            <a:outerShdw blurRad="50800" dist="127000" dir="3000000" algn="ctr" rotWithShape="0">
              <a:srgbClr val="000000">
                <a:alpha val="43137"/>
              </a:srgbClr>
            </a:outerShdw>
          </a:effectLst>
        </p:spPr>
      </p:pic>
      <p:pic>
        <p:nvPicPr>
          <p:cNvPr id="16" name="Picture 1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86877" y="2564904"/>
            <a:ext cx="5137251" cy="1112048"/>
          </a:xfrm>
          <a:prstGeom prst="rect">
            <a:avLst/>
          </a:prstGeom>
          <a:ln>
            <a:solidFill>
              <a:schemeClr val="tx1"/>
            </a:solidFill>
          </a:ln>
          <a:effectLst>
            <a:outerShdw blurRad="50800" dist="127000" dir="3000000" algn="ctr" rotWithShape="0">
              <a:srgbClr val="000000">
                <a:alpha val="43137"/>
              </a:srgbClr>
            </a:outerShdw>
          </a:effectLst>
        </p:spPr>
      </p:pic>
      <p:pic>
        <p:nvPicPr>
          <p:cNvPr id="17" name="Picture 3" descr="Library Logo B&amp;W-transparent.tif"/>
          <p:cNvPicPr>
            <a:picLocks noChangeAspect="1"/>
          </p:cNvPicPr>
          <p:nvPr/>
        </p:nvPicPr>
        <p:blipFill>
          <a:blip r:embed="rId6" cstate="print"/>
          <a:srcRect/>
          <a:stretch>
            <a:fillRect/>
          </a:stretch>
        </p:blipFill>
        <p:spPr bwMode="auto">
          <a:xfrm>
            <a:off x="7494314" y="83179"/>
            <a:ext cx="1500187" cy="836613"/>
          </a:xfrm>
          <a:prstGeom prst="rect">
            <a:avLst/>
          </a:prstGeom>
          <a:noFill/>
          <a:ln w="9525">
            <a:noFill/>
            <a:miter lim="800000"/>
            <a:headEnd/>
            <a:tailEnd/>
          </a:ln>
        </p:spPr>
      </p:pic>
    </p:spTree>
    <p:extLst>
      <p:ext uri="{BB962C8B-B14F-4D97-AF65-F5344CB8AC3E}">
        <p14:creationId xmlns:p14="http://schemas.microsoft.com/office/powerpoint/2010/main" xmlns="" val="281318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29196" y="3898847"/>
            <a:ext cx="1539949" cy="2333028"/>
          </a:xfrm>
          <a:prstGeom prst="rect">
            <a:avLst/>
          </a:prstGeom>
          <a:ln>
            <a:solidFill>
              <a:schemeClr val="tx1"/>
            </a:solidFill>
          </a:ln>
          <a:effectLst>
            <a:outerShdw blurRad="50800" dist="215900" dir="3000000" algn="ctr" rotWithShape="0">
              <a:srgbClr val="000000">
                <a:alpha val="43137"/>
              </a:srgbClr>
            </a:outerShdw>
          </a:effectLst>
        </p:spPr>
      </p:pic>
      <p:sp>
        <p:nvSpPr>
          <p:cNvPr id="8" name="TextBox 7"/>
          <p:cNvSpPr txBox="1"/>
          <p:nvPr/>
        </p:nvSpPr>
        <p:spPr>
          <a:xfrm>
            <a:off x="802108" y="836712"/>
            <a:ext cx="1846083" cy="2862322"/>
          </a:xfrm>
          <a:prstGeom prst="rect">
            <a:avLst/>
          </a:prstGeom>
          <a:noFill/>
        </p:spPr>
        <p:txBody>
          <a:bodyPr wrap="none" rtlCol="0">
            <a:spAutoFit/>
          </a:bodyPr>
          <a:lstStyle/>
          <a:p>
            <a:r>
              <a:rPr lang="en-CA" u="sng" dirty="0" smtClean="0">
                <a:effectLst>
                  <a:outerShdw blurRad="38100" dist="38100" dir="2700000" algn="tl">
                    <a:srgbClr val="000000">
                      <a:alpha val="43137"/>
                    </a:srgbClr>
                  </a:outerShdw>
                </a:effectLst>
                <a:latin typeface="+mn-lt"/>
              </a:rPr>
              <a:t>TRENCH MAP</a:t>
            </a:r>
          </a:p>
          <a:p>
            <a:r>
              <a:rPr lang="en-CA" dirty="0" smtClean="0">
                <a:effectLst>
                  <a:outerShdw blurRad="38100" dist="38100" dir="2700000" algn="tl">
                    <a:srgbClr val="000000">
                      <a:alpha val="43137"/>
                    </a:srgbClr>
                  </a:outerShdw>
                </a:effectLst>
                <a:latin typeface="+mn-lt"/>
              </a:rPr>
              <a:t>Gauchin Legal</a:t>
            </a:r>
          </a:p>
          <a:p>
            <a:r>
              <a:rPr lang="en-CA" dirty="0" smtClean="0">
                <a:effectLst>
                  <a:outerShdw blurRad="38100" dist="38100" dir="2700000" algn="tl">
                    <a:srgbClr val="000000">
                      <a:alpha val="43137"/>
                    </a:srgbClr>
                  </a:outerShdw>
                </a:effectLst>
                <a:latin typeface="+mn-lt"/>
              </a:rPr>
              <a:t>Madoc</a:t>
            </a:r>
          </a:p>
          <a:p>
            <a:r>
              <a:rPr lang="en-CA" dirty="0" smtClean="0">
                <a:effectLst>
                  <a:outerShdw blurRad="38100" dist="38100" dir="2700000" algn="tl">
                    <a:srgbClr val="000000">
                      <a:alpha val="43137"/>
                    </a:srgbClr>
                  </a:outerShdw>
                </a:effectLst>
                <a:latin typeface="+mn-lt"/>
              </a:rPr>
              <a:t>Haillicourt</a:t>
            </a:r>
          </a:p>
          <a:p>
            <a:r>
              <a:rPr lang="en-CA" dirty="0" smtClean="0">
                <a:effectLst>
                  <a:outerShdw blurRad="38100" dist="38100" dir="2700000" algn="tl">
                    <a:srgbClr val="000000">
                      <a:alpha val="43137"/>
                    </a:srgbClr>
                  </a:outerShdw>
                </a:effectLst>
                <a:latin typeface="+mn-lt"/>
              </a:rPr>
              <a:t>Ste. Marie </a:t>
            </a:r>
            <a:r>
              <a:rPr lang="en-CA" dirty="0" err="1" smtClean="0">
                <a:effectLst>
                  <a:outerShdw blurRad="38100" dist="38100" dir="2700000" algn="tl">
                    <a:srgbClr val="000000">
                      <a:alpha val="43137"/>
                    </a:srgbClr>
                  </a:outerShdw>
                </a:effectLst>
                <a:latin typeface="+mn-lt"/>
              </a:rPr>
              <a:t>Cappel</a:t>
            </a:r>
            <a:endParaRPr lang="en-CA" dirty="0" smtClean="0">
              <a:effectLst>
                <a:outerShdw blurRad="38100" dist="38100" dir="2700000" algn="tl">
                  <a:srgbClr val="000000">
                    <a:alpha val="43137"/>
                  </a:srgbClr>
                </a:outerShdw>
              </a:effectLst>
              <a:latin typeface="+mn-lt"/>
            </a:endParaRPr>
          </a:p>
          <a:p>
            <a:r>
              <a:rPr lang="en-CA" dirty="0">
                <a:effectLst>
                  <a:outerShdw blurRad="38100" dist="38100" dir="2700000" algn="tl">
                    <a:srgbClr val="000000">
                      <a:alpha val="43137"/>
                    </a:srgbClr>
                  </a:outerShdw>
                </a:effectLst>
                <a:latin typeface="+mn-lt"/>
              </a:rPr>
              <a:t>l</a:t>
            </a:r>
            <a:r>
              <a:rPr lang="en-CA" dirty="0" smtClean="0">
                <a:effectLst>
                  <a:outerShdw blurRad="38100" dist="38100" dir="2700000" algn="tl">
                    <a:srgbClr val="000000">
                      <a:alpha val="43137"/>
                    </a:srgbClr>
                  </a:outerShdw>
                </a:effectLst>
                <a:latin typeface="+mn-lt"/>
              </a:rPr>
              <a:t>e Mt. des Cats</a:t>
            </a:r>
          </a:p>
          <a:p>
            <a:r>
              <a:rPr lang="en-CA" dirty="0" smtClean="0">
                <a:effectLst>
                  <a:outerShdw blurRad="38100" dist="38100" dir="2700000" algn="tl">
                    <a:srgbClr val="000000">
                      <a:alpha val="43137"/>
                    </a:srgbClr>
                  </a:outerShdw>
                </a:effectLst>
                <a:latin typeface="+mn-lt"/>
              </a:rPr>
              <a:t>Bavinchove</a:t>
            </a:r>
          </a:p>
          <a:p>
            <a:r>
              <a:rPr lang="en-CA" dirty="0" smtClean="0">
                <a:effectLst>
                  <a:outerShdw blurRad="38100" dist="38100" dir="2700000" algn="tl">
                    <a:srgbClr val="000000">
                      <a:alpha val="43137"/>
                    </a:srgbClr>
                  </a:outerShdw>
                </a:effectLst>
                <a:latin typeface="+mn-lt"/>
              </a:rPr>
              <a:t>Wieltje</a:t>
            </a:r>
          </a:p>
          <a:p>
            <a:r>
              <a:rPr lang="en-CA" dirty="0" err="1" smtClean="0">
                <a:effectLst>
                  <a:outerShdw blurRad="38100" dist="38100" dir="2700000" algn="tl">
                    <a:srgbClr val="000000">
                      <a:alpha val="43137"/>
                    </a:srgbClr>
                  </a:outerShdw>
                </a:effectLst>
                <a:latin typeface="+mn-lt"/>
              </a:rPr>
              <a:t>Gravenstafel</a:t>
            </a:r>
            <a:endParaRPr lang="en-CA" dirty="0" smtClean="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Wimereux</a:t>
            </a:r>
            <a:endParaRPr lang="en-CA" dirty="0">
              <a:effectLst>
                <a:outerShdw blurRad="38100" dist="38100" dir="2700000" algn="tl">
                  <a:srgbClr val="000000">
                    <a:alpha val="43137"/>
                  </a:srgbClr>
                </a:outerShdw>
              </a:effectLst>
              <a:latin typeface="+mn-lt"/>
            </a:endParaRPr>
          </a:p>
        </p:txBody>
      </p:sp>
      <p:sp>
        <p:nvSpPr>
          <p:cNvPr id="9" name="TextBox 8"/>
          <p:cNvSpPr txBox="1"/>
          <p:nvPr/>
        </p:nvSpPr>
        <p:spPr>
          <a:xfrm>
            <a:off x="3776033" y="836712"/>
            <a:ext cx="2092111" cy="2862322"/>
          </a:xfrm>
          <a:prstGeom prst="rect">
            <a:avLst/>
          </a:prstGeom>
          <a:noFill/>
        </p:spPr>
        <p:txBody>
          <a:bodyPr wrap="none" rtlCol="0">
            <a:spAutoFit/>
          </a:bodyPr>
          <a:lstStyle/>
          <a:p>
            <a:r>
              <a:rPr lang="en-CA" u="sng" dirty="0" smtClean="0">
                <a:effectLst>
                  <a:outerShdw blurRad="38100" dist="38100" dir="2700000" algn="tl">
                    <a:srgbClr val="000000">
                      <a:alpha val="43137"/>
                    </a:srgbClr>
                  </a:outerShdw>
                </a:effectLst>
                <a:latin typeface="+mn-lt"/>
              </a:rPr>
              <a:t>4</a:t>
            </a:r>
            <a:r>
              <a:rPr lang="en-CA" u="sng" baseline="30000" dirty="0" smtClean="0">
                <a:effectLst>
                  <a:outerShdw blurRad="38100" dist="38100" dir="2700000" algn="tl">
                    <a:srgbClr val="000000">
                      <a:alpha val="43137"/>
                    </a:srgbClr>
                  </a:outerShdw>
                </a:effectLst>
                <a:latin typeface="+mn-lt"/>
              </a:rPr>
              <a:t>th</a:t>
            </a:r>
            <a:r>
              <a:rPr lang="en-CA" u="sng" dirty="0" smtClean="0">
                <a:effectLst>
                  <a:outerShdw blurRad="38100" dist="38100" dir="2700000" algn="tl">
                    <a:srgbClr val="000000">
                      <a:alpha val="43137"/>
                    </a:srgbClr>
                  </a:outerShdw>
                </a:effectLst>
                <a:latin typeface="+mn-lt"/>
              </a:rPr>
              <a:t> Bn. WAR DIARY</a:t>
            </a:r>
          </a:p>
          <a:p>
            <a:r>
              <a:rPr lang="en-CA" dirty="0" smtClean="0">
                <a:effectLst>
                  <a:outerShdw blurRad="38100" dist="38100" dir="2700000" algn="tl">
                    <a:srgbClr val="000000">
                      <a:alpha val="43137"/>
                    </a:srgbClr>
                  </a:outerShdw>
                </a:effectLst>
                <a:latin typeface="+mn-lt"/>
              </a:rPr>
              <a:t>Gauchin Le Gal</a:t>
            </a:r>
          </a:p>
          <a:p>
            <a:endParaRPr lang="en-CA" dirty="0" smtClean="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Haillecourt</a:t>
            </a:r>
          </a:p>
          <a:p>
            <a:r>
              <a:rPr lang="en-CA" dirty="0" smtClean="0">
                <a:effectLst>
                  <a:outerShdw blurRad="38100" dist="38100" dir="2700000" algn="tl">
                    <a:srgbClr val="000000">
                      <a:alpha val="43137"/>
                    </a:srgbClr>
                  </a:outerShdw>
                </a:effectLst>
                <a:latin typeface="+mn-lt"/>
              </a:rPr>
              <a:t>Ste. Marie </a:t>
            </a:r>
            <a:r>
              <a:rPr lang="en-CA" dirty="0" err="1" smtClean="0">
                <a:effectLst>
                  <a:outerShdw blurRad="38100" dist="38100" dir="2700000" algn="tl">
                    <a:srgbClr val="000000">
                      <a:alpha val="43137"/>
                    </a:srgbClr>
                  </a:outerShdw>
                </a:effectLst>
                <a:latin typeface="+mn-lt"/>
              </a:rPr>
              <a:t>Cappelle</a:t>
            </a:r>
            <a:endParaRPr lang="en-CA" dirty="0" smtClean="0">
              <a:effectLst>
                <a:outerShdw blurRad="38100" dist="38100" dir="2700000" algn="tl">
                  <a:srgbClr val="000000">
                    <a:alpha val="43137"/>
                  </a:srgbClr>
                </a:outerShdw>
              </a:effectLst>
              <a:latin typeface="+mn-lt"/>
            </a:endParaRPr>
          </a:p>
          <a:p>
            <a:endParaRPr lang="en-CA" dirty="0" smtClean="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Bavin Ghove</a:t>
            </a:r>
          </a:p>
          <a:p>
            <a:r>
              <a:rPr lang="en-CA" dirty="0" err="1" smtClean="0">
                <a:effectLst>
                  <a:outerShdw blurRad="38100" dist="38100" dir="2700000" algn="tl">
                    <a:srgbClr val="000000">
                      <a:alpha val="43137"/>
                    </a:srgbClr>
                  </a:outerShdw>
                </a:effectLst>
                <a:latin typeface="+mn-lt"/>
              </a:rPr>
              <a:t>Wiltje</a:t>
            </a:r>
            <a:endParaRPr lang="en-CA" dirty="0" smtClean="0">
              <a:effectLst>
                <a:outerShdw blurRad="38100" dist="38100" dir="2700000" algn="tl">
                  <a:srgbClr val="000000">
                    <a:alpha val="43137"/>
                  </a:srgbClr>
                </a:outerShdw>
              </a:effectLst>
              <a:latin typeface="+mn-lt"/>
            </a:endParaRPr>
          </a:p>
          <a:p>
            <a:r>
              <a:rPr lang="en-CA" dirty="0" err="1" smtClean="0">
                <a:effectLst>
                  <a:outerShdw blurRad="38100" dist="38100" dir="2700000" algn="tl">
                    <a:srgbClr val="000000">
                      <a:alpha val="43137"/>
                    </a:srgbClr>
                  </a:outerShdw>
                </a:effectLst>
                <a:latin typeface="+mn-lt"/>
              </a:rPr>
              <a:t>Grafenstrafel</a:t>
            </a:r>
            <a:endParaRPr lang="en-CA" dirty="0" smtClean="0">
              <a:effectLst>
                <a:outerShdw blurRad="38100" dist="38100" dir="2700000" algn="tl">
                  <a:srgbClr val="000000">
                    <a:alpha val="43137"/>
                  </a:srgbClr>
                </a:outerShdw>
              </a:effectLst>
              <a:latin typeface="+mn-lt"/>
            </a:endParaRPr>
          </a:p>
          <a:p>
            <a:endParaRPr lang="en-CA" dirty="0">
              <a:effectLst>
                <a:outerShdw blurRad="38100" dist="38100" dir="2700000" algn="tl">
                  <a:srgbClr val="000000">
                    <a:alpha val="43137"/>
                  </a:srgbClr>
                </a:outerShdw>
              </a:effectLst>
              <a:latin typeface="+mn-lt"/>
            </a:endParaRPr>
          </a:p>
        </p:txBody>
      </p:sp>
      <p:sp>
        <p:nvSpPr>
          <p:cNvPr id="10" name="TextBox 9"/>
          <p:cNvSpPr txBox="1"/>
          <p:nvPr/>
        </p:nvSpPr>
        <p:spPr>
          <a:xfrm>
            <a:off x="6697470" y="836712"/>
            <a:ext cx="2339752" cy="2862322"/>
          </a:xfrm>
          <a:prstGeom prst="rect">
            <a:avLst/>
          </a:prstGeom>
          <a:noFill/>
        </p:spPr>
        <p:txBody>
          <a:bodyPr wrap="square" rtlCol="0">
            <a:spAutoFit/>
          </a:bodyPr>
          <a:lstStyle/>
          <a:p>
            <a:r>
              <a:rPr lang="en-CA" u="sng" dirty="0" smtClean="0">
                <a:effectLst>
                  <a:outerShdw blurRad="38100" dist="38100" dir="2700000" algn="tl">
                    <a:srgbClr val="000000">
                      <a:alpha val="43137"/>
                    </a:srgbClr>
                  </a:outerShdw>
                </a:effectLst>
                <a:latin typeface="+mn-lt"/>
              </a:rPr>
              <a:t>ANDREW’S MEMOIR</a:t>
            </a:r>
          </a:p>
          <a:p>
            <a:endParaRPr lang="en-CA" dirty="0" smtClean="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Maroc</a:t>
            </a:r>
            <a:endParaRPr lang="en-CA" dirty="0">
              <a:effectLst>
                <a:outerShdw blurRad="38100" dist="38100" dir="2700000" algn="tl">
                  <a:srgbClr val="000000">
                    <a:alpha val="43137"/>
                  </a:srgbClr>
                </a:outerShdw>
              </a:effectLst>
              <a:latin typeface="+mn-lt"/>
            </a:endParaRPr>
          </a:p>
          <a:p>
            <a:endParaRPr lang="en-CA" dirty="0" smtClean="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Marie Qu’Appelle</a:t>
            </a:r>
          </a:p>
          <a:p>
            <a:r>
              <a:rPr lang="en-CA" dirty="0" smtClean="0">
                <a:effectLst>
                  <a:outerShdw blurRad="38100" dist="38100" dir="2700000" algn="tl">
                    <a:srgbClr val="000000">
                      <a:alpha val="43137"/>
                    </a:srgbClr>
                  </a:outerShdw>
                </a:effectLst>
                <a:latin typeface="+mn-lt"/>
              </a:rPr>
              <a:t>Monte de Cat</a:t>
            </a:r>
          </a:p>
          <a:p>
            <a:endParaRPr lang="en-CA" dirty="0">
              <a:effectLst>
                <a:outerShdw blurRad="38100" dist="38100" dir="2700000" algn="tl">
                  <a:srgbClr val="000000">
                    <a:alpha val="43137"/>
                  </a:srgbClr>
                </a:outerShdw>
              </a:effectLst>
              <a:latin typeface="+mn-lt"/>
            </a:endParaRPr>
          </a:p>
          <a:p>
            <a:endParaRPr lang="en-CA" dirty="0" smtClean="0">
              <a:effectLst>
                <a:outerShdw blurRad="38100" dist="38100" dir="2700000" algn="tl">
                  <a:srgbClr val="000000">
                    <a:alpha val="43137"/>
                  </a:srgbClr>
                </a:outerShdw>
              </a:effectLst>
              <a:latin typeface="+mn-lt"/>
            </a:endParaRPr>
          </a:p>
          <a:p>
            <a:r>
              <a:rPr lang="en-CA" dirty="0" err="1" smtClean="0">
                <a:effectLst>
                  <a:outerShdw blurRad="38100" dist="38100" dir="2700000" algn="tl">
                    <a:srgbClr val="000000">
                      <a:alpha val="43137"/>
                    </a:srgbClr>
                  </a:outerShdw>
                </a:effectLst>
                <a:latin typeface="+mn-lt"/>
              </a:rPr>
              <a:t>Gravenstaefel</a:t>
            </a:r>
            <a:endParaRPr lang="en-CA" dirty="0">
              <a:effectLst>
                <a:outerShdw blurRad="38100" dist="38100" dir="2700000" algn="tl">
                  <a:srgbClr val="000000">
                    <a:alpha val="43137"/>
                  </a:srgbClr>
                </a:outerShdw>
              </a:effectLst>
              <a:latin typeface="+mn-lt"/>
            </a:endParaRPr>
          </a:p>
          <a:p>
            <a:r>
              <a:rPr lang="en-CA" dirty="0" smtClean="0">
                <a:effectLst>
                  <a:outerShdw blurRad="38100" dist="38100" dir="2700000" algn="tl">
                    <a:srgbClr val="000000">
                      <a:alpha val="43137"/>
                    </a:srgbClr>
                  </a:outerShdw>
                </a:effectLst>
                <a:latin typeface="+mn-lt"/>
              </a:rPr>
              <a:t>Wimerow</a:t>
            </a:r>
            <a:endParaRPr lang="en-CA" dirty="0">
              <a:effectLst>
                <a:outerShdw blurRad="38100" dist="38100" dir="2700000" algn="tl">
                  <a:srgbClr val="000000">
                    <a:alpha val="43137"/>
                  </a:srgbClr>
                </a:outerShdw>
              </a:effectLst>
              <a:latin typeface="+mn-lt"/>
            </a:endParaRPr>
          </a:p>
        </p:txBody>
      </p:sp>
      <p:sp>
        <p:nvSpPr>
          <p:cNvPr id="11" name="Title 1"/>
          <p:cNvSpPr txBox="1">
            <a:spLocks/>
          </p:cNvSpPr>
          <p:nvPr/>
        </p:nvSpPr>
        <p:spPr>
          <a:xfrm>
            <a:off x="107504" y="110672"/>
            <a:ext cx="4752528" cy="654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CA" sz="4000" b="1" dirty="0" smtClean="0">
                <a:effectLst>
                  <a:outerShdw blurRad="38100" dist="38100" dir="2700000" algn="tl">
                    <a:srgbClr val="000000">
                      <a:alpha val="43137"/>
                    </a:srgbClr>
                  </a:outerShdw>
                </a:effectLst>
              </a:rPr>
              <a:t>Spelling of Toponyms</a:t>
            </a:r>
            <a:endParaRPr lang="en-CA" sz="4000" b="1" dirty="0">
              <a:effectLst>
                <a:outerShdw blurRad="38100" dist="38100" dir="2700000" algn="tl">
                  <a:srgbClr val="000000">
                    <a:alpha val="43137"/>
                  </a:srgbClr>
                </a:outerShdw>
              </a:effectLst>
            </a:endParaRPr>
          </a:p>
        </p:txBody>
      </p:sp>
      <p:sp>
        <p:nvSpPr>
          <p:cNvPr id="13" name="Rectangle 12"/>
          <p:cNvSpPr/>
          <p:nvPr/>
        </p:nvSpPr>
        <p:spPr>
          <a:xfrm>
            <a:off x="802108" y="1988840"/>
            <a:ext cx="7946356" cy="288032"/>
          </a:xfrm>
          <a:prstGeom prst="rect">
            <a:avLst/>
          </a:prstGeom>
          <a:solidFill>
            <a:srgbClr val="FFFF00">
              <a:alpha val="30000"/>
            </a:srgbClr>
          </a:solidFill>
          <a:ln>
            <a:solidFill>
              <a:srgbClr val="FFFF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802109" y="3068960"/>
            <a:ext cx="7946356" cy="310564"/>
          </a:xfrm>
          <a:prstGeom prst="rect">
            <a:avLst/>
          </a:prstGeom>
          <a:solidFill>
            <a:srgbClr val="FFFF00">
              <a:alpha val="30000"/>
            </a:srgbClr>
          </a:solidFill>
          <a:ln>
            <a:solidFill>
              <a:srgbClr val="FFFF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419872" y="3898847"/>
            <a:ext cx="3009607" cy="2333028"/>
          </a:xfrm>
          <a:prstGeom prst="rect">
            <a:avLst/>
          </a:prstGeom>
          <a:ln>
            <a:solidFill>
              <a:schemeClr val="tx1"/>
            </a:solidFill>
          </a:ln>
          <a:effectLst>
            <a:outerShdw blurRad="50800" dist="127000" dir="3000000" algn="ctr" rotWithShape="0">
              <a:srgbClr val="000000">
                <a:alpha val="43137"/>
              </a:srgbClr>
            </a:outerShdw>
          </a:effectLst>
        </p:spPr>
      </p:pic>
      <p:pic>
        <p:nvPicPr>
          <p:cNvPr id="2" name="Picture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1728" y="3905557"/>
            <a:ext cx="2839992" cy="2326317"/>
          </a:xfrm>
          <a:prstGeom prst="rect">
            <a:avLst/>
          </a:prstGeom>
          <a:ln>
            <a:solidFill>
              <a:schemeClr val="tx1"/>
            </a:solidFill>
          </a:ln>
          <a:effectLst>
            <a:outerShdw blurRad="50800" dist="127000" dir="3000000" algn="ctr" rotWithShape="0">
              <a:srgbClr val="000000">
                <a:alpha val="43137"/>
              </a:srgbClr>
            </a:outerShdw>
          </a:effectLst>
        </p:spPr>
      </p:pic>
    </p:spTree>
    <p:extLst>
      <p:ext uri="{BB962C8B-B14F-4D97-AF65-F5344CB8AC3E}">
        <p14:creationId xmlns:p14="http://schemas.microsoft.com/office/powerpoint/2010/main" xmlns="" val="365479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6117361" y="2348880"/>
            <a:ext cx="2775119" cy="341632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none" rtlCol="0">
            <a:spAutoFit/>
          </a:bodyPr>
          <a:lstStyle/>
          <a:p>
            <a:r>
              <a:rPr lang="en-CA" sz="2400" u="sng" dirty="0" smtClean="0">
                <a:solidFill>
                  <a:prstClr val="black"/>
                </a:solidFill>
                <a:effectLst>
                  <a:outerShdw blurRad="38100" dist="38100" dir="2700000" algn="tl">
                    <a:srgbClr val="000000">
                      <a:alpha val="43137"/>
                    </a:srgbClr>
                  </a:outerShdw>
                </a:effectLst>
                <a:latin typeface="Calibri"/>
              </a:rPr>
              <a:t>BRITISH ‘TOMMY’</a:t>
            </a:r>
          </a:p>
          <a:p>
            <a:r>
              <a:rPr lang="en-CA" sz="2400" dirty="0" smtClean="0">
                <a:solidFill>
                  <a:prstClr val="black"/>
                </a:solidFill>
                <a:effectLst>
                  <a:outerShdw blurRad="38100" dist="38100" dir="2700000" algn="tl">
                    <a:srgbClr val="000000">
                      <a:alpha val="43137"/>
                    </a:srgbClr>
                  </a:outerShdw>
                </a:effectLst>
                <a:latin typeface="Calibri"/>
              </a:rPr>
              <a:t>Wipers</a:t>
            </a:r>
          </a:p>
          <a:p>
            <a:r>
              <a:rPr lang="en-CA" sz="2400" dirty="0" smtClean="0">
                <a:solidFill>
                  <a:prstClr val="black"/>
                </a:solidFill>
                <a:effectLst>
                  <a:outerShdw blurRad="38100" dist="38100" dir="2700000" algn="tl">
                    <a:srgbClr val="000000">
                      <a:alpha val="43137"/>
                    </a:srgbClr>
                  </a:outerShdw>
                </a:effectLst>
                <a:latin typeface="Calibri"/>
              </a:rPr>
              <a:t>Eat-</a:t>
            </a:r>
            <a:r>
              <a:rPr lang="en-CA" sz="2400" dirty="0" err="1" smtClean="0">
                <a:solidFill>
                  <a:prstClr val="black"/>
                </a:solidFill>
                <a:effectLst>
                  <a:outerShdw blurRad="38100" dist="38100" dir="2700000" algn="tl">
                    <a:srgbClr val="000000">
                      <a:alpha val="43137"/>
                    </a:srgbClr>
                  </a:outerShdw>
                </a:effectLst>
                <a:latin typeface="Calibri"/>
              </a:rPr>
              <a:t>ables</a:t>
            </a:r>
            <a:r>
              <a:rPr lang="en-CA" sz="2400" dirty="0" smtClean="0">
                <a:solidFill>
                  <a:prstClr val="black"/>
                </a:solidFill>
                <a:effectLst>
                  <a:outerShdw blurRad="38100" dist="38100" dir="2700000" algn="tl">
                    <a:srgbClr val="000000">
                      <a:alpha val="43137"/>
                    </a:srgbClr>
                  </a:outerShdw>
                </a:effectLst>
                <a:latin typeface="Calibri"/>
              </a:rPr>
              <a:t>, Eat-apples</a:t>
            </a:r>
          </a:p>
          <a:p>
            <a:r>
              <a:rPr lang="en-CA" sz="2400" dirty="0" smtClean="0">
                <a:solidFill>
                  <a:prstClr val="black"/>
                </a:solidFill>
                <a:effectLst>
                  <a:outerShdw blurRad="38100" dist="38100" dir="2700000" algn="tl">
                    <a:srgbClr val="000000">
                      <a:alpha val="43137"/>
                    </a:srgbClr>
                  </a:outerShdw>
                </a:effectLst>
                <a:latin typeface="Calibri"/>
              </a:rPr>
              <a:t>Ocean Villas</a:t>
            </a:r>
          </a:p>
          <a:p>
            <a:r>
              <a:rPr lang="en-CA" sz="2400" dirty="0" smtClean="0">
                <a:solidFill>
                  <a:prstClr val="black"/>
                </a:solidFill>
                <a:effectLst>
                  <a:outerShdw blurRad="38100" dist="38100" dir="2700000" algn="tl">
                    <a:srgbClr val="000000">
                      <a:alpha val="43137"/>
                    </a:srgbClr>
                  </a:outerShdw>
                </a:effectLst>
                <a:latin typeface="Calibri"/>
              </a:rPr>
              <a:t>White Sheet</a:t>
            </a:r>
          </a:p>
          <a:p>
            <a:r>
              <a:rPr lang="en-CA" sz="2400" dirty="0" smtClean="0">
                <a:solidFill>
                  <a:prstClr val="black"/>
                </a:solidFill>
                <a:effectLst>
                  <a:outerShdw blurRad="38100" dist="38100" dir="2700000" algn="tl">
                    <a:srgbClr val="000000">
                      <a:alpha val="43137"/>
                    </a:srgbClr>
                  </a:outerShdw>
                </a:effectLst>
                <a:latin typeface="Calibri"/>
              </a:rPr>
              <a:t>Plug Street</a:t>
            </a:r>
          </a:p>
          <a:p>
            <a:r>
              <a:rPr lang="en-CA" sz="2400" dirty="0" smtClean="0">
                <a:solidFill>
                  <a:prstClr val="black"/>
                </a:solidFill>
                <a:effectLst>
                  <a:outerShdw blurRad="38100" dist="38100" dir="2700000" algn="tl">
                    <a:srgbClr val="000000">
                      <a:alpha val="43137"/>
                    </a:srgbClr>
                  </a:outerShdw>
                </a:effectLst>
                <a:latin typeface="Calibri"/>
              </a:rPr>
              <a:t>Hoop Lane</a:t>
            </a:r>
          </a:p>
          <a:p>
            <a:r>
              <a:rPr lang="en-CA" sz="2400" dirty="0" smtClean="0">
                <a:solidFill>
                  <a:prstClr val="black"/>
                </a:solidFill>
                <a:effectLst>
                  <a:outerShdw blurRad="38100" dist="38100" dir="2700000" algn="tl">
                    <a:srgbClr val="000000">
                      <a:alpha val="43137"/>
                    </a:srgbClr>
                  </a:outerShdw>
                </a:effectLst>
                <a:latin typeface="Calibri"/>
              </a:rPr>
              <a:t>Moo Cow Farm</a:t>
            </a:r>
          </a:p>
          <a:p>
            <a:r>
              <a:rPr lang="en-CA" sz="2400" dirty="0" smtClean="0">
                <a:solidFill>
                  <a:prstClr val="black"/>
                </a:solidFill>
                <a:effectLst>
                  <a:outerShdw blurRad="38100" dist="38100" dir="2700000" algn="tl">
                    <a:srgbClr val="000000">
                      <a:alpha val="43137"/>
                    </a:srgbClr>
                  </a:outerShdw>
                </a:effectLst>
                <a:latin typeface="Calibri"/>
              </a:rPr>
              <a:t>Bert</a:t>
            </a:r>
            <a:endParaRPr lang="en-CA" sz="2400" dirty="0">
              <a:solidFill>
                <a:prstClr val="black"/>
              </a:solidFill>
              <a:effectLst>
                <a:outerShdw blurRad="38100" dist="38100" dir="2700000" algn="tl">
                  <a:srgbClr val="000000">
                    <a:alpha val="43137"/>
                  </a:srgbClr>
                </a:outerShdw>
              </a:effectLst>
              <a:latin typeface="Calibri"/>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6932" y="2405965"/>
            <a:ext cx="3039259" cy="3039259"/>
          </a:xfrm>
          <a:prstGeom prst="rect">
            <a:avLst/>
          </a:prstGeom>
          <a:ln>
            <a:solidFill>
              <a:schemeClr val="tx1"/>
            </a:solidFill>
          </a:ln>
          <a:effectLst>
            <a:outerShdw blurRad="50800" dist="215900" dir="3000000" algn="ctr" rotWithShape="0">
              <a:srgbClr val="000000">
                <a:alpha val="43137"/>
              </a:srgbClr>
            </a:outerShdw>
          </a:effectLst>
        </p:spPr>
      </p:pic>
      <p:sp>
        <p:nvSpPr>
          <p:cNvPr id="5" name="TextBox 4"/>
          <p:cNvSpPr txBox="1"/>
          <p:nvPr/>
        </p:nvSpPr>
        <p:spPr>
          <a:xfrm>
            <a:off x="3871362" y="2348880"/>
            <a:ext cx="2051844" cy="341632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none" rtlCol="0">
            <a:spAutoFit/>
          </a:bodyPr>
          <a:lstStyle/>
          <a:p>
            <a:r>
              <a:rPr lang="en-CA" sz="2400" u="sng" dirty="0" smtClean="0">
                <a:solidFill>
                  <a:prstClr val="black"/>
                </a:solidFill>
                <a:effectLst>
                  <a:outerShdw blurRad="38100" dist="38100" dir="2700000" algn="tl">
                    <a:srgbClr val="000000">
                      <a:alpha val="43137"/>
                    </a:srgbClr>
                  </a:outerShdw>
                </a:effectLst>
                <a:latin typeface="Calibri"/>
              </a:rPr>
              <a:t>TRENCH MAP</a:t>
            </a:r>
          </a:p>
          <a:p>
            <a:r>
              <a:rPr lang="en-CA" sz="2400" dirty="0" smtClean="0">
                <a:solidFill>
                  <a:prstClr val="black"/>
                </a:solidFill>
                <a:effectLst>
                  <a:outerShdw blurRad="38100" dist="38100" dir="2700000" algn="tl">
                    <a:srgbClr val="000000">
                      <a:alpha val="43137"/>
                    </a:srgbClr>
                  </a:outerShdw>
                </a:effectLst>
                <a:latin typeface="Calibri"/>
              </a:rPr>
              <a:t>Ypres</a:t>
            </a:r>
          </a:p>
          <a:p>
            <a:r>
              <a:rPr lang="en-CA" sz="2400" dirty="0" err="1" smtClean="0">
                <a:solidFill>
                  <a:prstClr val="black"/>
                </a:solidFill>
                <a:effectLst>
                  <a:outerShdw blurRad="38100" dist="38100" dir="2700000" algn="tl">
                    <a:srgbClr val="000000">
                      <a:alpha val="43137"/>
                    </a:srgbClr>
                  </a:outerShdw>
                </a:effectLst>
                <a:latin typeface="Calibri"/>
              </a:rPr>
              <a:t>Etaples</a:t>
            </a:r>
            <a:endParaRPr lang="en-CA" sz="2400" dirty="0" smtClean="0">
              <a:solidFill>
                <a:prstClr val="black"/>
              </a:solidFill>
              <a:effectLst>
                <a:outerShdw blurRad="38100" dist="38100" dir="2700000" algn="tl">
                  <a:srgbClr val="000000">
                    <a:alpha val="43137"/>
                  </a:srgbClr>
                </a:outerShdw>
              </a:effectLst>
              <a:latin typeface="Calibri"/>
            </a:endParaRPr>
          </a:p>
          <a:p>
            <a:r>
              <a:rPr lang="en-CA" sz="2400" dirty="0" err="1" smtClean="0">
                <a:solidFill>
                  <a:prstClr val="black"/>
                </a:solidFill>
                <a:effectLst>
                  <a:outerShdw blurRad="38100" dist="38100" dir="2700000" algn="tl">
                    <a:srgbClr val="000000">
                      <a:alpha val="43137"/>
                    </a:srgbClr>
                  </a:outerShdw>
                </a:effectLst>
                <a:latin typeface="Calibri"/>
              </a:rPr>
              <a:t>Auchonvillers</a:t>
            </a:r>
            <a:endParaRPr lang="en-CA" sz="2400" dirty="0" smtClean="0">
              <a:solidFill>
                <a:prstClr val="black"/>
              </a:solidFill>
              <a:effectLst>
                <a:outerShdw blurRad="38100" dist="38100" dir="2700000" algn="tl">
                  <a:srgbClr val="000000">
                    <a:alpha val="43137"/>
                  </a:srgbClr>
                </a:outerShdw>
              </a:effectLst>
              <a:latin typeface="Calibri"/>
            </a:endParaRPr>
          </a:p>
          <a:p>
            <a:r>
              <a:rPr lang="en-CA" sz="2400" dirty="0" err="1" smtClean="0">
                <a:solidFill>
                  <a:prstClr val="black"/>
                </a:solidFill>
                <a:effectLst>
                  <a:outerShdw blurRad="38100" dist="38100" dir="2700000" algn="tl">
                    <a:srgbClr val="000000">
                      <a:alpha val="43137"/>
                    </a:srgbClr>
                  </a:outerShdw>
                </a:effectLst>
                <a:latin typeface="Calibri"/>
              </a:rPr>
              <a:t>Wytschaete</a:t>
            </a:r>
            <a:endParaRPr lang="en-CA" sz="2400" dirty="0" smtClean="0">
              <a:solidFill>
                <a:prstClr val="black"/>
              </a:solidFill>
              <a:effectLst>
                <a:outerShdw blurRad="38100" dist="38100" dir="2700000" algn="tl">
                  <a:srgbClr val="000000">
                    <a:alpha val="43137"/>
                  </a:srgbClr>
                </a:outerShdw>
              </a:effectLst>
              <a:latin typeface="Calibri"/>
            </a:endParaRPr>
          </a:p>
          <a:p>
            <a:r>
              <a:rPr lang="en-CA" sz="2400" dirty="0" err="1" smtClean="0">
                <a:solidFill>
                  <a:prstClr val="black"/>
                </a:solidFill>
                <a:effectLst>
                  <a:outerShdw blurRad="38100" dist="38100" dir="2700000" algn="tl">
                    <a:srgbClr val="000000">
                      <a:alpha val="43137"/>
                    </a:srgbClr>
                  </a:outerShdw>
                </a:effectLst>
                <a:latin typeface="Calibri"/>
              </a:rPr>
              <a:t>Ploegsteert</a:t>
            </a:r>
            <a:endParaRPr lang="en-CA" sz="2400" dirty="0" smtClean="0">
              <a:solidFill>
                <a:prstClr val="black"/>
              </a:solidFill>
              <a:effectLst>
                <a:outerShdw blurRad="38100" dist="38100" dir="2700000" algn="tl">
                  <a:srgbClr val="000000">
                    <a:alpha val="43137"/>
                  </a:srgbClr>
                </a:outerShdw>
              </a:effectLst>
              <a:latin typeface="Calibri"/>
            </a:endParaRPr>
          </a:p>
          <a:p>
            <a:r>
              <a:rPr lang="en-CA" sz="2400" dirty="0" err="1" smtClean="0">
                <a:solidFill>
                  <a:prstClr val="black"/>
                </a:solidFill>
                <a:effectLst>
                  <a:outerShdw blurRad="38100" dist="38100" dir="2700000" algn="tl">
                    <a:srgbClr val="000000">
                      <a:alpha val="43137"/>
                    </a:srgbClr>
                  </a:outerShdw>
                </a:effectLst>
                <a:latin typeface="Calibri"/>
              </a:rPr>
              <a:t>Houplines</a:t>
            </a:r>
            <a:endParaRPr lang="en-CA" sz="2400" dirty="0" smtClean="0">
              <a:solidFill>
                <a:prstClr val="black"/>
              </a:solidFill>
              <a:effectLst>
                <a:outerShdw blurRad="38100" dist="38100" dir="2700000" algn="tl">
                  <a:srgbClr val="000000">
                    <a:alpha val="43137"/>
                  </a:srgbClr>
                </a:outerShdw>
              </a:effectLst>
              <a:latin typeface="Calibri"/>
            </a:endParaRPr>
          </a:p>
          <a:p>
            <a:r>
              <a:rPr lang="en-CA" sz="2400" dirty="0" err="1" smtClean="0">
                <a:solidFill>
                  <a:prstClr val="black"/>
                </a:solidFill>
                <a:effectLst>
                  <a:outerShdw blurRad="38100" dist="38100" dir="2700000" algn="tl">
                    <a:srgbClr val="000000">
                      <a:alpha val="43137"/>
                    </a:srgbClr>
                  </a:outerShdw>
                </a:effectLst>
                <a:latin typeface="Calibri"/>
              </a:rPr>
              <a:t>Mouquet</a:t>
            </a:r>
            <a:r>
              <a:rPr lang="en-CA" sz="2400" dirty="0" smtClean="0">
                <a:solidFill>
                  <a:prstClr val="black"/>
                </a:solidFill>
                <a:effectLst>
                  <a:outerShdw blurRad="38100" dist="38100" dir="2700000" algn="tl">
                    <a:srgbClr val="000000">
                      <a:alpha val="43137"/>
                    </a:srgbClr>
                  </a:outerShdw>
                </a:effectLst>
                <a:latin typeface="Calibri"/>
              </a:rPr>
              <a:t> Farm</a:t>
            </a:r>
          </a:p>
          <a:p>
            <a:r>
              <a:rPr lang="en-CA" sz="2400" dirty="0" smtClean="0">
                <a:solidFill>
                  <a:prstClr val="black"/>
                </a:solidFill>
                <a:effectLst>
                  <a:outerShdw blurRad="38100" dist="38100" dir="2700000" algn="tl">
                    <a:srgbClr val="000000">
                      <a:alpha val="43137"/>
                    </a:srgbClr>
                  </a:outerShdw>
                </a:effectLst>
                <a:latin typeface="Calibri"/>
              </a:rPr>
              <a:t>Albert</a:t>
            </a:r>
            <a:endParaRPr lang="en-CA" sz="2400" dirty="0">
              <a:solidFill>
                <a:prstClr val="black"/>
              </a:solidFill>
              <a:effectLst>
                <a:outerShdw blurRad="38100" dist="38100" dir="2700000" algn="tl">
                  <a:srgbClr val="000000">
                    <a:alpha val="43137"/>
                  </a:srgbClr>
                </a:outerShdw>
              </a:effectLst>
              <a:latin typeface="Calibri"/>
            </a:endParaRPr>
          </a:p>
        </p:txBody>
      </p:sp>
      <p:sp>
        <p:nvSpPr>
          <p:cNvPr id="11" name="Title 1"/>
          <p:cNvSpPr txBox="1">
            <a:spLocks/>
          </p:cNvSpPr>
          <p:nvPr/>
        </p:nvSpPr>
        <p:spPr>
          <a:xfrm>
            <a:off x="178786" y="110672"/>
            <a:ext cx="5545342" cy="654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CA" sz="4000" b="1" dirty="0" smtClean="0">
                <a:solidFill>
                  <a:prstClr val="black"/>
                </a:solidFill>
                <a:effectLst>
                  <a:outerShdw blurRad="38100" dist="38100" dir="2700000" algn="tl">
                    <a:srgbClr val="000000">
                      <a:alpha val="43137"/>
                    </a:srgbClr>
                  </a:outerShdw>
                </a:effectLst>
              </a:rPr>
              <a:t>Humorous Corruptions</a:t>
            </a:r>
            <a:endParaRPr lang="en-CA" sz="4000" b="1" dirty="0">
              <a:solidFill>
                <a:prstClr val="black"/>
              </a:solidFill>
              <a:effectLst>
                <a:outerShdw blurRad="38100" dist="38100" dir="2700000" algn="tl">
                  <a:srgbClr val="000000">
                    <a:alpha val="43137"/>
                  </a:srgbClr>
                </a:outerShdw>
              </a:effectLst>
            </a:endParaRPr>
          </a:p>
        </p:txBody>
      </p:sp>
      <p:sp>
        <p:nvSpPr>
          <p:cNvPr id="2" name="TextBox 1"/>
          <p:cNvSpPr txBox="1"/>
          <p:nvPr/>
        </p:nvSpPr>
        <p:spPr>
          <a:xfrm>
            <a:off x="758980" y="5589240"/>
            <a:ext cx="2256259" cy="307777"/>
          </a:xfrm>
          <a:prstGeom prst="rect">
            <a:avLst/>
          </a:prstGeom>
          <a:noFill/>
        </p:spPr>
        <p:txBody>
          <a:bodyPr wrap="none" rtlCol="0">
            <a:spAutoFit/>
          </a:bodyPr>
          <a:lstStyle/>
          <a:p>
            <a:r>
              <a:rPr lang="en-CA" sz="1400" dirty="0" smtClean="0">
                <a:effectLst>
                  <a:outerShdw blurRad="38100" dist="38100" dir="2700000" algn="tl">
                    <a:srgbClr val="000000">
                      <a:alpha val="43137"/>
                    </a:srgbClr>
                  </a:outerShdw>
                </a:effectLst>
                <a:latin typeface="+mn-lt"/>
              </a:rPr>
              <a:t>The Humble British ‘Tommy’</a:t>
            </a:r>
            <a:endParaRPr lang="en-CA" sz="1400" dirty="0">
              <a:effectLst>
                <a:outerShdw blurRad="38100" dist="38100" dir="2700000" algn="tl">
                  <a:srgbClr val="000000">
                    <a:alpha val="43137"/>
                  </a:srgbClr>
                </a:outerShdw>
              </a:effectLst>
              <a:latin typeface="+mn-lt"/>
            </a:endParaRPr>
          </a:p>
        </p:txBody>
      </p:sp>
      <p:sp>
        <p:nvSpPr>
          <p:cNvPr id="7" name="TextBox 6"/>
          <p:cNvSpPr txBox="1"/>
          <p:nvPr/>
        </p:nvSpPr>
        <p:spPr>
          <a:xfrm>
            <a:off x="227600" y="663079"/>
            <a:ext cx="3984360"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Translations from ‘Trench Talk’</a:t>
            </a:r>
            <a:endParaRPr lang="en-CA" sz="2400" dirty="0">
              <a:solidFill>
                <a:prstClr val="black"/>
              </a:solidFill>
              <a:effectLst>
                <a:outerShdw blurRad="38100" dist="38100" dir="2700000" algn="tl">
                  <a:srgbClr val="000000">
                    <a:alpha val="43137"/>
                  </a:srgbClr>
                </a:outerShdw>
              </a:effectLst>
              <a:latin typeface="Calibri"/>
            </a:endParaRPr>
          </a:p>
        </p:txBody>
      </p:sp>
      <p:grpSp>
        <p:nvGrpSpPr>
          <p:cNvPr id="6" name="Group 5"/>
          <p:cNvGrpSpPr/>
          <p:nvPr/>
        </p:nvGrpSpPr>
        <p:grpSpPr>
          <a:xfrm>
            <a:off x="2559182" y="1268760"/>
            <a:ext cx="2541768" cy="864096"/>
            <a:chOff x="2559182" y="1268760"/>
            <a:chExt cx="2541768" cy="864096"/>
          </a:xfrm>
        </p:grpSpPr>
        <p:sp>
          <p:nvSpPr>
            <p:cNvPr id="12" name="Rounded Rectangular Callout 11"/>
            <p:cNvSpPr/>
            <p:nvPr/>
          </p:nvSpPr>
          <p:spPr>
            <a:xfrm>
              <a:off x="2559182" y="1268760"/>
              <a:ext cx="2541768" cy="864096"/>
            </a:xfrm>
            <a:prstGeom prst="wedgeRoundRectCallout">
              <a:avLst>
                <a:gd name="adj1" fmla="val -39039"/>
                <a:gd name="adj2" fmla="val 9307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2771800" y="1523604"/>
              <a:ext cx="2216248" cy="369332"/>
            </a:xfrm>
            <a:prstGeom prst="rect">
              <a:avLst/>
            </a:prstGeom>
            <a:noFill/>
          </p:spPr>
          <p:txBody>
            <a:bodyPr wrap="none" rtlCol="0">
              <a:spAutoFit/>
            </a:bodyPr>
            <a:lstStyle/>
            <a:p>
              <a:r>
                <a:rPr lang="en-CA" dirty="0" smtClean="0">
                  <a:latin typeface="+mn-lt"/>
                </a:rPr>
                <a:t>parlay-view on-glaze?</a:t>
              </a:r>
              <a:endParaRPr lang="en-CA" dirty="0">
                <a:latin typeface="+mn-lt"/>
              </a:endParaRPr>
            </a:p>
          </p:txBody>
        </p:sp>
      </p:grpSp>
    </p:spTree>
    <p:extLst>
      <p:ext uri="{BB962C8B-B14F-4D97-AF65-F5344CB8AC3E}">
        <p14:creationId xmlns:p14="http://schemas.microsoft.com/office/powerpoint/2010/main" xmlns="" val="412686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06" y="-24"/>
            <a:ext cx="5005790" cy="654032"/>
          </a:xfrm>
        </p:spPr>
        <p:txBody>
          <a:bodyPr>
            <a:normAutofit/>
          </a:bodyPr>
          <a:lstStyle/>
          <a:p>
            <a:pPr algn="l"/>
            <a:r>
              <a:rPr lang="en-CA" sz="3600" b="1" dirty="0" smtClean="0">
                <a:effectLst>
                  <a:outerShdw blurRad="38100" dist="38100" dir="2700000" algn="tl">
                    <a:srgbClr val="000000">
                      <a:alpha val="43137"/>
                    </a:srgbClr>
                  </a:outerShdw>
                </a:effectLst>
              </a:rPr>
              <a:t>WWI Trench Geography</a:t>
            </a:r>
            <a:endParaRPr lang="en-CA" sz="3600" b="1" dirty="0">
              <a:effectLst>
                <a:outerShdw blurRad="38100" dist="38100" dir="2700000" algn="tl">
                  <a:srgbClr val="000000">
                    <a:alpha val="43137"/>
                  </a:srgbClr>
                </a:outerShdw>
              </a:effectLst>
            </a:endParaRPr>
          </a:p>
        </p:txBody>
      </p:sp>
      <p:sp>
        <p:nvSpPr>
          <p:cNvPr id="3" name="TextBox 2"/>
          <p:cNvSpPr txBox="1">
            <a:spLocks noChangeArrowheads="1"/>
          </p:cNvSpPr>
          <p:nvPr/>
        </p:nvSpPr>
        <p:spPr bwMode="auto">
          <a:xfrm>
            <a:off x="323528" y="511512"/>
            <a:ext cx="4752528" cy="923330"/>
          </a:xfrm>
          <a:prstGeom prst="rect">
            <a:avLst/>
          </a:prstGeom>
          <a:noFill/>
          <a:ln w="9525">
            <a:noFill/>
            <a:miter lim="800000"/>
            <a:headEnd/>
            <a:tailEnd/>
          </a:ln>
        </p:spPr>
        <p:txBody>
          <a:bodyPr wrap="square">
            <a:spAutoFit/>
          </a:bodyPr>
          <a:lstStyle/>
          <a:p>
            <a:pPr fontAlgn="auto">
              <a:spcBef>
                <a:spcPts val="0"/>
              </a:spcBef>
              <a:spcAft>
                <a:spcPts val="0"/>
              </a:spcAft>
            </a:pPr>
            <a:r>
              <a:rPr lang="en-US" dirty="0" smtClean="0">
                <a:solidFill>
                  <a:prstClr val="black"/>
                </a:solidFill>
                <a:effectLst>
                  <a:outerShdw blurRad="38100" dist="38100" dir="2700000" algn="tl">
                    <a:srgbClr val="000000">
                      <a:alpha val="43137"/>
                    </a:srgbClr>
                  </a:outerShdw>
                </a:effectLst>
                <a:latin typeface="Calibri" pitchFamily="34" charset="0"/>
              </a:rPr>
              <a:t>765 km of </a:t>
            </a:r>
            <a:r>
              <a:rPr lang="en-US" u="sng" dirty="0" smtClean="0">
                <a:solidFill>
                  <a:prstClr val="black"/>
                </a:solidFill>
                <a:effectLst>
                  <a:outerShdw blurRad="38100" dist="38100" dir="2700000" algn="tl">
                    <a:srgbClr val="000000">
                      <a:alpha val="43137"/>
                    </a:srgbClr>
                  </a:outerShdw>
                </a:effectLst>
                <a:latin typeface="Calibri" pitchFamily="34" charset="0"/>
              </a:rPr>
              <a:t>trench network </a:t>
            </a:r>
            <a:r>
              <a:rPr lang="en-US" dirty="0" smtClean="0">
                <a:solidFill>
                  <a:prstClr val="black"/>
                </a:solidFill>
                <a:effectLst>
                  <a:outerShdw blurRad="38100" dist="38100" dir="2700000" algn="tl">
                    <a:srgbClr val="000000">
                      <a:alpha val="43137"/>
                    </a:srgbClr>
                  </a:outerShdw>
                </a:effectLst>
                <a:latin typeface="Calibri" pitchFamily="34" charset="0"/>
              </a:rPr>
              <a:t>from </a:t>
            </a:r>
            <a:r>
              <a:rPr lang="en-US" dirty="0">
                <a:solidFill>
                  <a:prstClr val="black"/>
                </a:solidFill>
                <a:effectLst>
                  <a:outerShdw blurRad="38100" dist="38100" dir="2700000" algn="tl">
                    <a:srgbClr val="000000">
                      <a:alpha val="43137"/>
                    </a:srgbClr>
                  </a:outerShdw>
                </a:effectLst>
                <a:latin typeface="Calibri" pitchFamily="34" charset="0"/>
              </a:rPr>
              <a:t>the English Channel through Belgium, France and Germany to the border of Switzerland</a:t>
            </a:r>
            <a:r>
              <a:rPr lang="en-US" dirty="0" smtClean="0">
                <a:solidFill>
                  <a:prstClr val="black"/>
                </a:solidFill>
                <a:effectLst>
                  <a:outerShdw blurRad="38100" dist="38100" dir="2700000" algn="tl">
                    <a:srgbClr val="000000">
                      <a:alpha val="43137"/>
                    </a:srgbClr>
                  </a:outerShdw>
                </a:effectLst>
                <a:latin typeface="Calibri" pitchFamily="34" charset="0"/>
              </a:rPr>
              <a:t>.</a:t>
            </a:r>
          </a:p>
        </p:txBody>
      </p:sp>
      <p:pic>
        <p:nvPicPr>
          <p:cNvPr id="4" name="Picture 15" descr="WesternFront.jpg"/>
          <p:cNvPicPr>
            <a:picLocks noChangeAspect="1"/>
          </p:cNvPicPr>
          <p:nvPr/>
        </p:nvPicPr>
        <p:blipFill>
          <a:blip r:embed="rId3" cstate="print"/>
          <a:srcRect/>
          <a:stretch>
            <a:fillRect/>
          </a:stretch>
        </p:blipFill>
        <p:spPr bwMode="auto">
          <a:xfrm>
            <a:off x="361326" y="1795296"/>
            <a:ext cx="4426698" cy="4469892"/>
          </a:xfrm>
          <a:prstGeom prst="rect">
            <a:avLst/>
          </a:prstGeom>
          <a:ln>
            <a:noFill/>
          </a:ln>
          <a:effectLst>
            <a:outerShdw blurRad="292100" dist="139700" dir="2700000" algn="tl" rotWithShape="0">
              <a:srgbClr val="333333">
                <a:alpha val="65000"/>
              </a:srgbClr>
            </a:outerShdw>
          </a:effectLst>
        </p:spPr>
      </p:pic>
      <p:sp>
        <p:nvSpPr>
          <p:cNvPr id="6" name="Right Arrow 5"/>
          <p:cNvSpPr/>
          <p:nvPr/>
        </p:nvSpPr>
        <p:spPr>
          <a:xfrm rot="13876098">
            <a:off x="4486556" y="5993577"/>
            <a:ext cx="503237" cy="576262"/>
          </a:xfrm>
          <a:prstGeom prst="rightArrow">
            <a:avLst/>
          </a:prstGeom>
          <a:solidFill>
            <a:srgbClr val="FF0000"/>
          </a:solidFill>
          <a:ln>
            <a:solidFill>
              <a:srgbClr val="C00000"/>
            </a:solidFill>
          </a:ln>
          <a:effectLst>
            <a:outerShdw blurRad="38100" dist="762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TextBox 6"/>
          <p:cNvSpPr txBox="1"/>
          <p:nvPr/>
        </p:nvSpPr>
        <p:spPr>
          <a:xfrm>
            <a:off x="5148064" y="3036298"/>
            <a:ext cx="3887796" cy="646331"/>
          </a:xfrm>
          <a:prstGeom prst="rect">
            <a:avLst/>
          </a:prstGeom>
          <a:noFill/>
        </p:spPr>
        <p:txBody>
          <a:bodyPr wrap="none" rtlCol="0">
            <a:spAutoFit/>
          </a:bodyPr>
          <a:lstStyle/>
          <a:p>
            <a:pPr fontAlgn="auto">
              <a:spcBef>
                <a:spcPts val="0"/>
              </a:spcBef>
              <a:spcAft>
                <a:spcPts val="0"/>
              </a:spcAft>
            </a:pPr>
            <a:r>
              <a:rPr lang="en-CA" dirty="0" smtClean="0">
                <a:solidFill>
                  <a:prstClr val="black"/>
                </a:solidFill>
                <a:effectLst>
                  <a:outerShdw blurRad="38100" dist="38100" dir="2700000" algn="tl">
                    <a:srgbClr val="000000">
                      <a:alpha val="43137"/>
                    </a:srgbClr>
                  </a:outerShdw>
                </a:effectLst>
                <a:latin typeface="Calibri"/>
              </a:rPr>
              <a:t>Over 40,000 km of zig-zagging trenches,</a:t>
            </a:r>
          </a:p>
          <a:p>
            <a:pPr fontAlgn="auto">
              <a:spcBef>
                <a:spcPts val="0"/>
              </a:spcBef>
              <a:spcAft>
                <a:spcPts val="0"/>
              </a:spcAft>
            </a:pPr>
            <a:r>
              <a:rPr lang="en-CA" dirty="0" smtClean="0">
                <a:solidFill>
                  <a:prstClr val="black"/>
                </a:solidFill>
                <a:effectLst>
                  <a:outerShdw blurRad="38100" dist="38100" dir="2700000" algn="tl">
                    <a:srgbClr val="000000">
                      <a:alpha val="43137"/>
                    </a:srgbClr>
                  </a:outerShdw>
                </a:effectLst>
                <a:latin typeface="Calibri"/>
              </a:rPr>
              <a:t>not a single line of opposing trenches...</a:t>
            </a:r>
            <a:endParaRPr lang="en-CA" dirty="0">
              <a:solidFill>
                <a:prstClr val="black"/>
              </a:solidFill>
              <a:effectLst>
                <a:outerShdw blurRad="38100" dist="38100" dir="2700000" algn="tl">
                  <a:srgbClr val="000000">
                    <a:alpha val="43137"/>
                  </a:srgbClr>
                </a:outerShdw>
              </a:effectLst>
              <a:latin typeface="Calibri"/>
            </a:endParaRPr>
          </a:p>
        </p:txBody>
      </p:sp>
      <p:sp>
        <p:nvSpPr>
          <p:cNvPr id="27" name="TextBox 26"/>
          <p:cNvSpPr txBox="1"/>
          <p:nvPr/>
        </p:nvSpPr>
        <p:spPr>
          <a:xfrm>
            <a:off x="6491673" y="4293096"/>
            <a:ext cx="1032655" cy="369332"/>
          </a:xfrm>
          <a:prstGeom prst="rect">
            <a:avLst/>
          </a:prstGeom>
          <a:noFill/>
        </p:spPr>
        <p:txBody>
          <a:bodyPr wrap="none" rtlCol="0">
            <a:spAutoFit/>
          </a:bodyPr>
          <a:lstStyle/>
          <a:p>
            <a:pPr fontAlgn="auto">
              <a:spcBef>
                <a:spcPts val="0"/>
              </a:spcBef>
              <a:spcAft>
                <a:spcPts val="0"/>
              </a:spcAft>
            </a:pPr>
            <a:r>
              <a:rPr lang="en-CA" dirty="0" smtClean="0">
                <a:solidFill>
                  <a:prstClr val="black"/>
                </a:solidFill>
                <a:effectLst>
                  <a:outerShdw blurRad="38100" dist="38100" dir="2700000" algn="tl">
                    <a:srgbClr val="000000">
                      <a:alpha val="43137"/>
                    </a:srgbClr>
                  </a:outerShdw>
                </a:effectLst>
                <a:latin typeface="Calibri"/>
              </a:rPr>
              <a:t>Germans</a:t>
            </a:r>
            <a:endParaRPr lang="en-CA" dirty="0">
              <a:solidFill>
                <a:prstClr val="black"/>
              </a:solidFill>
              <a:effectLst>
                <a:outerShdw blurRad="38100" dist="38100" dir="2700000" algn="tl">
                  <a:srgbClr val="000000">
                    <a:alpha val="43137"/>
                  </a:srgbClr>
                </a:outerShdw>
              </a:effectLst>
              <a:latin typeface="Calibri"/>
            </a:endParaRPr>
          </a:p>
        </p:txBody>
      </p:sp>
      <p:sp>
        <p:nvSpPr>
          <p:cNvPr id="28" name="TextBox 27"/>
          <p:cNvSpPr txBox="1"/>
          <p:nvPr/>
        </p:nvSpPr>
        <p:spPr>
          <a:xfrm>
            <a:off x="6732240" y="6165304"/>
            <a:ext cx="681597" cy="369332"/>
          </a:xfrm>
          <a:prstGeom prst="rect">
            <a:avLst/>
          </a:prstGeom>
          <a:noFill/>
        </p:spPr>
        <p:txBody>
          <a:bodyPr wrap="none" rtlCol="0">
            <a:spAutoFit/>
          </a:bodyPr>
          <a:lstStyle/>
          <a:p>
            <a:pPr fontAlgn="auto">
              <a:spcBef>
                <a:spcPts val="0"/>
              </a:spcBef>
              <a:spcAft>
                <a:spcPts val="0"/>
              </a:spcAft>
            </a:pPr>
            <a:r>
              <a:rPr lang="en-CA" dirty="0" smtClean="0">
                <a:solidFill>
                  <a:prstClr val="black"/>
                </a:solidFill>
                <a:effectLst>
                  <a:outerShdw blurRad="38100" dist="38100" dir="2700000" algn="tl">
                    <a:srgbClr val="000000">
                      <a:alpha val="43137"/>
                    </a:srgbClr>
                  </a:outerShdw>
                </a:effectLst>
                <a:latin typeface="Calibri"/>
              </a:rPr>
              <a:t>Allies</a:t>
            </a:r>
            <a:endParaRPr lang="en-CA" dirty="0">
              <a:solidFill>
                <a:prstClr val="black"/>
              </a:solidFill>
              <a:effectLst>
                <a:outerShdw blurRad="38100" dist="38100" dir="2700000" algn="tl">
                  <a:srgbClr val="000000">
                    <a:alpha val="43137"/>
                  </a:srgbClr>
                </a:outerShdw>
              </a:effectLst>
              <a:latin typeface="Calibri"/>
            </a:endParaRPr>
          </a:p>
        </p:txBody>
      </p:sp>
      <p:sp>
        <p:nvSpPr>
          <p:cNvPr id="29" name="TextBox 28"/>
          <p:cNvSpPr txBox="1"/>
          <p:nvPr/>
        </p:nvSpPr>
        <p:spPr>
          <a:xfrm>
            <a:off x="6372200" y="5157192"/>
            <a:ext cx="1499128" cy="369332"/>
          </a:xfrm>
          <a:prstGeom prst="rect">
            <a:avLst/>
          </a:prstGeom>
          <a:noFill/>
        </p:spPr>
        <p:txBody>
          <a:bodyPr wrap="none" rtlCol="0">
            <a:spAutoFit/>
          </a:bodyPr>
          <a:lstStyle/>
          <a:p>
            <a:pPr fontAlgn="auto">
              <a:spcBef>
                <a:spcPts val="0"/>
              </a:spcBef>
              <a:spcAft>
                <a:spcPts val="0"/>
              </a:spcAft>
            </a:pPr>
            <a:r>
              <a:rPr lang="en-CA" dirty="0" smtClean="0">
                <a:solidFill>
                  <a:prstClr val="black"/>
                </a:solidFill>
                <a:effectLst>
                  <a:outerShdw blurRad="38100" dist="38100" dir="2700000" algn="tl">
                    <a:srgbClr val="000000">
                      <a:alpha val="43137"/>
                    </a:srgbClr>
                  </a:outerShdw>
                </a:effectLst>
                <a:latin typeface="Calibri"/>
              </a:rPr>
              <a:t>no man’s land</a:t>
            </a:r>
            <a:endParaRPr lang="en-CA" dirty="0">
              <a:solidFill>
                <a:prstClr val="black"/>
              </a:solidFill>
              <a:effectLst>
                <a:outerShdw blurRad="38100" dist="38100" dir="2700000" algn="tl">
                  <a:srgbClr val="000000">
                    <a:alpha val="43137"/>
                  </a:srgbClr>
                </a:outerShdw>
              </a:effectLst>
              <a:latin typeface="Calibri"/>
            </a:endParaRPr>
          </a:p>
        </p:txBody>
      </p:sp>
      <p:sp>
        <p:nvSpPr>
          <p:cNvPr id="38" name="Right Arrow 37"/>
          <p:cNvSpPr/>
          <p:nvPr/>
        </p:nvSpPr>
        <p:spPr>
          <a:xfrm rot="5400000">
            <a:off x="6768554" y="3680520"/>
            <a:ext cx="503237" cy="576262"/>
          </a:xfrm>
          <a:prstGeom prst="rightArrow">
            <a:avLst/>
          </a:prstGeom>
          <a:solidFill>
            <a:srgbClr val="FF0000"/>
          </a:solidFill>
          <a:ln>
            <a:solidFill>
              <a:srgbClr val="C00000"/>
            </a:solidFill>
          </a:ln>
          <a:effectLst>
            <a:outerShdw blurRad="38100" dist="762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nvGrpSpPr>
          <p:cNvPr id="39" name="Group 38"/>
          <p:cNvGrpSpPr/>
          <p:nvPr/>
        </p:nvGrpSpPr>
        <p:grpSpPr>
          <a:xfrm>
            <a:off x="5580112" y="5814556"/>
            <a:ext cx="3024336" cy="261743"/>
            <a:chOff x="827584" y="980728"/>
            <a:chExt cx="3024336" cy="261743"/>
          </a:xfrm>
        </p:grpSpPr>
        <p:grpSp>
          <p:nvGrpSpPr>
            <p:cNvPr id="40" name="Group 12"/>
            <p:cNvGrpSpPr/>
            <p:nvPr/>
          </p:nvGrpSpPr>
          <p:grpSpPr>
            <a:xfrm>
              <a:off x="1259632" y="980728"/>
              <a:ext cx="864096" cy="261743"/>
              <a:chOff x="5652120" y="3933056"/>
              <a:chExt cx="864096" cy="261743"/>
            </a:xfrm>
          </p:grpSpPr>
          <p:sp>
            <p:nvSpPr>
              <p:cNvPr id="51" name="Rectangle 50"/>
              <p:cNvSpPr/>
              <p:nvPr/>
            </p:nvSpPr>
            <p:spPr>
              <a:xfrm>
                <a:off x="5652120" y="4149080"/>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52" name="Rectangle 51"/>
              <p:cNvSpPr/>
              <p:nvPr/>
            </p:nvSpPr>
            <p:spPr>
              <a:xfrm>
                <a:off x="5652120" y="3933056"/>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53" name="Rectangle 52"/>
              <p:cNvSpPr/>
              <p:nvPr/>
            </p:nvSpPr>
            <p:spPr>
              <a:xfrm>
                <a:off x="6084168" y="3933056"/>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54" name="Rectangle 53"/>
              <p:cNvSpPr/>
              <p:nvPr/>
            </p:nvSpPr>
            <p:spPr>
              <a:xfrm>
                <a:off x="6038449" y="3933056"/>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grpSp>
          <p:nvGrpSpPr>
            <p:cNvPr id="41" name="Group 13"/>
            <p:cNvGrpSpPr/>
            <p:nvPr/>
          </p:nvGrpSpPr>
          <p:grpSpPr>
            <a:xfrm>
              <a:off x="2123728" y="980728"/>
              <a:ext cx="864096" cy="261743"/>
              <a:chOff x="5652120" y="3933056"/>
              <a:chExt cx="864096" cy="261743"/>
            </a:xfrm>
          </p:grpSpPr>
          <p:sp>
            <p:nvSpPr>
              <p:cNvPr id="47" name="Rectangle 46"/>
              <p:cNvSpPr/>
              <p:nvPr/>
            </p:nvSpPr>
            <p:spPr>
              <a:xfrm>
                <a:off x="5652120" y="4149080"/>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8" name="Rectangle 47"/>
              <p:cNvSpPr/>
              <p:nvPr/>
            </p:nvSpPr>
            <p:spPr>
              <a:xfrm>
                <a:off x="5652120" y="3933056"/>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9" name="Rectangle 48"/>
              <p:cNvSpPr/>
              <p:nvPr/>
            </p:nvSpPr>
            <p:spPr>
              <a:xfrm>
                <a:off x="6084168" y="3933056"/>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50" name="Rectangle 49"/>
              <p:cNvSpPr/>
              <p:nvPr/>
            </p:nvSpPr>
            <p:spPr>
              <a:xfrm>
                <a:off x="6038449" y="3933056"/>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sp>
          <p:nvSpPr>
            <p:cNvPr id="42" name="Rectangle 41"/>
            <p:cNvSpPr/>
            <p:nvPr/>
          </p:nvSpPr>
          <p:spPr>
            <a:xfrm>
              <a:off x="2987824" y="1196752"/>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3" name="Rectangle 42"/>
            <p:cNvSpPr/>
            <p:nvPr/>
          </p:nvSpPr>
          <p:spPr>
            <a:xfrm>
              <a:off x="2987824" y="980728"/>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4" name="Rectangle 43"/>
            <p:cNvSpPr/>
            <p:nvPr/>
          </p:nvSpPr>
          <p:spPr>
            <a:xfrm>
              <a:off x="3419872" y="980728"/>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5" name="Rectangle 44"/>
            <p:cNvSpPr/>
            <p:nvPr/>
          </p:nvSpPr>
          <p:spPr>
            <a:xfrm>
              <a:off x="3374153" y="980728"/>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46" name="Rectangle 45"/>
            <p:cNvSpPr/>
            <p:nvPr/>
          </p:nvSpPr>
          <p:spPr>
            <a:xfrm>
              <a:off x="827584" y="980728"/>
              <a:ext cx="43204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grpSp>
        <p:nvGrpSpPr>
          <p:cNvPr id="55" name="Group 54"/>
          <p:cNvGrpSpPr/>
          <p:nvPr/>
        </p:nvGrpSpPr>
        <p:grpSpPr>
          <a:xfrm>
            <a:off x="5508104" y="4662428"/>
            <a:ext cx="3024336" cy="261743"/>
            <a:chOff x="827584" y="980728"/>
            <a:chExt cx="3024336" cy="261743"/>
          </a:xfrm>
          <a:solidFill>
            <a:srgbClr val="FF0000"/>
          </a:solidFill>
        </p:grpSpPr>
        <p:grpSp>
          <p:nvGrpSpPr>
            <p:cNvPr id="56" name="Group 12"/>
            <p:cNvGrpSpPr/>
            <p:nvPr/>
          </p:nvGrpSpPr>
          <p:grpSpPr>
            <a:xfrm>
              <a:off x="1259632" y="980728"/>
              <a:ext cx="864096" cy="261743"/>
              <a:chOff x="5652120" y="3933056"/>
              <a:chExt cx="864096" cy="261743"/>
            </a:xfrm>
            <a:grpFill/>
          </p:grpSpPr>
          <p:sp>
            <p:nvSpPr>
              <p:cNvPr id="67" name="Rectangle 66"/>
              <p:cNvSpPr/>
              <p:nvPr/>
            </p:nvSpPr>
            <p:spPr>
              <a:xfrm>
                <a:off x="5652120" y="4149080"/>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8" name="Rectangle 67"/>
              <p:cNvSpPr/>
              <p:nvPr/>
            </p:nvSpPr>
            <p:spPr>
              <a:xfrm>
                <a:off x="5652120" y="3933056"/>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9" name="Rectangle 68"/>
              <p:cNvSpPr/>
              <p:nvPr/>
            </p:nvSpPr>
            <p:spPr>
              <a:xfrm>
                <a:off x="6084168" y="3933056"/>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70" name="Rectangle 69"/>
              <p:cNvSpPr/>
              <p:nvPr/>
            </p:nvSpPr>
            <p:spPr>
              <a:xfrm>
                <a:off x="6038449" y="3933056"/>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grpSp>
          <p:nvGrpSpPr>
            <p:cNvPr id="57" name="Group 13"/>
            <p:cNvGrpSpPr/>
            <p:nvPr/>
          </p:nvGrpSpPr>
          <p:grpSpPr>
            <a:xfrm>
              <a:off x="2123728" y="980728"/>
              <a:ext cx="864096" cy="261743"/>
              <a:chOff x="5652120" y="3933056"/>
              <a:chExt cx="864096" cy="261743"/>
            </a:xfrm>
            <a:grpFill/>
          </p:grpSpPr>
          <p:sp>
            <p:nvSpPr>
              <p:cNvPr id="63" name="Rectangle 62"/>
              <p:cNvSpPr/>
              <p:nvPr/>
            </p:nvSpPr>
            <p:spPr>
              <a:xfrm>
                <a:off x="5652120" y="4149080"/>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4" name="Rectangle 63"/>
              <p:cNvSpPr/>
              <p:nvPr/>
            </p:nvSpPr>
            <p:spPr>
              <a:xfrm>
                <a:off x="5652120" y="3933056"/>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5" name="Rectangle 64"/>
              <p:cNvSpPr/>
              <p:nvPr/>
            </p:nvSpPr>
            <p:spPr>
              <a:xfrm>
                <a:off x="6084168" y="3933056"/>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6" name="Rectangle 65"/>
              <p:cNvSpPr/>
              <p:nvPr/>
            </p:nvSpPr>
            <p:spPr>
              <a:xfrm>
                <a:off x="6038449" y="3933056"/>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sp>
          <p:nvSpPr>
            <p:cNvPr id="58" name="Rectangle 57"/>
            <p:cNvSpPr/>
            <p:nvPr/>
          </p:nvSpPr>
          <p:spPr>
            <a:xfrm>
              <a:off x="2987824" y="1196752"/>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59" name="Rectangle 58"/>
            <p:cNvSpPr/>
            <p:nvPr/>
          </p:nvSpPr>
          <p:spPr>
            <a:xfrm>
              <a:off x="2987824" y="980728"/>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0" name="Rectangle 59"/>
            <p:cNvSpPr/>
            <p:nvPr/>
          </p:nvSpPr>
          <p:spPr>
            <a:xfrm>
              <a:off x="3419872" y="980728"/>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1" name="Rectangle 60"/>
            <p:cNvSpPr/>
            <p:nvPr/>
          </p:nvSpPr>
          <p:spPr>
            <a:xfrm>
              <a:off x="3374153" y="980728"/>
              <a:ext cx="45719" cy="216024"/>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sp>
          <p:nvSpPr>
            <p:cNvPr id="62" name="Rectangle 61"/>
            <p:cNvSpPr/>
            <p:nvPr/>
          </p:nvSpPr>
          <p:spPr>
            <a:xfrm>
              <a:off x="827584" y="980728"/>
              <a:ext cx="432048" cy="45719"/>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CA">
                <a:solidFill>
                  <a:prstClr val="white"/>
                </a:solidFill>
              </a:endParaRPr>
            </a:p>
          </p:txBody>
        </p:sp>
      </p:grpSp>
      <p:pic>
        <p:nvPicPr>
          <p:cNvPr id="75" name="Picture 11" descr="D:\Lager_Lecture_ww1Trenchmaps\images\All_Trenches.jpg"/>
          <p:cNvPicPr>
            <a:picLocks noChangeAspect="1" noChangeArrowheads="1"/>
          </p:cNvPicPr>
          <p:nvPr/>
        </p:nvPicPr>
        <p:blipFill>
          <a:blip r:embed="rId4" cstate="print"/>
          <a:srcRect/>
          <a:stretch>
            <a:fillRect/>
          </a:stretch>
        </p:blipFill>
        <p:spPr bwMode="auto">
          <a:xfrm>
            <a:off x="5108603" y="285728"/>
            <a:ext cx="3821115" cy="2611037"/>
          </a:xfrm>
          <a:prstGeom prst="rect">
            <a:avLst/>
          </a:prstGeom>
          <a:ln>
            <a:solidFill>
              <a:schemeClr val="tx1"/>
            </a:solidFill>
          </a:ln>
          <a:effectLst>
            <a:outerShdw blurRad="292100" dist="139700" dir="2700000" algn="tl" rotWithShape="0">
              <a:srgbClr val="333333">
                <a:alpha val="65000"/>
              </a:srgbClr>
            </a:outerShdw>
          </a:effectLst>
        </p:spPr>
      </p:pic>
      <p:sp>
        <p:nvSpPr>
          <p:cNvPr id="8" name="Rectangle 7"/>
          <p:cNvSpPr/>
          <p:nvPr/>
        </p:nvSpPr>
        <p:spPr>
          <a:xfrm>
            <a:off x="1259632" y="2286164"/>
            <a:ext cx="1152128" cy="18722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ight Arrow 4"/>
          <p:cNvSpPr/>
          <p:nvPr/>
        </p:nvSpPr>
        <p:spPr>
          <a:xfrm rot="4201875">
            <a:off x="1292222" y="1757605"/>
            <a:ext cx="504825" cy="576263"/>
          </a:xfrm>
          <a:prstGeom prst="rightArrow">
            <a:avLst/>
          </a:prstGeom>
          <a:solidFill>
            <a:srgbClr val="FF0000"/>
          </a:solidFill>
          <a:ln>
            <a:solidFill>
              <a:srgbClr val="C00000"/>
            </a:solidFill>
          </a:ln>
          <a:effectLst>
            <a:outerShdw blurRad="38100" dist="762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TextBox 8"/>
          <p:cNvSpPr txBox="1"/>
          <p:nvPr/>
        </p:nvSpPr>
        <p:spPr>
          <a:xfrm>
            <a:off x="323528" y="6381328"/>
            <a:ext cx="4271619" cy="369332"/>
          </a:xfrm>
          <a:prstGeom prst="rect">
            <a:avLst/>
          </a:prstGeom>
          <a:noFill/>
        </p:spPr>
        <p:txBody>
          <a:bodyPr wrap="none" rtlCol="0">
            <a:spAutoFit/>
          </a:bodyPr>
          <a:lstStyle/>
          <a:p>
            <a:r>
              <a:rPr lang="en-CA" b="1" dirty="0" smtClean="0">
                <a:effectLst>
                  <a:outerShdw blurRad="38100" dist="38100" dir="2700000" algn="tl">
                    <a:srgbClr val="000000">
                      <a:alpha val="43137"/>
                    </a:srgbClr>
                  </a:outerShdw>
                </a:effectLst>
                <a:latin typeface="+mn-lt"/>
              </a:rPr>
              <a:t>French</a:t>
            </a:r>
            <a:r>
              <a:rPr lang="en-CA" dirty="0" smtClean="0">
                <a:effectLst>
                  <a:outerShdw blurRad="38100" dist="38100" dir="2700000" algn="tl">
                    <a:srgbClr val="000000">
                      <a:alpha val="43137"/>
                    </a:srgbClr>
                  </a:outerShdw>
                </a:effectLst>
                <a:latin typeface="+mn-lt"/>
              </a:rPr>
              <a:t> &amp; </a:t>
            </a:r>
            <a:r>
              <a:rPr lang="en-CA" b="1" dirty="0" smtClean="0">
                <a:effectLst>
                  <a:outerShdw blurRad="38100" dist="38100" dir="2700000" algn="tl">
                    <a:srgbClr val="000000">
                      <a:alpha val="43137"/>
                    </a:srgbClr>
                  </a:outerShdw>
                </a:effectLst>
                <a:latin typeface="+mn-lt"/>
              </a:rPr>
              <a:t>U.S.</a:t>
            </a:r>
            <a:r>
              <a:rPr lang="en-CA" dirty="0" smtClean="0">
                <a:effectLst>
                  <a:outerShdw blurRad="38100" dist="38100" dir="2700000" algn="tl">
                    <a:srgbClr val="000000">
                      <a:alpha val="43137"/>
                    </a:srgbClr>
                  </a:outerShdw>
                </a:effectLst>
                <a:latin typeface="+mn-lt"/>
              </a:rPr>
              <a:t> (southern portion of the line)</a:t>
            </a:r>
            <a:endParaRPr lang="en-CA" dirty="0">
              <a:effectLst>
                <a:outerShdw blurRad="38100" dist="38100" dir="2700000" algn="tl">
                  <a:srgbClr val="000000">
                    <a:alpha val="43137"/>
                  </a:srgbClr>
                </a:outerShdw>
              </a:effectLst>
              <a:latin typeface="+mn-lt"/>
            </a:endParaRPr>
          </a:p>
        </p:txBody>
      </p:sp>
      <p:sp>
        <p:nvSpPr>
          <p:cNvPr id="10" name="Rectangle 9"/>
          <p:cNvSpPr/>
          <p:nvPr/>
        </p:nvSpPr>
        <p:spPr>
          <a:xfrm>
            <a:off x="323528" y="1412776"/>
            <a:ext cx="3595856" cy="369332"/>
          </a:xfrm>
          <a:prstGeom prst="rect">
            <a:avLst/>
          </a:prstGeom>
        </p:spPr>
        <p:txBody>
          <a:bodyPr wrap="none">
            <a:spAutoFit/>
          </a:bodyPr>
          <a:lstStyle/>
          <a:p>
            <a:pPr fontAlgn="auto">
              <a:spcBef>
                <a:spcPts val="0"/>
              </a:spcBef>
              <a:spcAft>
                <a:spcPts val="0"/>
              </a:spcAft>
            </a:pPr>
            <a:r>
              <a:rPr lang="en-US" b="1" dirty="0">
                <a:solidFill>
                  <a:prstClr val="black"/>
                </a:solidFill>
                <a:effectLst>
                  <a:outerShdw blurRad="38100" dist="38100" dir="2700000" algn="tl">
                    <a:srgbClr val="000000">
                      <a:alpha val="43137"/>
                    </a:srgbClr>
                  </a:outerShdw>
                </a:effectLst>
                <a:latin typeface="Calibri" pitchFamily="34" charset="0"/>
              </a:rPr>
              <a:t>British</a:t>
            </a:r>
            <a:r>
              <a:rPr lang="en-US" dirty="0">
                <a:solidFill>
                  <a:prstClr val="black"/>
                </a:solidFill>
                <a:effectLst>
                  <a:outerShdw blurRad="38100" dist="38100" dir="2700000" algn="tl">
                    <a:srgbClr val="000000">
                      <a:alpha val="43137"/>
                    </a:srgbClr>
                  </a:outerShdw>
                </a:effectLst>
                <a:latin typeface="Calibri" pitchFamily="34" charset="0"/>
              </a:rPr>
              <a:t> (northern portion of the line)</a:t>
            </a:r>
          </a:p>
        </p:txBody>
      </p:sp>
    </p:spTree>
    <p:extLst>
      <p:ext uri="{BB962C8B-B14F-4D97-AF65-F5344CB8AC3E}">
        <p14:creationId xmlns:p14="http://schemas.microsoft.com/office/powerpoint/2010/main" xmlns="" val="388295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98193" y="5229200"/>
            <a:ext cx="6994287" cy="1477328"/>
          </a:xfrm>
          <a:prstGeom prst="rect">
            <a:avLst/>
          </a:prstGeom>
          <a:noFill/>
        </p:spPr>
        <p:txBody>
          <a:bodyPr wrap="none" rtlCol="0">
            <a:spAutoFit/>
          </a:bodyPr>
          <a:lstStyle/>
          <a:p>
            <a:pPr marL="285750" indent="-285750">
              <a:buFont typeface="Arial" panose="020B0604020202020204" pitchFamily="34" charset="0"/>
              <a:buChar char="•"/>
            </a:pPr>
            <a:r>
              <a:rPr lang="en-CA" dirty="0" smtClean="0">
                <a:latin typeface="+mn-lt"/>
              </a:rPr>
              <a:t>Embarks from Folkestone, England sometime in late April or Early May</a:t>
            </a:r>
          </a:p>
          <a:p>
            <a:pPr marL="285750" indent="-285750">
              <a:buFont typeface="Arial" panose="020B0604020202020204" pitchFamily="34" charset="0"/>
              <a:buChar char="•"/>
            </a:pPr>
            <a:r>
              <a:rPr lang="en-CA" dirty="0" smtClean="0">
                <a:latin typeface="+mn-lt"/>
              </a:rPr>
              <a:t>Disembarks at </a:t>
            </a:r>
            <a:r>
              <a:rPr lang="en-CA" dirty="0" err="1" smtClean="0">
                <a:latin typeface="+mn-lt"/>
              </a:rPr>
              <a:t>Harfleur</a:t>
            </a:r>
            <a:r>
              <a:rPr lang="en-CA" dirty="0" smtClean="0">
                <a:latin typeface="+mn-lt"/>
              </a:rPr>
              <a:t>, France just east of Le Havre</a:t>
            </a:r>
          </a:p>
          <a:p>
            <a:pPr marL="285750" indent="-285750">
              <a:buFont typeface="Arial" panose="020B0604020202020204" pitchFamily="34" charset="0"/>
              <a:buChar char="•"/>
            </a:pPr>
            <a:r>
              <a:rPr lang="en-CA" dirty="0" smtClean="0">
                <a:latin typeface="+mn-lt"/>
              </a:rPr>
              <a:t>Spends 3 weeks in a British camp nearby</a:t>
            </a:r>
          </a:p>
          <a:p>
            <a:pPr marL="285750" indent="-285750">
              <a:buFont typeface="Arial" panose="020B0604020202020204" pitchFamily="34" charset="0"/>
              <a:buChar char="•"/>
            </a:pPr>
            <a:r>
              <a:rPr lang="en-CA" dirty="0" smtClean="0">
                <a:latin typeface="+mn-lt"/>
              </a:rPr>
              <a:t>Frequents a restaurant called </a:t>
            </a:r>
            <a:r>
              <a:rPr lang="en-CA" dirty="0" err="1" smtClean="0">
                <a:latin typeface="+mn-lt"/>
              </a:rPr>
              <a:t>Tortoni’s</a:t>
            </a:r>
            <a:endParaRPr lang="en-CA" dirty="0" smtClean="0">
              <a:latin typeface="+mn-lt"/>
            </a:endParaRPr>
          </a:p>
          <a:p>
            <a:pPr marL="285750" indent="-285750">
              <a:buFont typeface="Arial" panose="020B0604020202020204" pitchFamily="34" charset="0"/>
              <a:buChar char="•"/>
            </a:pPr>
            <a:r>
              <a:rPr lang="en-CA" dirty="0" smtClean="0">
                <a:latin typeface="+mn-lt"/>
              </a:rPr>
              <a:t>May 17, 1917 both Andrew and Walter reorganized into 4</a:t>
            </a:r>
            <a:r>
              <a:rPr lang="en-CA" baseline="30000" dirty="0" smtClean="0">
                <a:latin typeface="+mn-lt"/>
              </a:rPr>
              <a:t>th</a:t>
            </a:r>
            <a:r>
              <a:rPr lang="en-CA" dirty="0" smtClean="0">
                <a:latin typeface="+mn-lt"/>
              </a:rPr>
              <a:t> Battalion </a:t>
            </a:r>
            <a:endParaRPr lang="en-CA" dirty="0">
              <a:latin typeface="+mn-lt"/>
            </a:endParaRPr>
          </a:p>
        </p:txBody>
      </p:sp>
      <p:sp>
        <p:nvSpPr>
          <p:cNvPr id="6" name="Rectangle 5"/>
          <p:cNvSpPr/>
          <p:nvPr/>
        </p:nvSpPr>
        <p:spPr>
          <a:xfrm>
            <a:off x="3563888" y="13563"/>
            <a:ext cx="5580112" cy="307777"/>
          </a:xfrm>
          <a:prstGeom prst="rect">
            <a:avLst/>
          </a:prstGeom>
        </p:spPr>
        <p:txBody>
          <a:bodyPr wrap="square">
            <a:spAutoFit/>
          </a:bodyPr>
          <a:lstStyle/>
          <a:p>
            <a:r>
              <a:rPr lang="en-CA" sz="1400" dirty="0">
                <a:latin typeface="+mn-lt"/>
                <a:hlinkClick r:id="rId3"/>
              </a:rPr>
              <a:t>http://</a:t>
            </a:r>
            <a:r>
              <a:rPr lang="en-CA" sz="1400" dirty="0" smtClean="0">
                <a:latin typeface="+mn-lt"/>
                <a:hlinkClick r:id="rId3"/>
              </a:rPr>
              <a:t>digitalarchive.mcmaster.ca/islandora/object/macrepo%3A76369</a:t>
            </a:r>
            <a:endParaRPr lang="en-CA" sz="1400" dirty="0">
              <a:latin typeface="+mn-lt"/>
            </a:endParaRPr>
          </a:p>
        </p:txBody>
      </p:sp>
      <p:grpSp>
        <p:nvGrpSpPr>
          <p:cNvPr id="12" name="Group 11"/>
          <p:cNvGrpSpPr/>
          <p:nvPr/>
        </p:nvGrpSpPr>
        <p:grpSpPr>
          <a:xfrm>
            <a:off x="2051720" y="267961"/>
            <a:ext cx="6754809" cy="4921798"/>
            <a:chOff x="2051720" y="267961"/>
            <a:chExt cx="6754809" cy="4921798"/>
          </a:xfrm>
        </p:grpSpPr>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51720" y="331752"/>
              <a:ext cx="6737694" cy="4858007"/>
            </a:xfrm>
            <a:prstGeom prst="rect">
              <a:avLst/>
            </a:prstGeom>
            <a:ln>
              <a:solidFill>
                <a:schemeClr val="tx1"/>
              </a:solidFill>
            </a:ln>
            <a:effectLst>
              <a:outerShdw blurRad="50800" dist="127000" dir="3000000" algn="ctr" rotWithShape="0">
                <a:srgbClr val="000000">
                  <a:alpha val="43137"/>
                </a:srgbClr>
              </a:outerShdw>
            </a:effectLst>
          </p:spPr>
        </p:pic>
        <p:sp>
          <p:nvSpPr>
            <p:cNvPr id="9" name="TextBox 8"/>
            <p:cNvSpPr txBox="1"/>
            <p:nvPr/>
          </p:nvSpPr>
          <p:spPr>
            <a:xfrm>
              <a:off x="3275856" y="267961"/>
              <a:ext cx="1372492"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England</a:t>
              </a:r>
              <a:endParaRPr lang="en-CA" sz="2800" b="1" dirty="0">
                <a:effectLst>
                  <a:outerShdw blurRad="38100" dist="38100" dir="2700000" algn="tl">
                    <a:srgbClr val="000000">
                      <a:alpha val="43137"/>
                    </a:srgbClr>
                  </a:outerShdw>
                </a:effectLst>
                <a:latin typeface="+mn-lt"/>
              </a:endParaRPr>
            </a:p>
          </p:txBody>
        </p:sp>
        <p:sp>
          <p:nvSpPr>
            <p:cNvPr id="10" name="TextBox 9"/>
            <p:cNvSpPr txBox="1"/>
            <p:nvPr/>
          </p:nvSpPr>
          <p:spPr>
            <a:xfrm>
              <a:off x="6156176" y="4221088"/>
              <a:ext cx="1172244"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France</a:t>
              </a:r>
              <a:endParaRPr lang="en-CA" sz="2800" b="1" dirty="0">
                <a:effectLst>
                  <a:outerShdw blurRad="38100" dist="38100" dir="2700000" algn="tl">
                    <a:srgbClr val="000000">
                      <a:alpha val="43137"/>
                    </a:srgbClr>
                  </a:outerShdw>
                </a:effectLst>
                <a:latin typeface="+mn-lt"/>
              </a:endParaRPr>
            </a:p>
          </p:txBody>
        </p:sp>
        <p:sp>
          <p:nvSpPr>
            <p:cNvPr id="11" name="TextBox 10"/>
            <p:cNvSpPr txBox="1"/>
            <p:nvPr/>
          </p:nvSpPr>
          <p:spPr>
            <a:xfrm>
              <a:off x="7408389" y="503094"/>
              <a:ext cx="1398140"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Belgium</a:t>
              </a:r>
              <a:endParaRPr lang="en-CA" sz="2800" b="1" dirty="0">
                <a:effectLst>
                  <a:outerShdw blurRad="38100" dist="38100" dir="2700000" algn="tl">
                    <a:srgbClr val="000000">
                      <a:alpha val="43137"/>
                    </a:srgbClr>
                  </a:outerShdw>
                </a:effectLst>
                <a:latin typeface="+mn-lt"/>
              </a:endParaRPr>
            </a:p>
          </p:txBody>
        </p:sp>
      </p:grpSp>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43808" y="3284984"/>
            <a:ext cx="576064" cy="468052"/>
          </a:xfrm>
          <a:prstGeom prst="rect">
            <a:avLst/>
          </a:prstGeom>
          <a:ln>
            <a:solidFill>
              <a:schemeClr val="tx1"/>
            </a:solidFill>
          </a:ln>
          <a:effectLst>
            <a:outerShdw blurRad="50800" dist="63500" dir="3000000" algn="ctr" rotWithShape="0">
              <a:srgbClr val="000000">
                <a:alpha val="43137"/>
              </a:srgbClr>
            </a:outerShdw>
          </a:effectLst>
        </p:spPr>
      </p:pic>
      <p:sp>
        <p:nvSpPr>
          <p:cNvPr id="8" name="TextBox 7"/>
          <p:cNvSpPr txBox="1"/>
          <p:nvPr/>
        </p:nvSpPr>
        <p:spPr>
          <a:xfrm>
            <a:off x="179512" y="162506"/>
            <a:ext cx="2306943" cy="1754326"/>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April - May 1917</a:t>
            </a:r>
          </a:p>
          <a:p>
            <a:endParaRPr lang="en-CA" b="1" dirty="0" smtClean="0">
              <a:effectLst>
                <a:outerShdw blurRad="38100" dist="38100" dir="2700000" algn="tl">
                  <a:srgbClr val="000000">
                    <a:alpha val="43137"/>
                  </a:srgbClr>
                </a:outerShdw>
              </a:effectLst>
              <a:latin typeface="+mn-lt"/>
            </a:endParaRPr>
          </a:p>
          <a:p>
            <a:r>
              <a:rPr lang="en-CA" b="1" dirty="0" smtClean="0">
                <a:effectLst>
                  <a:outerShdw blurRad="38100" dist="38100" dir="2700000" algn="tl">
                    <a:srgbClr val="000000">
                      <a:alpha val="43137"/>
                    </a:srgbClr>
                  </a:outerShdw>
                </a:effectLst>
                <a:latin typeface="+mn-lt"/>
              </a:rPr>
              <a:t>NOTE:</a:t>
            </a:r>
          </a:p>
          <a:p>
            <a:pPr marL="285750" indent="-285750">
              <a:buFont typeface="Arial" panose="020B0604020202020204" pitchFamily="34" charset="0"/>
              <a:buChar char="•"/>
            </a:pPr>
            <a:r>
              <a:rPr lang="en-CA" dirty="0" smtClean="0">
                <a:latin typeface="+mn-lt"/>
              </a:rPr>
              <a:t>Montreal Star map</a:t>
            </a:r>
          </a:p>
          <a:p>
            <a:pPr marL="285750" indent="-285750">
              <a:buFont typeface="Arial" panose="020B0604020202020204" pitchFamily="34" charset="0"/>
              <a:buChar char="•"/>
            </a:pPr>
            <a:r>
              <a:rPr lang="en-CA" dirty="0" smtClean="0">
                <a:latin typeface="+mn-lt"/>
              </a:rPr>
              <a:t>Overall route</a:t>
            </a:r>
          </a:p>
          <a:p>
            <a:pPr marL="285750" indent="-285750">
              <a:buFont typeface="Arial" panose="020B0604020202020204" pitchFamily="34" charset="0"/>
              <a:buChar char="•"/>
            </a:pPr>
            <a:r>
              <a:rPr lang="en-CA" dirty="0">
                <a:latin typeface="+mn-lt"/>
              </a:rPr>
              <a:t>C</a:t>
            </a:r>
            <a:r>
              <a:rPr lang="en-CA" dirty="0" smtClean="0">
                <a:latin typeface="+mn-lt"/>
              </a:rPr>
              <a:t>opy on display</a:t>
            </a:r>
            <a:endParaRPr lang="en-CA" dirty="0">
              <a:latin typeface="+mn-lt"/>
            </a:endParaRPr>
          </a:p>
        </p:txBody>
      </p:sp>
      <p:sp>
        <p:nvSpPr>
          <p:cNvPr id="13" name="TextBox 12"/>
          <p:cNvSpPr txBox="1"/>
          <p:nvPr/>
        </p:nvSpPr>
        <p:spPr>
          <a:xfrm>
            <a:off x="179512" y="2348880"/>
            <a:ext cx="1979712" cy="1938992"/>
          </a:xfrm>
          <a:prstGeom prst="rect">
            <a:avLst/>
          </a:prstGeom>
          <a:noFill/>
        </p:spPr>
        <p:txBody>
          <a:bodyPr wrap="square">
            <a:spAutoFit/>
          </a:bodyPr>
          <a:lstStyle/>
          <a:p>
            <a:pPr algn="ct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The Journey Begins</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Tree>
    <p:extLst>
      <p:ext uri="{BB962C8B-B14F-4D97-AF65-F5344CB8AC3E}">
        <p14:creationId xmlns:p14="http://schemas.microsoft.com/office/powerpoint/2010/main" xmlns="" val="2641448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051720" y="267961"/>
            <a:ext cx="6754809" cy="4921798"/>
            <a:chOff x="2051720" y="267961"/>
            <a:chExt cx="6754809" cy="4921798"/>
          </a:xfrm>
        </p:grpSpPr>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051720" y="331752"/>
              <a:ext cx="6737694" cy="4858007"/>
            </a:xfrm>
            <a:prstGeom prst="rect">
              <a:avLst/>
            </a:prstGeom>
            <a:ln>
              <a:solidFill>
                <a:schemeClr val="tx1"/>
              </a:solidFill>
            </a:ln>
            <a:effectLst>
              <a:outerShdw blurRad="50800" dist="127000" dir="3000000" algn="ctr" rotWithShape="0">
                <a:srgbClr val="000000">
                  <a:alpha val="43137"/>
                </a:srgbClr>
              </a:outerShdw>
            </a:effectLst>
          </p:spPr>
        </p:pic>
        <p:sp>
          <p:nvSpPr>
            <p:cNvPr id="13" name="TextBox 12"/>
            <p:cNvSpPr txBox="1"/>
            <p:nvPr/>
          </p:nvSpPr>
          <p:spPr>
            <a:xfrm>
              <a:off x="3275856" y="267961"/>
              <a:ext cx="1372492"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England</a:t>
              </a:r>
              <a:endParaRPr lang="en-CA" sz="2800" b="1" dirty="0">
                <a:effectLst>
                  <a:outerShdw blurRad="38100" dist="38100" dir="2700000" algn="tl">
                    <a:srgbClr val="000000">
                      <a:alpha val="43137"/>
                    </a:srgbClr>
                  </a:outerShdw>
                </a:effectLst>
                <a:latin typeface="+mn-lt"/>
              </a:endParaRPr>
            </a:p>
          </p:txBody>
        </p:sp>
        <p:sp>
          <p:nvSpPr>
            <p:cNvPr id="14" name="TextBox 13"/>
            <p:cNvSpPr txBox="1"/>
            <p:nvPr/>
          </p:nvSpPr>
          <p:spPr>
            <a:xfrm>
              <a:off x="6156176" y="4221088"/>
              <a:ext cx="1172244"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France</a:t>
              </a:r>
              <a:endParaRPr lang="en-CA" sz="2800" b="1" dirty="0">
                <a:effectLst>
                  <a:outerShdw blurRad="38100" dist="38100" dir="2700000" algn="tl">
                    <a:srgbClr val="000000">
                      <a:alpha val="43137"/>
                    </a:srgbClr>
                  </a:outerShdw>
                </a:effectLst>
                <a:latin typeface="+mn-lt"/>
              </a:endParaRPr>
            </a:p>
          </p:txBody>
        </p:sp>
        <p:sp>
          <p:nvSpPr>
            <p:cNvPr id="15" name="TextBox 14"/>
            <p:cNvSpPr txBox="1"/>
            <p:nvPr/>
          </p:nvSpPr>
          <p:spPr>
            <a:xfrm>
              <a:off x="7408389" y="503094"/>
              <a:ext cx="1398140" cy="523220"/>
            </a:xfrm>
            <a:prstGeom prst="rect">
              <a:avLst/>
            </a:prstGeom>
            <a:noFill/>
          </p:spPr>
          <p:txBody>
            <a:bodyPr wrap="none" rtlCol="0">
              <a:spAutoFit/>
            </a:bodyPr>
            <a:lstStyle/>
            <a:p>
              <a:r>
                <a:rPr lang="en-CA" sz="2800" b="1" dirty="0" smtClean="0">
                  <a:effectLst>
                    <a:outerShdw blurRad="38100" dist="38100" dir="2700000" algn="tl">
                      <a:srgbClr val="000000">
                        <a:alpha val="43137"/>
                      </a:srgbClr>
                    </a:outerShdw>
                  </a:effectLst>
                  <a:latin typeface="+mn-lt"/>
                </a:rPr>
                <a:t>Belgium</a:t>
              </a:r>
              <a:endParaRPr lang="en-CA" sz="2800" b="1" dirty="0">
                <a:effectLst>
                  <a:outerShdw blurRad="38100" dist="38100" dir="2700000" algn="tl">
                    <a:srgbClr val="000000">
                      <a:alpha val="43137"/>
                    </a:srgbClr>
                  </a:outerShdw>
                </a:effectLst>
                <a:latin typeface="+mn-lt"/>
              </a:endParaRPr>
            </a:p>
          </p:txBody>
        </p:sp>
      </p:grpSp>
      <p:sp>
        <p:nvSpPr>
          <p:cNvPr id="4" name="TextBox 3"/>
          <p:cNvSpPr txBox="1"/>
          <p:nvPr/>
        </p:nvSpPr>
        <p:spPr>
          <a:xfrm>
            <a:off x="1691680" y="5301208"/>
            <a:ext cx="7283532" cy="923330"/>
          </a:xfrm>
          <a:prstGeom prst="rect">
            <a:avLst/>
          </a:prstGeom>
          <a:noFill/>
        </p:spPr>
        <p:txBody>
          <a:bodyPr wrap="none" rtlCol="0">
            <a:spAutoFit/>
          </a:bodyPr>
          <a:lstStyle/>
          <a:p>
            <a:pPr marL="285750" indent="-285750">
              <a:buFont typeface="Arial" panose="020B0604020202020204" pitchFamily="34" charset="0"/>
              <a:buChar char="•"/>
            </a:pPr>
            <a:r>
              <a:rPr lang="en-CA" dirty="0" smtClean="0">
                <a:latin typeface="+mn-lt"/>
              </a:rPr>
              <a:t>Issued orders to join the 4</a:t>
            </a:r>
            <a:r>
              <a:rPr lang="en-CA" baseline="30000" dirty="0" smtClean="0">
                <a:latin typeface="+mn-lt"/>
              </a:rPr>
              <a:t>th</a:t>
            </a:r>
            <a:r>
              <a:rPr lang="en-CA" dirty="0" smtClean="0">
                <a:latin typeface="+mn-lt"/>
              </a:rPr>
              <a:t> Battalion near the front at </a:t>
            </a:r>
            <a:r>
              <a:rPr lang="en-CA" dirty="0" err="1" smtClean="0">
                <a:latin typeface="+mn-lt"/>
              </a:rPr>
              <a:t>Neuville</a:t>
            </a:r>
            <a:r>
              <a:rPr lang="en-CA" dirty="0" smtClean="0">
                <a:latin typeface="+mn-lt"/>
              </a:rPr>
              <a:t>-St.-</a:t>
            </a:r>
            <a:r>
              <a:rPr lang="en-CA" dirty="0" err="1" smtClean="0">
                <a:latin typeface="+mn-lt"/>
              </a:rPr>
              <a:t>Vaast</a:t>
            </a:r>
            <a:endParaRPr lang="en-CA" dirty="0" smtClean="0">
              <a:latin typeface="+mn-lt"/>
            </a:endParaRPr>
          </a:p>
          <a:p>
            <a:pPr marL="285750" indent="-285750">
              <a:buFont typeface="Arial" panose="020B0604020202020204" pitchFamily="34" charset="0"/>
              <a:buChar char="•"/>
            </a:pPr>
            <a:r>
              <a:rPr lang="en-CA" dirty="0" smtClean="0">
                <a:latin typeface="+mn-lt"/>
              </a:rPr>
              <a:t>Travels by train, then 10 km by truck then 8 km by “shanks’ mare”</a:t>
            </a:r>
          </a:p>
          <a:p>
            <a:pPr marL="285750" indent="-285750">
              <a:buFont typeface="Arial" panose="020B0604020202020204" pitchFamily="34" charset="0"/>
              <a:buChar char="•"/>
            </a:pPr>
            <a:r>
              <a:rPr lang="en-CA" dirty="0" smtClean="0">
                <a:latin typeface="+mn-lt"/>
              </a:rPr>
              <a:t>Posted to ‘D’ Company, no. 16 Platoon on arrival </a:t>
            </a:r>
            <a:endParaRPr lang="en-CA" dirty="0">
              <a:latin typeface="+mn-lt"/>
            </a:endParaRPr>
          </a:p>
        </p:txBody>
      </p:sp>
      <p:sp>
        <p:nvSpPr>
          <p:cNvPr id="7" name="Rectangle 6"/>
          <p:cNvSpPr/>
          <p:nvPr/>
        </p:nvSpPr>
        <p:spPr>
          <a:xfrm>
            <a:off x="3563888" y="13563"/>
            <a:ext cx="5580112" cy="307777"/>
          </a:xfrm>
          <a:prstGeom prst="rect">
            <a:avLst/>
          </a:prstGeom>
        </p:spPr>
        <p:txBody>
          <a:bodyPr wrap="square">
            <a:spAutoFit/>
          </a:bodyPr>
          <a:lstStyle/>
          <a:p>
            <a:r>
              <a:rPr lang="en-CA" sz="1400" dirty="0">
                <a:latin typeface="+mn-lt"/>
                <a:hlinkClick r:id="rId4"/>
              </a:rPr>
              <a:t>http://</a:t>
            </a:r>
            <a:r>
              <a:rPr lang="en-CA" sz="1400" dirty="0" smtClean="0">
                <a:latin typeface="+mn-lt"/>
                <a:hlinkClick r:id="rId4"/>
              </a:rPr>
              <a:t>digitalarchive.mcmaster.ca/islandora/object/macrepo%3A76369</a:t>
            </a:r>
            <a:endParaRPr lang="en-CA" sz="1400" dirty="0">
              <a:latin typeface="+mn-lt"/>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796136" y="3068960"/>
            <a:ext cx="617329" cy="360040"/>
          </a:xfrm>
          <a:prstGeom prst="rect">
            <a:avLst/>
          </a:prstGeom>
          <a:ln>
            <a:solidFill>
              <a:schemeClr val="tx1"/>
            </a:solidFill>
          </a:ln>
          <a:effectLst>
            <a:outerShdw blurRad="50800" dist="63500" dir="3000000" algn="ctr" rotWithShape="0">
              <a:srgbClr val="000000">
                <a:alpha val="43137"/>
              </a:srgbClr>
            </a:outerShdw>
          </a:effectLst>
        </p:spPr>
      </p:pic>
      <p:pic>
        <p:nvPicPr>
          <p:cNvPr id="8"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660232" y="2708920"/>
            <a:ext cx="289693" cy="478981"/>
          </a:xfrm>
          <a:prstGeom prst="rect">
            <a:avLst/>
          </a:prstGeom>
          <a:ln>
            <a:solidFill>
              <a:schemeClr val="tx1"/>
            </a:solidFill>
          </a:ln>
          <a:effectLst>
            <a:outerShdw blurRad="50800" dist="63500" dir="3000000" algn="ctr" rotWithShape="0">
              <a:srgbClr val="000000">
                <a:alpha val="43137"/>
              </a:srgbClr>
            </a:outerShdw>
          </a:effectLst>
        </p:spPr>
      </p:pic>
      <p:pic>
        <p:nvPicPr>
          <p:cNvPr id="9" name="Picture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707905" y="4340017"/>
            <a:ext cx="576064" cy="457135"/>
          </a:xfrm>
          <a:prstGeom prst="rect">
            <a:avLst/>
          </a:prstGeom>
          <a:ln>
            <a:solidFill>
              <a:schemeClr val="tx1"/>
            </a:solidFill>
          </a:ln>
          <a:effectLst>
            <a:outerShdw blurRad="50800" dist="63500" dir="3000000" algn="ctr" rotWithShape="0">
              <a:srgbClr val="000000">
                <a:alpha val="43137"/>
              </a:srgbClr>
            </a:outerShdw>
          </a:effectLst>
        </p:spPr>
      </p:pic>
      <p:sp>
        <p:nvSpPr>
          <p:cNvPr id="16" name="TextBox 15"/>
          <p:cNvSpPr txBox="1"/>
          <p:nvPr/>
        </p:nvSpPr>
        <p:spPr>
          <a:xfrm>
            <a:off x="251520" y="188640"/>
            <a:ext cx="2285556"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9, 1917:</a:t>
            </a:r>
          </a:p>
          <a:p>
            <a:r>
              <a:rPr lang="en-CA" dirty="0" smtClean="0">
                <a:effectLst>
                  <a:outerShdw blurRad="38100" dist="38100" dir="2700000" algn="tl">
                    <a:srgbClr val="000000">
                      <a:alpha val="43137"/>
                    </a:srgbClr>
                  </a:outerShdw>
                </a:effectLst>
                <a:latin typeface="+mn-lt"/>
              </a:rPr>
              <a:t>Arrival at the Front</a:t>
            </a:r>
          </a:p>
          <a:p>
            <a:r>
              <a:rPr lang="en-CA" dirty="0" smtClean="0">
                <a:effectLst>
                  <a:outerShdw blurRad="38100" dist="38100" dir="2700000" algn="tl">
                    <a:srgbClr val="000000">
                      <a:alpha val="43137"/>
                    </a:srgbClr>
                  </a:outerShdw>
                </a:effectLst>
                <a:latin typeface="+mn-lt"/>
              </a:rPr>
              <a:t>(</a:t>
            </a:r>
            <a:r>
              <a:rPr lang="en-CA" dirty="0" err="1" smtClean="0">
                <a:effectLst>
                  <a:outerShdw blurRad="38100" dist="38100" dir="2700000" algn="tl">
                    <a:srgbClr val="000000">
                      <a:alpha val="43137"/>
                    </a:srgbClr>
                  </a:outerShdw>
                </a:effectLst>
                <a:latin typeface="+mn-lt"/>
              </a:rPr>
              <a:t>Neuville</a:t>
            </a:r>
            <a:r>
              <a:rPr lang="en-CA" dirty="0" smtClean="0">
                <a:effectLst>
                  <a:outerShdw blurRad="38100" dist="38100" dir="2700000" algn="tl">
                    <a:srgbClr val="000000">
                      <a:alpha val="43137"/>
                    </a:srgbClr>
                  </a:outerShdw>
                </a:effectLst>
                <a:latin typeface="+mn-lt"/>
              </a:rPr>
              <a:t> St. </a:t>
            </a:r>
            <a:r>
              <a:rPr lang="en-CA" dirty="0" err="1" smtClean="0">
                <a:effectLst>
                  <a:outerShdw blurRad="38100" dist="38100" dir="2700000" algn="tl">
                    <a:srgbClr val="000000">
                      <a:alpha val="43137"/>
                    </a:srgbClr>
                  </a:outerShdw>
                </a:effectLst>
                <a:latin typeface="+mn-lt"/>
              </a:rPr>
              <a:t>Vaast</a:t>
            </a:r>
            <a:r>
              <a:rPr lang="en-CA" dirty="0" smtClean="0">
                <a:effectLst>
                  <a:outerShdw blurRad="38100" dist="38100" dir="2700000" algn="tl">
                    <a:srgbClr val="000000">
                      <a:alpha val="43137"/>
                    </a:srgbClr>
                  </a:outerShdw>
                </a:effectLst>
                <a:latin typeface="+mn-lt"/>
              </a:rPr>
              <a:t>)</a:t>
            </a:r>
          </a:p>
        </p:txBody>
      </p:sp>
      <p:sp>
        <p:nvSpPr>
          <p:cNvPr id="17" name="TextBox 16"/>
          <p:cNvSpPr txBox="1"/>
          <p:nvPr/>
        </p:nvSpPr>
        <p:spPr>
          <a:xfrm>
            <a:off x="179512" y="2210088"/>
            <a:ext cx="1800200" cy="1938992"/>
          </a:xfrm>
          <a:prstGeom prst="rect">
            <a:avLst/>
          </a:prstGeom>
          <a:noFill/>
        </p:spPr>
        <p:txBody>
          <a:bodyPr wrap="square">
            <a:spAutoFit/>
          </a:bodyPr>
          <a:lstStyle/>
          <a:p>
            <a:pPr algn="ct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Arrival at the Front</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Tree>
    <p:extLst>
      <p:ext uri="{BB962C8B-B14F-4D97-AF65-F5344CB8AC3E}">
        <p14:creationId xmlns:p14="http://schemas.microsoft.com/office/powerpoint/2010/main" xmlns="" val="3790613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67162" y="44624"/>
            <a:ext cx="4925318" cy="6673732"/>
          </a:xfrm>
          <a:prstGeom prst="rect">
            <a:avLst/>
          </a:prstGeom>
          <a:ln>
            <a:solidFill>
              <a:schemeClr val="tx1"/>
            </a:solidFill>
          </a:ln>
          <a:effectLst>
            <a:outerShdw blurRad="50800" dist="127000" dir="3000000" algn="ctr" rotWithShape="0">
              <a:srgbClr val="000000">
                <a:alpha val="43137"/>
              </a:srgbClr>
            </a:outerShdw>
          </a:effectLst>
        </p:spPr>
      </p:pic>
      <p:sp>
        <p:nvSpPr>
          <p:cNvPr id="6" name="Rectangle 5"/>
          <p:cNvSpPr/>
          <p:nvPr/>
        </p:nvSpPr>
        <p:spPr>
          <a:xfrm>
            <a:off x="4255194" y="1958593"/>
            <a:ext cx="4205238" cy="2262495"/>
          </a:xfrm>
          <a:prstGeom prst="rect">
            <a:avLst/>
          </a:prstGeom>
          <a:noFill/>
          <a:ln w="38100">
            <a:solidFill>
              <a:srgbClr val="C00000"/>
            </a:solidFill>
          </a:ln>
          <a:effectLst>
            <a:outerShdw blurRad="50800" dist="381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7344" y="116632"/>
            <a:ext cx="2088392" cy="584775"/>
          </a:xfrm>
          <a:prstGeom prst="rect">
            <a:avLst/>
          </a:prstGeom>
          <a:noFill/>
        </p:spPr>
        <p:txBody>
          <a:bodyPr wrap="none">
            <a:spAutoFit/>
          </a:bodyPr>
          <a:lstStyle/>
          <a:p>
            <a:pPr>
              <a:defRPr/>
            </a:pPr>
            <a:r>
              <a:rPr lang="en-US" sz="3200" b="1" dirty="0" err="1" smtClean="0">
                <a:effectLst>
                  <a:outerShdw blurRad="38100" dist="38100" dir="2700000" algn="tl">
                    <a:srgbClr val="000000">
                      <a:alpha val="43137"/>
                    </a:srgbClr>
                  </a:outerShdw>
                </a:effectLst>
                <a:latin typeface="+mn-lt"/>
                <a:ea typeface="Verdana" pitchFamily="34" charset="0"/>
                <a:cs typeface="Verdana" pitchFamily="34" charset="0"/>
              </a:rPr>
              <a:t>Vimy</a:t>
            </a:r>
            <a:r>
              <a:rPr lang="en-US" sz="3200" b="1" dirty="0" smtClean="0">
                <a:effectLst>
                  <a:outerShdw blurRad="38100" dist="38100" dir="2700000" algn="tl">
                    <a:srgbClr val="000000">
                      <a:alpha val="43137"/>
                    </a:srgbClr>
                  </a:outerShdw>
                </a:effectLst>
                <a:latin typeface="+mn-lt"/>
                <a:ea typeface="Verdana" pitchFamily="34" charset="0"/>
                <a:cs typeface="Verdana" pitchFamily="34" charset="0"/>
              </a:rPr>
              <a:t> Ridge</a:t>
            </a:r>
          </a:p>
        </p:txBody>
      </p:sp>
      <p:sp>
        <p:nvSpPr>
          <p:cNvPr id="11" name="Down Arrow 10"/>
          <p:cNvSpPr/>
          <p:nvPr/>
        </p:nvSpPr>
        <p:spPr>
          <a:xfrm rot="10800000">
            <a:off x="4427985" y="4077072"/>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p:nvPr/>
        </p:nvSpPr>
        <p:spPr>
          <a:xfrm>
            <a:off x="2385128" y="5075892"/>
            <a:ext cx="2762936" cy="369332"/>
          </a:xfrm>
          <a:prstGeom prst="rect">
            <a:avLst/>
          </a:prstGeom>
          <a:solidFill>
            <a:schemeClr val="bg1"/>
          </a:solidFill>
          <a:ln>
            <a:solidFill>
              <a:schemeClr val="tx1"/>
            </a:solidFill>
          </a:ln>
          <a:effectLst>
            <a:outerShdw blurRad="50800" dist="63500" dir="3000000" algn="ctr" rotWithShape="0">
              <a:srgbClr val="000000">
                <a:alpha val="43137"/>
              </a:srgbClr>
            </a:outerShdw>
          </a:effectLst>
        </p:spPr>
        <p:txBody>
          <a:bodyPr wrap="none" rtlCol="0">
            <a:spAutoFit/>
          </a:bodyPr>
          <a:lstStyle/>
          <a:p>
            <a:r>
              <a:rPr lang="en-CA" dirty="0" smtClean="0">
                <a:latin typeface="+mn-lt"/>
              </a:rPr>
              <a:t>Region travelled by Andrew</a:t>
            </a:r>
            <a:endParaRPr lang="en-CA" dirty="0">
              <a:latin typeface="+mn-lt"/>
            </a:endParaRPr>
          </a:p>
        </p:txBody>
      </p:sp>
      <p:sp>
        <p:nvSpPr>
          <p:cNvPr id="12" name="TextBox 11"/>
          <p:cNvSpPr txBox="1"/>
          <p:nvPr/>
        </p:nvSpPr>
        <p:spPr>
          <a:xfrm>
            <a:off x="5811767" y="1052736"/>
            <a:ext cx="3224729" cy="307777"/>
          </a:xfrm>
          <a:prstGeom prst="rect">
            <a:avLst/>
          </a:prstGeom>
          <a:solidFill>
            <a:schemeClr val="bg1"/>
          </a:solidFill>
          <a:ln>
            <a:solidFill>
              <a:schemeClr val="tx1"/>
            </a:solidFill>
          </a:ln>
          <a:effectLst>
            <a:outerShdw blurRad="50800" dist="63500" dir="3000000" algn="ctr" rotWithShape="0">
              <a:srgbClr val="000000">
                <a:alpha val="43137"/>
              </a:srgbClr>
            </a:outerShdw>
          </a:effectLst>
        </p:spPr>
        <p:txBody>
          <a:bodyPr wrap="none" rtlCol="0">
            <a:spAutoFit/>
          </a:bodyPr>
          <a:lstStyle/>
          <a:p>
            <a:r>
              <a:rPr lang="en-CA" sz="1400" dirty="0" smtClean="0">
                <a:latin typeface="+mn-lt"/>
              </a:rPr>
              <a:t>Situation before Battle of April 9-12, 1917</a:t>
            </a:r>
            <a:endParaRPr lang="en-CA" sz="1400" dirty="0">
              <a:latin typeface="+mn-lt"/>
            </a:endParaRPr>
          </a:p>
        </p:txBody>
      </p:sp>
      <p:sp>
        <p:nvSpPr>
          <p:cNvPr id="13" name="TextBox 12"/>
          <p:cNvSpPr txBox="1"/>
          <p:nvPr/>
        </p:nvSpPr>
        <p:spPr>
          <a:xfrm>
            <a:off x="539552" y="5157192"/>
            <a:ext cx="2209451" cy="1200329"/>
          </a:xfrm>
          <a:prstGeom prst="rect">
            <a:avLst/>
          </a:prstGeom>
          <a:noFill/>
        </p:spPr>
        <p:txBody>
          <a:bodyPr wrap="none" rtlCol="0">
            <a:spAutoFit/>
          </a:bodyPr>
          <a:lstStyle/>
          <a:p>
            <a:r>
              <a:rPr lang="en-CA" b="1" dirty="0" smtClean="0">
                <a:effectLst>
                  <a:outerShdw blurRad="38100" dist="38100" dir="2700000" algn="tl">
                    <a:srgbClr val="000000">
                      <a:alpha val="43137"/>
                    </a:srgbClr>
                  </a:outerShdw>
                </a:effectLst>
                <a:latin typeface="+mn-lt"/>
              </a:rPr>
              <a:t>NOTE:</a:t>
            </a:r>
          </a:p>
          <a:p>
            <a:pPr marL="285750" indent="-285750">
              <a:buFont typeface="Arial" panose="020B0604020202020204" pitchFamily="34" charset="0"/>
              <a:buChar char="•"/>
            </a:pPr>
            <a:r>
              <a:rPr lang="en-CA" dirty="0" smtClean="0">
                <a:latin typeface="+mn-lt"/>
              </a:rPr>
              <a:t>Date of map</a:t>
            </a:r>
          </a:p>
          <a:p>
            <a:pPr marL="285750" indent="-285750">
              <a:buFont typeface="Arial" panose="020B0604020202020204" pitchFamily="34" charset="0"/>
              <a:buChar char="•"/>
            </a:pPr>
            <a:r>
              <a:rPr lang="en-CA" dirty="0" smtClean="0">
                <a:latin typeface="+mn-lt"/>
              </a:rPr>
              <a:t>Colour of trenches</a:t>
            </a:r>
          </a:p>
          <a:p>
            <a:pPr marL="285750" indent="-285750">
              <a:buFont typeface="Arial" panose="020B0604020202020204" pitchFamily="34" charset="0"/>
              <a:buChar char="•"/>
            </a:pPr>
            <a:r>
              <a:rPr lang="en-CA" dirty="0" smtClean="0">
                <a:latin typeface="+mn-lt"/>
              </a:rPr>
              <a:t>Extent of trenches</a:t>
            </a:r>
            <a:endParaRPr lang="en-CA" dirty="0">
              <a:latin typeface="+mn-lt"/>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3528" y="1239375"/>
            <a:ext cx="3325152" cy="3629785"/>
          </a:xfrm>
          <a:prstGeom prst="rect">
            <a:avLst/>
          </a:prstGeom>
          <a:ln>
            <a:solidFill>
              <a:schemeClr val="tx1"/>
            </a:solidFill>
          </a:ln>
          <a:effectLst>
            <a:outerShdw blurRad="50800" dist="127000" dir="3000000" algn="ctr" rotWithShape="0">
              <a:srgbClr val="000000">
                <a:alpha val="43137"/>
              </a:srgbClr>
            </a:outerShdw>
          </a:effectLst>
        </p:spPr>
      </p:pic>
      <p:sp>
        <p:nvSpPr>
          <p:cNvPr id="14" name="Oval 13"/>
          <p:cNvSpPr/>
          <p:nvPr/>
        </p:nvSpPr>
        <p:spPr>
          <a:xfrm>
            <a:off x="4716016" y="3068960"/>
            <a:ext cx="865521" cy="576064"/>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516216" y="2204864"/>
            <a:ext cx="865521" cy="576064"/>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extBox 15"/>
          <p:cNvSpPr txBox="1"/>
          <p:nvPr/>
        </p:nvSpPr>
        <p:spPr>
          <a:xfrm>
            <a:off x="251520" y="548680"/>
            <a:ext cx="3252622"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2 Months Before &amp; After</a:t>
            </a:r>
            <a:endParaRPr lang="en-CA" sz="2400" dirty="0">
              <a:solidFill>
                <a:prstClr val="black"/>
              </a:solidFill>
              <a:effectLst>
                <a:outerShdw blurRad="38100" dist="38100" dir="2700000" algn="tl">
                  <a:srgbClr val="000000">
                    <a:alpha val="43137"/>
                  </a:srgbClr>
                </a:outerShdw>
              </a:effectLst>
              <a:latin typeface="Calibri"/>
            </a:endParaRPr>
          </a:p>
        </p:txBody>
      </p:sp>
    </p:spTree>
    <p:extLst>
      <p:ext uri="{BB962C8B-B14F-4D97-AF65-F5344CB8AC3E}">
        <p14:creationId xmlns:p14="http://schemas.microsoft.com/office/powerpoint/2010/main" xmlns="" val="376951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of map showing British front line only"/>
          <p:cNvPicPr>
            <a:picLocks noChangeAspect="1" noChangeArrowheads="1"/>
          </p:cNvPicPr>
          <p:nvPr/>
        </p:nvPicPr>
        <p:blipFill>
          <a:blip r:embed="rId3" cstate="print"/>
          <a:srcRect/>
          <a:stretch>
            <a:fillRect/>
          </a:stretch>
        </p:blipFill>
        <p:spPr bwMode="auto">
          <a:xfrm>
            <a:off x="571472" y="3205674"/>
            <a:ext cx="4214842" cy="3475624"/>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236538" y="115888"/>
            <a:ext cx="4045788" cy="584775"/>
          </a:xfrm>
          <a:prstGeom prst="rect">
            <a:avLst/>
          </a:prstGeom>
          <a:noFill/>
        </p:spPr>
        <p:txBody>
          <a:bodyPr wrap="none">
            <a:spAutoFit/>
          </a:bodyPr>
          <a:lstStyle/>
          <a:p>
            <a:pPr fontAlgn="auto">
              <a:spcBef>
                <a:spcPts val="0"/>
              </a:spcBef>
              <a:spcAft>
                <a:spcPts val="0"/>
              </a:spcAft>
              <a:defRPr/>
            </a:pPr>
            <a:r>
              <a:rPr lang="en-US" sz="3200" b="1" dirty="0" smtClean="0">
                <a:effectLst>
                  <a:outerShdw blurRad="38100" dist="38100" dir="2700000" algn="tl">
                    <a:srgbClr val="000000">
                      <a:alpha val="43137"/>
                    </a:srgbClr>
                  </a:outerShdw>
                </a:effectLst>
                <a:latin typeface="+mn-lt"/>
                <a:ea typeface="Verdana" pitchFamily="34" charset="0"/>
                <a:cs typeface="Verdana" pitchFamily="34" charset="0"/>
              </a:rPr>
              <a:t>Early &amp; Late War Maps</a:t>
            </a:r>
            <a:endParaRPr lang="en-US" sz="2400" b="1" dirty="0">
              <a:effectLst>
                <a:outerShdw blurRad="38100" dist="38100" dir="2700000" algn="tl">
                  <a:srgbClr val="000000">
                    <a:alpha val="43137"/>
                  </a:srgbClr>
                </a:outerShdw>
              </a:effectLst>
              <a:latin typeface="+mn-lt"/>
              <a:ea typeface="Verdana" pitchFamily="34" charset="0"/>
              <a:cs typeface="Verdana" pitchFamily="34" charset="0"/>
            </a:endParaRPr>
          </a:p>
        </p:txBody>
      </p:sp>
      <p:pic>
        <p:nvPicPr>
          <p:cNvPr id="6147" name="Picture 3" descr="D:\Lager_Lecture_ww1Trenchmaps\images\Trench_Signs.jpg"/>
          <p:cNvPicPr>
            <a:picLocks noChangeAspect="1" noChangeArrowheads="1"/>
          </p:cNvPicPr>
          <p:nvPr/>
        </p:nvPicPr>
        <p:blipFill>
          <a:blip r:embed="rId4" cstate="print"/>
          <a:srcRect/>
          <a:stretch>
            <a:fillRect/>
          </a:stretch>
        </p:blipFill>
        <p:spPr bwMode="auto">
          <a:xfrm>
            <a:off x="800086" y="1071546"/>
            <a:ext cx="2986096" cy="2557917"/>
          </a:xfrm>
          <a:prstGeom prst="rect">
            <a:avLst/>
          </a:prstGeom>
          <a:ln>
            <a:solidFill>
              <a:schemeClr val="tx1"/>
            </a:solidFill>
          </a:ln>
          <a:effectLst>
            <a:outerShdw blurRad="292100" dist="139700" dir="2700000" algn="tl" rotWithShape="0">
              <a:srgbClr val="333333">
                <a:alpha val="65000"/>
              </a:srgbClr>
            </a:outerShdw>
          </a:effectLst>
        </p:spPr>
      </p:pic>
      <p:sp>
        <p:nvSpPr>
          <p:cNvPr id="15" name="TextBox 8"/>
          <p:cNvSpPr txBox="1">
            <a:spLocks noChangeArrowheads="1"/>
          </p:cNvSpPr>
          <p:nvPr/>
        </p:nvSpPr>
        <p:spPr bwMode="auto">
          <a:xfrm>
            <a:off x="4791073" y="6357958"/>
            <a:ext cx="2638447" cy="369332"/>
          </a:xfrm>
          <a:prstGeom prst="rect">
            <a:avLst/>
          </a:prstGeom>
          <a:noFill/>
          <a:ln w="9525">
            <a:noFill/>
            <a:miter lim="800000"/>
            <a:headEnd/>
            <a:tailEnd/>
          </a:ln>
        </p:spPr>
        <p:txBody>
          <a:bodyPr wrap="square">
            <a:spAutoFit/>
          </a:bodyPr>
          <a:lstStyle/>
          <a:p>
            <a:r>
              <a:rPr lang="en-US" dirty="0" smtClean="0">
                <a:latin typeface="Calibri" pitchFamily="34" charset="0"/>
              </a:rPr>
              <a:t>Front Line Only (1914-15)</a:t>
            </a:r>
            <a:endParaRPr lang="en-US" dirty="0">
              <a:latin typeface="Calibri" pitchFamily="34" charset="0"/>
            </a:endParaRPr>
          </a:p>
        </p:txBody>
      </p:sp>
      <p:grpSp>
        <p:nvGrpSpPr>
          <p:cNvPr id="2" name="Group 1"/>
          <p:cNvGrpSpPr/>
          <p:nvPr/>
        </p:nvGrpSpPr>
        <p:grpSpPr>
          <a:xfrm>
            <a:off x="3409758" y="2571744"/>
            <a:ext cx="4877018" cy="3214710"/>
            <a:chOff x="3409758" y="2571744"/>
            <a:chExt cx="4877018" cy="3214710"/>
          </a:xfrm>
        </p:grpSpPr>
        <p:pic>
          <p:nvPicPr>
            <p:cNvPr id="6154" name="Picture 10" descr="D:\Lager_Lecture_ww1Trenchmaps\images\First_200yds.jpg"/>
            <p:cNvPicPr>
              <a:picLocks noChangeAspect="1" noChangeArrowheads="1"/>
            </p:cNvPicPr>
            <p:nvPr/>
          </p:nvPicPr>
          <p:blipFill>
            <a:blip r:embed="rId5" cstate="print"/>
            <a:srcRect/>
            <a:stretch>
              <a:fillRect/>
            </a:stretch>
          </p:blipFill>
          <p:spPr bwMode="auto">
            <a:xfrm>
              <a:off x="3409758" y="2571744"/>
              <a:ext cx="4091200" cy="2795591"/>
            </a:xfrm>
            <a:prstGeom prst="rect">
              <a:avLst/>
            </a:prstGeom>
            <a:ln>
              <a:solidFill>
                <a:schemeClr val="tx1"/>
              </a:solidFill>
            </a:ln>
            <a:effectLst>
              <a:outerShdw blurRad="292100" dist="139700" dir="2700000" algn="tl" rotWithShape="0">
                <a:srgbClr val="333333">
                  <a:alpha val="65000"/>
                </a:srgbClr>
              </a:outerShdw>
            </a:effectLst>
          </p:spPr>
        </p:pic>
        <p:sp>
          <p:nvSpPr>
            <p:cNvPr id="16" name="TextBox 8"/>
            <p:cNvSpPr txBox="1">
              <a:spLocks noChangeArrowheads="1"/>
            </p:cNvSpPr>
            <p:nvPr/>
          </p:nvSpPr>
          <p:spPr bwMode="auto">
            <a:xfrm>
              <a:off x="5004048" y="5417122"/>
              <a:ext cx="3282728" cy="369332"/>
            </a:xfrm>
            <a:prstGeom prst="rect">
              <a:avLst/>
            </a:prstGeom>
            <a:noFill/>
            <a:ln w="9525">
              <a:noFill/>
              <a:miter lim="800000"/>
              <a:headEnd/>
              <a:tailEnd/>
            </a:ln>
          </p:spPr>
          <p:txBody>
            <a:bodyPr wrap="square">
              <a:spAutoFit/>
            </a:bodyPr>
            <a:lstStyle/>
            <a:p>
              <a:r>
                <a:rPr lang="en-US" dirty="0" smtClean="0">
                  <a:latin typeface="Calibri" pitchFamily="34" charset="0"/>
                </a:rPr>
                <a:t>First 200 Yards Only (1916)</a:t>
              </a:r>
              <a:endParaRPr lang="en-US" dirty="0">
                <a:latin typeface="Calibri" pitchFamily="34" charset="0"/>
              </a:endParaRPr>
            </a:p>
          </p:txBody>
        </p:sp>
      </p:grpSp>
      <p:grpSp>
        <p:nvGrpSpPr>
          <p:cNvPr id="3" name="Group 2"/>
          <p:cNvGrpSpPr/>
          <p:nvPr/>
        </p:nvGrpSpPr>
        <p:grpSpPr>
          <a:xfrm>
            <a:off x="5143504" y="642918"/>
            <a:ext cx="3881592" cy="3277395"/>
            <a:chOff x="5143504" y="642918"/>
            <a:chExt cx="3881592" cy="3277395"/>
          </a:xfrm>
        </p:grpSpPr>
        <p:pic>
          <p:nvPicPr>
            <p:cNvPr id="6155" name="Picture 11" descr="D:\Lager_Lecture_ww1Trenchmaps\images\All_Trenches.jpg"/>
            <p:cNvPicPr>
              <a:picLocks noChangeAspect="1" noChangeArrowheads="1"/>
            </p:cNvPicPr>
            <p:nvPr/>
          </p:nvPicPr>
          <p:blipFill>
            <a:blip r:embed="rId6" cstate="print"/>
            <a:srcRect/>
            <a:stretch>
              <a:fillRect/>
            </a:stretch>
          </p:blipFill>
          <p:spPr bwMode="auto">
            <a:xfrm>
              <a:off x="5143504" y="642918"/>
              <a:ext cx="3821115" cy="2611037"/>
            </a:xfrm>
            <a:prstGeom prst="rect">
              <a:avLst/>
            </a:prstGeom>
            <a:ln>
              <a:solidFill>
                <a:schemeClr val="tx1"/>
              </a:solidFill>
            </a:ln>
            <a:effectLst>
              <a:outerShdw blurRad="292100" dist="139700" dir="2700000" algn="tl" rotWithShape="0">
                <a:srgbClr val="333333">
                  <a:alpha val="65000"/>
                </a:srgbClr>
              </a:outerShdw>
            </a:effectLst>
          </p:spPr>
        </p:pic>
        <p:sp>
          <p:nvSpPr>
            <p:cNvPr id="17" name="TextBox 8"/>
            <p:cNvSpPr txBox="1">
              <a:spLocks noChangeArrowheads="1"/>
            </p:cNvSpPr>
            <p:nvPr/>
          </p:nvSpPr>
          <p:spPr bwMode="auto">
            <a:xfrm>
              <a:off x="7596336" y="3273982"/>
              <a:ext cx="1428760" cy="646331"/>
            </a:xfrm>
            <a:prstGeom prst="rect">
              <a:avLst/>
            </a:prstGeom>
            <a:noFill/>
            <a:ln w="9525">
              <a:noFill/>
              <a:miter lim="800000"/>
              <a:headEnd/>
              <a:tailEnd/>
            </a:ln>
          </p:spPr>
          <p:txBody>
            <a:bodyPr wrap="square">
              <a:spAutoFit/>
            </a:bodyPr>
            <a:lstStyle/>
            <a:p>
              <a:pPr algn="r"/>
              <a:r>
                <a:rPr lang="en-US" dirty="0" smtClean="0">
                  <a:latin typeface="Calibri" pitchFamily="34" charset="0"/>
                </a:rPr>
                <a:t>All Trenches (1918)</a:t>
              </a:r>
              <a:endParaRPr lang="en-US" dirty="0">
                <a:latin typeface="Calibri" pitchFamily="34" charset="0"/>
              </a:endParaRPr>
            </a:p>
          </p:txBody>
        </p:sp>
      </p:grpSp>
      <p:sp>
        <p:nvSpPr>
          <p:cNvPr id="10" name="TextBox 8"/>
          <p:cNvSpPr txBox="1">
            <a:spLocks noChangeArrowheads="1"/>
          </p:cNvSpPr>
          <p:nvPr/>
        </p:nvSpPr>
        <p:spPr bwMode="auto">
          <a:xfrm>
            <a:off x="3929058" y="1500174"/>
            <a:ext cx="1285884" cy="923330"/>
          </a:xfrm>
          <a:prstGeom prst="rect">
            <a:avLst/>
          </a:prstGeom>
          <a:noFill/>
          <a:ln w="9525">
            <a:noFill/>
            <a:miter lim="800000"/>
            <a:headEnd/>
            <a:tailEnd/>
          </a:ln>
        </p:spPr>
        <p:txBody>
          <a:bodyPr wrap="square">
            <a:spAutoFit/>
          </a:bodyPr>
          <a:lstStyle/>
          <a:p>
            <a:r>
              <a:rPr lang="en-US" dirty="0" smtClean="0">
                <a:latin typeface="Calibri" pitchFamily="34" charset="0"/>
              </a:rPr>
              <a:t>Exception:</a:t>
            </a:r>
          </a:p>
          <a:p>
            <a:r>
              <a:rPr lang="en-US" dirty="0" smtClean="0">
                <a:latin typeface="Calibri" pitchFamily="34" charset="0"/>
              </a:rPr>
              <a:t>‘</a:t>
            </a:r>
            <a:r>
              <a:rPr lang="en-US" b="1" dirty="0" smtClean="0">
                <a:latin typeface="Calibri" pitchFamily="34" charset="0"/>
              </a:rPr>
              <a:t>SECRET</a:t>
            </a:r>
            <a:r>
              <a:rPr lang="en-US" dirty="0" smtClean="0">
                <a:latin typeface="Calibri" pitchFamily="34" charset="0"/>
              </a:rPr>
              <a:t>’</a:t>
            </a:r>
          </a:p>
          <a:p>
            <a:r>
              <a:rPr lang="en-US" dirty="0" smtClean="0">
                <a:latin typeface="Calibri" pitchFamily="34" charset="0"/>
              </a:rPr>
              <a:t> editions</a:t>
            </a:r>
            <a:endParaRPr lang="en-US" dirty="0">
              <a:latin typeface="Calibri" pitchFamily="34" charset="0"/>
            </a:endParaRPr>
          </a:p>
        </p:txBody>
      </p:sp>
      <p:sp>
        <p:nvSpPr>
          <p:cNvPr id="12" name="TextBox 11"/>
          <p:cNvSpPr txBox="1"/>
          <p:nvPr/>
        </p:nvSpPr>
        <p:spPr>
          <a:xfrm>
            <a:off x="251520" y="548680"/>
            <a:ext cx="3033331"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Seeing is not Believing</a:t>
            </a:r>
            <a:endParaRPr lang="en-CA" sz="2400" dirty="0">
              <a:solidFill>
                <a:prstClr val="black"/>
              </a:solidFill>
              <a:effectLst>
                <a:outerShdw blurRad="38100" dist="38100" dir="2700000" algn="tl">
                  <a:srgbClr val="000000">
                    <a:alpha val="43137"/>
                  </a:srgbClr>
                </a:outerShdw>
              </a:effectLst>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1196752"/>
            <a:ext cx="8830065" cy="5432235"/>
          </a:xfrm>
          <a:prstGeom prst="rect">
            <a:avLst/>
          </a:prstGeom>
          <a:ln>
            <a:solidFill>
              <a:schemeClr val="tx1"/>
            </a:solidFill>
          </a:ln>
          <a:effectLst>
            <a:outerShdw blurRad="50800" dist="63500" dir="3000000" algn="ctr" rotWithShape="0">
              <a:srgbClr val="000000">
                <a:alpha val="43137"/>
              </a:srgbClr>
            </a:outerShdw>
          </a:effectLst>
        </p:spPr>
      </p:pic>
      <p:sp>
        <p:nvSpPr>
          <p:cNvPr id="10" name="Down Arrow 9"/>
          <p:cNvSpPr/>
          <p:nvPr/>
        </p:nvSpPr>
        <p:spPr>
          <a:xfrm rot="17485542">
            <a:off x="4559336" y="3541125"/>
            <a:ext cx="231580" cy="3843669"/>
          </a:xfrm>
          <a:prstGeom prst="downArrow">
            <a:avLst>
              <a:gd name="adj1" fmla="val 50000"/>
              <a:gd name="adj2" fmla="val 107775"/>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Down Arrow 13"/>
          <p:cNvSpPr/>
          <p:nvPr/>
        </p:nvSpPr>
        <p:spPr>
          <a:xfrm rot="16200000">
            <a:off x="8417889" y="4630592"/>
            <a:ext cx="244275" cy="808924"/>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TextBox 16"/>
          <p:cNvSpPr txBox="1"/>
          <p:nvPr/>
        </p:nvSpPr>
        <p:spPr>
          <a:xfrm>
            <a:off x="220663" y="116632"/>
            <a:ext cx="5086264" cy="954107"/>
          </a:xfrm>
          <a:prstGeom prst="rect">
            <a:avLst/>
          </a:prstGeom>
          <a:noFill/>
        </p:spPr>
        <p:txBody>
          <a:bodyPr wrap="none">
            <a:spAutoFit/>
          </a:bodyPr>
          <a:lstStyle/>
          <a:p>
            <a:pPr>
              <a:defRPr/>
            </a:pP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Andrew Goes Over the Ridge</a:t>
            </a:r>
          </a:p>
          <a:p>
            <a:pPr>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…And Walks off the Map</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8" name="TextBox 17"/>
          <p:cNvSpPr txBox="1"/>
          <p:nvPr/>
        </p:nvSpPr>
        <p:spPr>
          <a:xfrm>
            <a:off x="395536" y="1412776"/>
            <a:ext cx="4680520"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9 (night) – June 10 (early morning)</a:t>
            </a:r>
            <a:endParaRPr lang="en-CA" dirty="0" smtClean="0">
              <a:effectLst>
                <a:outerShdw blurRad="38100" dist="38100" dir="2700000" algn="tl">
                  <a:srgbClr val="000000">
                    <a:alpha val="43137"/>
                  </a:srgbClr>
                </a:outerShdw>
              </a:effectLst>
              <a:latin typeface="+mn-lt"/>
            </a:endParaRPr>
          </a:p>
          <a:p>
            <a:pPr>
              <a:buFont typeface="Arial" pitchFamily="34" charset="0"/>
              <a:buChar char="•"/>
            </a:pPr>
            <a:r>
              <a:rPr lang="en-CA" dirty="0" smtClean="0">
                <a:effectLst>
                  <a:outerShdw blurRad="38100" dist="38100" dir="2700000" algn="tl">
                    <a:srgbClr val="000000">
                      <a:alpha val="43137"/>
                    </a:srgbClr>
                  </a:outerShdw>
                </a:effectLst>
                <a:latin typeface="+mn-lt"/>
              </a:rPr>
              <a:t> walk by night over the ridge past </a:t>
            </a:r>
            <a:r>
              <a:rPr lang="en-CA" dirty="0" err="1" smtClean="0">
                <a:effectLst>
                  <a:outerShdw blurRad="38100" dist="38100" dir="2700000" algn="tl">
                    <a:srgbClr val="000000">
                      <a:alpha val="43137"/>
                    </a:srgbClr>
                  </a:outerShdw>
                </a:effectLst>
                <a:latin typeface="+mn-lt"/>
              </a:rPr>
              <a:t>Farbus</a:t>
            </a:r>
            <a:r>
              <a:rPr lang="en-CA" dirty="0" smtClean="0">
                <a:effectLst>
                  <a:outerShdw blurRad="38100" dist="38100" dir="2700000" algn="tl">
                    <a:srgbClr val="000000">
                      <a:alpha val="43137"/>
                    </a:srgbClr>
                  </a:outerShdw>
                </a:effectLst>
                <a:latin typeface="+mn-lt"/>
              </a:rPr>
              <a:t> Wood</a:t>
            </a:r>
            <a:endParaRPr lang="en-CA" dirty="0" smtClean="0">
              <a:latin typeface="+mn-lt"/>
            </a:endParaRPr>
          </a:p>
        </p:txBody>
      </p:sp>
      <p:sp>
        <p:nvSpPr>
          <p:cNvPr id="20" name="TextBox 19"/>
          <p:cNvSpPr txBox="1"/>
          <p:nvPr/>
        </p:nvSpPr>
        <p:spPr>
          <a:xfrm>
            <a:off x="5558509" y="260648"/>
            <a:ext cx="3405979"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NOTE:</a:t>
            </a:r>
          </a:p>
          <a:p>
            <a:pPr marL="285750" indent="-285750">
              <a:buFont typeface="Arial" panose="020B0604020202020204" pitchFamily="34" charset="0"/>
              <a:buChar char="•"/>
            </a:pPr>
            <a:r>
              <a:rPr lang="en-CA" dirty="0" smtClean="0">
                <a:latin typeface="+mn-lt"/>
              </a:rPr>
              <a:t>British trenches blue</a:t>
            </a:r>
          </a:p>
          <a:p>
            <a:pPr marL="285750" indent="-285750">
              <a:buFont typeface="Arial" panose="020B0604020202020204" pitchFamily="34" charset="0"/>
              <a:buChar char="•"/>
            </a:pPr>
            <a:r>
              <a:rPr lang="en-CA" dirty="0" smtClean="0">
                <a:latin typeface="+mn-lt"/>
              </a:rPr>
              <a:t>German trenches red</a:t>
            </a:r>
            <a:endParaRPr lang="en-CA" dirty="0">
              <a:latin typeface="+mn-lt"/>
            </a:endParaRPr>
          </a:p>
        </p:txBody>
      </p:sp>
      <p:sp>
        <p:nvSpPr>
          <p:cNvPr id="13" name="Oval 12"/>
          <p:cNvSpPr/>
          <p:nvPr/>
        </p:nvSpPr>
        <p:spPr>
          <a:xfrm>
            <a:off x="5508104" y="2276872"/>
            <a:ext cx="1225561" cy="864096"/>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827584" y="4077072"/>
            <a:ext cx="1873633" cy="1368152"/>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6730815" y="4869160"/>
            <a:ext cx="1297569" cy="1080120"/>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Down Arrow 21"/>
          <p:cNvSpPr/>
          <p:nvPr/>
        </p:nvSpPr>
        <p:spPr>
          <a:xfrm rot="13255085">
            <a:off x="6967310" y="5210366"/>
            <a:ext cx="244275" cy="808924"/>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918144" y="2891124"/>
            <a:ext cx="1877992" cy="2050044"/>
          </a:xfrm>
          <a:prstGeom prst="rect">
            <a:avLst/>
          </a:prstGeom>
          <a:ln>
            <a:solidFill>
              <a:schemeClr val="tx1"/>
            </a:solidFill>
          </a:ln>
          <a:effectLst>
            <a:outerShdw blurRad="50800" dist="127000" dir="3000000" algn="ctr" rotWithShape="0">
              <a:srgbClr val="000000">
                <a:alpha val="43137"/>
              </a:srgbClr>
            </a:outerShdw>
          </a:effectLst>
        </p:spPr>
      </p:pic>
    </p:spTree>
    <p:extLst>
      <p:ext uri="{BB962C8B-B14F-4D97-AF65-F5344CB8AC3E}">
        <p14:creationId xmlns:p14="http://schemas.microsoft.com/office/powerpoint/2010/main" xmlns="" val="271746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500"/>
                            </p:stCondLst>
                            <p:childTnLst>
                              <p:par>
                                <p:cTn id="24" presetID="10"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3" grpId="0" animBg="1"/>
      <p:bldP spid="15" grpId="0" animBg="1"/>
      <p:bldP spid="16"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2084" y="332656"/>
            <a:ext cx="7915069" cy="5405575"/>
          </a:xfrm>
          <a:prstGeom prst="rect">
            <a:avLst/>
          </a:prstGeom>
          <a:ln>
            <a:solidFill>
              <a:schemeClr val="tx1"/>
            </a:solidFill>
          </a:ln>
          <a:effectLst>
            <a:outerShdw blurRad="50800" dist="127000" dir="3000000" algn="ctr" rotWithShape="0">
              <a:srgbClr val="000000">
                <a:alpha val="43137"/>
              </a:srgbClr>
            </a:outerShdw>
          </a:effectLst>
        </p:spPr>
      </p:pic>
      <p:sp>
        <p:nvSpPr>
          <p:cNvPr id="5" name="TextBox 4"/>
          <p:cNvSpPr txBox="1"/>
          <p:nvPr/>
        </p:nvSpPr>
        <p:spPr>
          <a:xfrm>
            <a:off x="1025826" y="5877272"/>
            <a:ext cx="7002558" cy="646331"/>
          </a:xfrm>
          <a:prstGeom prst="rect">
            <a:avLst/>
          </a:prstGeom>
          <a:noFill/>
        </p:spPr>
        <p:txBody>
          <a:bodyPr wrap="none" rtlCol="0">
            <a:spAutoFit/>
          </a:bodyPr>
          <a:lstStyle/>
          <a:p>
            <a:pPr marL="285750" indent="-285750">
              <a:buFont typeface="Arial" panose="020B0604020202020204" pitchFamily="34" charset="0"/>
              <a:buChar char="•"/>
            </a:pPr>
            <a:r>
              <a:rPr lang="en-CA" dirty="0" smtClean="0">
                <a:latin typeface="+mn-lt"/>
              </a:rPr>
              <a:t>Relieve troops in reserve trench in sunken road in ‘</a:t>
            </a:r>
            <a:r>
              <a:rPr lang="en-CA" dirty="0" err="1" smtClean="0">
                <a:latin typeface="+mn-lt"/>
              </a:rPr>
              <a:t>Arleux</a:t>
            </a:r>
            <a:r>
              <a:rPr lang="en-CA" dirty="0" smtClean="0">
                <a:latin typeface="+mn-lt"/>
              </a:rPr>
              <a:t> Loop’</a:t>
            </a:r>
          </a:p>
          <a:p>
            <a:pPr marL="285750" indent="-285750">
              <a:buFont typeface="Arial" panose="020B0604020202020204" pitchFamily="34" charset="0"/>
              <a:buChar char="•"/>
            </a:pPr>
            <a:r>
              <a:rPr lang="en-CA" dirty="0" smtClean="0">
                <a:latin typeface="+mn-lt"/>
              </a:rPr>
              <a:t>Germans notice the activity and shell the area while relief taking place</a:t>
            </a:r>
            <a:endParaRPr lang="en-CA" dirty="0">
              <a:latin typeface="+mn-lt"/>
            </a:endParaRPr>
          </a:p>
        </p:txBody>
      </p:sp>
      <p:sp>
        <p:nvSpPr>
          <p:cNvPr id="7" name="TextBox 6"/>
          <p:cNvSpPr txBox="1"/>
          <p:nvPr/>
        </p:nvSpPr>
        <p:spPr>
          <a:xfrm>
            <a:off x="6516216" y="1270501"/>
            <a:ext cx="2285556"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10, 1917:</a:t>
            </a:r>
          </a:p>
          <a:p>
            <a:r>
              <a:rPr lang="en-CA" dirty="0" smtClean="0">
                <a:latin typeface="+mn-lt"/>
              </a:rPr>
              <a:t>Enter </a:t>
            </a:r>
            <a:r>
              <a:rPr lang="en-CA" dirty="0" err="1" smtClean="0">
                <a:latin typeface="+mn-lt"/>
              </a:rPr>
              <a:t>Arleux</a:t>
            </a:r>
            <a:r>
              <a:rPr lang="en-CA" dirty="0" smtClean="0">
                <a:latin typeface="+mn-lt"/>
              </a:rPr>
              <a:t> Loop</a:t>
            </a:r>
          </a:p>
        </p:txBody>
      </p:sp>
      <p:sp>
        <p:nvSpPr>
          <p:cNvPr id="8" name="Down Arrow 7"/>
          <p:cNvSpPr/>
          <p:nvPr/>
        </p:nvSpPr>
        <p:spPr>
          <a:xfrm rot="16200000">
            <a:off x="4301431" y="2835474"/>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Down Arrow 11"/>
          <p:cNvSpPr/>
          <p:nvPr/>
        </p:nvSpPr>
        <p:spPr>
          <a:xfrm rot="13538235">
            <a:off x="5582694" y="3173495"/>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xmlns="" val="3934685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3597" y="3573016"/>
            <a:ext cx="8712968" cy="2734566"/>
          </a:xfrm>
          <a:prstGeom prst="rect">
            <a:avLst/>
          </a:prstGeom>
          <a:ln>
            <a:solidFill>
              <a:schemeClr val="tx1"/>
            </a:solidFill>
          </a:ln>
        </p:spPr>
      </p:pic>
      <p:sp>
        <p:nvSpPr>
          <p:cNvPr id="15" name="Rectangle 14"/>
          <p:cNvSpPr/>
          <p:nvPr/>
        </p:nvSpPr>
        <p:spPr>
          <a:xfrm>
            <a:off x="899592" y="5491385"/>
            <a:ext cx="7344816" cy="457895"/>
          </a:xfrm>
          <a:prstGeom prst="rect">
            <a:avLst/>
          </a:prstGeom>
          <a:solidFill>
            <a:srgbClr val="FFFF00">
              <a:alpha val="40000"/>
            </a:srgbClr>
          </a:solidFill>
          <a:ln>
            <a:solidFill>
              <a:srgbClr val="FFFF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123728" y="6327232"/>
            <a:ext cx="6946131" cy="276999"/>
          </a:xfrm>
          <a:prstGeom prst="rect">
            <a:avLst/>
          </a:prstGeom>
        </p:spPr>
        <p:txBody>
          <a:bodyPr wrap="square">
            <a:spAutoFit/>
          </a:bodyPr>
          <a:lstStyle/>
          <a:p>
            <a:r>
              <a:rPr lang="en-CA" sz="1200" dirty="0">
                <a:solidFill>
                  <a:srgbClr val="000000"/>
                </a:solidFill>
                <a:latin typeface="+mn-lt"/>
              </a:rPr>
              <a:t>Gibson, W.L. </a:t>
            </a:r>
            <a:r>
              <a:rPr lang="en-CA" sz="1200" i="1" dirty="0">
                <a:solidFill>
                  <a:srgbClr val="000000"/>
                </a:solidFill>
                <a:latin typeface="+mn-lt"/>
              </a:rPr>
              <a:t>Records of the Fourth Canadian Infantry Battalion in the Great War, 1914-1918 </a:t>
            </a:r>
            <a:r>
              <a:rPr lang="en-CA" sz="1200" dirty="0">
                <a:solidFill>
                  <a:srgbClr val="000000"/>
                </a:solidFill>
                <a:latin typeface="+mn-lt"/>
              </a:rPr>
              <a:t>(Toronto, 1924).</a:t>
            </a:r>
            <a:r>
              <a:rPr lang="en-CA" sz="1200" dirty="0">
                <a:latin typeface="+mn-lt"/>
              </a:rPr>
              <a:t> </a:t>
            </a:r>
          </a:p>
        </p:txBody>
      </p:sp>
      <p:sp>
        <p:nvSpPr>
          <p:cNvPr id="17" name="Oval 16"/>
          <p:cNvSpPr/>
          <p:nvPr/>
        </p:nvSpPr>
        <p:spPr>
          <a:xfrm>
            <a:off x="5364088" y="5711649"/>
            <a:ext cx="888535" cy="309639"/>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Down Arrow 19"/>
          <p:cNvSpPr/>
          <p:nvPr/>
        </p:nvSpPr>
        <p:spPr>
          <a:xfrm rot="1416028">
            <a:off x="6121720" y="4621627"/>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16216" y="2021855"/>
            <a:ext cx="2215178" cy="2524827"/>
          </a:xfrm>
          <a:prstGeom prst="rect">
            <a:avLst/>
          </a:prstGeom>
          <a:ln>
            <a:solidFill>
              <a:schemeClr val="tx1"/>
            </a:solidFill>
          </a:ln>
          <a:effectLst>
            <a:outerShdw blurRad="50800" dist="63500" dir="3000000" algn="ctr" rotWithShape="0">
              <a:srgbClr val="000000">
                <a:alpha val="43137"/>
              </a:srgbClr>
            </a:outerShdw>
          </a:effectLst>
        </p:spPr>
      </p:pic>
      <p:sp>
        <p:nvSpPr>
          <p:cNvPr id="21" name="TextBox 20"/>
          <p:cNvSpPr txBox="1"/>
          <p:nvPr/>
        </p:nvSpPr>
        <p:spPr>
          <a:xfrm>
            <a:off x="201701" y="1340768"/>
            <a:ext cx="3578211"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11, 1917:</a:t>
            </a:r>
          </a:p>
          <a:p>
            <a:r>
              <a:rPr lang="en-CA" dirty="0" smtClean="0">
                <a:latin typeface="+mn-lt"/>
              </a:rPr>
              <a:t>Walter is wounded in the arm while providing cover for a wiring party</a:t>
            </a:r>
          </a:p>
        </p:txBody>
      </p:sp>
      <p:sp>
        <p:nvSpPr>
          <p:cNvPr id="24" name="TextBox 23"/>
          <p:cNvSpPr txBox="1"/>
          <p:nvPr/>
        </p:nvSpPr>
        <p:spPr>
          <a:xfrm>
            <a:off x="201701" y="2525911"/>
            <a:ext cx="3578211"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12, 1917:</a:t>
            </a:r>
          </a:p>
          <a:p>
            <a:r>
              <a:rPr lang="en-CA" dirty="0" smtClean="0">
                <a:latin typeface="+mn-lt"/>
              </a:rPr>
              <a:t>Andrew learns of Walter’s wound.</a:t>
            </a:r>
          </a:p>
        </p:txBody>
      </p:sp>
      <p:sp>
        <p:nvSpPr>
          <p:cNvPr id="10" name="TextBox 9"/>
          <p:cNvSpPr txBox="1"/>
          <p:nvPr/>
        </p:nvSpPr>
        <p:spPr>
          <a:xfrm>
            <a:off x="220663" y="116632"/>
            <a:ext cx="4439870" cy="584775"/>
          </a:xfrm>
          <a:prstGeom prst="rect">
            <a:avLst/>
          </a:prstGeom>
          <a:noFill/>
        </p:spPr>
        <p:txBody>
          <a:bodyPr wrap="none">
            <a:spAutoFit/>
          </a:bodyPr>
          <a:lstStyle/>
          <a:p>
            <a:pPr>
              <a:defRPr/>
            </a:pP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 </a:t>
            </a:r>
            <a:r>
              <a:rPr lang="en-US" sz="32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v</a:t>
            </a: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isit from the ‘Batman’</a:t>
            </a:r>
          </a:p>
        </p:txBody>
      </p:sp>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95936" y="866726"/>
            <a:ext cx="2202234" cy="2202234"/>
          </a:xfrm>
          <a:prstGeom prst="rect">
            <a:avLst/>
          </a:prstGeom>
          <a:ln>
            <a:solidFill>
              <a:schemeClr val="tx1"/>
            </a:solidFill>
          </a:ln>
          <a:effectLst>
            <a:outerShdw blurRad="50800" dist="63500" dir="3000000" algn="ctr" rotWithShape="0">
              <a:srgbClr val="000000">
                <a:alpha val="43137"/>
              </a:srgbClr>
            </a:outerShdw>
          </a:effectLst>
        </p:spPr>
      </p:pic>
      <p:sp>
        <p:nvSpPr>
          <p:cNvPr id="4" name="TextBox 3"/>
          <p:cNvSpPr txBox="1"/>
          <p:nvPr/>
        </p:nvSpPr>
        <p:spPr>
          <a:xfrm>
            <a:off x="5683014" y="476672"/>
            <a:ext cx="3353482" cy="738664"/>
          </a:xfrm>
          <a:prstGeom prst="rect">
            <a:avLst/>
          </a:prstGeom>
          <a:solidFill>
            <a:schemeClr val="bg1"/>
          </a:solidFill>
          <a:ln w="19050">
            <a:solidFill>
              <a:schemeClr val="tx1"/>
            </a:solidFill>
            <a:prstDash val="sysDot"/>
          </a:ln>
          <a:effectLst>
            <a:outerShdw blurRad="50800" dist="63500" dir="3000000" algn="ctr" rotWithShape="0">
              <a:srgbClr val="000000">
                <a:alpha val="43137"/>
              </a:srgbClr>
            </a:outerShdw>
          </a:effectLst>
        </p:spPr>
        <p:txBody>
          <a:bodyPr wrap="square" rtlCol="0">
            <a:spAutoFit/>
          </a:bodyPr>
          <a:lstStyle/>
          <a:p>
            <a:r>
              <a:rPr lang="en-CA" sz="1400" dirty="0" smtClean="0">
                <a:latin typeface="+mn-lt"/>
              </a:rPr>
              <a:t>“I felt awful sorry for him hanging wounded on that bloody wire with death whizzing past his ears a hundred times or so.”</a:t>
            </a:r>
            <a:endParaRPr lang="en-CA" sz="1400" dirty="0">
              <a:latin typeface="+mn-lt"/>
            </a:endParaRPr>
          </a:p>
        </p:txBody>
      </p:sp>
      <p:sp>
        <p:nvSpPr>
          <p:cNvPr id="13" name="TextBox 12"/>
          <p:cNvSpPr txBox="1"/>
          <p:nvPr/>
        </p:nvSpPr>
        <p:spPr>
          <a:xfrm>
            <a:off x="251520" y="548680"/>
            <a:ext cx="2440092"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A Shot in the Dark</a:t>
            </a:r>
            <a:endParaRPr lang="en-CA" sz="2400" dirty="0">
              <a:solidFill>
                <a:prstClr val="black"/>
              </a:solidFill>
              <a:effectLst>
                <a:outerShdw blurRad="38100" dist="38100" dir="2700000" algn="tl">
                  <a:srgbClr val="000000">
                    <a:alpha val="43137"/>
                  </a:srgbClr>
                </a:outerShdw>
              </a:effectLst>
              <a:latin typeface="Calibri"/>
            </a:endParaRPr>
          </a:p>
        </p:txBody>
      </p:sp>
    </p:spTree>
    <p:extLst>
      <p:ext uri="{BB962C8B-B14F-4D97-AF65-F5344CB8AC3E}">
        <p14:creationId xmlns:p14="http://schemas.microsoft.com/office/powerpoint/2010/main" xmlns="" val="1367786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6225" y="4365104"/>
            <a:ext cx="2690769" cy="2141539"/>
          </a:xfrm>
          <a:prstGeom prst="rect">
            <a:avLst/>
          </a:prstGeom>
          <a:ln>
            <a:solidFill>
              <a:schemeClr val="tx1"/>
            </a:solidFill>
          </a:ln>
          <a:effectLst>
            <a:outerShdw blurRad="50800" dist="127000" dir="3000000" algn="ctr" rotWithShape="0">
              <a:srgbClr val="000000">
                <a:alpha val="43137"/>
              </a:srgbClr>
            </a:outerShdw>
          </a:effectLst>
        </p:spPr>
      </p:pic>
      <p:sp>
        <p:nvSpPr>
          <p:cNvPr id="10" name="TextBox 9"/>
          <p:cNvSpPr txBox="1"/>
          <p:nvPr/>
        </p:nvSpPr>
        <p:spPr>
          <a:xfrm>
            <a:off x="1681609" y="5694587"/>
            <a:ext cx="2285556"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24, 1917:</a:t>
            </a:r>
          </a:p>
          <a:p>
            <a:r>
              <a:rPr lang="en-CA" dirty="0" smtClean="0">
                <a:latin typeface="+mn-lt"/>
              </a:rPr>
              <a:t>Le </a:t>
            </a:r>
            <a:r>
              <a:rPr lang="en-CA" dirty="0" err="1" smtClean="0">
                <a:latin typeface="+mn-lt"/>
              </a:rPr>
              <a:t>Pendu</a:t>
            </a:r>
            <a:endParaRPr lang="en-CA" dirty="0">
              <a:latin typeface="+mn-lt"/>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999285" y="1063115"/>
            <a:ext cx="4927023" cy="4454117"/>
          </a:xfrm>
          <a:prstGeom prst="rect">
            <a:avLst/>
          </a:prstGeom>
          <a:ln>
            <a:solidFill>
              <a:schemeClr val="tx1"/>
            </a:solidFill>
          </a:ln>
          <a:effectLst>
            <a:outerShdw blurRad="50800" dist="127000" dir="3000000" algn="ctr" rotWithShape="0">
              <a:srgbClr val="000000">
                <a:alpha val="43137"/>
              </a:srgbClr>
            </a:outerShdw>
          </a:effectLst>
        </p:spPr>
      </p:pic>
      <p:sp>
        <p:nvSpPr>
          <p:cNvPr id="9" name="TextBox 8"/>
          <p:cNvSpPr txBox="1"/>
          <p:nvPr/>
        </p:nvSpPr>
        <p:spPr>
          <a:xfrm>
            <a:off x="6462796" y="2564904"/>
            <a:ext cx="2285556"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19, 1917:</a:t>
            </a:r>
          </a:p>
          <a:p>
            <a:r>
              <a:rPr lang="en-CA" dirty="0" smtClean="0">
                <a:latin typeface="+mn-lt"/>
              </a:rPr>
              <a:t>‘Elbe’ trench near</a:t>
            </a:r>
          </a:p>
          <a:p>
            <a:r>
              <a:rPr lang="en-CA" dirty="0" err="1" smtClean="0">
                <a:latin typeface="+mn-lt"/>
              </a:rPr>
              <a:t>Neuville</a:t>
            </a:r>
            <a:r>
              <a:rPr lang="en-CA" dirty="0" smtClean="0">
                <a:latin typeface="+mn-lt"/>
              </a:rPr>
              <a:t> St. </a:t>
            </a:r>
            <a:r>
              <a:rPr lang="en-CA" dirty="0" err="1" smtClean="0">
                <a:latin typeface="+mn-lt"/>
              </a:rPr>
              <a:t>Vaast</a:t>
            </a:r>
            <a:endParaRPr lang="en-CA" dirty="0">
              <a:latin typeface="+mn-lt"/>
            </a:endParaRPr>
          </a:p>
        </p:txBody>
      </p:sp>
      <p:sp>
        <p:nvSpPr>
          <p:cNvPr id="12" name="Down Arrow 11"/>
          <p:cNvSpPr/>
          <p:nvPr/>
        </p:nvSpPr>
        <p:spPr>
          <a:xfrm rot="16200000">
            <a:off x="4807157" y="4576408"/>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rot="3806650">
            <a:off x="5248256" y="4537459"/>
            <a:ext cx="1420340" cy="56929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67545" y="548679"/>
            <a:ext cx="4032448" cy="3303091"/>
          </a:xfrm>
          <a:prstGeom prst="rect">
            <a:avLst/>
          </a:prstGeom>
          <a:ln>
            <a:solidFill>
              <a:schemeClr val="tx1"/>
            </a:solidFill>
          </a:ln>
          <a:effectLst>
            <a:outerShdw blurRad="50800" dist="254000" dir="3000000" algn="ctr" rotWithShape="0">
              <a:srgbClr val="000000">
                <a:alpha val="43137"/>
              </a:srgbClr>
            </a:outerShdw>
          </a:effectLst>
        </p:spPr>
      </p:pic>
      <p:sp>
        <p:nvSpPr>
          <p:cNvPr id="7" name="TextBox 6"/>
          <p:cNvSpPr txBox="1"/>
          <p:nvPr/>
        </p:nvSpPr>
        <p:spPr>
          <a:xfrm>
            <a:off x="201701" y="155625"/>
            <a:ext cx="2285556"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14, 1917:</a:t>
            </a:r>
          </a:p>
          <a:p>
            <a:r>
              <a:rPr lang="en-CA" dirty="0" smtClean="0">
                <a:latin typeface="+mn-lt"/>
              </a:rPr>
              <a:t>Railway embankment near Vimy</a:t>
            </a:r>
            <a:endParaRPr lang="en-CA" dirty="0">
              <a:latin typeface="+mn-lt"/>
            </a:endParaRPr>
          </a:p>
        </p:txBody>
      </p:sp>
      <p:sp>
        <p:nvSpPr>
          <p:cNvPr id="8" name="Down Arrow 7"/>
          <p:cNvSpPr/>
          <p:nvPr/>
        </p:nvSpPr>
        <p:spPr>
          <a:xfrm rot="16200000">
            <a:off x="3302002" y="3050065"/>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TextBox 14"/>
          <p:cNvSpPr txBox="1"/>
          <p:nvPr/>
        </p:nvSpPr>
        <p:spPr>
          <a:xfrm>
            <a:off x="6228184" y="116632"/>
            <a:ext cx="2412648" cy="584775"/>
          </a:xfrm>
          <a:prstGeom prst="rect">
            <a:avLst/>
          </a:prstGeom>
          <a:noFill/>
        </p:spPr>
        <p:txBody>
          <a:bodyPr wrap="none">
            <a:spAutoFit/>
          </a:bodyPr>
          <a:lstStyle/>
          <a:p>
            <a:pPr>
              <a:defRPr/>
            </a:pP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On the Move</a:t>
            </a:r>
          </a:p>
        </p:txBody>
      </p:sp>
      <p:sp>
        <p:nvSpPr>
          <p:cNvPr id="13" name="TextBox 12"/>
          <p:cNvSpPr txBox="1"/>
          <p:nvPr/>
        </p:nvSpPr>
        <p:spPr>
          <a:xfrm>
            <a:off x="5004048" y="571217"/>
            <a:ext cx="3764300"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Advantages of Trench Maps</a:t>
            </a:r>
            <a:endParaRPr lang="en-CA" sz="2400" dirty="0">
              <a:solidFill>
                <a:prstClr val="black"/>
              </a:solidFill>
              <a:effectLst>
                <a:outerShdw blurRad="38100" dist="38100" dir="2700000" algn="tl">
                  <a:srgbClr val="000000">
                    <a:alpha val="43137"/>
                  </a:srgbClr>
                </a:outerShdw>
              </a:effectLst>
              <a:latin typeface="Calibri"/>
            </a:endParaRPr>
          </a:p>
        </p:txBody>
      </p:sp>
      <p:sp>
        <p:nvSpPr>
          <p:cNvPr id="4" name="TextBox 3"/>
          <p:cNvSpPr txBox="1"/>
          <p:nvPr/>
        </p:nvSpPr>
        <p:spPr>
          <a:xfrm>
            <a:off x="6778040" y="5697244"/>
            <a:ext cx="1655068" cy="923330"/>
          </a:xfrm>
          <a:prstGeom prst="rect">
            <a:avLst/>
          </a:prstGeom>
          <a:noFill/>
        </p:spPr>
        <p:txBody>
          <a:bodyPr wrap="none" rtlCol="0">
            <a:spAutoFit/>
          </a:bodyPr>
          <a:lstStyle/>
          <a:p>
            <a:pPr marL="285750" indent="-285750">
              <a:buFont typeface="Arial" panose="020B0604020202020204" pitchFamily="34" charset="0"/>
              <a:buChar char="•"/>
            </a:pPr>
            <a:r>
              <a:rPr lang="en-CA" dirty="0" smtClean="0">
                <a:latin typeface="+mn-lt"/>
              </a:rPr>
              <a:t>Visualization</a:t>
            </a:r>
          </a:p>
          <a:p>
            <a:pPr marL="285750" indent="-285750">
              <a:buFont typeface="Arial" panose="020B0604020202020204" pitchFamily="34" charset="0"/>
              <a:buChar char="•"/>
            </a:pPr>
            <a:r>
              <a:rPr lang="en-CA" dirty="0" smtClean="0">
                <a:latin typeface="+mn-lt"/>
              </a:rPr>
              <a:t>Orientation</a:t>
            </a:r>
          </a:p>
          <a:p>
            <a:pPr marL="285750" indent="-285750">
              <a:buFont typeface="Arial" panose="020B0604020202020204" pitchFamily="34" charset="0"/>
              <a:buChar char="•"/>
            </a:pPr>
            <a:r>
              <a:rPr lang="en-CA" dirty="0" smtClean="0">
                <a:latin typeface="+mn-lt"/>
              </a:rPr>
              <a:t>Scope</a:t>
            </a:r>
          </a:p>
        </p:txBody>
      </p:sp>
    </p:spTree>
    <p:extLst>
      <p:ext uri="{BB962C8B-B14F-4D97-AF65-F5344CB8AC3E}">
        <p14:creationId xmlns:p14="http://schemas.microsoft.com/office/powerpoint/2010/main" xmlns="" val="482423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131840" y="737533"/>
            <a:ext cx="5731406" cy="3915603"/>
          </a:xfrm>
          <a:prstGeom prst="rect">
            <a:avLst/>
          </a:prstGeom>
          <a:ln>
            <a:solidFill>
              <a:schemeClr val="tx1"/>
            </a:solidFill>
          </a:ln>
          <a:effectLst>
            <a:outerShdw blurRad="50800" dist="127000" dir="3000000" algn="ctr" rotWithShape="0">
              <a:srgbClr val="000000">
                <a:alpha val="43137"/>
              </a:srgbClr>
            </a:outerShdw>
          </a:effectLst>
        </p:spPr>
      </p:pic>
      <p:sp>
        <p:nvSpPr>
          <p:cNvPr id="7" name="TextBox 6"/>
          <p:cNvSpPr txBox="1"/>
          <p:nvPr/>
        </p:nvSpPr>
        <p:spPr>
          <a:xfrm>
            <a:off x="201700" y="860519"/>
            <a:ext cx="4564902" cy="1200329"/>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June 25 - July 4, 1917:</a:t>
            </a:r>
          </a:p>
          <a:p>
            <a:pPr marL="285750" indent="-285750">
              <a:buFont typeface="Arial" panose="020B0604020202020204" pitchFamily="34" charset="0"/>
              <a:buChar char="•"/>
            </a:pPr>
            <a:r>
              <a:rPr lang="en-CA" dirty="0" smtClean="0">
                <a:latin typeface="+mn-lt"/>
              </a:rPr>
              <a:t>Back in reserve at </a:t>
            </a:r>
            <a:r>
              <a:rPr lang="en-CA" dirty="0" err="1" smtClean="0">
                <a:latin typeface="+mn-lt"/>
              </a:rPr>
              <a:t>Neuville</a:t>
            </a:r>
            <a:r>
              <a:rPr lang="en-CA" dirty="0" smtClean="0">
                <a:latin typeface="+mn-lt"/>
              </a:rPr>
              <a:t>-St.-</a:t>
            </a:r>
            <a:r>
              <a:rPr lang="en-CA" dirty="0" err="1" smtClean="0">
                <a:latin typeface="+mn-lt"/>
              </a:rPr>
              <a:t>Vaast</a:t>
            </a:r>
            <a:endParaRPr lang="en-CA" dirty="0" smtClean="0">
              <a:latin typeface="+mn-lt"/>
            </a:endParaRPr>
          </a:p>
          <a:p>
            <a:pPr marL="285750" indent="-285750">
              <a:buFont typeface="Arial" panose="020B0604020202020204" pitchFamily="34" charset="0"/>
              <a:buChar char="•"/>
            </a:pPr>
            <a:r>
              <a:rPr lang="en-CA" dirty="0" smtClean="0">
                <a:latin typeface="+mn-lt"/>
              </a:rPr>
              <a:t>Placed in command of wiring party</a:t>
            </a:r>
          </a:p>
          <a:p>
            <a:pPr marL="285750" indent="-285750">
              <a:buFont typeface="Arial" panose="020B0604020202020204" pitchFamily="34" charset="0"/>
              <a:buChar char="•"/>
            </a:pPr>
            <a:r>
              <a:rPr lang="en-CA" dirty="0" smtClean="0">
                <a:latin typeface="+mn-lt"/>
              </a:rPr>
              <a:t>Move up to support trench</a:t>
            </a:r>
            <a:endParaRPr lang="en-CA" dirty="0">
              <a:latin typeface="+mn-lt"/>
            </a:endParaRPr>
          </a:p>
        </p:txBody>
      </p:sp>
      <p:sp>
        <p:nvSpPr>
          <p:cNvPr id="4" name="TextBox 3"/>
          <p:cNvSpPr txBox="1"/>
          <p:nvPr/>
        </p:nvSpPr>
        <p:spPr>
          <a:xfrm>
            <a:off x="173442" y="2915652"/>
            <a:ext cx="2776594" cy="369332"/>
          </a:xfrm>
          <a:prstGeom prst="rect">
            <a:avLst/>
          </a:prstGeom>
          <a:noFill/>
        </p:spPr>
        <p:txBody>
          <a:bodyPr wrap="none" rtlCol="0">
            <a:spAutoFit/>
          </a:bodyPr>
          <a:lstStyle/>
          <a:p>
            <a:r>
              <a:rPr lang="en-CA" dirty="0" smtClean="0">
                <a:latin typeface="+mn-lt"/>
              </a:rPr>
              <a:t>Duty for the next 5 months.</a:t>
            </a:r>
            <a:endParaRPr lang="en-CA" dirty="0">
              <a:latin typeface="+mn-lt"/>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27932" y="3284984"/>
            <a:ext cx="4538670" cy="3168352"/>
          </a:xfrm>
          <a:prstGeom prst="rect">
            <a:avLst/>
          </a:prstGeom>
          <a:ln>
            <a:solidFill>
              <a:schemeClr val="tx1"/>
            </a:solidFill>
          </a:ln>
          <a:effectLst>
            <a:outerShdw blurRad="50800" dist="127000" dir="3000000" algn="ctr" rotWithShape="0">
              <a:srgbClr val="000000">
                <a:alpha val="43137"/>
              </a:srgbClr>
            </a:outerShdw>
          </a:effectLst>
        </p:spPr>
      </p:pic>
      <p:sp>
        <p:nvSpPr>
          <p:cNvPr id="8" name="TextBox 7"/>
          <p:cNvSpPr txBox="1"/>
          <p:nvPr/>
        </p:nvSpPr>
        <p:spPr>
          <a:xfrm>
            <a:off x="220663" y="116632"/>
            <a:ext cx="5306261" cy="584775"/>
          </a:xfrm>
          <a:prstGeom prst="rect">
            <a:avLst/>
          </a:prstGeom>
          <a:noFill/>
        </p:spPr>
        <p:txBody>
          <a:bodyPr wrap="none">
            <a:spAutoFit/>
          </a:bodyPr>
          <a:lstStyle/>
          <a:p>
            <a:pPr>
              <a:defRPr/>
            </a:pP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In Command of a Wiring Party</a:t>
            </a:r>
          </a:p>
        </p:txBody>
      </p:sp>
    </p:spTree>
    <p:extLst>
      <p:ext uri="{BB962C8B-B14F-4D97-AF65-F5344CB8AC3E}">
        <p14:creationId xmlns:p14="http://schemas.microsoft.com/office/powerpoint/2010/main" xmlns="" val="27806715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66644" y="854640"/>
            <a:ext cx="3925824" cy="4285488"/>
          </a:xfrm>
          <a:prstGeom prst="rect">
            <a:avLst/>
          </a:prstGeom>
          <a:ln>
            <a:solidFill>
              <a:schemeClr val="tx1"/>
            </a:solidFill>
          </a:ln>
          <a:effectLst>
            <a:outerShdw blurRad="50800" dist="127000" dir="3000000" algn="ctr" rotWithShape="0">
              <a:srgbClr val="000000">
                <a:alpha val="43137"/>
              </a:srgbClr>
            </a:outerShdw>
          </a:effectLst>
        </p:spPr>
      </p:pic>
      <p:sp>
        <p:nvSpPr>
          <p:cNvPr id="13" name="TextBox 12"/>
          <p:cNvSpPr txBox="1"/>
          <p:nvPr/>
        </p:nvSpPr>
        <p:spPr>
          <a:xfrm>
            <a:off x="251069" y="1198782"/>
            <a:ext cx="4082268"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July 5, 1917:</a:t>
            </a:r>
          </a:p>
          <a:p>
            <a:pPr marL="285750" indent="-285750">
              <a:buFont typeface="Arial" panose="020B0604020202020204" pitchFamily="34" charset="0"/>
              <a:buChar char="•"/>
            </a:pPr>
            <a:r>
              <a:rPr lang="en-CA" dirty="0" smtClean="0">
                <a:latin typeface="+mn-lt"/>
              </a:rPr>
              <a:t>Move into </a:t>
            </a:r>
            <a:r>
              <a:rPr lang="en-CA" dirty="0" err="1" smtClean="0">
                <a:latin typeface="+mn-lt"/>
              </a:rPr>
              <a:t>Mericourt</a:t>
            </a:r>
            <a:r>
              <a:rPr lang="en-CA" dirty="0" smtClean="0">
                <a:latin typeface="+mn-lt"/>
              </a:rPr>
              <a:t> Sector for 8 days</a:t>
            </a:r>
            <a:endParaRPr lang="en-CA" dirty="0">
              <a:latin typeface="+mn-lt"/>
            </a:endParaRPr>
          </a:p>
        </p:txBody>
      </p:sp>
      <p:sp>
        <p:nvSpPr>
          <p:cNvPr id="4" name="TextBox 3"/>
          <p:cNvSpPr txBox="1"/>
          <p:nvPr/>
        </p:nvSpPr>
        <p:spPr>
          <a:xfrm>
            <a:off x="249798" y="2142063"/>
            <a:ext cx="2449994"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July 14 - 19, 1917:</a:t>
            </a:r>
          </a:p>
          <a:p>
            <a:pPr marL="285750" indent="-285750">
              <a:buFont typeface="Arial" panose="020B0604020202020204" pitchFamily="34" charset="0"/>
              <a:buChar char="•"/>
            </a:pPr>
            <a:r>
              <a:rPr lang="en-CA" dirty="0" smtClean="0">
                <a:latin typeface="+mn-lt"/>
              </a:rPr>
              <a:t>Rest at Fraser Camp</a:t>
            </a:r>
            <a:endParaRPr lang="en-CA" dirty="0">
              <a:latin typeface="+mn-lt"/>
            </a:endParaRPr>
          </a:p>
        </p:txBody>
      </p:sp>
      <p:sp>
        <p:nvSpPr>
          <p:cNvPr id="5" name="TextBox 4"/>
          <p:cNvSpPr txBox="1"/>
          <p:nvPr/>
        </p:nvSpPr>
        <p:spPr>
          <a:xfrm>
            <a:off x="269874" y="3085344"/>
            <a:ext cx="1900553"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rtlCol="0">
            <a:spAutoFit/>
          </a:bodyPr>
          <a:lstStyle/>
          <a:p>
            <a:r>
              <a:rPr lang="en-CA" b="1" dirty="0" smtClean="0">
                <a:effectLst>
                  <a:outerShdw blurRad="38100" dist="38100" dir="2700000" algn="tl">
                    <a:srgbClr val="000000">
                      <a:alpha val="43137"/>
                    </a:srgbClr>
                  </a:outerShdw>
                </a:effectLst>
                <a:latin typeface="+mn-lt"/>
              </a:rPr>
              <a:t>July 20, 1917:</a:t>
            </a:r>
          </a:p>
          <a:p>
            <a:pPr marL="285750" indent="-285750">
              <a:buFont typeface="Arial" panose="020B0604020202020204" pitchFamily="34" charset="0"/>
              <a:buChar char="•"/>
            </a:pPr>
            <a:r>
              <a:rPr lang="en-CA" dirty="0" smtClean="0">
                <a:latin typeface="+mn-lt"/>
              </a:rPr>
              <a:t>Gauchin Legal</a:t>
            </a:r>
          </a:p>
        </p:txBody>
      </p:sp>
      <p:sp>
        <p:nvSpPr>
          <p:cNvPr id="2" name="Rectangle 1"/>
          <p:cNvSpPr/>
          <p:nvPr/>
        </p:nvSpPr>
        <p:spPr>
          <a:xfrm>
            <a:off x="269874" y="4035808"/>
            <a:ext cx="1900553"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a:effectLst>
                  <a:outerShdw blurRad="38100" dist="38100" dir="2700000" algn="tl">
                    <a:srgbClr val="000000">
                      <a:alpha val="43137"/>
                    </a:srgbClr>
                  </a:outerShdw>
                </a:effectLst>
              </a:rPr>
              <a:t>July 21, 1917:</a:t>
            </a:r>
          </a:p>
          <a:p>
            <a:pPr marL="285750" indent="-285750">
              <a:buFont typeface="Arial" panose="020B0604020202020204" pitchFamily="34" charset="0"/>
              <a:buChar char="•"/>
            </a:pPr>
            <a:r>
              <a:rPr lang="en-CA" dirty="0" err="1" smtClean="0"/>
              <a:t>Bruay</a:t>
            </a:r>
            <a:endParaRPr lang="en-CA" dirty="0"/>
          </a:p>
        </p:txBody>
      </p:sp>
      <p:sp>
        <p:nvSpPr>
          <p:cNvPr id="3" name="Rectangle 2"/>
          <p:cNvSpPr/>
          <p:nvPr/>
        </p:nvSpPr>
        <p:spPr>
          <a:xfrm>
            <a:off x="269874" y="4986272"/>
            <a:ext cx="1900554"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a:effectLst>
                  <a:outerShdw blurRad="38100" dist="38100" dir="2700000" algn="tl">
                    <a:srgbClr val="000000">
                      <a:alpha val="43137"/>
                    </a:srgbClr>
                  </a:outerShdw>
                </a:effectLst>
              </a:rPr>
              <a:t>July 23, 1917:</a:t>
            </a:r>
          </a:p>
          <a:p>
            <a:pPr marL="285750" indent="-285750">
              <a:buFont typeface="Arial" panose="020B0604020202020204" pitchFamily="34" charset="0"/>
              <a:buChar char="•"/>
            </a:pPr>
            <a:r>
              <a:rPr lang="en-CA" dirty="0"/>
              <a:t>Les </a:t>
            </a:r>
            <a:r>
              <a:rPr lang="en-CA" dirty="0" err="1"/>
              <a:t>Brebis</a:t>
            </a:r>
            <a:endParaRPr lang="en-CA" dirty="0"/>
          </a:p>
        </p:txBody>
      </p:sp>
      <p:sp>
        <p:nvSpPr>
          <p:cNvPr id="8" name="Rectangle 7"/>
          <p:cNvSpPr/>
          <p:nvPr/>
        </p:nvSpPr>
        <p:spPr>
          <a:xfrm>
            <a:off x="270688" y="5954646"/>
            <a:ext cx="3293200"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a:effectLst>
                  <a:outerShdw blurRad="38100" dist="38100" dir="2700000" algn="tl">
                    <a:srgbClr val="000000">
                      <a:alpha val="43137"/>
                    </a:srgbClr>
                  </a:outerShdw>
                </a:effectLst>
              </a:rPr>
              <a:t>July </a:t>
            </a:r>
            <a:r>
              <a:rPr lang="en-CA" b="1" dirty="0" smtClean="0">
                <a:effectLst>
                  <a:outerShdw blurRad="38100" dist="38100" dir="2700000" algn="tl">
                    <a:srgbClr val="000000">
                      <a:alpha val="43137"/>
                    </a:srgbClr>
                  </a:outerShdw>
                </a:effectLst>
              </a:rPr>
              <a:t>24, </a:t>
            </a:r>
            <a:r>
              <a:rPr lang="en-CA" b="1" dirty="0">
                <a:effectLst>
                  <a:outerShdw blurRad="38100" dist="38100" dir="2700000" algn="tl">
                    <a:srgbClr val="000000">
                      <a:alpha val="43137"/>
                    </a:srgbClr>
                  </a:outerShdw>
                </a:effectLst>
              </a:rPr>
              <a:t>1917:</a:t>
            </a:r>
          </a:p>
          <a:p>
            <a:pPr marL="285750" indent="-285750">
              <a:buFont typeface="Arial" panose="020B0604020202020204" pitchFamily="34" charset="0"/>
              <a:buChar char="•"/>
            </a:pPr>
            <a:r>
              <a:rPr lang="en-CA" dirty="0" smtClean="0"/>
              <a:t>In support in the Loos area</a:t>
            </a:r>
            <a:endParaRPr lang="en-CA" dirty="0"/>
          </a:p>
        </p:txBody>
      </p:sp>
      <p:sp>
        <p:nvSpPr>
          <p:cNvPr id="9" name="Rectangle 8"/>
          <p:cNvSpPr/>
          <p:nvPr/>
        </p:nvSpPr>
        <p:spPr>
          <a:xfrm>
            <a:off x="2559082" y="3503799"/>
            <a:ext cx="2448272"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August 3</a:t>
            </a:r>
            <a:r>
              <a:rPr lang="en-CA" b="1" dirty="0">
                <a:effectLst>
                  <a:outerShdw blurRad="38100" dist="38100" dir="2700000" algn="tl">
                    <a:srgbClr val="000000">
                      <a:alpha val="43137"/>
                    </a:srgbClr>
                  </a:outerShdw>
                </a:effectLst>
              </a:rPr>
              <a:t>, 1917:</a:t>
            </a:r>
          </a:p>
          <a:p>
            <a:pPr marL="285750" indent="-285750">
              <a:buFont typeface="Arial" panose="020B0604020202020204" pitchFamily="34" charset="0"/>
              <a:buChar char="•"/>
            </a:pPr>
            <a:r>
              <a:rPr lang="en-CA" dirty="0" smtClean="0"/>
              <a:t>Back in Les </a:t>
            </a:r>
            <a:r>
              <a:rPr lang="en-CA" dirty="0" err="1"/>
              <a:t>Brebis</a:t>
            </a:r>
            <a:endParaRPr lang="en-CA" dirty="0"/>
          </a:p>
        </p:txBody>
      </p:sp>
      <p:sp>
        <p:nvSpPr>
          <p:cNvPr id="10" name="TextBox 9"/>
          <p:cNvSpPr txBox="1"/>
          <p:nvPr/>
        </p:nvSpPr>
        <p:spPr>
          <a:xfrm>
            <a:off x="220663" y="116632"/>
            <a:ext cx="5756128" cy="954107"/>
          </a:xfrm>
          <a:prstGeom prst="rect">
            <a:avLst/>
          </a:prstGeom>
          <a:noFill/>
        </p:spPr>
        <p:txBody>
          <a:bodyPr wrap="none">
            <a:spAutoFit/>
          </a:bodyPr>
          <a:lstStyle/>
          <a:p>
            <a:pPr>
              <a:defRPr/>
            </a:pPr>
            <a:r>
              <a:rPr lang="en-US" sz="32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 Month of Unexplained Activity</a:t>
            </a:r>
          </a:p>
          <a:p>
            <a:pPr>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Unusual </a:t>
            </a:r>
            <a:r>
              <a:rPr lang="en-US" sz="2400"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Behaviour</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1" name="Rectangle 10"/>
          <p:cNvSpPr/>
          <p:nvPr/>
        </p:nvSpPr>
        <p:spPr>
          <a:xfrm>
            <a:off x="3528120" y="4862800"/>
            <a:ext cx="1899739"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August 4, </a:t>
            </a:r>
            <a:r>
              <a:rPr lang="en-CA" b="1" dirty="0">
                <a:effectLst>
                  <a:outerShdw blurRad="38100" dist="38100" dir="2700000" algn="tl">
                    <a:srgbClr val="000000">
                      <a:alpha val="43137"/>
                    </a:srgbClr>
                  </a:outerShdw>
                </a:effectLst>
              </a:rPr>
              <a:t>1917:</a:t>
            </a:r>
          </a:p>
          <a:p>
            <a:pPr marL="285750" indent="-285750">
              <a:buFont typeface="Arial" panose="020B0604020202020204" pitchFamily="34" charset="0"/>
              <a:buChar char="•"/>
            </a:pPr>
            <a:r>
              <a:rPr lang="en-CA" dirty="0" err="1" smtClean="0"/>
              <a:t>Bracquemont</a:t>
            </a:r>
            <a:endParaRPr lang="en-CA" dirty="0"/>
          </a:p>
        </p:txBody>
      </p:sp>
      <p:sp>
        <p:nvSpPr>
          <p:cNvPr id="12" name="Rectangle 11"/>
          <p:cNvSpPr/>
          <p:nvPr/>
        </p:nvSpPr>
        <p:spPr>
          <a:xfrm>
            <a:off x="5292080" y="5850142"/>
            <a:ext cx="1944216"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August 6, </a:t>
            </a:r>
            <a:r>
              <a:rPr lang="en-CA" b="1" dirty="0">
                <a:effectLst>
                  <a:outerShdw blurRad="38100" dist="38100" dir="2700000" algn="tl">
                    <a:srgbClr val="000000">
                      <a:alpha val="43137"/>
                    </a:srgbClr>
                  </a:outerShdw>
                </a:effectLst>
              </a:rPr>
              <a:t>1917:</a:t>
            </a:r>
          </a:p>
          <a:p>
            <a:pPr marL="285750" indent="-285750">
              <a:buFont typeface="Arial" panose="020B0604020202020204" pitchFamily="34" charset="0"/>
              <a:buChar char="•"/>
            </a:pPr>
            <a:r>
              <a:rPr lang="en-CA" dirty="0" smtClean="0"/>
              <a:t>Haillicourt</a:t>
            </a:r>
            <a:endParaRPr lang="en-CA" dirty="0"/>
          </a:p>
        </p:txBody>
      </p:sp>
      <p:pic>
        <p:nvPicPr>
          <p:cNvPr id="14" name="Picture 13" descr="Trench_System_Diagram.jpg"/>
          <p:cNvPicPr>
            <a:picLocks noChangeAspect="1"/>
          </p:cNvPicPr>
          <p:nvPr/>
        </p:nvPicPr>
        <p:blipFill>
          <a:blip r:embed="rId4" cstate="print"/>
          <a:stretch>
            <a:fillRect/>
          </a:stretch>
        </p:blipFill>
        <p:spPr>
          <a:xfrm>
            <a:off x="4860994" y="756347"/>
            <a:ext cx="3931474" cy="5146075"/>
          </a:xfrm>
          <a:prstGeom prst="rect">
            <a:avLst/>
          </a:prstGeom>
          <a:ln w="12700">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71331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animBg="1"/>
      <p:bldP spid="3" grpId="0" animBg="1"/>
      <p:bldP spid="8" grpId="0" animBg="1"/>
      <p:bldP spid="9"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4" name="Picture 13" descr="Hill-70-logo.png"/>
          <p:cNvPicPr>
            <a:picLocks noChangeAspect="1"/>
          </p:cNvPicPr>
          <p:nvPr/>
        </p:nvPicPr>
        <p:blipFill>
          <a:blip r:embed="rId3" cstate="print"/>
          <a:stretch>
            <a:fillRect/>
          </a:stretch>
        </p:blipFill>
        <p:spPr>
          <a:xfrm>
            <a:off x="1345613" y="2249120"/>
            <a:ext cx="1085850" cy="1181100"/>
          </a:xfrm>
          <a:prstGeom prst="rect">
            <a:avLst/>
          </a:prstGeom>
          <a:effectLst>
            <a:outerShdw blurRad="50800" dist="127000" dir="3000000" algn="ctr" rotWithShape="0">
              <a:srgbClr val="000000">
                <a:alpha val="43137"/>
              </a:srgbClr>
            </a:outerShdw>
          </a:effectLst>
        </p:spPr>
      </p:pic>
      <p:pic>
        <p:nvPicPr>
          <p:cNvPr id="15" name="Picture 1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44008" y="709850"/>
            <a:ext cx="4248472" cy="4231318"/>
          </a:xfrm>
          <a:prstGeom prst="rect">
            <a:avLst/>
          </a:prstGeom>
          <a:ln>
            <a:solidFill>
              <a:schemeClr val="tx1"/>
            </a:solidFill>
          </a:ln>
          <a:effectLst>
            <a:outerShdw blurRad="50800" dist="127000" dir="3000000" algn="ctr" rotWithShape="0">
              <a:srgbClr val="000000">
                <a:alpha val="43137"/>
              </a:srgbClr>
            </a:outerShdw>
          </a:effectLst>
        </p:spPr>
      </p:pic>
      <p:sp>
        <p:nvSpPr>
          <p:cNvPr id="16" name="Oval 15"/>
          <p:cNvSpPr/>
          <p:nvPr/>
        </p:nvSpPr>
        <p:spPr>
          <a:xfrm>
            <a:off x="6948264" y="2492896"/>
            <a:ext cx="1080120" cy="792088"/>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7092280" y="1124744"/>
            <a:ext cx="1512168" cy="936104"/>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7"/>
          <p:cNvSpPr txBox="1"/>
          <p:nvPr/>
        </p:nvSpPr>
        <p:spPr>
          <a:xfrm>
            <a:off x="171894" y="548680"/>
            <a:ext cx="3523657"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July 31</a:t>
            </a:r>
            <a:r>
              <a:rPr lang="en-US" sz="2400" baseline="300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st</a:t>
            </a: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 to November 10</a:t>
            </a:r>
            <a:r>
              <a:rPr lang="en-US" sz="2400" baseline="300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a:t>
            </a: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 </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0" name="TextBox 9"/>
          <p:cNvSpPr txBox="1"/>
          <p:nvPr/>
        </p:nvSpPr>
        <p:spPr>
          <a:xfrm>
            <a:off x="142844" y="-24"/>
            <a:ext cx="6589396"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The </a:t>
            </a:r>
            <a:r>
              <a:rPr lang="en-US" sz="4000" b="1"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Passchendaele</a:t>
            </a: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 Campaign</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5" name="Rectangle 4"/>
          <p:cNvSpPr/>
          <p:nvPr/>
        </p:nvSpPr>
        <p:spPr>
          <a:xfrm>
            <a:off x="467544" y="4149080"/>
            <a:ext cx="4896544" cy="2400657"/>
          </a:xfrm>
          <a:prstGeom prst="rect">
            <a:avLst/>
          </a:prstGeom>
        </p:spPr>
        <p:txBody>
          <a:bodyPr wrap="square">
            <a:spAutoFit/>
          </a:bodyPr>
          <a:lstStyle/>
          <a:p>
            <a:r>
              <a:rPr lang="en-CA" sz="2400" dirty="0">
                <a:solidFill>
                  <a:srgbClr val="000000"/>
                </a:solidFill>
                <a:effectLst>
                  <a:outerShdw blurRad="38100" dist="38100" dir="2700000" algn="tl">
                    <a:srgbClr val="000000">
                      <a:alpha val="43137"/>
                    </a:srgbClr>
                  </a:outerShdw>
                </a:effectLst>
                <a:latin typeface="+mn-lt"/>
              </a:rPr>
              <a:t>A Strategic </a:t>
            </a:r>
            <a:r>
              <a:rPr lang="en-CA" sz="2400" dirty="0" smtClean="0">
                <a:solidFill>
                  <a:srgbClr val="000000"/>
                </a:solidFill>
                <a:effectLst>
                  <a:outerShdw blurRad="38100" dist="38100" dir="2700000" algn="tl">
                    <a:srgbClr val="000000">
                      <a:alpha val="43137"/>
                    </a:srgbClr>
                  </a:outerShdw>
                </a:effectLst>
                <a:latin typeface="+mn-lt"/>
              </a:rPr>
              <a:t>Diversion</a:t>
            </a:r>
            <a:endParaRPr lang="en-CA" sz="2400" dirty="0" smtClean="0">
              <a:solidFill>
                <a:srgbClr val="000000"/>
              </a:solidFill>
              <a:latin typeface="+mn-lt"/>
            </a:endParaRPr>
          </a:p>
          <a:p>
            <a:pPr>
              <a:buFont typeface="Arial" pitchFamily="34" charset="0"/>
              <a:buChar char="•"/>
            </a:pPr>
            <a:r>
              <a:rPr lang="en-CA" dirty="0" smtClean="0">
                <a:solidFill>
                  <a:srgbClr val="000000"/>
                </a:solidFill>
                <a:latin typeface="+mn-lt"/>
              </a:rPr>
              <a:t> Not just </a:t>
            </a:r>
            <a:r>
              <a:rPr lang="en-CA" dirty="0" err="1" smtClean="0">
                <a:solidFill>
                  <a:srgbClr val="000000"/>
                </a:solidFill>
                <a:latin typeface="+mn-lt"/>
              </a:rPr>
              <a:t>Passchendaele</a:t>
            </a:r>
            <a:endParaRPr lang="en-CA" dirty="0" smtClean="0">
              <a:solidFill>
                <a:srgbClr val="000000"/>
              </a:solidFill>
              <a:latin typeface="+mn-lt"/>
            </a:endParaRPr>
          </a:p>
          <a:p>
            <a:pPr>
              <a:buFont typeface="Arial" pitchFamily="34" charset="0"/>
              <a:buChar char="•"/>
            </a:pPr>
            <a:r>
              <a:rPr lang="en-CA" dirty="0" smtClean="0">
                <a:solidFill>
                  <a:srgbClr val="000000"/>
                </a:solidFill>
                <a:latin typeface="+mn-lt"/>
              </a:rPr>
              <a:t> 3 months and many km of front</a:t>
            </a:r>
          </a:p>
          <a:p>
            <a:pPr>
              <a:buFont typeface="Arial" pitchFamily="34" charset="0"/>
              <a:buChar char="•"/>
            </a:pPr>
            <a:r>
              <a:rPr lang="en-CA" dirty="0" smtClean="0">
                <a:solidFill>
                  <a:srgbClr val="000000"/>
                </a:solidFill>
                <a:latin typeface="+mn-lt"/>
              </a:rPr>
              <a:t> Haig launches attack with British troops July 31</a:t>
            </a:r>
            <a:r>
              <a:rPr lang="en-CA" baseline="30000" dirty="0" smtClean="0">
                <a:solidFill>
                  <a:srgbClr val="000000"/>
                </a:solidFill>
                <a:latin typeface="+mn-lt"/>
              </a:rPr>
              <a:t>st</a:t>
            </a:r>
            <a:r>
              <a:rPr lang="en-CA" dirty="0" smtClean="0">
                <a:solidFill>
                  <a:srgbClr val="000000"/>
                </a:solidFill>
                <a:latin typeface="+mn-lt"/>
              </a:rPr>
              <a:t> </a:t>
            </a:r>
          </a:p>
          <a:p>
            <a:pPr>
              <a:buFont typeface="Arial" pitchFamily="34" charset="0"/>
              <a:buChar char="•"/>
            </a:pPr>
            <a:r>
              <a:rPr lang="en-CA" dirty="0" smtClean="0">
                <a:solidFill>
                  <a:srgbClr val="000000"/>
                </a:solidFill>
                <a:latin typeface="+mn-lt"/>
              </a:rPr>
              <a:t> Bogged down by heavy fighting, rain, and mud</a:t>
            </a:r>
          </a:p>
          <a:p>
            <a:pPr>
              <a:buFont typeface="Arial" pitchFamily="34" charset="0"/>
              <a:buChar char="•"/>
            </a:pPr>
            <a:r>
              <a:rPr lang="en-CA" dirty="0" smtClean="0">
                <a:solidFill>
                  <a:srgbClr val="000000"/>
                </a:solidFill>
                <a:latin typeface="+mn-lt"/>
              </a:rPr>
              <a:t> Canadians in south opposite Lens</a:t>
            </a:r>
          </a:p>
          <a:p>
            <a:pPr>
              <a:buFont typeface="Arial" pitchFamily="34" charset="0"/>
              <a:buChar char="•"/>
            </a:pPr>
            <a:r>
              <a:rPr lang="en-CA" dirty="0" smtClean="0">
                <a:solidFill>
                  <a:srgbClr val="000000"/>
                </a:solidFill>
                <a:latin typeface="+mn-lt"/>
              </a:rPr>
              <a:t> Ordered to attack Lens as a diversion</a:t>
            </a:r>
          </a:p>
          <a:p>
            <a:pPr>
              <a:buFont typeface="Arial" pitchFamily="34" charset="0"/>
              <a:buChar char="•"/>
            </a:pPr>
            <a:r>
              <a:rPr lang="en-CA" dirty="0" smtClean="0">
                <a:solidFill>
                  <a:srgbClr val="000000"/>
                </a:solidFill>
                <a:latin typeface="+mn-lt"/>
              </a:rPr>
              <a:t> Currie convinces superiors to attack Hill 70</a:t>
            </a:r>
          </a:p>
        </p:txBody>
      </p:sp>
      <p:sp>
        <p:nvSpPr>
          <p:cNvPr id="7" name="Rectangle 6"/>
          <p:cNvSpPr/>
          <p:nvPr/>
        </p:nvSpPr>
        <p:spPr>
          <a:xfrm>
            <a:off x="374377" y="1101170"/>
            <a:ext cx="6192688"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August 10,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Enters trenches in the Hill 70 sector northwest of Lens</a:t>
            </a:r>
            <a:endParaRPr lang="en-CA" dirty="0">
              <a:latin typeface="+mn-lt"/>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364588" y="1941858"/>
            <a:ext cx="1788655" cy="2664296"/>
          </a:xfrm>
          <a:prstGeom prst="rect">
            <a:avLst/>
          </a:prstGeom>
          <a:ln>
            <a:solidFill>
              <a:schemeClr val="tx1"/>
            </a:solidFill>
          </a:ln>
          <a:effectLst>
            <a:outerShdw blurRad="50800" dist="127000" dir="3000000" algn="ctr" rotWithShape="0">
              <a:srgbClr val="000000">
                <a:alpha val="43137"/>
              </a:srgbClr>
            </a:outerShdw>
          </a:effectLst>
        </p:spPr>
      </p:pic>
    </p:spTree>
    <p:extLst>
      <p:ext uri="{BB962C8B-B14F-4D97-AF65-F5344CB8AC3E}">
        <p14:creationId xmlns:p14="http://schemas.microsoft.com/office/powerpoint/2010/main" xmlns="" val="21408464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1" y="304624"/>
            <a:ext cx="7128793" cy="6269230"/>
          </a:xfrm>
          <a:prstGeom prst="rect">
            <a:avLst/>
          </a:prstGeom>
          <a:ln>
            <a:solidFill>
              <a:schemeClr val="tx1"/>
            </a:solidFill>
          </a:ln>
          <a:effectLst>
            <a:outerShdw blurRad="50800" dist="127000" dir="3000000" algn="ctr" rotWithShape="0">
              <a:srgbClr val="000000">
                <a:alpha val="43137"/>
              </a:srgbClr>
            </a:outerShdw>
          </a:effectLst>
        </p:spPr>
      </p:pic>
      <p:sp>
        <p:nvSpPr>
          <p:cNvPr id="12" name="Rectangle 11"/>
          <p:cNvSpPr/>
          <p:nvPr/>
        </p:nvSpPr>
        <p:spPr>
          <a:xfrm>
            <a:off x="6084168" y="3565913"/>
            <a:ext cx="2664296"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August 15,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Supported 2</a:t>
            </a:r>
            <a:r>
              <a:rPr lang="en-CA" baseline="30000" dirty="0" smtClean="0">
                <a:latin typeface="+mn-lt"/>
              </a:rPr>
              <a:t>nd</a:t>
            </a:r>
            <a:r>
              <a:rPr lang="en-CA" dirty="0" smtClean="0">
                <a:latin typeface="+mn-lt"/>
              </a:rPr>
              <a:t> Brigade in attack on Hill 70</a:t>
            </a:r>
            <a:endParaRPr lang="en-CA" dirty="0">
              <a:latin typeface="+mn-lt"/>
            </a:endParaRPr>
          </a:p>
        </p:txBody>
      </p:sp>
      <p:sp>
        <p:nvSpPr>
          <p:cNvPr id="13" name="Rectangle 12"/>
          <p:cNvSpPr/>
          <p:nvPr/>
        </p:nvSpPr>
        <p:spPr>
          <a:xfrm>
            <a:off x="5148064" y="188640"/>
            <a:ext cx="3744416" cy="1292662"/>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sz="2400" dirty="0" smtClean="0">
                <a:solidFill>
                  <a:srgbClr val="000000"/>
                </a:solidFill>
                <a:effectLst>
                  <a:outerShdw blurRad="38100" dist="38100" dir="2700000" algn="tl">
                    <a:srgbClr val="000000">
                      <a:alpha val="43137"/>
                    </a:srgbClr>
                  </a:outerShdw>
                </a:effectLst>
                <a:latin typeface="+mn-lt"/>
              </a:rPr>
              <a:t>The Attack on Hill 70</a:t>
            </a:r>
            <a:endParaRPr lang="en-CA" sz="2400" dirty="0" smtClean="0">
              <a:solidFill>
                <a:srgbClr val="000000"/>
              </a:solidFill>
              <a:latin typeface="+mn-lt"/>
            </a:endParaRPr>
          </a:p>
          <a:p>
            <a:pPr>
              <a:buFont typeface="Arial" pitchFamily="34" charset="0"/>
              <a:buChar char="•"/>
            </a:pPr>
            <a:r>
              <a:rPr lang="en-CA" dirty="0" smtClean="0">
                <a:solidFill>
                  <a:srgbClr val="000000"/>
                </a:solidFill>
                <a:latin typeface="+mn-lt"/>
              </a:rPr>
              <a:t> Canadians attack on August 15</a:t>
            </a:r>
            <a:r>
              <a:rPr lang="en-CA" baseline="30000" dirty="0" smtClean="0">
                <a:solidFill>
                  <a:srgbClr val="000000"/>
                </a:solidFill>
                <a:latin typeface="+mn-lt"/>
              </a:rPr>
              <a:t>th</a:t>
            </a:r>
          </a:p>
          <a:p>
            <a:pPr>
              <a:buFont typeface="Arial" pitchFamily="34" charset="0"/>
              <a:buChar char="•"/>
            </a:pPr>
            <a:r>
              <a:rPr lang="en-CA" dirty="0" smtClean="0">
                <a:solidFill>
                  <a:srgbClr val="000000"/>
                </a:solidFill>
                <a:latin typeface="+mn-lt"/>
              </a:rPr>
              <a:t> Capture high ground &amp; objectives</a:t>
            </a:r>
          </a:p>
          <a:p>
            <a:pPr>
              <a:buFont typeface="Arial" pitchFamily="34" charset="0"/>
              <a:buChar char="•"/>
            </a:pPr>
            <a:r>
              <a:rPr lang="en-CA" dirty="0" smtClean="0">
                <a:solidFill>
                  <a:srgbClr val="000000"/>
                </a:solidFill>
                <a:latin typeface="+mn-lt"/>
              </a:rPr>
              <a:t> 21 German counter-attacks in 4 days</a:t>
            </a:r>
          </a:p>
        </p:txBody>
      </p:sp>
      <p:sp>
        <p:nvSpPr>
          <p:cNvPr id="14" name="Down Arrow 13"/>
          <p:cNvSpPr/>
          <p:nvPr/>
        </p:nvSpPr>
        <p:spPr>
          <a:xfrm rot="4295840">
            <a:off x="4247525" y="1126463"/>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xmlns="" val="27115202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1894" y="548680"/>
            <a:ext cx="2319096"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Defending Hill 70</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7" name="TextBox 6"/>
          <p:cNvSpPr txBox="1"/>
          <p:nvPr/>
        </p:nvSpPr>
        <p:spPr>
          <a:xfrm>
            <a:off x="142844" y="-24"/>
            <a:ext cx="6589396"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The </a:t>
            </a:r>
            <a:r>
              <a:rPr lang="en-US" sz="4000" b="1"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Passchendaele</a:t>
            </a: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 Campaign</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pic>
        <p:nvPicPr>
          <p:cNvPr id="14" name="Picture 13" descr="Hill-70-logo.png"/>
          <p:cNvPicPr>
            <a:picLocks noChangeAspect="1"/>
          </p:cNvPicPr>
          <p:nvPr/>
        </p:nvPicPr>
        <p:blipFill>
          <a:blip r:embed="rId3" cstate="print"/>
          <a:stretch>
            <a:fillRect/>
          </a:stretch>
        </p:blipFill>
        <p:spPr>
          <a:xfrm>
            <a:off x="2771800" y="684113"/>
            <a:ext cx="1085850" cy="1181100"/>
          </a:xfrm>
          <a:prstGeom prst="rect">
            <a:avLst/>
          </a:prstGeom>
          <a:effectLst>
            <a:outerShdw blurRad="50800" dist="127000" dir="3000000" algn="ctr" rotWithShape="0">
              <a:srgbClr val="000000">
                <a:alpha val="43137"/>
              </a:srgbClr>
            </a:outerShdw>
          </a:effectLst>
        </p:spPr>
      </p:pic>
      <p:grpSp>
        <p:nvGrpSpPr>
          <p:cNvPr id="3" name="Group 2"/>
          <p:cNvGrpSpPr/>
          <p:nvPr/>
        </p:nvGrpSpPr>
        <p:grpSpPr>
          <a:xfrm>
            <a:off x="323528" y="4317484"/>
            <a:ext cx="7920880" cy="2135852"/>
            <a:chOff x="323528" y="4317484"/>
            <a:chExt cx="7920880" cy="2135852"/>
          </a:xfrm>
        </p:grpSpPr>
        <p:sp>
          <p:nvSpPr>
            <p:cNvPr id="8" name="Rectangle 7"/>
            <p:cNvSpPr/>
            <p:nvPr/>
          </p:nvSpPr>
          <p:spPr>
            <a:xfrm>
              <a:off x="323528" y="5807005"/>
              <a:ext cx="4320480" cy="646331"/>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August 20,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Relieved and moved back to Les </a:t>
              </a:r>
              <a:r>
                <a:rPr lang="en-CA" dirty="0" err="1" smtClean="0">
                  <a:latin typeface="+mn-lt"/>
                </a:rPr>
                <a:t>Brebis</a:t>
              </a:r>
              <a:endParaRPr lang="en-CA" dirty="0">
                <a:latin typeface="+mn-lt"/>
              </a:endParaRPr>
            </a:p>
          </p:txBody>
        </p:sp>
        <p:sp>
          <p:nvSpPr>
            <p:cNvPr id="4" name="Rectangle 3"/>
            <p:cNvSpPr/>
            <p:nvPr/>
          </p:nvSpPr>
          <p:spPr>
            <a:xfrm>
              <a:off x="323528" y="4317484"/>
              <a:ext cx="7920880" cy="1415772"/>
            </a:xfrm>
            <a:prstGeom prst="rect">
              <a:avLst/>
            </a:prstGeom>
          </p:spPr>
          <p:txBody>
            <a:bodyPr wrap="square">
              <a:spAutoFit/>
            </a:bodyPr>
            <a:lstStyle/>
            <a:p>
              <a:r>
                <a:rPr lang="en-CA" sz="3200" dirty="0" smtClean="0">
                  <a:solidFill>
                    <a:srgbClr val="000000"/>
                  </a:solidFill>
                  <a:effectLst>
                    <a:outerShdw blurRad="38100" dist="38100" dir="2700000" algn="tl">
                      <a:srgbClr val="000000">
                        <a:alpha val="43137"/>
                      </a:srgbClr>
                    </a:outerShdw>
                  </a:effectLst>
                  <a:latin typeface="+mn-lt"/>
                </a:rPr>
                <a:t>A Canadian Victory</a:t>
              </a:r>
            </a:p>
            <a:p>
              <a:pPr>
                <a:buFont typeface="Arial" pitchFamily="34" charset="0"/>
                <a:buChar char="•"/>
              </a:pPr>
              <a:r>
                <a:rPr lang="en-CA" dirty="0" smtClean="0">
                  <a:solidFill>
                    <a:srgbClr val="000000"/>
                  </a:solidFill>
                  <a:latin typeface="+mn-lt"/>
                </a:rPr>
                <a:t> Canadians lost more than 9,000 soldiers</a:t>
              </a:r>
            </a:p>
            <a:p>
              <a:pPr>
                <a:buFont typeface="Arial" pitchFamily="34" charset="0"/>
                <a:buChar char="•"/>
              </a:pPr>
              <a:r>
                <a:rPr lang="en-CA" dirty="0" smtClean="0">
                  <a:solidFill>
                    <a:srgbClr val="000000"/>
                  </a:solidFill>
                  <a:latin typeface="+mn-lt"/>
                </a:rPr>
                <a:t> killed or wounded 25,000 Germans</a:t>
              </a:r>
            </a:p>
            <a:p>
              <a:pPr>
                <a:buFont typeface="Arial" pitchFamily="34" charset="0"/>
                <a:buChar char="•"/>
              </a:pPr>
              <a:r>
                <a:rPr lang="en-CA" dirty="0" smtClean="0">
                  <a:solidFill>
                    <a:srgbClr val="000000"/>
                  </a:solidFill>
                  <a:latin typeface="+mn-lt"/>
                </a:rPr>
                <a:t> Currie and the Corps would soon move north to aid in Haig’s faltering attack.</a:t>
              </a:r>
              <a:endParaRPr lang="en-CA" dirty="0">
                <a:solidFill>
                  <a:srgbClr val="000000"/>
                </a:solidFill>
                <a:latin typeface="+mn-lt"/>
              </a:endParaRPr>
            </a:p>
          </p:txBody>
        </p:sp>
      </p:grpSp>
      <p:grpSp>
        <p:nvGrpSpPr>
          <p:cNvPr id="11" name="Group 10"/>
          <p:cNvGrpSpPr/>
          <p:nvPr/>
        </p:nvGrpSpPr>
        <p:grpSpPr>
          <a:xfrm>
            <a:off x="4355976" y="718160"/>
            <a:ext cx="4529328" cy="4511040"/>
            <a:chOff x="4355976" y="718160"/>
            <a:chExt cx="4529328" cy="4511040"/>
          </a:xfrm>
        </p:grpSpPr>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355976" y="718160"/>
              <a:ext cx="4529328" cy="4511040"/>
            </a:xfrm>
            <a:prstGeom prst="rect">
              <a:avLst/>
            </a:prstGeom>
            <a:ln>
              <a:solidFill>
                <a:schemeClr val="tx1"/>
              </a:solidFill>
            </a:ln>
            <a:effectLst>
              <a:outerShdw blurRad="50800" dist="127000" dir="3000000" algn="ctr" rotWithShape="0">
                <a:srgbClr val="000000">
                  <a:alpha val="43137"/>
                </a:srgbClr>
              </a:outerShdw>
            </a:effectLst>
          </p:spPr>
        </p:pic>
        <p:sp>
          <p:nvSpPr>
            <p:cNvPr id="9" name="Oval 8"/>
            <p:cNvSpPr/>
            <p:nvPr/>
          </p:nvSpPr>
          <p:spPr>
            <a:xfrm>
              <a:off x="6804248" y="2636912"/>
              <a:ext cx="1080120" cy="792088"/>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7020272" y="1196752"/>
              <a:ext cx="1512168" cy="936104"/>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Bent Arrow 12"/>
            <p:cNvSpPr/>
            <p:nvPr/>
          </p:nvSpPr>
          <p:spPr>
            <a:xfrm rot="19739716">
              <a:off x="7019590" y="1693939"/>
              <a:ext cx="1046989" cy="846922"/>
            </a:xfrm>
            <a:prstGeom prst="bentArrow">
              <a:avLst>
                <a:gd name="adj1" fmla="val 25000"/>
                <a:gd name="adj2" fmla="val 29092"/>
                <a:gd name="adj3" fmla="val 39200"/>
                <a:gd name="adj4" fmla="val 4375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5" name="Rectangle 4"/>
          <p:cNvSpPr/>
          <p:nvPr/>
        </p:nvSpPr>
        <p:spPr>
          <a:xfrm>
            <a:off x="323528" y="2167696"/>
            <a:ext cx="4248472" cy="1477328"/>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August 16,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Took over responsibility of the front line</a:t>
            </a:r>
          </a:p>
          <a:p>
            <a:pPr marL="285750" indent="-285750">
              <a:buFont typeface="Arial" panose="020B0604020202020204" pitchFamily="34" charset="0"/>
              <a:buChar char="•"/>
            </a:pPr>
            <a:r>
              <a:rPr lang="en-CA" dirty="0" smtClean="0">
                <a:latin typeface="+mn-lt"/>
              </a:rPr>
              <a:t>Repelled 4 German counter-attacks</a:t>
            </a:r>
          </a:p>
          <a:p>
            <a:pPr marL="285750" indent="-285750">
              <a:buFont typeface="Arial" panose="020B0604020202020204" pitchFamily="34" charset="0"/>
              <a:buChar char="•"/>
            </a:pPr>
            <a:r>
              <a:rPr lang="en-CA" dirty="0" smtClean="0">
                <a:latin typeface="+mn-lt"/>
              </a:rPr>
              <a:t>Severe enemy casualties with our machine gun and rifle fire.</a:t>
            </a:r>
            <a:endParaRPr lang="en-CA"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8577" y="2060848"/>
            <a:ext cx="5827639" cy="3980018"/>
          </a:xfrm>
          <a:prstGeom prst="rect">
            <a:avLst/>
          </a:prstGeom>
          <a:ln>
            <a:solidFill>
              <a:schemeClr val="tx1"/>
            </a:solidFill>
          </a:ln>
          <a:effectLst>
            <a:outerShdw blurRad="50800" dist="76200" dir="8400000" algn="ctr" rotWithShape="0">
              <a:srgbClr val="000000">
                <a:alpha val="43137"/>
              </a:srgbClr>
            </a:outerShd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372200" y="2852936"/>
            <a:ext cx="2419755" cy="3665936"/>
          </a:xfrm>
          <a:prstGeom prst="rect">
            <a:avLst/>
          </a:prstGeom>
          <a:effectLst>
            <a:outerShdw blurRad="50800" dist="190500" dir="3000000" algn="ctr" rotWithShape="0">
              <a:srgbClr val="000000">
                <a:alpha val="43137"/>
              </a:srgbClr>
            </a:outerShdw>
          </a:effectLst>
        </p:spPr>
      </p:pic>
      <p:sp>
        <p:nvSpPr>
          <p:cNvPr id="13" name="Oval 12"/>
          <p:cNvSpPr/>
          <p:nvPr/>
        </p:nvSpPr>
        <p:spPr>
          <a:xfrm>
            <a:off x="755576" y="2708920"/>
            <a:ext cx="1080120" cy="43204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Down Arrow 13"/>
          <p:cNvSpPr/>
          <p:nvPr/>
        </p:nvSpPr>
        <p:spPr>
          <a:xfrm rot="1416028">
            <a:off x="1369192" y="1729908"/>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23528" y="692696"/>
            <a:ext cx="4032448"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September 11,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Moved into Cite-St.-Pierre Sector</a:t>
            </a:r>
          </a:p>
          <a:p>
            <a:pPr marL="285750" indent="-285750"/>
            <a:r>
              <a:rPr lang="en-CA" dirty="0" smtClean="0">
                <a:latin typeface="+mn-lt"/>
              </a:rPr>
              <a:t>	(south of Hill 70, across from Lens)</a:t>
            </a:r>
            <a:endParaRPr lang="en-CA" dirty="0">
              <a:latin typeface="+mn-lt"/>
            </a:endParaRPr>
          </a:p>
        </p:txBody>
      </p:sp>
      <p:sp>
        <p:nvSpPr>
          <p:cNvPr id="9" name="TextBox 8"/>
          <p:cNvSpPr txBox="1"/>
          <p:nvPr/>
        </p:nvSpPr>
        <p:spPr>
          <a:xfrm>
            <a:off x="2771800" y="1916832"/>
            <a:ext cx="6192688" cy="646331"/>
          </a:xfrm>
          <a:prstGeom prst="rect">
            <a:avLst/>
          </a:prstGeom>
          <a:solidFill>
            <a:schemeClr val="bg1"/>
          </a:solidFill>
          <a:ln w="19050">
            <a:solidFill>
              <a:schemeClr val="tx1"/>
            </a:solidFill>
            <a:prstDash val="sysDot"/>
          </a:ln>
          <a:effectLst>
            <a:outerShdw blurRad="50800" dist="127000" dir="3000000" algn="ctr" rotWithShape="0">
              <a:srgbClr val="000000">
                <a:alpha val="43137"/>
              </a:srgbClr>
            </a:outerShdw>
          </a:effectLst>
        </p:spPr>
        <p:txBody>
          <a:bodyPr wrap="square" rtlCol="0">
            <a:spAutoFit/>
          </a:bodyPr>
          <a:lstStyle/>
          <a:p>
            <a:r>
              <a:rPr lang="en-CA" dirty="0" smtClean="0">
                <a:latin typeface="+mn-lt"/>
              </a:rPr>
              <a:t>“Well, if I can’t have the pleasure of seeing you in a cage, at least I feel you owe me some souvenir of our unusual encounter.”</a:t>
            </a:r>
            <a:endParaRPr lang="en-CA" dirty="0">
              <a:latin typeface="+mn-lt"/>
            </a:endParaRPr>
          </a:p>
        </p:txBody>
      </p:sp>
      <p:sp>
        <p:nvSpPr>
          <p:cNvPr id="15" name="TextBox 14"/>
          <p:cNvSpPr txBox="1"/>
          <p:nvPr/>
        </p:nvSpPr>
        <p:spPr>
          <a:xfrm>
            <a:off x="142844" y="-24"/>
            <a:ext cx="6589396"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A Wiring Party Goes Wrong</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0" name="TextBox 9"/>
          <p:cNvSpPr txBox="1"/>
          <p:nvPr/>
        </p:nvSpPr>
        <p:spPr>
          <a:xfrm>
            <a:off x="1259632" y="5589240"/>
            <a:ext cx="5544616" cy="646331"/>
          </a:xfrm>
          <a:prstGeom prst="rect">
            <a:avLst/>
          </a:prstGeom>
          <a:solidFill>
            <a:schemeClr val="bg1"/>
          </a:solidFill>
          <a:ln w="19050">
            <a:solidFill>
              <a:schemeClr val="tx1"/>
            </a:solidFill>
            <a:prstDash val="sysDot"/>
          </a:ln>
          <a:effectLst>
            <a:outerShdw blurRad="50800" dist="127000" dir="3000000" algn="ctr" rotWithShape="0">
              <a:srgbClr val="000000">
                <a:alpha val="43137"/>
              </a:srgbClr>
            </a:outerShdw>
          </a:effectLst>
        </p:spPr>
        <p:txBody>
          <a:bodyPr wrap="square" rtlCol="0">
            <a:spAutoFit/>
          </a:bodyPr>
          <a:lstStyle/>
          <a:p>
            <a:r>
              <a:rPr lang="en-CA" dirty="0" smtClean="0">
                <a:latin typeface="+mn-lt"/>
              </a:rPr>
              <a:t>“Pretty good actor you were, squatting so business-like, dead as a doornail and not a mark on you.”</a:t>
            </a:r>
            <a:endParaRPr lang="en-CA" dirty="0">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18183" y="419680"/>
            <a:ext cx="5292080" cy="3615799"/>
          </a:xfrm>
          <a:prstGeom prst="rect">
            <a:avLst/>
          </a:prstGeom>
          <a:ln>
            <a:solidFill>
              <a:schemeClr val="tx1"/>
            </a:solidFill>
          </a:ln>
          <a:effectLst>
            <a:outerShdw blurRad="50800" dist="127000" dir="3000000" algn="ctr" rotWithShape="0">
              <a:srgbClr val="000000">
                <a:alpha val="43137"/>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72033" y="3501008"/>
            <a:ext cx="3471975" cy="2270835"/>
          </a:xfrm>
          <a:prstGeom prst="rect">
            <a:avLst/>
          </a:prstGeom>
          <a:ln>
            <a:solidFill>
              <a:schemeClr val="tx1"/>
            </a:solidFill>
          </a:ln>
          <a:effectLst>
            <a:outerShdw blurRad="50800" dist="127000" dir="3000000" algn="ctr" rotWithShape="0">
              <a:srgbClr val="000000">
                <a:alpha val="43137"/>
              </a:srgbClr>
            </a:outerShdw>
          </a:effectLst>
        </p:spPr>
      </p:pic>
      <p:sp>
        <p:nvSpPr>
          <p:cNvPr id="4" name="Rectangle 3"/>
          <p:cNvSpPr/>
          <p:nvPr/>
        </p:nvSpPr>
        <p:spPr>
          <a:xfrm>
            <a:off x="4851782" y="4521894"/>
            <a:ext cx="4032448"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October 22, </a:t>
            </a:r>
            <a:r>
              <a:rPr lang="en-CA" b="1" dirty="0">
                <a:effectLst>
                  <a:outerShdw blurRad="38100" dist="38100" dir="2700000" algn="tl">
                    <a:srgbClr val="000000">
                      <a:alpha val="43137"/>
                    </a:srgbClr>
                  </a:outerShdw>
                </a:effectLst>
                <a:latin typeface="+mn-lt"/>
              </a:rPr>
              <a:t>1917:</a:t>
            </a:r>
          </a:p>
          <a:p>
            <a:pPr marL="285750" indent="-285750">
              <a:buFont typeface="Arial" panose="020B0604020202020204" pitchFamily="34" charset="0"/>
              <a:buChar char="•"/>
            </a:pPr>
            <a:r>
              <a:rPr lang="en-CA" dirty="0" smtClean="0">
                <a:latin typeface="+mn-lt"/>
              </a:rPr>
              <a:t>Ste. Marie </a:t>
            </a:r>
            <a:r>
              <a:rPr lang="en-CA" dirty="0" err="1" smtClean="0">
                <a:latin typeface="+mn-lt"/>
              </a:rPr>
              <a:t>Cappel</a:t>
            </a:r>
            <a:endParaRPr lang="en-CA" dirty="0" smtClean="0">
              <a:latin typeface="+mn-lt"/>
            </a:endParaRPr>
          </a:p>
          <a:p>
            <a:pPr marL="285750" indent="-285750">
              <a:buFont typeface="Arial" panose="020B0604020202020204" pitchFamily="34" charset="0"/>
              <a:buChar char="•"/>
            </a:pPr>
            <a:r>
              <a:rPr lang="en-CA" dirty="0" smtClean="0">
                <a:latin typeface="+mn-lt"/>
              </a:rPr>
              <a:t>10 days of training for </a:t>
            </a:r>
            <a:r>
              <a:rPr lang="en-CA" dirty="0" err="1" smtClean="0">
                <a:latin typeface="+mn-lt"/>
              </a:rPr>
              <a:t>Passchendaele</a:t>
            </a:r>
            <a:endParaRPr lang="en-CA" dirty="0">
              <a:latin typeface="+mn-lt"/>
            </a:endParaRPr>
          </a:p>
        </p:txBody>
      </p:sp>
      <p:sp>
        <p:nvSpPr>
          <p:cNvPr id="5" name="Rectangle 4"/>
          <p:cNvSpPr/>
          <p:nvPr/>
        </p:nvSpPr>
        <p:spPr>
          <a:xfrm>
            <a:off x="327395" y="5805264"/>
            <a:ext cx="8676456" cy="923330"/>
          </a:xfrm>
          <a:prstGeom prst="rect">
            <a:avLst/>
          </a:prstGeom>
        </p:spPr>
        <p:txBody>
          <a:bodyPr wrap="square">
            <a:spAutoFit/>
          </a:bodyPr>
          <a:lstStyle/>
          <a:p>
            <a:r>
              <a:rPr lang="en-CA" dirty="0" smtClean="0">
                <a:latin typeface="+mn-lt"/>
              </a:rPr>
              <a:t>“...training and polishing up for the coming show, bayonet and bombing practice, formation in attack, establishing communications, entrenching and marching. It was now generally known that the corps was to participate in the big offensive on </a:t>
            </a:r>
            <a:r>
              <a:rPr lang="en-CA" dirty="0" err="1" smtClean="0">
                <a:latin typeface="+mn-lt"/>
              </a:rPr>
              <a:t>Passchendaele</a:t>
            </a:r>
            <a:r>
              <a:rPr lang="en-CA" dirty="0" smtClean="0">
                <a:latin typeface="+mn-lt"/>
              </a:rPr>
              <a:t> Ridge...”</a:t>
            </a:r>
            <a:endParaRPr lang="en-CA" dirty="0">
              <a:latin typeface="+mn-lt"/>
            </a:endParaRPr>
          </a:p>
        </p:txBody>
      </p:sp>
      <p:sp>
        <p:nvSpPr>
          <p:cNvPr id="7" name="TextBox 6"/>
          <p:cNvSpPr txBox="1"/>
          <p:nvPr/>
        </p:nvSpPr>
        <p:spPr>
          <a:xfrm>
            <a:off x="142844" y="-24"/>
            <a:ext cx="3637068"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Wired Enough</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8" name="TextBox 7"/>
          <p:cNvSpPr txBox="1"/>
          <p:nvPr/>
        </p:nvSpPr>
        <p:spPr>
          <a:xfrm>
            <a:off x="236680" y="548680"/>
            <a:ext cx="3381503"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Back in Familiar Company</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6" name="Rectangle 5"/>
          <p:cNvSpPr/>
          <p:nvPr/>
        </p:nvSpPr>
        <p:spPr>
          <a:xfrm>
            <a:off x="544561" y="1059701"/>
            <a:ext cx="3307359" cy="2585323"/>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latin typeface="+mn-lt"/>
              </a:rPr>
              <a:t>October  1 – 19, 1917</a:t>
            </a:r>
            <a:r>
              <a:rPr lang="en-CA" b="1" dirty="0">
                <a:effectLst>
                  <a:outerShdw blurRad="38100" dist="38100" dir="2700000" algn="tl">
                    <a:srgbClr val="000000">
                      <a:alpha val="43137"/>
                    </a:srgbClr>
                  </a:outerShdw>
                </a:effectLst>
                <a:latin typeface="+mn-lt"/>
              </a:rPr>
              <a:t>:</a:t>
            </a:r>
          </a:p>
          <a:p>
            <a:pPr marL="285750" indent="-285750">
              <a:buFont typeface="Arial" panose="020B0604020202020204" pitchFamily="34" charset="0"/>
              <a:buChar char="•"/>
            </a:pPr>
            <a:r>
              <a:rPr lang="en-CA" dirty="0" smtClean="0">
                <a:latin typeface="+mn-lt"/>
              </a:rPr>
              <a:t>St. Quentin Brigade School as Wiring Trainer for 2 weeks</a:t>
            </a:r>
          </a:p>
          <a:p>
            <a:pPr marL="285750" indent="-285750">
              <a:buFont typeface="Arial" panose="020B0604020202020204" pitchFamily="34" charset="0"/>
              <a:buChar char="•"/>
            </a:pPr>
            <a:r>
              <a:rPr lang="en-CA" dirty="0" smtClean="0">
                <a:latin typeface="+mn-lt"/>
              </a:rPr>
              <a:t>Leaves the school and his command of wiring party</a:t>
            </a:r>
          </a:p>
          <a:p>
            <a:pPr marL="285750" indent="-285750">
              <a:buFont typeface="Arial" panose="020B0604020202020204" pitchFamily="34" charset="0"/>
              <a:buChar char="•"/>
            </a:pPr>
            <a:r>
              <a:rPr lang="en-CA" dirty="0" smtClean="0">
                <a:latin typeface="+mn-lt"/>
              </a:rPr>
              <a:t>Returns to his original unit in 4</a:t>
            </a:r>
            <a:r>
              <a:rPr lang="en-CA" baseline="30000" dirty="0" smtClean="0">
                <a:latin typeface="+mn-lt"/>
              </a:rPr>
              <a:t>th</a:t>
            </a:r>
            <a:r>
              <a:rPr lang="en-CA" dirty="0" smtClean="0">
                <a:latin typeface="+mn-lt"/>
              </a:rPr>
              <a:t> Bn. (D Company but no.13 not 16 Platoon) in anticipation of the action at </a:t>
            </a:r>
            <a:r>
              <a:rPr lang="en-CA" dirty="0" err="1" smtClean="0">
                <a:latin typeface="+mn-lt"/>
              </a:rPr>
              <a:t>Passchendaele</a:t>
            </a:r>
            <a:r>
              <a:rPr lang="en-CA" dirty="0" smtClean="0">
                <a:latin typeface="+mn-lt"/>
              </a:rPr>
              <a:t> </a:t>
            </a:r>
            <a:endParaRPr lang="en-CA" dirty="0">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978134"/>
            <a:ext cx="8604448" cy="5547210"/>
          </a:xfrm>
          <a:prstGeom prst="rect">
            <a:avLst/>
          </a:prstGeom>
          <a:ln>
            <a:solidFill>
              <a:schemeClr val="tx1"/>
            </a:solidFill>
          </a:ln>
          <a:effectLst>
            <a:outerShdw blurRad="50800" dist="127000" dir="1800000" algn="ctr" rotWithShape="0">
              <a:srgbClr val="000000">
                <a:alpha val="43137"/>
              </a:srgbClr>
            </a:outerShdw>
          </a:effectLst>
        </p:spPr>
      </p:pic>
      <p:sp>
        <p:nvSpPr>
          <p:cNvPr id="6" name="TextBox 5"/>
          <p:cNvSpPr txBox="1"/>
          <p:nvPr/>
        </p:nvSpPr>
        <p:spPr>
          <a:xfrm>
            <a:off x="142844" y="-24"/>
            <a:ext cx="7237468"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The Road to </a:t>
            </a:r>
            <a:r>
              <a:rPr lang="en-US" sz="4000" b="1"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Passchendaele</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0" name="Oval 9"/>
          <p:cNvSpPr/>
          <p:nvPr/>
        </p:nvSpPr>
        <p:spPr>
          <a:xfrm>
            <a:off x="323528" y="3789040"/>
            <a:ext cx="2952328" cy="2448272"/>
          </a:xfrm>
          <a:prstGeom prst="ellipse">
            <a:avLst/>
          </a:prstGeom>
          <a:noFill/>
          <a:ln w="50800">
            <a:solidFill>
              <a:schemeClr val="tx1"/>
            </a:solidFill>
          </a:ln>
          <a:effectLst>
            <a:outerShdw blurRad="50800" dist="762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ight Arrow 8"/>
          <p:cNvSpPr/>
          <p:nvPr/>
        </p:nvSpPr>
        <p:spPr>
          <a:xfrm rot="18802709">
            <a:off x="2311488" y="2985082"/>
            <a:ext cx="1928735" cy="360040"/>
          </a:xfrm>
          <a:prstGeom prst="rightArrow">
            <a:avLst>
              <a:gd name="adj1" fmla="val 50000"/>
              <a:gd name="adj2" fmla="val 96637"/>
            </a:avLst>
          </a:prstGeom>
          <a:solidFill>
            <a:schemeClr val="tx1"/>
          </a:solidFill>
          <a:ln>
            <a:solidFill>
              <a:schemeClr val="tx1"/>
            </a:solidFill>
          </a:ln>
          <a:effectLst>
            <a:outerShdw blurRad="50800" dist="1270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3421165" y="5108991"/>
            <a:ext cx="5183283" cy="1200329"/>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November 2 - 4, </a:t>
            </a:r>
            <a:r>
              <a:rPr lang="en-CA" b="1" dirty="0">
                <a:effectLst>
                  <a:outerShdw blurRad="38100" dist="38100" dir="2700000" algn="tl">
                    <a:srgbClr val="000000">
                      <a:alpha val="43137"/>
                    </a:srgbClr>
                  </a:outerShdw>
                </a:effectLst>
              </a:rPr>
              <a:t>1917:</a:t>
            </a:r>
          </a:p>
          <a:p>
            <a:pPr marL="285750" indent="-285750">
              <a:buFont typeface="Arial" panose="020B0604020202020204" pitchFamily="34" charset="0"/>
              <a:buChar char="•"/>
            </a:pPr>
            <a:r>
              <a:rPr lang="en-CA" dirty="0" smtClean="0"/>
              <a:t>Entrained for Ypres at Bavinchove</a:t>
            </a:r>
          </a:p>
          <a:p>
            <a:pPr marL="285750" indent="-285750">
              <a:buFont typeface="Arial" panose="020B0604020202020204" pitchFamily="34" charset="0"/>
              <a:buChar char="•"/>
            </a:pPr>
            <a:r>
              <a:rPr lang="en-CA" dirty="0" smtClean="0"/>
              <a:t>Detrained, hiked rapidly due to shelling</a:t>
            </a:r>
          </a:p>
          <a:p>
            <a:pPr marL="285750" indent="-285750">
              <a:buFont typeface="Arial" panose="020B0604020202020204" pitchFamily="34" charset="0"/>
              <a:buChar char="•"/>
            </a:pPr>
            <a:r>
              <a:rPr lang="en-CA" dirty="0" smtClean="0"/>
              <a:t>Marched along </a:t>
            </a:r>
            <a:r>
              <a:rPr lang="en-CA" dirty="0" err="1" smtClean="0"/>
              <a:t>Wieltje</a:t>
            </a:r>
            <a:r>
              <a:rPr lang="en-CA" dirty="0" smtClean="0"/>
              <a:t> Road to St. Jean Camp</a:t>
            </a:r>
            <a:endParaRPr lang="en-CA" dirty="0"/>
          </a:p>
        </p:txBody>
      </p:sp>
      <p:sp>
        <p:nvSpPr>
          <p:cNvPr id="11" name="Oval 10"/>
          <p:cNvSpPr/>
          <p:nvPr/>
        </p:nvSpPr>
        <p:spPr>
          <a:xfrm>
            <a:off x="3635896" y="2132856"/>
            <a:ext cx="1008113" cy="432048"/>
          </a:xfrm>
          <a:prstGeom prst="ellipse">
            <a:avLst/>
          </a:prstGeom>
          <a:noFill/>
          <a:ln w="50800">
            <a:solidFill>
              <a:schemeClr val="tx1"/>
            </a:solidFill>
          </a:ln>
          <a:effectLst>
            <a:outerShdw blurRad="50800" dist="762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5148063" y="980728"/>
            <a:ext cx="1008113" cy="432048"/>
          </a:xfrm>
          <a:prstGeom prst="ellipse">
            <a:avLst/>
          </a:prstGeom>
          <a:noFill/>
          <a:ln w="50800">
            <a:solidFill>
              <a:schemeClr val="tx1"/>
            </a:solidFill>
          </a:ln>
          <a:effectLst>
            <a:outerShdw blurRad="50800" dist="76200" dir="30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16216" y="2882336"/>
            <a:ext cx="2427917" cy="1941085"/>
          </a:xfrm>
          <a:prstGeom prst="rect">
            <a:avLst/>
          </a:prstGeom>
          <a:ln>
            <a:solidFill>
              <a:schemeClr val="tx1"/>
            </a:solidFill>
          </a:ln>
          <a:effectLst>
            <a:outerShdw blurRad="50800" dist="228600" dir="3000000" algn="ctr" rotWithShape="0">
              <a:srgbClr val="000000">
                <a:alpha val="43137"/>
              </a:srgbClr>
            </a:outerShdw>
          </a:effectLst>
        </p:spPr>
      </p:pic>
      <p:sp>
        <p:nvSpPr>
          <p:cNvPr id="14" name="Rectangle 13"/>
          <p:cNvSpPr/>
          <p:nvPr/>
        </p:nvSpPr>
        <p:spPr>
          <a:xfrm>
            <a:off x="6372200" y="410965"/>
            <a:ext cx="2655616"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Note:</a:t>
            </a:r>
            <a:endParaRPr lang="en-CA" b="1" dirty="0">
              <a:effectLst>
                <a:outerShdw blurRad="38100" dist="38100" dir="2700000" algn="tl">
                  <a:srgbClr val="000000">
                    <a:alpha val="43137"/>
                  </a:srgbClr>
                </a:outerShdw>
              </a:effectLst>
            </a:endParaRPr>
          </a:p>
          <a:p>
            <a:r>
              <a:rPr lang="en-CA" dirty="0" smtClean="0"/>
              <a:t>Trench colours changed on maps in 1918</a:t>
            </a:r>
            <a:endParaRPr lang="en-CA" dirty="0"/>
          </a:p>
        </p:txBody>
      </p:sp>
    </p:spTree>
    <p:extLst>
      <p:ext uri="{BB962C8B-B14F-4D97-AF65-F5344CB8AC3E}">
        <p14:creationId xmlns:p14="http://schemas.microsoft.com/office/powerpoint/2010/main" xmlns="" val="1078448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2717" y="1196752"/>
            <a:ext cx="7699723" cy="5256584"/>
          </a:xfrm>
          <a:prstGeom prst="rect">
            <a:avLst/>
          </a:prstGeom>
          <a:ln>
            <a:solidFill>
              <a:schemeClr val="tx1"/>
            </a:solidFill>
          </a:ln>
          <a:effectLst>
            <a:outerShdw blurRad="50800" dist="127000" dir="3000000" algn="ctr" rotWithShape="0">
              <a:srgbClr val="000000">
                <a:alpha val="43137"/>
              </a:srgbClr>
            </a:outerShdw>
          </a:effectLst>
        </p:spPr>
      </p:pic>
      <p:sp>
        <p:nvSpPr>
          <p:cNvPr id="5" name="Rectangle 4"/>
          <p:cNvSpPr/>
          <p:nvPr/>
        </p:nvSpPr>
        <p:spPr>
          <a:xfrm>
            <a:off x="210040" y="2019586"/>
            <a:ext cx="2808312"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November 5, </a:t>
            </a:r>
            <a:r>
              <a:rPr lang="en-CA" b="1" dirty="0">
                <a:effectLst>
                  <a:outerShdw blurRad="38100" dist="38100" dir="2700000" algn="tl">
                    <a:srgbClr val="000000">
                      <a:alpha val="43137"/>
                    </a:srgbClr>
                  </a:outerShdw>
                </a:effectLst>
              </a:rPr>
              <a:t>1917:</a:t>
            </a:r>
          </a:p>
          <a:p>
            <a:pPr marL="285750" indent="-285750">
              <a:buFont typeface="Arial" panose="020B0604020202020204" pitchFamily="34" charset="0"/>
              <a:buChar char="•"/>
            </a:pPr>
            <a:r>
              <a:rPr lang="en-CA" dirty="0" smtClean="0"/>
              <a:t>Entered the line in the </a:t>
            </a:r>
            <a:r>
              <a:rPr lang="en-CA" dirty="0" err="1" smtClean="0"/>
              <a:t>Pommern</a:t>
            </a:r>
            <a:r>
              <a:rPr lang="en-CA" dirty="0" smtClean="0"/>
              <a:t> Castle area</a:t>
            </a:r>
            <a:endParaRPr lang="en-CA" dirty="0"/>
          </a:p>
        </p:txBody>
      </p:sp>
      <p:sp>
        <p:nvSpPr>
          <p:cNvPr id="7" name="TextBox 6"/>
          <p:cNvSpPr txBox="1"/>
          <p:nvPr/>
        </p:nvSpPr>
        <p:spPr>
          <a:xfrm>
            <a:off x="142844" y="-24"/>
            <a:ext cx="7237468"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The Road to </a:t>
            </a:r>
            <a:r>
              <a:rPr lang="en-US" sz="4000" b="1"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Passchendaele</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2" name="TextBox 11"/>
          <p:cNvSpPr txBox="1"/>
          <p:nvPr/>
        </p:nvSpPr>
        <p:spPr>
          <a:xfrm>
            <a:off x="236680" y="548680"/>
            <a:ext cx="2888098" cy="461665"/>
          </a:xfrm>
          <a:prstGeom prst="rect">
            <a:avLst/>
          </a:prstGeom>
          <a:noFill/>
        </p:spPr>
        <p:txBody>
          <a:bodyPr wrap="none">
            <a:spAutoFit/>
          </a:bodyPr>
          <a:lstStyle/>
          <a:p>
            <a:pPr fontAlgn="auto">
              <a:spcBef>
                <a:spcPts val="0"/>
              </a:spcBef>
              <a:spcAft>
                <a:spcPts val="0"/>
              </a:spcAft>
              <a:defRPr/>
            </a:pPr>
            <a:r>
              <a:rPr lang="en-US" sz="2400" dirty="0" err="1"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Pommern</a:t>
            </a: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 Castle Area</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11" name="Down Arrow 10"/>
          <p:cNvSpPr/>
          <p:nvPr/>
        </p:nvSpPr>
        <p:spPr>
          <a:xfrm>
            <a:off x="2358612" y="3269532"/>
            <a:ext cx="647700" cy="682625"/>
          </a:xfrm>
          <a:prstGeom prst="downArrow">
            <a:avLst/>
          </a:prstGeom>
          <a:solidFill>
            <a:srgbClr val="FF0000"/>
          </a:solidFill>
          <a:ln>
            <a:solidFill>
              <a:srgbClr val="C00000"/>
            </a:solidFill>
          </a:ln>
          <a:effectLst>
            <a:outerShdw blurRad="177800" dist="76200" dir="42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94501" y="615946"/>
            <a:ext cx="2149499" cy="1200329"/>
          </a:xfrm>
          <a:prstGeom prst="rect">
            <a:avLst/>
          </a:prstGeom>
          <a:noFill/>
        </p:spPr>
        <p:txBody>
          <a:bodyPr wrap="none">
            <a:spAutoFit/>
          </a:bodyPr>
          <a:lstStyle/>
          <a:p>
            <a:pPr marL="342900" indent="-342900" fontAlgn="auto">
              <a:spcBef>
                <a:spcPts val="0"/>
              </a:spcBef>
              <a:spcAft>
                <a:spcPts val="0"/>
              </a:spcAft>
              <a:buFont typeface="Arial" panose="020B0604020202020204" pitchFamily="34" charset="0"/>
              <a:buChar char="•"/>
              <a:defRPr/>
            </a:pPr>
            <a:r>
              <a:rPr lang="en-US" dirty="0" err="1" smtClean="0">
                <a:solidFill>
                  <a:prstClr val="black"/>
                </a:solidFill>
                <a:latin typeface="Calibri"/>
                <a:ea typeface="Verdana" pitchFamily="34" charset="0"/>
                <a:cs typeface="Verdana" pitchFamily="34" charset="0"/>
              </a:rPr>
              <a:t>Gravenstafel</a:t>
            </a:r>
            <a:endParaRPr lang="en-US" dirty="0" smtClean="0">
              <a:solidFill>
                <a:prstClr val="black"/>
              </a:solidFill>
              <a:latin typeface="Calibri"/>
              <a:ea typeface="Verdana" pitchFamily="34" charset="0"/>
              <a:cs typeface="Verdana" pitchFamily="34" charset="0"/>
            </a:endParaRPr>
          </a:p>
          <a:p>
            <a:pPr marL="342900" indent="-342900" fontAlgn="auto">
              <a:spcBef>
                <a:spcPts val="0"/>
              </a:spcBef>
              <a:spcAft>
                <a:spcPts val="0"/>
              </a:spcAft>
              <a:buFont typeface="Arial" panose="020B0604020202020204" pitchFamily="34" charset="0"/>
              <a:buChar char="•"/>
              <a:defRPr/>
            </a:pPr>
            <a:r>
              <a:rPr lang="en-US" dirty="0" smtClean="0">
                <a:solidFill>
                  <a:prstClr val="black"/>
                </a:solidFill>
                <a:latin typeface="Calibri"/>
                <a:ea typeface="Verdana" pitchFamily="34" charset="0"/>
                <a:cs typeface="Verdana" pitchFamily="34" charset="0"/>
              </a:rPr>
              <a:t>Abraham Heights</a:t>
            </a:r>
          </a:p>
          <a:p>
            <a:pPr marL="342900" indent="-342900" fontAlgn="auto">
              <a:spcBef>
                <a:spcPts val="0"/>
              </a:spcBef>
              <a:spcAft>
                <a:spcPts val="0"/>
              </a:spcAft>
              <a:buFont typeface="Arial" panose="020B0604020202020204" pitchFamily="34" charset="0"/>
              <a:buChar char="•"/>
              <a:defRPr/>
            </a:pPr>
            <a:r>
              <a:rPr lang="en-US" dirty="0" err="1" smtClean="0">
                <a:solidFill>
                  <a:prstClr val="black"/>
                </a:solidFill>
                <a:latin typeface="Calibri"/>
                <a:ea typeface="Verdana" pitchFamily="34" charset="0"/>
                <a:cs typeface="Verdana" pitchFamily="34" charset="0"/>
              </a:rPr>
              <a:t>Kronprinz</a:t>
            </a:r>
            <a:r>
              <a:rPr lang="en-US" dirty="0" smtClean="0">
                <a:solidFill>
                  <a:prstClr val="black"/>
                </a:solidFill>
                <a:latin typeface="Calibri"/>
                <a:ea typeface="Verdana" pitchFamily="34" charset="0"/>
                <a:cs typeface="Verdana" pitchFamily="34" charset="0"/>
              </a:rPr>
              <a:t> </a:t>
            </a:r>
            <a:r>
              <a:rPr lang="en-US" dirty="0" err="1" smtClean="0">
                <a:solidFill>
                  <a:prstClr val="black"/>
                </a:solidFill>
                <a:latin typeface="Calibri"/>
                <a:ea typeface="Verdana" pitchFamily="34" charset="0"/>
                <a:cs typeface="Verdana" pitchFamily="34" charset="0"/>
              </a:rPr>
              <a:t>Fm</a:t>
            </a:r>
            <a:endParaRPr lang="en-US" dirty="0" smtClean="0">
              <a:solidFill>
                <a:prstClr val="black"/>
              </a:solidFill>
              <a:latin typeface="Calibri"/>
              <a:ea typeface="Verdana" pitchFamily="34" charset="0"/>
              <a:cs typeface="Verdana" pitchFamily="34" charset="0"/>
            </a:endParaRPr>
          </a:p>
          <a:p>
            <a:pPr marL="342900" indent="-342900" fontAlgn="auto">
              <a:spcBef>
                <a:spcPts val="0"/>
              </a:spcBef>
              <a:spcAft>
                <a:spcPts val="0"/>
              </a:spcAft>
              <a:buFont typeface="Arial" panose="020B0604020202020204" pitchFamily="34" charset="0"/>
              <a:buChar char="•"/>
              <a:defRPr/>
            </a:pPr>
            <a:r>
              <a:rPr lang="en-US" dirty="0" smtClean="0">
                <a:solidFill>
                  <a:prstClr val="black"/>
                </a:solidFill>
                <a:latin typeface="Calibri"/>
                <a:ea typeface="Verdana" pitchFamily="34" charset="0"/>
                <a:cs typeface="Verdana" pitchFamily="34" charset="0"/>
              </a:rPr>
              <a:t>Bellevue Spur</a:t>
            </a:r>
            <a:endParaRPr lang="en-US" dirty="0">
              <a:solidFill>
                <a:prstClr val="black"/>
              </a:solidFill>
              <a:latin typeface="Calibri"/>
              <a:ea typeface="Verdana" pitchFamily="34" charset="0"/>
              <a:cs typeface="Verdana" pitchFamily="34" charset="0"/>
            </a:endParaRPr>
          </a:p>
        </p:txBody>
      </p:sp>
      <p:sp>
        <p:nvSpPr>
          <p:cNvPr id="6" name="TextBox 5"/>
          <p:cNvSpPr txBox="1"/>
          <p:nvPr/>
        </p:nvSpPr>
        <p:spPr>
          <a:xfrm>
            <a:off x="214852" y="-24"/>
            <a:ext cx="4429156"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Reconnaissance</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8" name="TextBox 7"/>
          <p:cNvSpPr txBox="1"/>
          <p:nvPr/>
        </p:nvSpPr>
        <p:spPr>
          <a:xfrm>
            <a:off x="395536" y="5273332"/>
            <a:ext cx="8424936" cy="1477328"/>
          </a:xfrm>
          <a:prstGeom prst="rect">
            <a:avLst/>
          </a:prstGeom>
          <a:noFill/>
        </p:spPr>
        <p:txBody>
          <a:bodyPr wrap="square" rtlCol="0">
            <a:spAutoFit/>
          </a:bodyPr>
          <a:lstStyle/>
          <a:p>
            <a:r>
              <a:rPr lang="en-CA" dirty="0" smtClean="0">
                <a:latin typeface="+mn-lt"/>
              </a:rPr>
              <a:t>“</a:t>
            </a:r>
            <a:r>
              <a:rPr lang="en-CA" dirty="0" err="1" smtClean="0">
                <a:latin typeface="+mn-lt"/>
              </a:rPr>
              <a:t>Gravenstaefel</a:t>
            </a:r>
            <a:r>
              <a:rPr lang="en-CA" dirty="0" smtClean="0">
                <a:latin typeface="+mn-lt"/>
              </a:rPr>
              <a:t> was a crossroads and an advance dump; Crown Prince Farm a pillbox on the left front rear; Abraham heights a slight elevation to the right. This was to be the reserve line for the coming show and to be occupied by the 4</a:t>
            </a:r>
            <a:r>
              <a:rPr lang="en-CA" baseline="30000" dirty="0" smtClean="0">
                <a:latin typeface="+mn-lt"/>
              </a:rPr>
              <a:t>th</a:t>
            </a:r>
            <a:r>
              <a:rPr lang="en-CA" dirty="0" smtClean="0">
                <a:latin typeface="+mn-lt"/>
              </a:rPr>
              <a:t>.  The Bellevue Spur, a high promontory almost immediately in front, had been taken, after bitter fighting and great loss a few days earlier.” </a:t>
            </a:r>
            <a:endParaRPr lang="en-CA" dirty="0">
              <a:latin typeface="+mn-lt"/>
            </a:endParaRPr>
          </a:p>
        </p:txBody>
      </p:sp>
      <p:sp>
        <p:nvSpPr>
          <p:cNvPr id="13" name="Rectangle 12"/>
          <p:cNvSpPr/>
          <p:nvPr/>
        </p:nvSpPr>
        <p:spPr>
          <a:xfrm>
            <a:off x="3275856" y="6473661"/>
            <a:ext cx="5382329" cy="276999"/>
          </a:xfrm>
          <a:prstGeom prst="rect">
            <a:avLst/>
          </a:prstGeom>
        </p:spPr>
        <p:txBody>
          <a:bodyPr wrap="square">
            <a:spAutoFit/>
          </a:bodyPr>
          <a:lstStyle/>
          <a:p>
            <a:r>
              <a:rPr lang="en-CA" sz="1200" dirty="0" smtClean="0">
                <a:latin typeface="+mn-lt"/>
                <a:hlinkClick r:id="rId3"/>
              </a:rPr>
              <a:t>http://digitalarchive.mcmaster.ca/islandora/object/macrepo%3A66734/-/collection</a:t>
            </a:r>
            <a:endParaRPr lang="en-CA" sz="1200" dirty="0">
              <a:latin typeface="+mn-lt"/>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61610" y="707862"/>
            <a:ext cx="6514646" cy="4449330"/>
          </a:xfrm>
          <a:prstGeom prst="rect">
            <a:avLst/>
          </a:prstGeom>
          <a:ln>
            <a:solidFill>
              <a:schemeClr val="tx1"/>
            </a:solidFill>
          </a:ln>
          <a:effectLst>
            <a:outerShdw blurRad="50800" dist="127000" dir="3000000" algn="ctr" rotWithShape="0">
              <a:srgbClr val="000000">
                <a:alpha val="43137"/>
              </a:srgbClr>
            </a:outerShdw>
          </a:effectLst>
        </p:spPr>
      </p:pic>
      <p:sp>
        <p:nvSpPr>
          <p:cNvPr id="14" name="Oval 13"/>
          <p:cNvSpPr/>
          <p:nvPr/>
        </p:nvSpPr>
        <p:spPr>
          <a:xfrm>
            <a:off x="333383" y="3717032"/>
            <a:ext cx="1158588" cy="576064"/>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2377834" y="4725144"/>
            <a:ext cx="1080120" cy="504056"/>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946058" y="568039"/>
            <a:ext cx="1215752" cy="43204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5618194" y="956628"/>
            <a:ext cx="1080120" cy="432047"/>
          </a:xfrm>
          <a:prstGeom prst="ellipse">
            <a:avLst/>
          </a:prstGeom>
          <a:noFill/>
          <a:ln w="41275">
            <a:solidFill>
              <a:srgbClr val="C00000"/>
            </a:solidFill>
          </a:ln>
          <a:effectLst>
            <a:outerShdw blurRad="50800" dist="63500" dir="3000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 name="Picture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191572" y="1844824"/>
            <a:ext cx="2628900" cy="2984500"/>
          </a:xfrm>
          <a:prstGeom prst="rect">
            <a:avLst/>
          </a:prstGeom>
          <a:ln>
            <a:solidFill>
              <a:schemeClr val="tx1"/>
            </a:solidFill>
          </a:ln>
          <a:effectLst>
            <a:outerShdw blurRad="50800" dist="215900" dir="3000000" algn="ctr" rotWithShape="0">
              <a:srgbClr val="000000">
                <a:alpha val="43137"/>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680" y="548680"/>
            <a:ext cx="2378087" cy="461665"/>
          </a:xfrm>
          <a:prstGeom prst="rect">
            <a:avLst/>
          </a:prstGeom>
          <a:noFill/>
        </p:spPr>
        <p:txBody>
          <a:bodyPr wrap="non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Late for the Show</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5" name="TextBox 4"/>
          <p:cNvSpPr txBox="1"/>
          <p:nvPr/>
        </p:nvSpPr>
        <p:spPr>
          <a:xfrm>
            <a:off x="214852" y="-24"/>
            <a:ext cx="4429156"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Play-Acting</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73011" y="260648"/>
            <a:ext cx="5816707" cy="3960440"/>
          </a:xfrm>
          <a:prstGeom prst="rect">
            <a:avLst/>
          </a:prstGeom>
          <a:ln>
            <a:solidFill>
              <a:schemeClr val="tx1"/>
            </a:solidFill>
          </a:ln>
          <a:effectLst>
            <a:outerShdw blurRad="50800" dist="127000" dir="3000000" algn="ctr" rotWithShape="0">
              <a:srgbClr val="000000">
                <a:alpha val="43137"/>
              </a:srgbClr>
            </a:outerShdw>
          </a:effectLst>
        </p:spPr>
      </p:pic>
      <p:sp>
        <p:nvSpPr>
          <p:cNvPr id="6" name="Rectangle 5"/>
          <p:cNvSpPr/>
          <p:nvPr/>
        </p:nvSpPr>
        <p:spPr>
          <a:xfrm>
            <a:off x="302926" y="1124744"/>
            <a:ext cx="3621002" cy="923330"/>
          </a:xfrm>
          <a:prstGeom prst="rect">
            <a:avLst/>
          </a:prstGeom>
          <a:solidFill>
            <a:schemeClr val="bg1"/>
          </a:solidFill>
          <a:ln>
            <a:solidFill>
              <a:schemeClr val="tx1"/>
            </a:solidFill>
          </a:ln>
          <a:effectLst>
            <a:outerShdw blurRad="50800" dist="127000" dir="3000000" algn="ctr" rotWithShape="0">
              <a:srgbClr val="000000">
                <a:alpha val="43137"/>
              </a:srgbClr>
            </a:outerShdw>
          </a:effectLst>
        </p:spPr>
        <p:txBody>
          <a:bodyPr wrap="square">
            <a:spAutoFit/>
          </a:bodyPr>
          <a:lstStyle/>
          <a:p>
            <a:r>
              <a:rPr lang="en-CA" b="1" dirty="0" smtClean="0">
                <a:effectLst>
                  <a:outerShdw blurRad="38100" dist="38100" dir="2700000" algn="tl">
                    <a:srgbClr val="000000">
                      <a:alpha val="43137"/>
                    </a:srgbClr>
                  </a:outerShdw>
                </a:effectLst>
              </a:rPr>
              <a:t>November 5, 1917 (same day):</a:t>
            </a:r>
            <a:endParaRPr lang="en-CA"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CA" dirty="0" smtClean="0"/>
              <a:t>Ordered into action</a:t>
            </a:r>
          </a:p>
          <a:p>
            <a:pPr marL="285750" indent="-285750">
              <a:buFont typeface="Arial" panose="020B0604020202020204" pitchFamily="34" charset="0"/>
              <a:buChar char="•"/>
            </a:pPr>
            <a:r>
              <a:rPr lang="en-CA" dirty="0" smtClean="0"/>
              <a:t>Wounded by artillery fire</a:t>
            </a:r>
          </a:p>
        </p:txBody>
      </p:sp>
      <p:sp>
        <p:nvSpPr>
          <p:cNvPr id="12" name="TextBox 11"/>
          <p:cNvSpPr txBox="1"/>
          <p:nvPr/>
        </p:nvSpPr>
        <p:spPr>
          <a:xfrm>
            <a:off x="1115616" y="2228671"/>
            <a:ext cx="1815040" cy="1200329"/>
          </a:xfrm>
          <a:prstGeom prst="rect">
            <a:avLst/>
          </a:prstGeom>
          <a:noFill/>
        </p:spPr>
        <p:txBody>
          <a:bodyPr wrap="square">
            <a:spAutoFit/>
          </a:bodyPr>
          <a:lstStyle/>
          <a:p>
            <a:pPr fontAlgn="auto">
              <a:spcBef>
                <a:spcPts val="0"/>
              </a:spcBef>
              <a:spcAft>
                <a:spcPts val="0"/>
              </a:spcAft>
              <a:defRPr/>
            </a:pPr>
            <a:r>
              <a:rPr lang="en-US" sz="2400"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5 minutes made the difference</a:t>
            </a:r>
            <a:endParaRPr lang="en-US" sz="2400"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2926" y="3636809"/>
            <a:ext cx="3909034" cy="3059755"/>
          </a:xfrm>
          <a:prstGeom prst="rect">
            <a:avLst/>
          </a:prstGeom>
          <a:ln>
            <a:solidFill>
              <a:schemeClr val="tx1"/>
            </a:solidFill>
          </a:ln>
          <a:effectLst>
            <a:outerShdw blurRad="50800" dist="127000" dir="3000000" algn="ctr" rotWithShape="0">
              <a:srgbClr val="000000">
                <a:alpha val="43137"/>
              </a:srgbClr>
            </a:outerShdw>
          </a:effectLst>
        </p:spPr>
      </p:pic>
      <p:grpSp>
        <p:nvGrpSpPr>
          <p:cNvPr id="3" name="Group 2"/>
          <p:cNvGrpSpPr/>
          <p:nvPr/>
        </p:nvGrpSpPr>
        <p:grpSpPr>
          <a:xfrm>
            <a:off x="4499992" y="4549429"/>
            <a:ext cx="4389726" cy="1837709"/>
            <a:chOff x="4499992" y="4549429"/>
            <a:chExt cx="4389726" cy="1837709"/>
          </a:xfrm>
        </p:grpSpPr>
        <p:grpSp>
          <p:nvGrpSpPr>
            <p:cNvPr id="2" name="Group 1"/>
            <p:cNvGrpSpPr/>
            <p:nvPr/>
          </p:nvGrpSpPr>
          <p:grpSpPr>
            <a:xfrm>
              <a:off x="4499992" y="4797152"/>
              <a:ext cx="4389726" cy="1589986"/>
              <a:chOff x="4499992" y="5013176"/>
              <a:chExt cx="4572000" cy="1589986"/>
            </a:xfrm>
          </p:grpSpPr>
          <p:sp>
            <p:nvSpPr>
              <p:cNvPr id="7" name="TextBox 6"/>
              <p:cNvSpPr txBox="1"/>
              <p:nvPr/>
            </p:nvSpPr>
            <p:spPr>
              <a:xfrm>
                <a:off x="4644008" y="5402833"/>
                <a:ext cx="4427984" cy="1200329"/>
              </a:xfrm>
              <a:prstGeom prst="rect">
                <a:avLst/>
              </a:prstGeom>
              <a:noFill/>
            </p:spPr>
            <p:txBody>
              <a:bodyPr wrap="square" rtlCol="0">
                <a:spAutoFit/>
              </a:bodyPr>
              <a:lstStyle/>
              <a:p>
                <a:pPr>
                  <a:buFont typeface="Arial" pitchFamily="34" charset="0"/>
                  <a:buChar char="•"/>
                </a:pPr>
                <a:r>
                  <a:rPr lang="en-CA" dirty="0" smtClean="0">
                    <a:latin typeface="+mn-lt"/>
                  </a:rPr>
                  <a:t> 3 unhurt</a:t>
                </a:r>
              </a:p>
              <a:p>
                <a:pPr>
                  <a:buFont typeface="Arial" pitchFamily="34" charset="0"/>
                  <a:buChar char="•"/>
                </a:pPr>
                <a:r>
                  <a:rPr lang="en-CA" dirty="0" smtClean="0">
                    <a:latin typeface="+mn-lt"/>
                  </a:rPr>
                  <a:t> 10 dead</a:t>
                </a:r>
              </a:p>
              <a:p>
                <a:pPr>
                  <a:buFont typeface="Arial" pitchFamily="34" charset="0"/>
                  <a:buChar char="•"/>
                </a:pPr>
                <a:r>
                  <a:rPr lang="en-CA" dirty="0" smtClean="0">
                    <a:latin typeface="+mn-lt"/>
                  </a:rPr>
                  <a:t> 15 wounded</a:t>
                </a:r>
              </a:p>
              <a:p>
                <a:pPr>
                  <a:buFont typeface="Arial" pitchFamily="34" charset="0"/>
                  <a:buChar char="•"/>
                </a:pPr>
                <a:r>
                  <a:rPr lang="en-CA" dirty="0" smtClean="0">
                    <a:latin typeface="+mn-lt"/>
                  </a:rPr>
                  <a:t> 3 missing, presumed dead by drowning</a:t>
                </a:r>
              </a:p>
            </p:txBody>
          </p:sp>
          <p:sp>
            <p:nvSpPr>
              <p:cNvPr id="8" name="TextBox 7"/>
              <p:cNvSpPr txBox="1"/>
              <p:nvPr/>
            </p:nvSpPr>
            <p:spPr>
              <a:xfrm>
                <a:off x="4499992" y="5013176"/>
                <a:ext cx="2479077" cy="461665"/>
              </a:xfrm>
              <a:prstGeom prst="rect">
                <a:avLst/>
              </a:prstGeom>
              <a:noFill/>
            </p:spPr>
            <p:txBody>
              <a:bodyPr wrap="none" rtlCol="0">
                <a:spAutoFit/>
              </a:bodyPr>
              <a:lstStyle/>
              <a:p>
                <a:r>
                  <a:rPr lang="en-CA" sz="2400" dirty="0" smtClean="0">
                    <a:effectLst>
                      <a:outerShdw blurRad="38100" dist="38100" dir="2700000" algn="tl">
                        <a:srgbClr val="000000">
                          <a:alpha val="43137"/>
                        </a:srgbClr>
                      </a:outerShdw>
                    </a:effectLst>
                    <a:latin typeface="+mn-lt"/>
                  </a:rPr>
                  <a:t>Platoon of 31 men</a:t>
                </a:r>
                <a:endParaRPr lang="en-CA" sz="2400" dirty="0">
                  <a:effectLst>
                    <a:outerShdw blurRad="38100" dist="38100" dir="2700000" algn="tl">
                      <a:srgbClr val="000000">
                        <a:alpha val="43137"/>
                      </a:srgbClr>
                    </a:outerShdw>
                  </a:effectLst>
                  <a:latin typeface="+mn-lt"/>
                </a:endParaRPr>
              </a:p>
            </p:txBody>
          </p:sp>
        </p:grpSp>
        <p:pic>
          <p:nvPicPr>
            <p:cNvPr id="11" name="Picture 2" descr="H:\Map_Office\Staff_Folders\Beck_Gord\Presentations\Lager_Lecture_ww1Trenchmaps\remembrance_poppy_vectorized.png"/>
            <p:cNvPicPr>
              <a:picLocks noChangeAspect="1" noChangeArrowheads="1"/>
            </p:cNvPicPr>
            <p:nvPr/>
          </p:nvPicPr>
          <p:blipFill>
            <a:blip r:embed="rId5" cstate="print"/>
            <a:srcRect/>
            <a:stretch>
              <a:fillRect/>
            </a:stretch>
          </p:blipFill>
          <p:spPr bwMode="auto">
            <a:xfrm>
              <a:off x="7524328" y="4549429"/>
              <a:ext cx="1274760" cy="1274760"/>
            </a:xfrm>
            <a:prstGeom prst="rect">
              <a:avLst/>
            </a:prstGeom>
            <a:noFill/>
            <a:effectLst>
              <a:outerShdw blurRad="50800" dist="76200" dir="3000000" algn="ctr" rotWithShape="0">
                <a:srgbClr val="000000">
                  <a:alpha val="43137"/>
                </a:srgbClr>
              </a:outerShdw>
            </a:effectLst>
          </p:spPr>
        </p:pic>
      </p:grpSp>
    </p:spTree>
    <p:extLst>
      <p:ext uri="{BB962C8B-B14F-4D97-AF65-F5344CB8AC3E}">
        <p14:creationId xmlns:p14="http://schemas.microsoft.com/office/powerpoint/2010/main" xmlns="" val="113373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509120"/>
            <a:ext cx="5400600" cy="2031325"/>
          </a:xfrm>
          <a:prstGeom prst="rect">
            <a:avLst/>
          </a:prstGeom>
        </p:spPr>
        <p:txBody>
          <a:bodyPr wrap="square">
            <a:spAutoFit/>
          </a:bodyPr>
          <a:lstStyle/>
          <a:p>
            <a:r>
              <a:rPr lang="en-CA" dirty="0" smtClean="0">
                <a:latin typeface="+mn-lt"/>
              </a:rPr>
              <a:t>HMHS </a:t>
            </a:r>
            <a:r>
              <a:rPr lang="en-CA" i="1" dirty="0" smtClean="0">
                <a:latin typeface="+mn-lt"/>
              </a:rPr>
              <a:t>Llandovery Castle</a:t>
            </a:r>
            <a:r>
              <a:rPr lang="en-CA" dirty="0" smtClean="0">
                <a:latin typeface="+mn-lt"/>
              </a:rPr>
              <a:t> was torpedoed and sunk by a German submarine June 1918. Firing at a hospital ship was against international law and standing orders of the Imperial German Navy. The Captain, seeking to cover up what he had done, surfaced, ran down all the lifeboats and machine-gunned the survivors in the water. Only 1 lifeboat with 24 people escaped.</a:t>
            </a:r>
          </a:p>
        </p:txBody>
      </p:sp>
      <p:sp>
        <p:nvSpPr>
          <p:cNvPr id="6" name="TextBox 5"/>
          <p:cNvSpPr txBox="1"/>
          <p:nvPr/>
        </p:nvSpPr>
        <p:spPr>
          <a:xfrm>
            <a:off x="142844" y="-24"/>
            <a:ext cx="3493052" cy="707886"/>
          </a:xfrm>
          <a:prstGeom prst="rect">
            <a:avLst/>
          </a:prstGeom>
          <a:noFill/>
        </p:spPr>
        <p:txBody>
          <a:bodyPr wrap="square">
            <a:spAutoFit/>
          </a:bodyPr>
          <a:lstStyle/>
          <a:p>
            <a:pPr fontAlgn="auto">
              <a:spcBef>
                <a:spcPts val="0"/>
              </a:spcBef>
              <a:spcAft>
                <a:spcPts val="0"/>
              </a:spcAft>
              <a:defRPr/>
            </a:pPr>
            <a:r>
              <a:rPr lang="en-US" sz="4000" b="1" dirty="0" smtClean="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rPr>
              <a:t>Going Home</a:t>
            </a:r>
            <a:endParaRPr lang="en-US" sz="4000" b="1" dirty="0">
              <a:solidFill>
                <a:prstClr val="black"/>
              </a:solidFill>
              <a:effectLst>
                <a:outerShdw blurRad="38100" dist="38100" dir="2700000" algn="tl">
                  <a:srgbClr val="000000">
                    <a:alpha val="43137"/>
                  </a:srgbClr>
                </a:outerShdw>
              </a:effectLst>
              <a:latin typeface="Calibri"/>
              <a:ea typeface="Verdana" pitchFamily="34" charset="0"/>
              <a:cs typeface="Verdana" pitchFamily="34" charset="0"/>
            </a:endParaRPr>
          </a:p>
        </p:txBody>
      </p:sp>
      <p:sp>
        <p:nvSpPr>
          <p:cNvPr id="7" name="TextBox 6"/>
          <p:cNvSpPr txBox="1"/>
          <p:nvPr/>
        </p:nvSpPr>
        <p:spPr>
          <a:xfrm>
            <a:off x="251520" y="548680"/>
            <a:ext cx="6488956" cy="461665"/>
          </a:xfrm>
          <a:prstGeom prst="rect">
            <a:avLst/>
          </a:prstGeom>
          <a:noFill/>
        </p:spPr>
        <p:txBody>
          <a:bodyPr wrap="none" rtlCol="0">
            <a:spAutoFit/>
          </a:bodyPr>
          <a:lstStyle/>
          <a:p>
            <a:pPr fontAlgn="auto">
              <a:spcBef>
                <a:spcPts val="0"/>
              </a:spcBef>
              <a:spcAft>
                <a:spcPts val="0"/>
              </a:spcAft>
            </a:pPr>
            <a:r>
              <a:rPr lang="en-CA" sz="2400" dirty="0" smtClean="0">
                <a:solidFill>
                  <a:prstClr val="black"/>
                </a:solidFill>
                <a:effectLst>
                  <a:outerShdw blurRad="38100" dist="38100" dir="2700000" algn="tl">
                    <a:srgbClr val="000000">
                      <a:alpha val="43137"/>
                    </a:srgbClr>
                  </a:outerShdw>
                </a:effectLst>
                <a:latin typeface="Calibri"/>
              </a:rPr>
              <a:t>Llandovery Castle: One Last Problem with Names</a:t>
            </a:r>
            <a:endParaRPr lang="en-CA" sz="2400" dirty="0">
              <a:solidFill>
                <a:prstClr val="black"/>
              </a:solidFill>
              <a:effectLst>
                <a:outerShdw blurRad="38100" dist="38100" dir="2700000" algn="tl">
                  <a:srgbClr val="000000">
                    <a:alpha val="43137"/>
                  </a:srgbClr>
                </a:outerShdw>
              </a:effectLst>
              <a:latin typeface="Calibri"/>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56176" y="3011088"/>
            <a:ext cx="2697092" cy="3419628"/>
          </a:xfrm>
          <a:prstGeom prst="rect">
            <a:avLst/>
          </a:prstGeom>
          <a:effectLst>
            <a:outerShdw blurRad="50800" dist="127000" dir="3000000" algn="ctr" rotWithShape="0">
              <a:srgbClr val="000000">
                <a:alpha val="43137"/>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1840" y="1060723"/>
            <a:ext cx="5112288" cy="3232373"/>
          </a:xfrm>
          <a:prstGeom prst="rect">
            <a:avLst/>
          </a:prstGeom>
          <a:effectLst>
            <a:outerShdw blurRad="50800" dist="25400" dir="5400000" algn="ctr" rotWithShape="0">
              <a:srgbClr val="000000">
                <a:alpha val="43137"/>
              </a:srgbClr>
            </a:outerShdw>
          </a:effectLst>
        </p:spPr>
      </p:pic>
      <p:sp>
        <p:nvSpPr>
          <p:cNvPr id="8" name="TextBox 7"/>
          <p:cNvSpPr txBox="1"/>
          <p:nvPr/>
        </p:nvSpPr>
        <p:spPr>
          <a:xfrm>
            <a:off x="6012160" y="965627"/>
            <a:ext cx="3024336" cy="2031325"/>
          </a:xfrm>
          <a:prstGeom prst="rect">
            <a:avLst/>
          </a:prstGeom>
          <a:noFill/>
        </p:spPr>
        <p:txBody>
          <a:bodyPr wrap="square" rtlCol="0">
            <a:spAutoFit/>
          </a:bodyPr>
          <a:lstStyle/>
          <a:p>
            <a:pPr marL="285750" indent="-285750">
              <a:buFont typeface="Arial" panose="020B0604020202020204" pitchFamily="34" charset="0"/>
              <a:buChar char="•"/>
            </a:pPr>
            <a:r>
              <a:rPr lang="en-CA" dirty="0">
                <a:latin typeface="+mn-lt"/>
              </a:rPr>
              <a:t>E</a:t>
            </a:r>
            <a:r>
              <a:rPr lang="en-CA" dirty="0" smtClean="0">
                <a:latin typeface="+mn-lt"/>
              </a:rPr>
              <a:t>vacuated from </a:t>
            </a:r>
            <a:r>
              <a:rPr lang="en-CA" dirty="0" err="1" smtClean="0">
                <a:latin typeface="+mn-lt"/>
              </a:rPr>
              <a:t>Wimereux</a:t>
            </a:r>
            <a:endParaRPr lang="en-CA" dirty="0" smtClean="0">
              <a:latin typeface="+mn-lt"/>
            </a:endParaRPr>
          </a:p>
          <a:p>
            <a:pPr marL="285750" indent="-285750">
              <a:buFont typeface="Arial" panose="020B0604020202020204" pitchFamily="34" charset="0"/>
              <a:buChar char="•"/>
            </a:pPr>
            <a:r>
              <a:rPr lang="en-CA" dirty="0" smtClean="0">
                <a:latin typeface="+mn-lt"/>
              </a:rPr>
              <a:t>Lands in Dover</a:t>
            </a:r>
          </a:p>
          <a:p>
            <a:pPr marL="285750" indent="-285750">
              <a:buFont typeface="Arial" panose="020B0604020202020204" pitchFamily="34" charset="0"/>
              <a:buChar char="•"/>
            </a:pPr>
            <a:r>
              <a:rPr lang="en-CA" dirty="0" smtClean="0">
                <a:latin typeface="+mn-lt"/>
              </a:rPr>
              <a:t>Taken to a hospital in Empire Square, London</a:t>
            </a:r>
          </a:p>
          <a:p>
            <a:pPr marL="285750" indent="-285750">
              <a:buFont typeface="Arial" panose="020B0604020202020204" pitchFamily="34" charset="0"/>
              <a:buChar char="•"/>
            </a:pPr>
            <a:r>
              <a:rPr lang="en-CA" dirty="0" err="1" smtClean="0">
                <a:latin typeface="+mn-lt"/>
              </a:rPr>
              <a:t>Buckstone</a:t>
            </a:r>
            <a:endParaRPr lang="en-CA" dirty="0" smtClean="0">
              <a:latin typeface="+mn-lt"/>
            </a:endParaRPr>
          </a:p>
          <a:p>
            <a:pPr marL="285750" indent="-285750">
              <a:buFont typeface="Arial" panose="020B0604020202020204" pitchFamily="34" charset="0"/>
              <a:buChar char="•"/>
            </a:pPr>
            <a:r>
              <a:rPr lang="en-CA" dirty="0" smtClean="0">
                <a:latin typeface="+mn-lt"/>
              </a:rPr>
              <a:t>Llandovery Castle</a:t>
            </a:r>
          </a:p>
          <a:p>
            <a:pPr marL="285750" indent="-285750">
              <a:buFont typeface="Arial" panose="020B0604020202020204" pitchFamily="34" charset="0"/>
              <a:buChar char="•"/>
            </a:pPr>
            <a:r>
              <a:rPr lang="en-CA" dirty="0" smtClean="0">
                <a:latin typeface="+mn-lt"/>
              </a:rPr>
              <a:t>Home to Ottawa</a:t>
            </a:r>
            <a:endParaRPr lang="en-CA"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17178</TotalTime>
  <Words>6600</Words>
  <Application>Microsoft Office PowerPoint</Application>
  <PresentationFormat>On-screen Show (4:3)</PresentationFormat>
  <Paragraphs>446</Paragraphs>
  <Slides>30</Slides>
  <Notes>30</Notes>
  <HiddenSlides>0</HiddenSlides>
  <MMClips>0</MMClip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Office Theme</vt:lpstr>
      <vt:lpstr>1_Office Theme</vt:lpstr>
      <vt:lpstr>4_Office Theme</vt:lpstr>
      <vt:lpstr>Slide 1</vt:lpstr>
      <vt:lpstr>Slide 2</vt:lpstr>
      <vt:lpstr>Slide 3</vt:lpstr>
      <vt:lpstr>Slide 4</vt:lpstr>
      <vt:lpstr>Slide 5</vt:lpstr>
      <vt:lpstr>Slide 6</vt:lpstr>
      <vt:lpstr>Slide 7</vt:lpstr>
      <vt:lpstr>Slide 8</vt:lpstr>
      <vt:lpstr>Slide 9</vt:lpstr>
      <vt:lpstr>WWI Trench Geography</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Gord Beck</dc:creator>
  <cp:lastModifiedBy>Hewlett-Packard Company</cp:lastModifiedBy>
  <cp:revision>1566</cp:revision>
  <dcterms:created xsi:type="dcterms:W3CDTF">2011-03-23T13:06:47Z</dcterms:created>
  <dcterms:modified xsi:type="dcterms:W3CDTF">2020-04-03T13:12:14Z</dcterms:modified>
</cp:coreProperties>
</file>