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6" r:id="rId3"/>
    <p:sldId id="265" r:id="rId4"/>
    <p:sldId id="268" r:id="rId5"/>
    <p:sldId id="267" r:id="rId6"/>
    <p:sldId id="272" r:id="rId7"/>
    <p:sldId id="263" r:id="rId8"/>
    <p:sldId id="261" r:id="rId9"/>
    <p:sldId id="273" r:id="rId10"/>
    <p:sldId id="287" r:id="rId11"/>
    <p:sldId id="280" r:id="rId12"/>
    <p:sldId id="289" r:id="rId13"/>
    <p:sldId id="288" r:id="rId14"/>
    <p:sldId id="290" r:id="rId15"/>
    <p:sldId id="291" r:id="rId16"/>
    <p:sldId id="276" r:id="rId17"/>
    <p:sldId id="307" r:id="rId18"/>
    <p:sldId id="294" r:id="rId19"/>
    <p:sldId id="286" r:id="rId20"/>
    <p:sldId id="285" r:id="rId21"/>
    <p:sldId id="300" r:id="rId22"/>
    <p:sldId id="320" r:id="rId23"/>
    <p:sldId id="278" r:id="rId24"/>
    <p:sldId id="301" r:id="rId25"/>
    <p:sldId id="295" r:id="rId26"/>
    <p:sldId id="303" r:id="rId27"/>
    <p:sldId id="304" r:id="rId28"/>
    <p:sldId id="321" r:id="rId29"/>
    <p:sldId id="299" r:id="rId30"/>
    <p:sldId id="305" r:id="rId31"/>
    <p:sldId id="319" r:id="rId32"/>
    <p:sldId id="306"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9" autoAdjust="0"/>
    <p:restoredTop sz="66566" autoAdjust="0"/>
  </p:normalViewPr>
  <p:slideViewPr>
    <p:cSldViewPr>
      <p:cViewPr varScale="1">
        <p:scale>
          <a:sx n="87" d="100"/>
          <a:sy n="87" d="100"/>
        </p:scale>
        <p:origin x="-231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8193FF-4A73-400C-B12C-5738F2D42546}" type="datetimeFigureOut">
              <a:rPr lang="en-US"/>
              <a:pPr>
                <a:defRPr/>
              </a:pPr>
              <a:t>4/4/2020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3E0CE96-B1A1-4CE1-A6A2-606DB41E9CAE}" type="slidenum">
              <a:rPr lang="en-CA"/>
              <a:pPr>
                <a:defRPr/>
              </a:pPr>
              <a:t>‹#›</a:t>
            </a:fld>
            <a:endParaRPr lang="en-CA"/>
          </a:p>
        </p:txBody>
      </p:sp>
    </p:spTree>
    <p:extLst>
      <p:ext uri="{BB962C8B-B14F-4D97-AF65-F5344CB8AC3E}">
        <p14:creationId xmlns:p14="http://schemas.microsoft.com/office/powerpoint/2010/main" xmlns="" val="19063703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1: Lens above Lens: the Development and Use of Aerial Photography in WWI</a:t>
            </a:r>
          </a:p>
          <a:p>
            <a:r>
              <a:rPr lang="en-CA" sz="1200" kern="1200" dirty="0" err="1" smtClean="0">
                <a:solidFill>
                  <a:schemeClr val="tx1"/>
                </a:solidFill>
                <a:effectLst/>
                <a:latin typeface="+mn-lt"/>
                <a:ea typeface="+mn-ea"/>
                <a:cs typeface="+mn-cs"/>
              </a:rPr>
              <a:t>Gord</a:t>
            </a:r>
            <a:r>
              <a:rPr lang="en-CA" sz="1200" kern="1200" dirty="0" smtClean="0">
                <a:solidFill>
                  <a:schemeClr val="tx1"/>
                </a:solidFill>
                <a:effectLst/>
                <a:latin typeface="+mn-lt"/>
                <a:ea typeface="+mn-ea"/>
                <a:cs typeface="+mn-cs"/>
              </a:rPr>
              <a:t> Beck, Map Specialist, McMaster University Lloyd Reeds Map Collection</a:t>
            </a:r>
          </a:p>
          <a:p>
            <a:r>
              <a:rPr lang="en-CA" sz="1200" kern="1200" dirty="0" smtClean="0">
                <a:solidFill>
                  <a:schemeClr val="tx1"/>
                </a:solidFill>
                <a:effectLst/>
                <a:latin typeface="+mn-lt"/>
                <a:ea typeface="+mn-ea"/>
                <a:cs typeface="+mn-cs"/>
              </a:rPr>
              <a:t>Presentation</a:t>
            </a:r>
            <a:r>
              <a:rPr lang="en-CA" sz="1200" kern="1200" baseline="0" dirty="0" smtClean="0">
                <a:solidFill>
                  <a:schemeClr val="tx1"/>
                </a:solidFill>
                <a:effectLst/>
                <a:latin typeface="+mn-lt"/>
                <a:ea typeface="+mn-ea"/>
                <a:cs typeface="+mn-cs"/>
              </a:rPr>
              <a:t> at the National Gallery of Canada (2014)</a:t>
            </a:r>
          </a:p>
          <a:p>
            <a:r>
              <a:rPr lang="en-CA" sz="1200" kern="1200" baseline="0" dirty="0" smtClean="0">
                <a:solidFill>
                  <a:schemeClr val="tx1"/>
                </a:solidFill>
                <a:effectLst/>
                <a:latin typeface="+mn-lt"/>
                <a:ea typeface="+mn-ea"/>
                <a:cs typeface="+mn-cs"/>
              </a:rPr>
              <a:t>as part of their event schedule for their exhibit,</a:t>
            </a:r>
          </a:p>
          <a:p>
            <a:r>
              <a:rPr lang="en-CA" sz="1200" kern="1200" baseline="0" dirty="0" smtClean="0">
                <a:solidFill>
                  <a:schemeClr val="tx1"/>
                </a:solidFill>
                <a:effectLst/>
                <a:latin typeface="+mn-lt"/>
                <a:ea typeface="+mn-ea"/>
                <a:cs typeface="+mn-cs"/>
              </a:rPr>
              <a:t>The Great War: The Persuasive Power of Photography</a:t>
            </a: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a:t>
            </a:fld>
            <a:endParaRPr lang="en-CA"/>
          </a:p>
        </p:txBody>
      </p:sp>
    </p:spTree>
    <p:extLst>
      <p:ext uri="{BB962C8B-B14F-4D97-AF65-F5344CB8AC3E}">
        <p14:creationId xmlns:p14="http://schemas.microsoft.com/office/powerpoint/2010/main" xmlns="" val="3614071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2: Damage Assessment</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[Messines before and after]</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a:t>
            </a:fld>
            <a:endParaRPr lang="en-CA"/>
          </a:p>
        </p:txBody>
      </p:sp>
    </p:spTree>
    <p:extLst>
      <p:ext uri="{BB962C8B-B14F-4D97-AF65-F5344CB8AC3E}">
        <p14:creationId xmlns:p14="http://schemas.microsoft.com/office/powerpoint/2010/main" xmlns="" val="354212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3: Damage Assessment</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t>
            </a:r>
            <a:r>
              <a:rPr lang="en-CA" sz="1200" kern="1200" dirty="0" err="1" smtClean="0">
                <a:solidFill>
                  <a:schemeClr val="tx1"/>
                </a:solidFill>
                <a:effectLst/>
                <a:latin typeface="+mn-lt"/>
                <a:ea typeface="+mn-ea"/>
                <a:cs typeface="+mn-cs"/>
              </a:rPr>
              <a:t>Wytschaete</a:t>
            </a:r>
            <a:r>
              <a:rPr lang="en-CA" sz="1200" kern="1200" dirty="0" smtClean="0">
                <a:solidFill>
                  <a:schemeClr val="tx1"/>
                </a:solidFill>
                <a:effectLst/>
                <a:latin typeface="+mn-lt"/>
                <a:ea typeface="+mn-ea"/>
                <a:cs typeface="+mn-cs"/>
              </a:rPr>
              <a:t> before and after]</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3</a:t>
            </a:fld>
            <a:endParaRPr lang="en-CA"/>
          </a:p>
        </p:txBody>
      </p:sp>
    </p:spTree>
    <p:extLst>
      <p:ext uri="{BB962C8B-B14F-4D97-AF65-F5344CB8AC3E}">
        <p14:creationId xmlns:p14="http://schemas.microsoft.com/office/powerpoint/2010/main" xmlns="" val="1528737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a:t>
            </a:r>
            <a:r>
              <a:rPr lang="en-CA" sz="1200" b="1" kern="1200" baseline="0" dirty="0" smtClean="0">
                <a:solidFill>
                  <a:schemeClr val="tx1"/>
                </a:solidFill>
                <a:effectLst/>
                <a:latin typeface="+mn-lt"/>
                <a:ea typeface="+mn-ea"/>
                <a:cs typeface="+mn-cs"/>
              </a:rPr>
              <a:t> 4: </a:t>
            </a:r>
            <a:r>
              <a:rPr lang="en-CA" sz="1200" b="1" kern="1200" dirty="0" smtClean="0">
                <a:solidFill>
                  <a:schemeClr val="tx1"/>
                </a:solidFill>
                <a:effectLst/>
                <a:latin typeface="+mn-lt"/>
                <a:ea typeface="+mn-ea"/>
                <a:cs typeface="+mn-cs"/>
              </a:rPr>
              <a:t>Scouting</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[massed tanks]</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4</a:t>
            </a:fld>
            <a:endParaRPr lang="en-CA"/>
          </a:p>
        </p:txBody>
      </p:sp>
    </p:spTree>
    <p:extLst>
      <p:ext uri="{BB962C8B-B14F-4D97-AF65-F5344CB8AC3E}">
        <p14:creationId xmlns:p14="http://schemas.microsoft.com/office/powerpoint/2010/main" xmlns="" val="678681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5: Artillery &amp; Target Spotting</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[puffs of artillery smoke]</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5</a:t>
            </a:fld>
            <a:endParaRPr lang="en-CA"/>
          </a:p>
        </p:txBody>
      </p:sp>
    </p:spTree>
    <p:extLst>
      <p:ext uri="{BB962C8B-B14F-4D97-AF65-F5344CB8AC3E}">
        <p14:creationId xmlns:p14="http://schemas.microsoft.com/office/powerpoint/2010/main" xmlns="" val="3977811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6: Camouflage Detection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[stereoscopic photos]</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6</a:t>
            </a:fld>
            <a:endParaRPr lang="en-CA"/>
          </a:p>
        </p:txBody>
      </p:sp>
    </p:spTree>
    <p:extLst>
      <p:ext uri="{BB962C8B-B14F-4D97-AF65-F5344CB8AC3E}">
        <p14:creationId xmlns:p14="http://schemas.microsoft.com/office/powerpoint/2010/main" xmlns="" val="1185860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7: Attack and Defence Planning</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[air photo and diagram of Canal du Nord]</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7</a:t>
            </a:fld>
            <a:endParaRPr lang="en-CA"/>
          </a:p>
        </p:txBody>
      </p:sp>
    </p:spTree>
    <p:extLst>
      <p:ext uri="{BB962C8B-B14F-4D97-AF65-F5344CB8AC3E}">
        <p14:creationId xmlns:p14="http://schemas.microsoft.com/office/powerpoint/2010/main" xmlns="" val="2377505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8: Psychological Analysis of the Enemy</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t>
            </a:r>
            <a:r>
              <a:rPr lang="en-CA" sz="1200" kern="1200" dirty="0" err="1" smtClean="0">
                <a:solidFill>
                  <a:schemeClr val="tx1"/>
                </a:solidFill>
                <a:effectLst/>
                <a:latin typeface="+mn-lt"/>
                <a:ea typeface="+mn-ea"/>
                <a:cs typeface="+mn-cs"/>
              </a:rPr>
              <a:t>Gheluwe</a:t>
            </a:r>
            <a:r>
              <a:rPr lang="en-CA" sz="1200" kern="1200" dirty="0" smtClean="0">
                <a:solidFill>
                  <a:schemeClr val="tx1"/>
                </a:solidFill>
                <a:effectLst/>
                <a:latin typeface="+mn-lt"/>
                <a:ea typeface="+mn-ea"/>
                <a:cs typeface="+mn-cs"/>
              </a:rPr>
              <a:t> German field hospital and cemetery]</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8</a:t>
            </a:fld>
            <a:endParaRPr lang="en-CA"/>
          </a:p>
        </p:txBody>
      </p:sp>
    </p:spTree>
    <p:extLst>
      <p:ext uri="{BB962C8B-B14F-4D97-AF65-F5344CB8AC3E}">
        <p14:creationId xmlns:p14="http://schemas.microsoft.com/office/powerpoint/2010/main" xmlns="" val="4276689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9: Data Collection for Mapping</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[Pages from Lieut. </a:t>
            </a:r>
            <a:r>
              <a:rPr lang="en-CA" sz="1200" kern="1200" dirty="0" err="1" smtClean="0">
                <a:solidFill>
                  <a:schemeClr val="tx1"/>
                </a:solidFill>
                <a:effectLst/>
                <a:latin typeface="+mn-lt"/>
                <a:ea typeface="+mn-ea"/>
                <a:cs typeface="+mn-cs"/>
              </a:rPr>
              <a:t>Hayter's</a:t>
            </a:r>
            <a:r>
              <a:rPr lang="en-CA" sz="1200" kern="1200" dirty="0" smtClean="0">
                <a:solidFill>
                  <a:schemeClr val="tx1"/>
                </a:solidFill>
                <a:effectLst/>
                <a:latin typeface="+mn-lt"/>
                <a:ea typeface="+mn-ea"/>
                <a:cs typeface="+mn-cs"/>
              </a:rPr>
              <a:t> book]</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9</a:t>
            </a:fld>
            <a:endParaRPr lang="en-CA"/>
          </a:p>
        </p:txBody>
      </p:sp>
    </p:spTree>
    <p:extLst>
      <p:ext uri="{BB962C8B-B14F-4D97-AF65-F5344CB8AC3E}">
        <p14:creationId xmlns:p14="http://schemas.microsoft.com/office/powerpoint/2010/main" xmlns="" val="502157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sz="1200" b="1" kern="1200" dirty="0" smtClean="0">
                <a:solidFill>
                  <a:schemeClr val="tx1"/>
                </a:solidFill>
                <a:effectLst/>
                <a:latin typeface="+mn-lt"/>
                <a:ea typeface="+mn-ea"/>
                <a:cs typeface="+mn-cs"/>
              </a:rPr>
              <a:t>SLIDE 10: War of the Lenses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These were the main uses of aerial photography in the Great War. Literally millions of photographs were taken for these purposes during the four-year conflict, yet today very little is remembered about the reconnaissance crews who took them. Instead when we think of the Great War, especially the war in the air, we are more likely to remember those famous fighter pilots like the Canadian Billy Bishop or the German ‘Ace’ Manfred von </a:t>
            </a:r>
            <a:r>
              <a:rPr lang="en-CA" sz="1200" kern="1200" dirty="0" err="1" smtClean="0">
                <a:solidFill>
                  <a:schemeClr val="tx1"/>
                </a:solidFill>
                <a:effectLst/>
                <a:latin typeface="+mn-lt"/>
                <a:ea typeface="+mn-ea"/>
                <a:cs typeface="+mn-cs"/>
              </a:rPr>
              <a:t>Richthofen</a:t>
            </a:r>
            <a:r>
              <a:rPr lang="en-CA" sz="1200" kern="1200" dirty="0" smtClean="0">
                <a:solidFill>
                  <a:schemeClr val="tx1"/>
                </a:solidFill>
                <a:effectLst/>
                <a:latin typeface="+mn-lt"/>
                <a:ea typeface="+mn-ea"/>
                <a:cs typeface="+mn-cs"/>
              </a:rPr>
              <a:t> (a.k.a. the Red Baron) or even the famous American ‘dogfighter,’ Snoopy.</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But fighter pilots were only a means to an end and that end was to clear the skies so that reconnaissance crews could go to work gathering the vital information needed for the military purposes just outlined. In many ways reconnaissance duties were more dangerous. In order to carry the heavy photographic equipment without reducing</a:t>
            </a:r>
            <a:r>
              <a:rPr lang="en-CA" sz="1200" kern="1200" baseline="0" dirty="0" smtClean="0">
                <a:solidFill>
                  <a:schemeClr val="tx1"/>
                </a:solidFill>
                <a:effectLst/>
                <a:latin typeface="+mn-lt"/>
                <a:ea typeface="+mn-ea"/>
                <a:cs typeface="+mn-cs"/>
              </a:rPr>
              <a:t> their range and elevation</a:t>
            </a:r>
            <a:r>
              <a:rPr lang="en-CA" sz="1200" kern="1200" dirty="0" smtClean="0">
                <a:solidFill>
                  <a:schemeClr val="tx1"/>
                </a:solidFill>
                <a:effectLst/>
                <a:latin typeface="+mn-lt"/>
                <a:ea typeface="+mn-ea"/>
                <a:cs typeface="+mn-cs"/>
              </a:rPr>
              <a:t>, they often had to fly without weaponry. Their planes were slower and less manoeuvrable. In order to get accurate, detailed photos they were often required to fly low over enemy territory in a straight line and at a slow, constant speed, just like ducks in a shooting gallery, while being shot at not just from below but above as well. Each</a:t>
            </a:r>
            <a:r>
              <a:rPr lang="en-CA" sz="1200" kern="1200" baseline="0" dirty="0" smtClean="0">
                <a:solidFill>
                  <a:schemeClr val="tx1"/>
                </a:solidFill>
                <a:effectLst/>
                <a:latin typeface="+mn-lt"/>
                <a:ea typeface="+mn-ea"/>
                <a:cs typeface="+mn-cs"/>
              </a:rPr>
              <a:t> reconnaissance plane, o</a:t>
            </a:r>
            <a:r>
              <a:rPr lang="en-CA" sz="1200" kern="1200" dirty="0" smtClean="0">
                <a:solidFill>
                  <a:schemeClr val="tx1"/>
                </a:solidFill>
                <a:effectLst/>
                <a:latin typeface="+mn-lt"/>
                <a:ea typeface="+mn-ea"/>
                <a:cs typeface="+mn-cs"/>
              </a:rPr>
              <a:t>n average, required an escort of</a:t>
            </a:r>
            <a:r>
              <a:rPr lang="en-CA" sz="1200" kern="1200" baseline="0" dirty="0" smtClean="0">
                <a:solidFill>
                  <a:schemeClr val="tx1"/>
                </a:solidFill>
                <a:effectLst/>
                <a:latin typeface="+mn-lt"/>
                <a:ea typeface="+mn-ea"/>
                <a:cs typeface="+mn-cs"/>
              </a:rPr>
              <a:t> 5 fighter planes.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We owe them a tremendous debt. The technology that was developed as a result of their efforts gave birth to such scientific fields as remote sensing and photogrammetry and became the basis for our modern methods of mapping. In fact, today's mainstream tech like GIS, GPS, Google Maps and Google Earth which we consider to be both essential and ubiquitous can trace their lineage directly back to their origins in WWI.</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But in order to fully understand what a truly revolutionary innovation aerial photography was and to appreciate the enormous impact its inception has had on our lives, we need to go back in time and paint a brief picture of what the state of photographic and aeronautic technology was before the outbreak of the Great War in 1914.</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10</a:t>
            </a:fld>
            <a:endParaRPr lang="en-CA"/>
          </a:p>
        </p:txBody>
      </p:sp>
    </p:spTree>
    <p:extLst>
      <p:ext uri="{BB962C8B-B14F-4D97-AF65-F5344CB8AC3E}">
        <p14:creationId xmlns:p14="http://schemas.microsoft.com/office/powerpoint/2010/main" xmlns="" val="2617447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11: Obstacles to Aerial Photography</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Widespread use of photography only became possible with the invention of the Daguerreotype process in 1839. Louis Daguerre traded his invention for a royal pension and the French Crown gave it freely to the people making the technology accessible worldwide. In order to be of any practical use in the air, however, the photographic process had to overcome certain obstacles like long exposure times. I'm sure you've seen movies set in the 1800s where the people have to stand absolutely still in front of a camera for several minutes. You can imagine how impractical this would be for aerial photography especially during wartime. Exposure times would have to be shortened.</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Another obstacle was the preparation of the photographic plates. Whether they were made of glass, tin or any other material, the plates had to be prepared with chemicals just before the picture was to be taken and then immediately developed after the exposure. This was called the "wet-plate" process and meant that if the photos were not taken in a studio, the photographer would also have to have some portable type of dark room near at hand. Plates and cameras were also large and heavy.</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11</a:t>
            </a:fld>
            <a:endParaRPr lang="en-CA"/>
          </a:p>
        </p:txBody>
      </p:sp>
    </p:spTree>
    <p:extLst>
      <p:ext uri="{BB962C8B-B14F-4D97-AF65-F5344CB8AC3E}">
        <p14:creationId xmlns:p14="http://schemas.microsoft.com/office/powerpoint/2010/main" xmlns="" val="1711428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12: Glass Dry-Plates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Much of this was solved with Richard Maddox's ‘dry-plate’ process which sealed the chemicals onto the plate with a thin layer of gelatin. This meant multiple plates could be prepped and sealed beforehand and did not have to be developed directly after exposure, removing the need for a portable dark room. Exposure times were also reduced to less than a minute and his glass plates were smaller and lighter which resulted in a reduced camera size. These were huge forward strides in the area of portability as we can see by the reduced size and amount of equipment portrayed in these ads for glass dry plates.</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12</a:t>
            </a:fld>
            <a:endParaRPr lang="en-CA"/>
          </a:p>
        </p:txBody>
      </p:sp>
    </p:spTree>
    <p:extLst>
      <p:ext uri="{BB962C8B-B14F-4D97-AF65-F5344CB8AC3E}">
        <p14:creationId xmlns:p14="http://schemas.microsoft.com/office/powerpoint/2010/main" xmlns="" val="1102701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CA" sz="1200" b="1" kern="1200" dirty="0" smtClean="0">
                <a:solidFill>
                  <a:schemeClr val="tx1"/>
                </a:solidFill>
                <a:effectLst/>
                <a:latin typeface="+mn-lt"/>
                <a:ea typeface="+mn-ea"/>
                <a:cs typeface="+mn-cs"/>
              </a:rPr>
              <a:t>SLIDE 13: Finding the Right Platform</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At the same time, others were trying to solve the problem of finding the right vehicle or platform from which to take aerial photos. When the French photographer, Felix-Gaspard </a:t>
            </a:r>
            <a:r>
              <a:rPr lang="en-CA" sz="1200" kern="1200" dirty="0" err="1" smtClean="0">
                <a:solidFill>
                  <a:schemeClr val="tx1"/>
                </a:solidFill>
                <a:effectLst/>
                <a:latin typeface="+mn-lt"/>
                <a:ea typeface="+mn-ea"/>
                <a:cs typeface="+mn-cs"/>
              </a:rPr>
              <a:t>Tournachon</a:t>
            </a:r>
            <a:r>
              <a:rPr lang="en-CA" sz="1200" kern="1200" dirty="0" smtClean="0">
                <a:solidFill>
                  <a:schemeClr val="tx1"/>
                </a:solidFill>
                <a:effectLst/>
                <a:latin typeface="+mn-lt"/>
                <a:ea typeface="+mn-ea"/>
                <a:cs typeface="+mn-cs"/>
              </a:rPr>
              <a:t>, known by the pseudonym "</a:t>
            </a:r>
            <a:r>
              <a:rPr lang="en-CA" sz="1200" kern="1200" dirty="0" err="1" smtClean="0">
                <a:solidFill>
                  <a:schemeClr val="tx1"/>
                </a:solidFill>
                <a:effectLst/>
                <a:latin typeface="+mn-lt"/>
                <a:ea typeface="+mn-ea"/>
                <a:cs typeface="+mn-cs"/>
              </a:rPr>
              <a:t>Nadar</a:t>
            </a:r>
            <a:r>
              <a:rPr lang="en-CA" sz="1200" kern="1200" dirty="0" smtClean="0">
                <a:solidFill>
                  <a:schemeClr val="tx1"/>
                </a:solidFill>
                <a:effectLst/>
                <a:latin typeface="+mn-lt"/>
                <a:ea typeface="+mn-ea"/>
                <a:cs typeface="+mn-cs"/>
              </a:rPr>
              <a:t>," took the first aerial photograph from a balloon over Paris in 1858 he had to do so using the ‘wet-plate’ process of the time, requiring him to mix those chemicals in the air and create a dark room in the balloon gondola by wrapping a curtain around it. The balloon was not ideal for photography as you can see from this cartoon of </a:t>
            </a:r>
            <a:r>
              <a:rPr lang="en-CA" sz="1200" kern="1200" dirty="0" err="1" smtClean="0">
                <a:solidFill>
                  <a:schemeClr val="tx1"/>
                </a:solidFill>
                <a:effectLst/>
                <a:latin typeface="+mn-lt"/>
                <a:ea typeface="+mn-ea"/>
                <a:cs typeface="+mn-cs"/>
              </a:rPr>
              <a:t>Nadar</a:t>
            </a:r>
            <a:r>
              <a:rPr lang="en-CA" sz="1200" kern="1200" dirty="0" smtClean="0">
                <a:solidFill>
                  <a:schemeClr val="tx1"/>
                </a:solidFill>
                <a:effectLst/>
                <a:latin typeface="+mn-lt"/>
                <a:ea typeface="+mn-ea"/>
                <a:cs typeface="+mn-cs"/>
              </a:rPr>
              <a:t> balancing precariously in his basket.</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 clever French Colonel of Army Engineers named </a:t>
            </a:r>
            <a:r>
              <a:rPr lang="en-CA" sz="1200" kern="1200" dirty="0" err="1" smtClean="0">
                <a:solidFill>
                  <a:schemeClr val="tx1"/>
                </a:solidFill>
                <a:effectLst/>
                <a:latin typeface="+mn-lt"/>
                <a:ea typeface="+mn-ea"/>
                <a:cs typeface="+mn-cs"/>
              </a:rPr>
              <a:t>Aimé</a:t>
            </a:r>
            <a:r>
              <a:rPr lang="en-CA" sz="1200" kern="1200" dirty="0" smtClean="0">
                <a:solidFill>
                  <a:schemeClr val="tx1"/>
                </a:solidFill>
                <a:effectLst/>
                <a:latin typeface="+mn-lt"/>
                <a:ea typeface="+mn-ea"/>
                <a:cs typeface="+mn-cs"/>
              </a:rPr>
              <a:t> </a:t>
            </a:r>
            <a:r>
              <a:rPr lang="en-CA" sz="1200" kern="1200" dirty="0" err="1" smtClean="0">
                <a:solidFill>
                  <a:schemeClr val="tx1"/>
                </a:solidFill>
                <a:effectLst/>
                <a:latin typeface="+mn-lt"/>
                <a:ea typeface="+mn-ea"/>
                <a:cs typeface="+mn-cs"/>
              </a:rPr>
              <a:t>Laussedat</a:t>
            </a:r>
            <a:r>
              <a:rPr lang="en-CA" sz="1200" kern="1200" dirty="0" smtClean="0">
                <a:solidFill>
                  <a:schemeClr val="tx1"/>
                </a:solidFill>
                <a:effectLst/>
                <a:latin typeface="+mn-lt"/>
                <a:ea typeface="+mn-ea"/>
                <a:cs typeface="+mn-cs"/>
              </a:rPr>
              <a:t> did use unmanned balloons and kites to successfully produce a map of Paris from air photos in 1876. But the process was far from ideal. It was indeed a monumental innovation and gave birth to the field of Photogrammetry, which simply means, the science of taking accurate measurements from photos but the process required taking numerous oblique angled overlapping photos and then rectifying them to vertical angle. This was a very slow and complicated process and kites and balloons were awkward and unstable platforms.</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Subsequently, many different vehicles were experimented with in addition to kites and balloons such as rockets, and yes, even pigeons—but It wasn’t until the invention of the aeroplane in 1903 and the first photograph taken from one in 1909 (just 5 years before the war) that the ideal, stable and manoeuvrable platform for aerial photography was found.</a:t>
            </a:r>
          </a:p>
          <a:p>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13</a:t>
            </a:fld>
            <a:endParaRPr lang="en-CA"/>
          </a:p>
        </p:txBody>
      </p:sp>
    </p:spTree>
    <p:extLst>
      <p:ext uri="{BB962C8B-B14F-4D97-AF65-F5344CB8AC3E}">
        <p14:creationId xmlns:p14="http://schemas.microsoft.com/office/powerpoint/2010/main" xmlns="" val="3666531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sz="1200" b="1" kern="1200" dirty="0" smtClean="0">
                <a:solidFill>
                  <a:schemeClr val="tx1"/>
                </a:solidFill>
                <a:effectLst/>
                <a:latin typeface="+mn-lt"/>
                <a:ea typeface="+mn-ea"/>
                <a:cs typeface="+mn-cs"/>
              </a:rPr>
              <a:t>SLIDE 14: Film vs Glass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At the outbreak of the war the photographic medium of choice of the British Royal Flying Corps was the 4 inch x 5 inch glass ‘dry-plate.’ Although flexible, plastic roll film had been invented in 1889 it was not adopted by the Germans until 1916 and never totally adopted by the Allies. The Allies experimented with film in 1915 and had good results for artillery spotting with a pre-war, Swiss </a:t>
            </a:r>
            <a:r>
              <a:rPr lang="en-CA" sz="1200" kern="1200" dirty="0" err="1" smtClean="0">
                <a:solidFill>
                  <a:schemeClr val="tx1"/>
                </a:solidFill>
                <a:effectLst/>
                <a:latin typeface="+mn-lt"/>
                <a:ea typeface="+mn-ea"/>
                <a:cs typeface="+mn-cs"/>
              </a:rPr>
              <a:t>Douhet-Zollinger</a:t>
            </a:r>
            <a:r>
              <a:rPr lang="en-CA" sz="1200" kern="1200" dirty="0" smtClean="0">
                <a:solidFill>
                  <a:schemeClr val="tx1"/>
                </a:solidFill>
                <a:effectLst/>
                <a:latin typeface="+mn-lt"/>
                <a:ea typeface="+mn-ea"/>
                <a:cs typeface="+mn-cs"/>
              </a:rPr>
              <a:t> camera but it was limited in focal length. As anti-aircraft fire improved and increased, planes had to fly higher resulting in this camera being abandoned in favour of the more sturdy glass plate cameras they were developing which could withstand the vibration of the plane and take detailed photographs of the ground at much greater altitudes.</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Early roll film was also highly flammable and could shrink or deform during processing or under environmental changes. The early emulsions spread better on glass than film and, as a result, the quality of resolution and tone for detailed air photo interpretation was better on glass plates. There were also problems with static discharges caused by the movement of the film and the Allies wrestled with ways for keeping large-format film flat during exposure. Each solution (glass pressure plate, pressure curtain, </a:t>
            </a:r>
            <a:r>
              <a:rPr lang="en-CA" sz="1200" kern="1200" dirty="0" err="1" smtClean="0">
                <a:solidFill>
                  <a:schemeClr val="tx1"/>
                </a:solidFill>
                <a:effectLst/>
                <a:latin typeface="+mn-lt"/>
                <a:ea typeface="+mn-ea"/>
                <a:cs typeface="+mn-cs"/>
              </a:rPr>
              <a:t>venturi</a:t>
            </a:r>
            <a:r>
              <a:rPr lang="en-CA" sz="1200" kern="1200" dirty="0" smtClean="0">
                <a:solidFill>
                  <a:schemeClr val="tx1"/>
                </a:solidFill>
                <a:effectLst/>
                <a:latin typeface="+mn-lt"/>
                <a:ea typeface="+mn-ea"/>
                <a:cs typeface="+mn-cs"/>
              </a:rPr>
              <a:t> tube suction) they came up with opened the door to potential scratching of the film, reduced light or some distortion of the image. For these reasons, plates remained in use with the Allies for the rest of the war as these were also less susceptible to the vibration of the plane and draught from the propeller. A major disadvantage, however, of that decision was the cumbersome method of changing plates in order to take multiple shots in rapid succession. Camera magazines had to be designed that could hold multiple plates (usually up to 18) and by the later stages of the war, a mechanism had been developed to automatically change plates by utilizing the power of a miniature windmill mounted externally on the aircraft.</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14</a:t>
            </a:fld>
            <a:endParaRPr lang="en-CA"/>
          </a:p>
        </p:txBody>
      </p:sp>
    </p:spTree>
    <p:extLst>
      <p:ext uri="{BB962C8B-B14F-4D97-AF65-F5344CB8AC3E}">
        <p14:creationId xmlns:p14="http://schemas.microsoft.com/office/powerpoint/2010/main" xmlns="" val="1445507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15: Lenses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As far as camera equipment went, the Germans had a definite advantage with the best cameras and lenses provided by the Carl Zeiss Company. The French had Parra-</a:t>
            </a:r>
            <a:r>
              <a:rPr lang="en-CA" sz="1200" kern="1200" dirty="0" err="1" smtClean="0">
                <a:solidFill>
                  <a:schemeClr val="tx1"/>
                </a:solidFill>
                <a:effectLst/>
                <a:latin typeface="+mn-lt"/>
                <a:ea typeface="+mn-ea"/>
                <a:cs typeface="+mn-cs"/>
              </a:rPr>
              <a:t>Mantois</a:t>
            </a:r>
            <a:r>
              <a:rPr lang="en-CA" sz="1200" kern="1200" dirty="0" smtClean="0">
                <a:solidFill>
                  <a:schemeClr val="tx1"/>
                </a:solidFill>
                <a:effectLst/>
                <a:latin typeface="+mn-lt"/>
                <a:ea typeface="+mn-ea"/>
                <a:cs typeface="+mn-cs"/>
              </a:rPr>
              <a:t> as a supplier but the British, Belgians and Americans were severely lacking in lens making capability. In fact, the British only had one factory in their entire empire. As a result, they relied on their French ally to supply them but the French could not meet the demand alone so, the Allies had to appeal to their civilian populations to donate their lenses from cameras, telescopes, binoculars or anything else they could get their hands on. </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15</a:t>
            </a:fld>
            <a:endParaRPr lang="en-CA"/>
          </a:p>
        </p:txBody>
      </p:sp>
    </p:spTree>
    <p:extLst>
      <p:ext uri="{BB962C8B-B14F-4D97-AF65-F5344CB8AC3E}">
        <p14:creationId xmlns:p14="http://schemas.microsoft.com/office/powerpoint/2010/main" xmlns="" val="1065427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16: Aviation, French &amp; German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No European country embraced aviation more readily than France. As we have already seen, they were pioneers in aerial photography and photogrammetry. They were early practitioners of air photo interpretation and, in the early days, supplied their allies with numerous, French-made </a:t>
            </a:r>
            <a:r>
              <a:rPr lang="en-CA" sz="1200" kern="1200" dirty="0" err="1" smtClean="0">
                <a:solidFill>
                  <a:schemeClr val="tx1"/>
                </a:solidFill>
                <a:effectLst/>
                <a:latin typeface="+mn-lt"/>
                <a:ea typeface="+mn-ea"/>
                <a:cs typeface="+mn-cs"/>
              </a:rPr>
              <a:t>Blériot</a:t>
            </a:r>
            <a:r>
              <a:rPr lang="en-CA" sz="1200" kern="1200" dirty="0" smtClean="0">
                <a:solidFill>
                  <a:schemeClr val="tx1"/>
                </a:solidFill>
                <a:effectLst/>
                <a:latin typeface="+mn-lt"/>
                <a:ea typeface="+mn-ea"/>
                <a:cs typeface="+mn-cs"/>
              </a:rPr>
              <a:t> and Farman aircraft. In fact, The Maurice Farman remained the official Allied trainer until the end of 1917.</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16</a:t>
            </a:fld>
            <a:endParaRPr lang="en-CA"/>
          </a:p>
        </p:txBody>
      </p:sp>
    </p:spTree>
    <p:extLst>
      <p:ext uri="{BB962C8B-B14F-4D97-AF65-F5344CB8AC3E}">
        <p14:creationId xmlns:p14="http://schemas.microsoft.com/office/powerpoint/2010/main" xmlns="" val="407437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17: Aviation, Great Britain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But what about Great Britain? Let me start off by asking, “What do Harry Potter and Victor Laws of the RFC have in common?” Answer: “they both spent a lot of time in the cupboard under the stairs.” This, ladies and gentlemen, was the RFC’s first air photo laboratory and represents the extent of their progression in that discipline as late as 1913. Victor Laws was a great pioneer for the British and went on to become recognized as the “Father of RAF Photography” for his camera designs and innovations but these are the resources and conditions he was working under at the beginning of the war.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Other obstacles to progress in the field included the British High Command’s perception of aerial reconnaissance as “unsportsmanlike” and breaking the chivalric code. The use of Cavalry had been the traditional and gentlemanly method for procuring reconnaissance and the Cavalry guarded this role jealously. It wasn’t until Louis </a:t>
            </a:r>
            <a:r>
              <a:rPr lang="en-CA" sz="1200" kern="1200" dirty="0" err="1" smtClean="0">
                <a:solidFill>
                  <a:schemeClr val="tx1"/>
                </a:solidFill>
                <a:effectLst/>
                <a:latin typeface="+mn-lt"/>
                <a:ea typeface="+mn-ea"/>
                <a:cs typeface="+mn-cs"/>
              </a:rPr>
              <a:t>Blériot’s</a:t>
            </a:r>
            <a:r>
              <a:rPr lang="en-CA" sz="1200" kern="1200" dirty="0" smtClean="0">
                <a:solidFill>
                  <a:schemeClr val="tx1"/>
                </a:solidFill>
                <a:effectLst/>
                <a:latin typeface="+mn-lt"/>
                <a:ea typeface="+mn-ea"/>
                <a:cs typeface="+mn-cs"/>
              </a:rPr>
              <a:t> crossing of the English Channel from Calais to Dover in 1909 that widespread support swung in favour of the creation of an air force but it was still 3 more years until the formation of the Royal Flying Corps in 1912. Even then, Britain being a sea power, split its air force in two with the majority of planes going to the Royal Naval Air Service for protection of the navy and surveillance of the English Channel and the North Sea.</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17</a:t>
            </a:fld>
            <a:endParaRPr lang="en-CA"/>
          </a:p>
        </p:txBody>
      </p:sp>
    </p:spTree>
    <p:extLst>
      <p:ext uri="{BB962C8B-B14F-4D97-AF65-F5344CB8AC3E}">
        <p14:creationId xmlns:p14="http://schemas.microsoft.com/office/powerpoint/2010/main" xmlns="" val="1964647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CA" sz="1200" b="1" kern="1200" dirty="0" smtClean="0">
                <a:solidFill>
                  <a:schemeClr val="tx1"/>
                </a:solidFill>
                <a:effectLst/>
                <a:latin typeface="+mn-lt"/>
                <a:ea typeface="+mn-ea"/>
                <a:cs typeface="+mn-cs"/>
              </a:rPr>
              <a:t>SLIDE 18: </a:t>
            </a:r>
            <a:r>
              <a:rPr lang="en-CA" sz="1200" b="1" kern="1200" dirty="0" err="1" smtClean="0">
                <a:solidFill>
                  <a:schemeClr val="tx1"/>
                </a:solidFill>
                <a:effectLst/>
                <a:latin typeface="+mn-lt"/>
                <a:ea typeface="+mn-ea"/>
                <a:cs typeface="+mn-cs"/>
              </a:rPr>
              <a:t>Neuve</a:t>
            </a:r>
            <a:r>
              <a:rPr lang="en-CA" sz="1200" b="1" kern="1200" dirty="0" smtClean="0">
                <a:solidFill>
                  <a:schemeClr val="tx1"/>
                </a:solidFill>
                <a:effectLst/>
                <a:latin typeface="+mn-lt"/>
                <a:ea typeface="+mn-ea"/>
                <a:cs typeface="+mn-cs"/>
              </a:rPr>
              <a:t> </a:t>
            </a:r>
            <a:r>
              <a:rPr lang="en-CA" sz="1200" b="1" kern="1200" dirty="0" err="1" smtClean="0">
                <a:solidFill>
                  <a:schemeClr val="tx1"/>
                </a:solidFill>
                <a:effectLst/>
                <a:latin typeface="+mn-lt"/>
                <a:ea typeface="+mn-ea"/>
                <a:cs typeface="+mn-cs"/>
              </a:rPr>
              <a:t>Chapelle</a:t>
            </a:r>
            <a:r>
              <a:rPr lang="en-CA" sz="1200" b="1" kern="1200" dirty="0" smtClean="0">
                <a:solidFill>
                  <a:schemeClr val="tx1"/>
                </a:solidFill>
                <a:effectLst/>
                <a:latin typeface="+mn-lt"/>
                <a:ea typeface="+mn-ea"/>
                <a:cs typeface="+mn-cs"/>
              </a:rPr>
              <a:t>, March 1915</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Even the French High Command still had its doubts about the value of aerial photography and remained very skeptical of the intelligence obtained from this source. For this reason, in 1914 and 1915 with no real official support for aerial photography, young, visionary and innovative British pilots had to take the initiative into their own hands. Some purchased civilian cameras from photo shops when on leave back in London. They took hand-held shots over the sides of the plane or through holes cut in the floor, while cradling the cameras between their legs to reduce the vibration from the engine. They invented camera mounts for the sides of the planes utilizing 4 tennis balls to negate the vibration of the plane and draught from the propeller. But it wasn't until the Battle of </a:t>
            </a:r>
            <a:r>
              <a:rPr lang="en-CA" sz="1200" kern="1200" dirty="0" err="1" smtClean="0">
                <a:solidFill>
                  <a:schemeClr val="tx1"/>
                </a:solidFill>
                <a:effectLst/>
                <a:latin typeface="+mn-lt"/>
                <a:ea typeface="+mn-ea"/>
                <a:cs typeface="+mn-cs"/>
              </a:rPr>
              <a:t>Neuve</a:t>
            </a:r>
            <a:r>
              <a:rPr lang="en-CA" sz="1200" kern="1200" dirty="0" smtClean="0">
                <a:solidFill>
                  <a:schemeClr val="tx1"/>
                </a:solidFill>
                <a:effectLst/>
                <a:latin typeface="+mn-lt"/>
                <a:ea typeface="+mn-ea"/>
                <a:cs typeface="+mn-cs"/>
              </a:rPr>
              <a:t> </a:t>
            </a:r>
            <a:r>
              <a:rPr lang="en-CA" sz="1200" kern="1200" dirty="0" err="1" smtClean="0">
                <a:solidFill>
                  <a:schemeClr val="tx1"/>
                </a:solidFill>
                <a:effectLst/>
                <a:latin typeface="+mn-lt"/>
                <a:ea typeface="+mn-ea"/>
                <a:cs typeface="+mn-cs"/>
              </a:rPr>
              <a:t>Chapelle</a:t>
            </a:r>
            <a:r>
              <a:rPr lang="en-CA" sz="1200" kern="1200" dirty="0" smtClean="0">
                <a:solidFill>
                  <a:schemeClr val="tx1"/>
                </a:solidFill>
                <a:effectLst/>
                <a:latin typeface="+mn-lt"/>
                <a:ea typeface="+mn-ea"/>
                <a:cs typeface="+mn-cs"/>
              </a:rPr>
              <a:t> in 1915 that aerial photography was finally recognized as being essential to all military planning.</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One of these young, British innovators, Lieutenant Charles Darley of 3 Squadron, purchased his own photographic chemicals and set up a dark room in the stables of a chateau where the squadron was billeted. He meticulously acquired photographic coverage of the entire German front in his sector and created a photo mosaic annotated with all points of interest to military intelligence. He presented this to the commanding officers planning the Battle of </a:t>
            </a:r>
            <a:r>
              <a:rPr lang="en-CA" sz="1200" kern="1200" dirty="0" err="1" smtClean="0">
                <a:solidFill>
                  <a:schemeClr val="tx1"/>
                </a:solidFill>
                <a:effectLst/>
                <a:latin typeface="+mn-lt"/>
                <a:ea typeface="+mn-ea"/>
                <a:cs typeface="+mn-cs"/>
              </a:rPr>
              <a:t>Neuve</a:t>
            </a:r>
            <a:r>
              <a:rPr lang="en-CA" sz="1200" kern="1200" dirty="0" smtClean="0">
                <a:solidFill>
                  <a:schemeClr val="tx1"/>
                </a:solidFill>
                <a:effectLst/>
                <a:latin typeface="+mn-lt"/>
                <a:ea typeface="+mn-ea"/>
                <a:cs typeface="+mn-cs"/>
              </a:rPr>
              <a:t> </a:t>
            </a:r>
            <a:r>
              <a:rPr lang="en-CA" sz="1200" kern="1200" dirty="0" err="1" smtClean="0">
                <a:solidFill>
                  <a:schemeClr val="tx1"/>
                </a:solidFill>
                <a:effectLst/>
                <a:latin typeface="+mn-lt"/>
                <a:ea typeface="+mn-ea"/>
                <a:cs typeface="+mn-cs"/>
              </a:rPr>
              <a:t>Chapelle</a:t>
            </a:r>
            <a:r>
              <a:rPr lang="en-CA" sz="1200" kern="1200" dirty="0" smtClean="0">
                <a:solidFill>
                  <a:schemeClr val="tx1"/>
                </a:solidFill>
                <a:effectLst/>
                <a:latin typeface="+mn-lt"/>
                <a:ea typeface="+mn-ea"/>
                <a:cs typeface="+mn-cs"/>
              </a:rPr>
              <a:t> and by doing so, they were surprised to discover newly constructed German trenches that they had been totally unaware of. This knowledge altered their plan of attack and turned what might have been a disaster into a victory. This was the turning point in attitudes amongst the top brass toward the value of aerial photography. From this point on it was considered to be essential and resources in the form of equipment and personal poured in.</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18</a:t>
            </a:fld>
            <a:endParaRPr lang="en-CA"/>
          </a:p>
        </p:txBody>
      </p:sp>
    </p:spTree>
    <p:extLst>
      <p:ext uri="{BB962C8B-B14F-4D97-AF65-F5344CB8AC3E}">
        <p14:creationId xmlns:p14="http://schemas.microsoft.com/office/powerpoint/2010/main" xmlns="" val="3951213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sz="1200" b="1" kern="1200" dirty="0" smtClean="0">
                <a:solidFill>
                  <a:schemeClr val="tx1"/>
                </a:solidFill>
                <a:effectLst/>
                <a:latin typeface="+mn-lt"/>
                <a:ea typeface="+mn-ea"/>
                <a:cs typeface="+mn-cs"/>
              </a:rPr>
              <a:t>SLIDE 19: Camera Angles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As things evolved it was discovered that photographs from three basic camera angles would be necessary for compiling the information needed for all branches of military intelligence: high and low oblique and vertical.</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Both high and low angle </a:t>
            </a:r>
            <a:r>
              <a:rPr lang="en-CA" sz="1200" kern="1200" dirty="0" err="1" smtClean="0">
                <a:solidFill>
                  <a:schemeClr val="tx1"/>
                </a:solidFill>
                <a:effectLst/>
                <a:latin typeface="+mn-lt"/>
                <a:ea typeface="+mn-ea"/>
                <a:cs typeface="+mn-cs"/>
              </a:rPr>
              <a:t>obliques</a:t>
            </a:r>
            <a:r>
              <a:rPr lang="en-CA" sz="1200" kern="1200" dirty="0" smtClean="0">
                <a:solidFill>
                  <a:schemeClr val="tx1"/>
                </a:solidFill>
                <a:effectLst/>
                <a:latin typeface="+mn-lt"/>
                <a:ea typeface="+mn-ea"/>
                <a:cs typeface="+mn-cs"/>
              </a:rPr>
              <a:t> could be taken by a camera mounted to the machine gun ring or turret of the plane. Vertical angle cameras were usually mounted on the side of the plane or sometimes through the bottom. The terms "high" and "low" can be confusing as they do not refer to the altitude but the angle. High oblique means the photo is taken at a low altitude but a high angle of divergence from the vertical. It was often referred to as a panorama shot because multiple, overlapping high </a:t>
            </a:r>
            <a:r>
              <a:rPr lang="en-CA" sz="1200" kern="1200" dirty="0" err="1" smtClean="0">
                <a:solidFill>
                  <a:schemeClr val="tx1"/>
                </a:solidFill>
                <a:effectLst/>
                <a:latin typeface="+mn-lt"/>
                <a:ea typeface="+mn-ea"/>
                <a:cs typeface="+mn-cs"/>
              </a:rPr>
              <a:t>obliques</a:t>
            </a:r>
            <a:r>
              <a:rPr lang="en-CA" sz="1200" kern="1200" dirty="0" smtClean="0">
                <a:solidFill>
                  <a:schemeClr val="tx1"/>
                </a:solidFill>
                <a:effectLst/>
                <a:latin typeface="+mn-lt"/>
                <a:ea typeface="+mn-ea"/>
                <a:cs typeface="+mn-cs"/>
              </a:rPr>
              <a:t> could be joined together to form one. These photos are very easy for the lay person to interpret as they represent a view of the surrounding landscape that is familiar to our eyes, only slightly elevated to show more area. As a matter of fact, these photos were usually only taken a couple of hundred feet above the ground making this a very dangerous assignment. Cameras with high shutter speeds had to be used for these panorama shots, otherwise, objects in the foreground like trees may be blurred even though objects in the background are not.</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 low oblique was taken at a higher altitude but a lower angle of divergence from the vertical. These </a:t>
            </a:r>
            <a:r>
              <a:rPr lang="en-CA" sz="1200" kern="1200" dirty="0" err="1" smtClean="0">
                <a:solidFill>
                  <a:schemeClr val="tx1"/>
                </a:solidFill>
                <a:effectLst/>
                <a:latin typeface="+mn-lt"/>
                <a:ea typeface="+mn-ea"/>
                <a:cs typeface="+mn-cs"/>
              </a:rPr>
              <a:t>obliques</a:t>
            </a:r>
            <a:r>
              <a:rPr lang="en-CA" sz="1200" kern="1200" dirty="0" smtClean="0">
                <a:solidFill>
                  <a:schemeClr val="tx1"/>
                </a:solidFill>
                <a:effectLst/>
                <a:latin typeface="+mn-lt"/>
                <a:ea typeface="+mn-ea"/>
                <a:cs typeface="+mn-cs"/>
              </a:rPr>
              <a:t> were very useful to detect changes in elevation and aspects of terrain. They also revealed objects that may be hidden behind trees and buildings in panorama shots. These hidden objects could be important obstacles to an attack like walls enclosing fields and embankments. Because they were taken at a higher altitude the photo covers a larger area of ground but the oblique angle means the scale of the photo is not constant. Features in the foreground are at a different scale than features in the background. For this reason they are unsuitable for taking accurate measurements for map-making and, as it turned out, accurate mapping proved to be a crucial factor in winning the war.</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19</a:t>
            </a:fld>
            <a:endParaRPr lang="en-CA"/>
          </a:p>
        </p:txBody>
      </p:sp>
    </p:spTree>
    <p:extLst>
      <p:ext uri="{BB962C8B-B14F-4D97-AF65-F5344CB8AC3E}">
        <p14:creationId xmlns:p14="http://schemas.microsoft.com/office/powerpoint/2010/main" xmlns="" val="3070662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sz="1200" b="1" kern="1200" dirty="0" smtClean="0">
                <a:solidFill>
                  <a:schemeClr val="tx1"/>
                </a:solidFill>
                <a:effectLst/>
                <a:latin typeface="+mn-lt"/>
                <a:ea typeface="+mn-ea"/>
                <a:cs typeface="+mn-cs"/>
              </a:rPr>
              <a:t>SLIDE 20: Aerial Photos for Map Creation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Completely vertical angle photos are used for mapping because measurements of objects or distances between objects will be accurate because</a:t>
            </a:r>
            <a:r>
              <a:rPr lang="en-CA" sz="1200" kern="1200" baseline="0" dirty="0" smtClean="0">
                <a:solidFill>
                  <a:schemeClr val="tx1"/>
                </a:solidFill>
                <a:effectLst/>
                <a:latin typeface="+mn-lt"/>
                <a:ea typeface="+mn-ea"/>
                <a:cs typeface="+mn-cs"/>
              </a:rPr>
              <a:t> the</a:t>
            </a:r>
            <a:r>
              <a:rPr lang="en-CA" sz="1200" kern="1200" dirty="0" smtClean="0">
                <a:solidFill>
                  <a:schemeClr val="tx1"/>
                </a:solidFill>
                <a:effectLst/>
                <a:latin typeface="+mn-lt"/>
                <a:ea typeface="+mn-ea"/>
                <a:cs typeface="+mn-cs"/>
              </a:rPr>
              <a:t> scale will be constant. In other words, photogrammetry will be possible. Another advantage of the vertical angle</a:t>
            </a:r>
            <a:r>
              <a:rPr lang="en-CA" sz="1200" kern="1200" baseline="0" dirty="0" smtClean="0">
                <a:solidFill>
                  <a:schemeClr val="tx1"/>
                </a:solidFill>
                <a:effectLst/>
                <a:latin typeface="+mn-lt"/>
                <a:ea typeface="+mn-ea"/>
                <a:cs typeface="+mn-cs"/>
              </a:rPr>
              <a:t> photo is that nothing is hidden from view. No object is hidden behind another.</a:t>
            </a:r>
            <a:endParaRPr lang="en-CA" sz="1200" kern="1200" dirty="0" smtClean="0">
              <a:solidFill>
                <a:schemeClr val="tx1"/>
              </a:solidFill>
              <a:effectLst/>
              <a:latin typeface="+mn-lt"/>
              <a:ea typeface="+mn-ea"/>
              <a:cs typeface="+mn-cs"/>
            </a:endParaRP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There is some distortion, however, in every photo as you move from the centre to the edges. This is caused by the curvature of the lens, and in high altitude shots, the curvature of the earth itself.</a:t>
            </a:r>
          </a:p>
          <a:p>
            <a:r>
              <a:rPr lang="en-CA" sz="1200" kern="1200" dirty="0" smtClean="0">
                <a:solidFill>
                  <a:schemeClr val="tx1"/>
                </a:solidFill>
                <a:effectLst/>
                <a:latin typeface="+mn-lt"/>
                <a:ea typeface="+mn-ea"/>
                <a:cs typeface="+mn-cs"/>
              </a:rPr>
              <a:t>For this reason, it became necessary to take overlapping photos so that only the most accurate, central portion of each photo would have to be used.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 disadvantage to the vertical shot is that it is still a relatively new perspective for us. For thousands of years people have only been able to look down on objects at an oblique angle from mountainsides or tall buildings. This overhead perspective of the world is still somewhat alien and some find it hard to interpret what they are seeing. Think of Google</a:t>
            </a:r>
            <a:r>
              <a:rPr lang="en-CA" sz="1200" kern="1200" baseline="0" dirty="0" smtClean="0">
                <a:solidFill>
                  <a:schemeClr val="tx1"/>
                </a:solidFill>
                <a:effectLst/>
                <a:latin typeface="+mn-lt"/>
                <a:ea typeface="+mn-ea"/>
                <a:cs typeface="+mn-cs"/>
              </a:rPr>
              <a:t> maps or satellite view. Even though they make this vertical perspective commonplace today, we still find it extremely useful to have Google </a:t>
            </a:r>
            <a:r>
              <a:rPr lang="en-CA" sz="1200" kern="1200" baseline="0" dirty="0" err="1" smtClean="0">
                <a:solidFill>
                  <a:schemeClr val="tx1"/>
                </a:solidFill>
                <a:effectLst/>
                <a:latin typeface="+mn-lt"/>
                <a:ea typeface="+mn-ea"/>
                <a:cs typeface="+mn-cs"/>
              </a:rPr>
              <a:t>streetview</a:t>
            </a:r>
            <a:r>
              <a:rPr lang="en-CA" sz="1200" kern="1200" baseline="0" dirty="0" smtClean="0">
                <a:solidFill>
                  <a:schemeClr val="tx1"/>
                </a:solidFill>
                <a:effectLst/>
                <a:latin typeface="+mn-lt"/>
                <a:ea typeface="+mn-ea"/>
                <a:cs typeface="+mn-cs"/>
              </a:rPr>
              <a:t> as well so that we can see the side or profile of objects in order to confirm their identity. </a:t>
            </a:r>
            <a:r>
              <a:rPr lang="en-CA" sz="1200" kern="1200" dirty="0" smtClean="0">
                <a:solidFill>
                  <a:schemeClr val="tx1"/>
                </a:solidFill>
                <a:effectLst/>
                <a:latin typeface="+mn-lt"/>
                <a:ea typeface="+mn-ea"/>
                <a:cs typeface="+mn-cs"/>
              </a:rPr>
              <a:t>Vertical images are two-dimensional. We only see length and width not height. Unless the shadows are well defined, hills and depressions are hard to detect.</a:t>
            </a:r>
            <a:r>
              <a:rPr lang="en-CA" sz="1200" kern="1200" baseline="0" dirty="0" smtClean="0">
                <a:solidFill>
                  <a:schemeClr val="tx1"/>
                </a:solidFill>
                <a:effectLst/>
                <a:latin typeface="+mn-lt"/>
                <a:ea typeface="+mn-ea"/>
                <a:cs typeface="+mn-cs"/>
              </a:rPr>
              <a:t> Ob</a:t>
            </a:r>
            <a:r>
              <a:rPr lang="en-CA" sz="1200" kern="1200" dirty="0" smtClean="0">
                <a:solidFill>
                  <a:schemeClr val="tx1"/>
                </a:solidFill>
                <a:effectLst/>
                <a:latin typeface="+mn-lt"/>
                <a:ea typeface="+mn-ea"/>
                <a:cs typeface="+mn-cs"/>
              </a:rPr>
              <a:t>stacles to an attack plan like walls may appear as only narrow white lines which may be misinterpreted as roads or pathways. A dangerous mistake to make.</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20</a:t>
            </a:fld>
            <a:endParaRPr lang="en-CA"/>
          </a:p>
        </p:txBody>
      </p:sp>
    </p:spTree>
    <p:extLst>
      <p:ext uri="{BB962C8B-B14F-4D97-AF65-F5344CB8AC3E}">
        <p14:creationId xmlns:p14="http://schemas.microsoft.com/office/powerpoint/2010/main" xmlns="" val="2726718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sz="1200" b="1" kern="1200" dirty="0" smtClean="0">
                <a:solidFill>
                  <a:schemeClr val="tx1"/>
                </a:solidFill>
                <a:effectLst/>
                <a:latin typeface="+mn-lt"/>
                <a:ea typeface="+mn-ea"/>
                <a:cs typeface="+mn-cs"/>
              </a:rPr>
              <a:t>SLIDE 21: Stereoscopic Photos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 solution to this problem with verticals can be found by increasing the overlap.</a:t>
            </a:r>
          </a:p>
          <a:p>
            <a:r>
              <a:rPr lang="en-CA" sz="1200" kern="1200" dirty="0" smtClean="0">
                <a:solidFill>
                  <a:schemeClr val="tx1"/>
                </a:solidFill>
                <a:effectLst/>
                <a:latin typeface="+mn-lt"/>
                <a:ea typeface="+mn-ea"/>
                <a:cs typeface="+mn-cs"/>
              </a:rPr>
              <a:t>Photos that overlap as much as 60 to 75 percent are called stereoscopic. When viewing two such overlapping photos under a stereoscope, all features that appear on both photos will appear in 3D.</a:t>
            </a:r>
          </a:p>
          <a:p>
            <a:r>
              <a:rPr lang="en-CA" sz="1200" kern="1200" dirty="0" smtClean="0">
                <a:solidFill>
                  <a:schemeClr val="tx1"/>
                </a:solidFill>
                <a:effectLst/>
                <a:latin typeface="+mn-lt"/>
                <a:ea typeface="+mn-ea"/>
                <a:cs typeface="+mn-cs"/>
              </a:rPr>
              <a:t>This occurs because the angle of objects taken in the two pictures will be slightly different on each photo and if aligned and spaced correctly under the stereoscope to mimic the distance between our eyes the images will merge into one three-dimensional form.</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This was not an</a:t>
            </a:r>
            <a:r>
              <a:rPr lang="en-CA" sz="1200" kern="1200" baseline="0" dirty="0" smtClean="0">
                <a:solidFill>
                  <a:schemeClr val="tx1"/>
                </a:solidFill>
                <a:effectLst/>
                <a:latin typeface="+mn-lt"/>
                <a:ea typeface="+mn-ea"/>
                <a:cs typeface="+mn-cs"/>
              </a:rPr>
              <a:t> entirely new concept as stereo photos had been used for decades during the Victorian era as a form of entertainment similar to the View-Master which was a toy many of us may remember from our childhood. The difference is that this was the first time it had ever been employed in a military application fo</a:t>
            </a:r>
            <a:r>
              <a:rPr lang="en-CA" sz="1200" kern="1200" dirty="0" smtClean="0">
                <a:solidFill>
                  <a:schemeClr val="tx1"/>
                </a:solidFill>
                <a:effectLst/>
                <a:latin typeface="+mn-lt"/>
                <a:ea typeface="+mn-ea"/>
                <a:cs typeface="+mn-cs"/>
              </a:rPr>
              <a:t>r the purpose of determining</a:t>
            </a:r>
            <a:r>
              <a:rPr lang="en-CA" sz="1200" kern="1200" baseline="0" dirty="0" smtClean="0">
                <a:solidFill>
                  <a:schemeClr val="tx1"/>
                </a:solidFill>
                <a:effectLst/>
                <a:latin typeface="+mn-lt"/>
                <a:ea typeface="+mn-ea"/>
                <a:cs typeface="+mn-cs"/>
              </a:rPr>
              <a:t> elevations in order to </a:t>
            </a:r>
            <a:r>
              <a:rPr lang="en-CA" sz="1200" kern="1200" dirty="0" smtClean="0">
                <a:solidFill>
                  <a:schemeClr val="tx1"/>
                </a:solidFill>
                <a:effectLst/>
                <a:latin typeface="+mn-lt"/>
                <a:ea typeface="+mn-ea"/>
                <a:cs typeface="+mn-cs"/>
              </a:rPr>
              <a:t>place contour lines on maps.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This ability to change two-dimensional</a:t>
            </a:r>
            <a:r>
              <a:rPr lang="en-CA" sz="1200" kern="1200" baseline="0" dirty="0" smtClean="0">
                <a:solidFill>
                  <a:schemeClr val="tx1"/>
                </a:solidFill>
                <a:effectLst/>
                <a:latin typeface="+mn-lt"/>
                <a:ea typeface="+mn-ea"/>
                <a:cs typeface="+mn-cs"/>
              </a:rPr>
              <a:t> objects from photos into 3D objects </a:t>
            </a:r>
            <a:r>
              <a:rPr lang="en-CA" sz="1200" kern="1200" dirty="0" smtClean="0">
                <a:solidFill>
                  <a:schemeClr val="tx1"/>
                </a:solidFill>
                <a:effectLst/>
                <a:latin typeface="+mn-lt"/>
                <a:ea typeface="+mn-ea"/>
                <a:cs typeface="+mn-cs"/>
              </a:rPr>
              <a:t>is also the reason that the stereoscope became known as camouflage’s worst enemy.</a:t>
            </a:r>
          </a:p>
          <a:p>
            <a:r>
              <a:rPr lang="en-CA" sz="1200" kern="1200" dirty="0" smtClean="0">
                <a:solidFill>
                  <a:schemeClr val="tx1"/>
                </a:solidFill>
                <a:effectLst/>
                <a:latin typeface="+mn-lt"/>
                <a:ea typeface="+mn-ea"/>
                <a:cs typeface="+mn-cs"/>
              </a:rPr>
              <a:t>Bridges painted to match the water below may have gone unnoticed on flat, two-dimensional vertical air photos but when viewed in stereo the bridge jumps up in elevation above the surrounding river.</a:t>
            </a:r>
          </a:p>
          <a:p>
            <a:r>
              <a:rPr lang="en-CA" sz="1200" kern="1200" dirty="0" smtClean="0">
                <a:solidFill>
                  <a:schemeClr val="tx1"/>
                </a:solidFill>
                <a:effectLst/>
                <a:latin typeface="+mn-lt"/>
                <a:ea typeface="+mn-ea"/>
                <a:cs typeface="+mn-cs"/>
              </a:rPr>
              <a:t>Buildings and military emplacements in camouflage paint suddenly stand out in relief against their surroundings.</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21</a:t>
            </a:fld>
            <a:endParaRPr lang="en-CA"/>
          </a:p>
        </p:txBody>
      </p:sp>
    </p:spTree>
    <p:extLst>
      <p:ext uri="{BB962C8B-B14F-4D97-AF65-F5344CB8AC3E}">
        <p14:creationId xmlns:p14="http://schemas.microsoft.com/office/powerpoint/2010/main" xmlns="" val="756858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1" kern="1200" dirty="0" smtClean="0">
                <a:solidFill>
                  <a:schemeClr val="tx1"/>
                </a:solidFill>
                <a:effectLst/>
                <a:latin typeface="+mn-lt"/>
                <a:ea typeface="+mn-ea"/>
                <a:cs typeface="+mn-cs"/>
              </a:rPr>
              <a:t>SLIDE 22: Other Aids for Interpretation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addition to stereoscopic coverage, another indispensable tool for photo interpretation is</a:t>
            </a:r>
            <a:r>
              <a:rPr lang="en-CA" sz="1200" kern="1200" baseline="0" dirty="0" smtClean="0">
                <a:solidFill>
                  <a:schemeClr val="tx1"/>
                </a:solidFill>
                <a:effectLst/>
                <a:latin typeface="+mn-lt"/>
                <a:ea typeface="+mn-ea"/>
                <a:cs typeface="+mn-cs"/>
              </a:rPr>
              <a:t> something called</a:t>
            </a:r>
            <a:r>
              <a:rPr lang="en-CA" sz="1200" kern="1200" dirty="0" smtClean="0">
                <a:solidFill>
                  <a:schemeClr val="tx1"/>
                </a:solidFill>
                <a:effectLst/>
                <a:latin typeface="+mn-lt"/>
                <a:ea typeface="+mn-ea"/>
                <a:cs typeface="+mn-cs"/>
              </a:rPr>
              <a:t> ‘temporal coverage.’ In other words, multiple photos of the same area taken at different times.</a:t>
            </a:r>
          </a:p>
          <a:p>
            <a:r>
              <a:rPr lang="en-CA" sz="1200" kern="1200" dirty="0" smtClean="0">
                <a:solidFill>
                  <a:schemeClr val="tx1"/>
                </a:solidFill>
                <a:effectLst/>
                <a:latin typeface="+mn-lt"/>
                <a:ea typeface="+mn-ea"/>
                <a:cs typeface="+mn-cs"/>
              </a:rPr>
              <a:t>After all, It is not always the object in a photo that is suspicious but rather the appearance, disappearance or change of objects from one photo to the next.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As the war progressed and aerial reconnaissance became streamlined and more prolific, coverage went from monthly to weekly, daily, or even hourly if needed.</a:t>
            </a:r>
          </a:p>
          <a:p>
            <a:r>
              <a:rPr lang="en-CA" sz="1200" kern="1200" dirty="0" smtClean="0">
                <a:solidFill>
                  <a:schemeClr val="tx1"/>
                </a:solidFill>
                <a:effectLst/>
                <a:latin typeface="+mn-lt"/>
                <a:ea typeface="+mn-ea"/>
                <a:cs typeface="+mn-cs"/>
              </a:rPr>
              <a:t>And the turn-around time</a:t>
            </a:r>
            <a:r>
              <a:rPr lang="en-CA" sz="1200" kern="1200" baseline="0" dirty="0" smtClean="0">
                <a:solidFill>
                  <a:schemeClr val="tx1"/>
                </a:solidFill>
                <a:effectLst/>
                <a:latin typeface="+mn-lt"/>
                <a:ea typeface="+mn-ea"/>
                <a:cs typeface="+mn-cs"/>
              </a:rPr>
              <a:t> from the moment a crew left the ground to the time it submitted photos to Intelligence HQ to view could be as little as 30 minutes.</a:t>
            </a: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22</a:t>
            </a:fld>
            <a:endParaRPr lang="en-CA"/>
          </a:p>
        </p:txBody>
      </p:sp>
    </p:spTree>
    <p:extLst>
      <p:ext uri="{BB962C8B-B14F-4D97-AF65-F5344CB8AC3E}">
        <p14:creationId xmlns:p14="http://schemas.microsoft.com/office/powerpoint/2010/main" xmlns="" val="1130010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sz="1200" b="1" kern="1200" dirty="0" smtClean="0">
                <a:solidFill>
                  <a:schemeClr val="tx1"/>
                </a:solidFill>
                <a:effectLst/>
                <a:latin typeface="+mn-lt"/>
                <a:ea typeface="+mn-ea"/>
                <a:cs typeface="+mn-cs"/>
              </a:rPr>
              <a:t>SLIDE 23: Offensive &amp; Defensive Planning</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Interpretation was required for many aspects of offensive and </a:t>
            </a:r>
            <a:r>
              <a:rPr lang="en-CA" sz="1200" kern="1200" smtClean="0">
                <a:solidFill>
                  <a:schemeClr val="tx1"/>
                </a:solidFill>
                <a:effectLst/>
                <a:latin typeface="+mn-lt"/>
                <a:ea typeface="+mn-ea"/>
                <a:cs typeface="+mn-cs"/>
              </a:rPr>
              <a:t>defensive planning </a:t>
            </a:r>
            <a:r>
              <a:rPr lang="en-CA" sz="1200" kern="1200" dirty="0" smtClean="0">
                <a:solidFill>
                  <a:schemeClr val="tx1"/>
                </a:solidFill>
                <a:effectLst/>
                <a:latin typeface="+mn-lt"/>
                <a:ea typeface="+mn-ea"/>
                <a:cs typeface="+mn-cs"/>
              </a:rPr>
              <a:t>during WWI:</a:t>
            </a:r>
          </a:p>
          <a:p>
            <a:pPr lvl="0"/>
            <a:r>
              <a:rPr lang="en-CA" sz="1200" kern="1200" dirty="0" smtClean="0">
                <a:solidFill>
                  <a:schemeClr val="tx1"/>
                </a:solidFill>
                <a:effectLst/>
                <a:latin typeface="+mn-lt"/>
                <a:ea typeface="+mn-ea"/>
                <a:cs typeface="+mn-cs"/>
              </a:rPr>
              <a:t>to assess the strengths and weakness of not only your enemy's defences but your own as well. This includes trench, communication and supply networks</a:t>
            </a:r>
          </a:p>
          <a:p>
            <a:pPr lvl="0"/>
            <a:r>
              <a:rPr lang="en-CA" sz="1200" kern="1200" dirty="0" smtClean="0">
                <a:solidFill>
                  <a:schemeClr val="tx1"/>
                </a:solidFill>
                <a:effectLst/>
                <a:latin typeface="+mn-lt"/>
                <a:ea typeface="+mn-ea"/>
                <a:cs typeface="+mn-cs"/>
              </a:rPr>
              <a:t>to detect enemy camouflage and assess the success of your own</a:t>
            </a:r>
          </a:p>
          <a:p>
            <a:pPr lvl="0"/>
            <a:r>
              <a:rPr lang="en-CA" sz="1200" kern="1200" dirty="0" smtClean="0">
                <a:solidFill>
                  <a:schemeClr val="tx1"/>
                </a:solidFill>
                <a:effectLst/>
                <a:latin typeface="+mn-lt"/>
                <a:ea typeface="+mn-ea"/>
                <a:cs typeface="+mn-cs"/>
              </a:rPr>
              <a:t>to track the progress of maintenance work on both sides</a:t>
            </a:r>
          </a:p>
          <a:p>
            <a:pPr lvl="0"/>
            <a:r>
              <a:rPr lang="en-CA" sz="1200" kern="1200" dirty="0" smtClean="0">
                <a:solidFill>
                  <a:schemeClr val="tx1"/>
                </a:solidFill>
                <a:effectLst/>
                <a:latin typeface="+mn-lt"/>
                <a:ea typeface="+mn-ea"/>
                <a:cs typeface="+mn-cs"/>
              </a:rPr>
              <a:t>to detect preparations for an attack. Specifically, the increase in number of troops at the front or the new construction of "jump off" trenches, roads, railways and airfields.</a:t>
            </a:r>
          </a:p>
          <a:p>
            <a:endParaRPr lang="en-CA" sz="1200" b="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Hours Before Battle</a:t>
            </a:r>
            <a:endParaRPr lang="en-CA"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to assess the success of preliminary artillery bombardments in the destruction of enemy trenches, barbed wire and guns.</a:t>
            </a:r>
          </a:p>
          <a:p>
            <a:pPr lvl="0"/>
            <a:r>
              <a:rPr lang="en-CA" sz="1200" kern="1200" dirty="0" smtClean="0">
                <a:solidFill>
                  <a:schemeClr val="tx1"/>
                </a:solidFill>
                <a:effectLst/>
                <a:latin typeface="+mn-lt"/>
                <a:ea typeface="+mn-ea"/>
                <a:cs typeface="+mn-cs"/>
              </a:rPr>
              <a:t>Surviving enemy guns can then be identified and more artillery power can be concentrated on the remaining ones. Attack routes can be altered to exploit gaps in enemy wire.</a:t>
            </a:r>
          </a:p>
          <a:p>
            <a:endParaRPr lang="en-CA" sz="1200" b="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During Battle</a:t>
            </a:r>
            <a:endParaRPr lang="en-CA"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to assess damage, new supply routes and gun positions</a:t>
            </a:r>
          </a:p>
          <a:p>
            <a:endParaRPr lang="en-CA" sz="1200" b="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After Battle</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to identify all newly assumed positions and update maps as soon as possible.</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23</a:t>
            </a:fld>
            <a:endParaRPr lang="en-CA"/>
          </a:p>
        </p:txBody>
      </p:sp>
    </p:spTree>
    <p:extLst>
      <p:ext uri="{BB962C8B-B14F-4D97-AF65-F5344CB8AC3E}">
        <p14:creationId xmlns:p14="http://schemas.microsoft.com/office/powerpoint/2010/main" xmlns="" val="904321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1" kern="1200" dirty="0" smtClean="0">
                <a:solidFill>
                  <a:schemeClr val="tx1"/>
                </a:solidFill>
                <a:effectLst/>
                <a:latin typeface="+mn-lt"/>
                <a:ea typeface="+mn-ea"/>
                <a:cs typeface="+mn-cs"/>
              </a:rPr>
              <a:t>SLIDE 24: Origin of Air Photo Interpretation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deductive methods used in air photo interpretation are very much like those used in a Sherlock Holmes novel</a:t>
            </a:r>
            <a:r>
              <a:rPr lang="en-CA" sz="1200" kern="1200" baseline="0" dirty="0" smtClean="0">
                <a:solidFill>
                  <a:schemeClr val="tx1"/>
                </a:solidFill>
                <a:effectLst/>
                <a:latin typeface="+mn-lt"/>
                <a:ea typeface="+mn-ea"/>
                <a:cs typeface="+mn-cs"/>
              </a:rPr>
              <a:t> or short story</a:t>
            </a:r>
            <a:r>
              <a:rPr lang="en-CA" sz="1200" kern="1200" dirty="0" smtClean="0">
                <a:solidFill>
                  <a:schemeClr val="tx1"/>
                </a:solidFill>
                <a:effectLst/>
                <a:latin typeface="+mn-lt"/>
                <a:ea typeface="+mn-ea"/>
                <a:cs typeface="+mn-cs"/>
              </a:rPr>
              <a:t>. In fact, Conan Doyle may have had a direct influence on the field of interpretation as the first Sherlock Holmes stories were written as early as 1887 a</a:t>
            </a:r>
            <a:r>
              <a:rPr lang="en-CA" sz="1200" kern="1200" baseline="0" dirty="0" smtClean="0">
                <a:solidFill>
                  <a:schemeClr val="tx1"/>
                </a:solidFill>
                <a:effectLst/>
                <a:latin typeface="+mn-lt"/>
                <a:ea typeface="+mn-ea"/>
                <a:cs typeface="+mn-cs"/>
              </a:rPr>
              <a:t>nd continued to be written through the First World War to as late as 1927. They</a:t>
            </a:r>
            <a:r>
              <a:rPr lang="en-CA" sz="1200" kern="1200" dirty="0" smtClean="0">
                <a:solidFill>
                  <a:schemeClr val="tx1"/>
                </a:solidFill>
                <a:effectLst/>
                <a:latin typeface="+mn-lt"/>
                <a:ea typeface="+mn-ea"/>
                <a:cs typeface="+mn-cs"/>
              </a:rPr>
              <a:t> have already been proven to have influenced changes in methods used in criminal investigation and Herbert Eugene Ives in his book, </a:t>
            </a:r>
            <a:r>
              <a:rPr lang="en-CA" sz="1200" i="1" kern="1200" dirty="0" smtClean="0">
                <a:solidFill>
                  <a:schemeClr val="tx1"/>
                </a:solidFill>
                <a:effectLst/>
                <a:latin typeface="+mn-lt"/>
                <a:ea typeface="+mn-ea"/>
                <a:cs typeface="+mn-cs"/>
              </a:rPr>
              <a:t>Airplane Photography</a:t>
            </a:r>
            <a:r>
              <a:rPr lang="en-CA" sz="1200" kern="1200" dirty="0" smtClean="0">
                <a:solidFill>
                  <a:schemeClr val="tx1"/>
                </a:solidFill>
                <a:effectLst/>
                <a:latin typeface="+mn-lt"/>
                <a:ea typeface="+mn-ea"/>
                <a:cs typeface="+mn-cs"/>
              </a:rPr>
              <a:t>  published just after the war in 1920, stated that “the small scale of the photographs, in which a machine gun shows as a mere pin point, adds to the uncertainty [of identification], with the net result of making interpretation a task of minute study and deduction worthy of Sherlock Holmes.” And, just like Holmes, air photo interpreters—as you may already</a:t>
            </a:r>
            <a:r>
              <a:rPr lang="en-CA" sz="1200" kern="1200" baseline="0" dirty="0" smtClean="0">
                <a:solidFill>
                  <a:schemeClr val="tx1"/>
                </a:solidFill>
                <a:effectLst/>
                <a:latin typeface="+mn-lt"/>
                <a:ea typeface="+mn-ea"/>
                <a:cs typeface="+mn-cs"/>
              </a:rPr>
              <a:t> be beginning to guess—could pull a litany of details out of a single scrap of paper.</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24</a:t>
            </a:fld>
            <a:endParaRPr lang="en-CA"/>
          </a:p>
        </p:txBody>
      </p:sp>
    </p:spTree>
    <p:extLst>
      <p:ext uri="{BB962C8B-B14F-4D97-AF65-F5344CB8AC3E}">
        <p14:creationId xmlns:p14="http://schemas.microsoft.com/office/powerpoint/2010/main" xmlns="" val="882344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sz="1200" b="1" kern="1200" dirty="0" smtClean="0">
                <a:solidFill>
                  <a:schemeClr val="tx1"/>
                </a:solidFill>
                <a:effectLst/>
                <a:latin typeface="+mn-lt"/>
                <a:ea typeface="+mn-ea"/>
                <a:cs typeface="+mn-cs"/>
              </a:rPr>
              <a:t>SLIDE 25: Interpretation 101, Game of Shadows</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So now, if your are willing, I would like to give you all a brief, crash-course</a:t>
            </a:r>
            <a:r>
              <a:rPr lang="en-CA" sz="1200" kern="1200" baseline="0" dirty="0" smtClean="0">
                <a:solidFill>
                  <a:schemeClr val="tx1"/>
                </a:solidFill>
                <a:effectLst/>
                <a:latin typeface="+mn-lt"/>
                <a:ea typeface="+mn-ea"/>
                <a:cs typeface="+mn-cs"/>
              </a:rPr>
              <a:t> in </a:t>
            </a:r>
            <a:r>
              <a:rPr lang="en-CA" sz="1200" i="0" kern="1200" baseline="0" dirty="0" smtClean="0">
                <a:solidFill>
                  <a:schemeClr val="tx1"/>
                </a:solidFill>
                <a:effectLst/>
                <a:latin typeface="+mn-lt"/>
                <a:ea typeface="+mn-ea"/>
                <a:cs typeface="+mn-cs"/>
              </a:rPr>
              <a:t>‘WWI </a:t>
            </a:r>
            <a:r>
              <a:rPr lang="en-CA" sz="1200" i="0" kern="1200" dirty="0" smtClean="0">
                <a:solidFill>
                  <a:schemeClr val="tx1"/>
                </a:solidFill>
                <a:effectLst/>
                <a:latin typeface="+mn-lt"/>
                <a:ea typeface="+mn-ea"/>
                <a:cs typeface="+mn-cs"/>
              </a:rPr>
              <a:t>air photo interpretation.’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Let’s start with the ‘north arrow.’ It is annotated on most photos primarily so that that the photo can be oriented the same way as a map covering the same area. This allows you</a:t>
            </a:r>
            <a:r>
              <a:rPr lang="en-CA" sz="1200" kern="1200" baseline="0" dirty="0" smtClean="0">
                <a:solidFill>
                  <a:schemeClr val="tx1"/>
                </a:solidFill>
                <a:effectLst/>
                <a:latin typeface="+mn-lt"/>
                <a:ea typeface="+mn-ea"/>
                <a:cs typeface="+mn-cs"/>
              </a:rPr>
              <a:t> to be able to make direct comparisons between the two</a:t>
            </a:r>
            <a:r>
              <a:rPr lang="en-CA" sz="1200" kern="1200" dirty="0" smtClean="0">
                <a:solidFill>
                  <a:schemeClr val="tx1"/>
                </a:solidFill>
                <a:effectLst/>
                <a:latin typeface="+mn-lt"/>
                <a:ea typeface="+mn-ea"/>
                <a:cs typeface="+mn-cs"/>
              </a:rPr>
              <a: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Reconnaissance crews annotated</a:t>
            </a:r>
            <a:r>
              <a:rPr lang="en-CA" sz="1200" kern="1200" baseline="0" dirty="0" smtClean="0">
                <a:solidFill>
                  <a:schemeClr val="tx1"/>
                </a:solidFill>
                <a:effectLst/>
                <a:latin typeface="+mn-lt"/>
                <a:ea typeface="+mn-ea"/>
                <a:cs typeface="+mn-cs"/>
              </a:rPr>
              <a:t> the date and time the photo was taken on a corner of the photo but the interpreter would have to determine the direction of n</a:t>
            </a:r>
            <a:r>
              <a:rPr lang="en-CA" sz="1200" kern="1200" dirty="0" smtClean="0">
                <a:solidFill>
                  <a:schemeClr val="tx1"/>
                </a:solidFill>
                <a:effectLst/>
                <a:latin typeface="+mn-lt"/>
                <a:ea typeface="+mn-ea"/>
                <a:cs typeface="+mn-cs"/>
              </a:rPr>
              <a:t>orth based on this information in conjunction with the direction of the shadows caused by the sun.</a:t>
            </a:r>
            <a:r>
              <a:rPr lang="en-CA" sz="1200" kern="1200" baseline="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To do this they would use this very difficult looking—but actually rather simple to read—dial. Imagine the centre of the dial is the sun and the lines emanating from it are the directions of the shadows. Select the Roman</a:t>
            </a:r>
            <a:r>
              <a:rPr lang="en-CA" sz="1200" kern="1200" baseline="0" dirty="0" smtClean="0">
                <a:solidFill>
                  <a:schemeClr val="tx1"/>
                </a:solidFill>
                <a:effectLst/>
                <a:latin typeface="+mn-lt"/>
                <a:ea typeface="+mn-ea"/>
                <a:cs typeface="+mn-cs"/>
              </a:rPr>
              <a:t> numeral (a.m.) or Arabic numeral (p.m.) that represents the time of day the photo was taken and then use the line between it and the centre of the dial representing the sun to align with the shadows on the photo. Once you have that line parallel to the shadows on the photo, the letter ‘N’ on the dial designates the general direction of north somewhere between the two arrows. You can further increase the accuracy of this calculation by using the small Roman numerals between the arrows which indicate the months of the year. Draw a line from the centre of the dial through the small Roman numeral between the two arrows indicating the month the photo was taken and you will have a truer direction for north.</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However, when not using the</a:t>
            </a:r>
            <a:r>
              <a:rPr lang="en-CA" sz="1200" kern="1200" baseline="0" dirty="0" smtClean="0">
                <a:solidFill>
                  <a:schemeClr val="tx1"/>
                </a:solidFill>
                <a:effectLst/>
                <a:latin typeface="+mn-lt"/>
                <a:ea typeface="+mn-ea"/>
                <a:cs typeface="+mn-cs"/>
              </a:rPr>
              <a:t> photo in conjunction with a map, but instead </a:t>
            </a:r>
            <a:r>
              <a:rPr lang="en-CA" sz="1200" kern="1200" dirty="0" smtClean="0">
                <a:solidFill>
                  <a:schemeClr val="tx1"/>
                </a:solidFill>
                <a:effectLst/>
                <a:latin typeface="+mn-lt"/>
                <a:ea typeface="+mn-ea"/>
                <a:cs typeface="+mn-cs"/>
              </a:rPr>
              <a:t>viewing a photo for interpretation purposes, you should not automatically rotate the image so that north is at the top. You should instead rotate the image so that the shadows from objects fall toward you the viewer. The reason for this is that we are not accustomed—at ground level—to see shadows that fall behind objects as they are blocked from our view by the object itself. We only see those shadows that fall toward us. But on vertical photos we do see these shadows. If we orient the shadows away from us it confuses our brain and we tend to flip the image seeing depressions where there are hills and hills where there are depressions.</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25</a:t>
            </a:fld>
            <a:endParaRPr lang="en-CA"/>
          </a:p>
        </p:txBody>
      </p:sp>
    </p:spTree>
    <p:extLst>
      <p:ext uri="{BB962C8B-B14F-4D97-AF65-F5344CB8AC3E}">
        <p14:creationId xmlns:p14="http://schemas.microsoft.com/office/powerpoint/2010/main" xmlns="" val="3912070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26: Interpretation 101, the Musgrave Ritual</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1. Next, every inch of the entire air photo was examined in a slow, methodical fashion with a magnifying glass.</a:t>
            </a:r>
          </a:p>
          <a:p>
            <a:r>
              <a:rPr lang="en-CA" sz="1200" kern="1200" dirty="0" smtClean="0">
                <a:solidFill>
                  <a:schemeClr val="tx1"/>
                </a:solidFill>
                <a:effectLst/>
                <a:latin typeface="+mn-lt"/>
                <a:ea typeface="+mn-ea"/>
                <a:cs typeface="+mn-cs"/>
              </a:rPr>
              <a:t>2. It was then compared to photos taken at different angles to help identify features.</a:t>
            </a:r>
          </a:p>
          <a:p>
            <a:r>
              <a:rPr lang="en-CA" sz="1200" kern="1200" dirty="0" smtClean="0">
                <a:solidFill>
                  <a:schemeClr val="tx1"/>
                </a:solidFill>
                <a:effectLst/>
                <a:latin typeface="+mn-lt"/>
                <a:ea typeface="+mn-ea"/>
                <a:cs typeface="+mn-cs"/>
              </a:rPr>
              <a:t>3. It was</a:t>
            </a:r>
            <a:r>
              <a:rPr lang="en-CA" sz="1200" kern="1200" baseline="0" dirty="0" smtClean="0">
                <a:solidFill>
                  <a:schemeClr val="tx1"/>
                </a:solidFill>
                <a:effectLst/>
                <a:latin typeface="+mn-lt"/>
                <a:ea typeface="+mn-ea"/>
                <a:cs typeface="+mn-cs"/>
              </a:rPr>
              <a:t> then compared to </a:t>
            </a:r>
            <a:r>
              <a:rPr lang="en-CA" sz="1200" kern="1200" dirty="0" smtClean="0">
                <a:solidFill>
                  <a:schemeClr val="tx1"/>
                </a:solidFill>
                <a:effectLst/>
                <a:latin typeface="+mn-lt"/>
                <a:ea typeface="+mn-ea"/>
                <a:cs typeface="+mn-cs"/>
              </a:rPr>
              <a:t>photos of the area taken on different dates to check for the appearance,</a:t>
            </a:r>
            <a:r>
              <a:rPr lang="en-CA" sz="1200" kern="1200" baseline="0" dirty="0" smtClean="0">
                <a:solidFill>
                  <a:schemeClr val="tx1"/>
                </a:solidFill>
                <a:effectLst/>
                <a:latin typeface="+mn-lt"/>
                <a:ea typeface="+mn-ea"/>
                <a:cs typeface="+mn-cs"/>
              </a:rPr>
              <a:t> disappearance or change to any object.</a:t>
            </a:r>
          </a:p>
          <a:p>
            <a:r>
              <a:rPr lang="en-CA" sz="1200" kern="1200" dirty="0" smtClean="0">
                <a:solidFill>
                  <a:schemeClr val="tx1"/>
                </a:solidFill>
                <a:effectLst/>
                <a:latin typeface="+mn-lt"/>
                <a:ea typeface="+mn-ea"/>
                <a:cs typeface="+mn-cs"/>
              </a:rPr>
              <a:t>4. Terrain in the photo was compared to a topographic map of the area which made it possible to ascertain the scale of the photo. The focal length and altitude of the photo could also accomplish this.</a:t>
            </a:r>
          </a:p>
          <a:p>
            <a:r>
              <a:rPr lang="en-CA" sz="1200" kern="1200" dirty="0" smtClean="0">
                <a:solidFill>
                  <a:schemeClr val="tx1"/>
                </a:solidFill>
                <a:effectLst/>
                <a:latin typeface="+mn-lt"/>
                <a:ea typeface="+mn-ea"/>
                <a:cs typeface="+mn-cs"/>
              </a:rPr>
              <a:t>5. Once the scale was determined, the length of shadows could be used in conjunction with the angle of the sun (based on the date and time of day) to determine the height of objects using trigonometry.</a:t>
            </a:r>
          </a:p>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26</a:t>
            </a:fld>
            <a:endParaRPr lang="en-CA"/>
          </a:p>
        </p:txBody>
      </p:sp>
    </p:spTree>
    <p:extLst>
      <p:ext uri="{BB962C8B-B14F-4D97-AF65-F5344CB8AC3E}">
        <p14:creationId xmlns:p14="http://schemas.microsoft.com/office/powerpoint/2010/main" xmlns="" val="395589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1" kern="1200" dirty="0" smtClean="0">
                <a:solidFill>
                  <a:schemeClr val="tx1"/>
                </a:solidFill>
                <a:effectLst/>
                <a:latin typeface="+mn-lt"/>
                <a:ea typeface="+mn-ea"/>
                <a:cs typeface="+mn-cs"/>
              </a:rPr>
              <a:t>SLIDE 27: Interpretation 101, Tone &amp; Texture</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Tone and texture in a photo are two more tools an</a:t>
            </a:r>
            <a:r>
              <a:rPr lang="en-CA" sz="1200" kern="1200" baseline="0" dirty="0" smtClean="0">
                <a:solidFill>
                  <a:schemeClr val="tx1"/>
                </a:solidFill>
                <a:effectLst/>
                <a:latin typeface="+mn-lt"/>
                <a:ea typeface="+mn-ea"/>
                <a:cs typeface="+mn-cs"/>
              </a:rPr>
              <a:t> interpreter can use to u</a:t>
            </a:r>
            <a:r>
              <a:rPr lang="en-CA" sz="1200" kern="1200" dirty="0" smtClean="0">
                <a:solidFill>
                  <a:schemeClr val="tx1"/>
                </a:solidFill>
                <a:effectLst/>
                <a:latin typeface="+mn-lt"/>
                <a:ea typeface="+mn-ea"/>
                <a:cs typeface="+mn-cs"/>
              </a:rPr>
              <a:t>ncover the </a:t>
            </a:r>
            <a:r>
              <a:rPr lang="en-CA" sz="1200" kern="1200" baseline="0" dirty="0" smtClean="0">
                <a:solidFill>
                  <a:schemeClr val="tx1"/>
                </a:solidFill>
                <a:effectLst/>
                <a:latin typeface="+mn-lt"/>
                <a:ea typeface="+mn-ea"/>
                <a:cs typeface="+mn-cs"/>
              </a:rPr>
              <a:t>true nature of objects</a:t>
            </a:r>
            <a:r>
              <a:rPr lang="en-CA" sz="1200" kern="1200" dirty="0" smtClean="0">
                <a:solidFill>
                  <a:schemeClr val="tx1"/>
                </a:solidFill>
                <a:effectLst/>
                <a:latin typeface="+mn-lt"/>
                <a:ea typeface="+mn-ea"/>
                <a:cs typeface="+mn-cs"/>
              </a:rPr>
              <a: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 </a:t>
            </a:r>
            <a:r>
              <a:rPr lang="en-CA" sz="1200" kern="1200" baseline="0" dirty="0" smtClean="0">
                <a:solidFill>
                  <a:schemeClr val="tx1"/>
                </a:solidFill>
                <a:effectLst/>
                <a:latin typeface="+mn-lt"/>
                <a:ea typeface="+mn-ea"/>
                <a:cs typeface="+mn-cs"/>
              </a:rPr>
              <a:t>concrete bunker painted to blend in with vegetation may fool a pilot’s eye but not the eye of the camera. Light will bounce off its hard surface and reflect back at the camera recording a brighter tone just as black asphalt roadways appear white in B &amp; W photos. </a:t>
            </a:r>
            <a:r>
              <a:rPr lang="en-CA" sz="1200" kern="1200" dirty="0" smtClean="0">
                <a:solidFill>
                  <a:schemeClr val="tx1"/>
                </a:solidFill>
                <a:effectLst/>
                <a:latin typeface="+mn-lt"/>
                <a:ea typeface="+mn-ea"/>
                <a:cs typeface="+mn-cs"/>
              </a:rPr>
              <a:t>Branches and foliage cut from trees to use as camouflage will appear as a different shade or tone in photos from the surrounding foliage as the vegetation begins to dry out. Colour-filter lenses were also used to differentiate things like real vegetation from imposters. In WWII they took this a step farther as they had invented infrared lenses by then. Since the chlorophyll in plants absorbs red light, live, healthy vegetation would appear as a bright red colour in an infrared photo, while cut, dying vegetation would appear as a dark brown colour. On the other hand, bands of barbed wire that had been out in the field for some time and have weathered and rusted often</a:t>
            </a:r>
            <a:r>
              <a:rPr lang="en-CA" sz="1200" kern="1200" baseline="0" dirty="0" smtClean="0">
                <a:solidFill>
                  <a:schemeClr val="tx1"/>
                </a:solidFill>
                <a:effectLst/>
                <a:latin typeface="+mn-lt"/>
                <a:ea typeface="+mn-ea"/>
                <a:cs typeface="+mn-cs"/>
              </a:rPr>
              <a:t> appeared as fields of dormant vegetation. This could be a deadly mistake for an interpreter to make and it did occur in WWI. Usually, however, these bands were laid in triangular or other geometric shapes to force attackers into killing zones so these distinctive shapes gave them away.</a:t>
            </a:r>
            <a:r>
              <a:rPr lang="en-CA"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27</a:t>
            </a:fld>
            <a:endParaRPr lang="en-CA"/>
          </a:p>
        </p:txBody>
      </p:sp>
    </p:spTree>
    <p:extLst>
      <p:ext uri="{BB962C8B-B14F-4D97-AF65-F5344CB8AC3E}">
        <p14:creationId xmlns:p14="http://schemas.microsoft.com/office/powerpoint/2010/main" xmlns="" val="3326057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sz="1200" b="1" kern="1200" dirty="0" smtClean="0">
                <a:solidFill>
                  <a:schemeClr val="tx1"/>
                </a:solidFill>
                <a:effectLst/>
                <a:latin typeface="+mn-lt"/>
                <a:ea typeface="+mn-ea"/>
                <a:cs typeface="+mn-cs"/>
              </a:rPr>
              <a:t>SLIDE 28: Interpretation 101, Shapes &amp; Signatures</a:t>
            </a:r>
            <a:endParaRPr lang="en-CA" sz="1200" kern="120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kern="1200" dirty="0" smtClean="0">
                <a:solidFill>
                  <a:schemeClr val="tx1"/>
                </a:solidFill>
                <a:effectLst/>
                <a:latin typeface="+mn-lt"/>
                <a:ea typeface="+mn-ea"/>
                <a:cs typeface="+mn-cs"/>
              </a:rPr>
              <a:t>So shape also played a very important role in interpretation. Railways could be differentiated from roads due to their characteristic switches, sidings and especially by their large, gentle curves with no sharp 90 degree turns. They were important to make note of because they usually passed by important enemy targets like supply and ammunition dumps and terminated at strategic points like large gun emplacements. A task of primary importance during the war was the location of enemy gun batteries. The shape and size of emplacement could identify what type of guns were there. The direction they were facing was important to ascertain what they might be targeting or to determine what Allied units might be within their range and field of fire.</a:t>
            </a:r>
            <a:endParaRPr lang="en-CA"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kern="120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kern="1200" dirty="0" smtClean="0">
                <a:solidFill>
                  <a:schemeClr val="tx1"/>
                </a:solidFill>
                <a:effectLst/>
                <a:latin typeface="+mn-lt"/>
                <a:ea typeface="+mn-ea"/>
                <a:cs typeface="+mn-cs"/>
              </a:rPr>
              <a:t>Patterns created by the location of certain man-made objects in proximity to each other created what became known as "signatures" which could identify their function. For instance, several buildings adjacent to a road or rail network with large, stacked objects evenly spaced and surrounded by a fence would probably indicate a supply depot. If the stacks were spaced further apart with barriers around them it was probably an ammunition depot. Barracks were easily identified because of the intense movement of ground troops and by</a:t>
            </a:r>
            <a:r>
              <a:rPr lang="en-CA" sz="1200" kern="1200" baseline="0" dirty="0" smtClean="0">
                <a:solidFill>
                  <a:schemeClr val="tx1"/>
                </a:solidFill>
                <a:effectLst/>
                <a:latin typeface="+mn-lt"/>
                <a:ea typeface="+mn-ea"/>
                <a:cs typeface="+mn-cs"/>
              </a:rPr>
              <a:t> the large number of rectangular buildings in a regular layout, usually appearing light in tone in the photos because they were all made of wood. T</a:t>
            </a:r>
            <a:r>
              <a:rPr lang="en-CA" sz="1200" kern="1200" dirty="0" smtClean="0">
                <a:solidFill>
                  <a:schemeClr val="tx1"/>
                </a:solidFill>
                <a:effectLst/>
                <a:latin typeface="+mn-lt"/>
                <a:ea typeface="+mn-ea"/>
                <a:cs typeface="+mn-cs"/>
              </a:rPr>
              <a:t>hey were even able to identify different types of factories and power facilities just by the type and arrangement of buildings.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kern="1200" dirty="0" smtClean="0">
                <a:solidFill>
                  <a:schemeClr val="tx1"/>
                </a:solidFill>
                <a:effectLst/>
                <a:latin typeface="+mn-lt"/>
                <a:ea typeface="+mn-ea"/>
                <a:cs typeface="+mn-cs"/>
              </a:rPr>
              <a:t>The signature of an artillery battery was usually 4 to 6 horseshoe-shaped earthworks side-by-side as we see here in this photo taken during the winter months.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dirty="0" smtClean="0"/>
          </a:p>
          <a:p>
            <a:r>
              <a:rPr lang="en-CA" sz="1200" kern="1200" dirty="0" smtClean="0">
                <a:solidFill>
                  <a:schemeClr val="tx1"/>
                </a:solidFill>
                <a:effectLst/>
                <a:latin typeface="+mn-lt"/>
                <a:ea typeface="+mn-ea"/>
                <a:cs typeface="+mn-cs"/>
              </a:rPr>
              <a:t>But there is something strange about this particular battery. Human activity is very hard to hide in aerial photographs—especially in the</a:t>
            </a:r>
            <a:r>
              <a:rPr lang="en-CA" sz="1200" kern="1200" baseline="0" dirty="0" smtClean="0">
                <a:solidFill>
                  <a:schemeClr val="tx1"/>
                </a:solidFill>
                <a:effectLst/>
                <a:latin typeface="+mn-lt"/>
                <a:ea typeface="+mn-ea"/>
                <a:cs typeface="+mn-cs"/>
              </a:rPr>
              <a:t> winter</a:t>
            </a:r>
            <a:r>
              <a:rPr lang="en-CA" sz="1200" kern="1200" dirty="0" smtClean="0">
                <a:solidFill>
                  <a:schemeClr val="tx1"/>
                </a:solidFill>
                <a:effectLst/>
                <a:latin typeface="+mn-lt"/>
                <a:ea typeface="+mn-ea"/>
                <a:cs typeface="+mn-cs"/>
              </a:rPr>
              <a:t>. It leaves many fingerprints—or</a:t>
            </a:r>
            <a:r>
              <a:rPr lang="en-CA" sz="1200" kern="1200" baseline="0" dirty="0" smtClean="0">
                <a:solidFill>
                  <a:schemeClr val="tx1"/>
                </a:solidFill>
                <a:effectLst/>
                <a:latin typeface="+mn-lt"/>
                <a:ea typeface="+mn-ea"/>
                <a:cs typeface="+mn-cs"/>
              </a:rPr>
              <a:t> should I say footprints?</a:t>
            </a:r>
            <a:r>
              <a:rPr lang="en-CA" sz="1200" kern="1200" dirty="0" smtClean="0">
                <a:solidFill>
                  <a:schemeClr val="tx1"/>
                </a:solidFill>
                <a:effectLst/>
                <a:latin typeface="+mn-lt"/>
                <a:ea typeface="+mn-ea"/>
                <a:cs typeface="+mn-cs"/>
              </a:rPr>
              <a:t> For example, It is clear that this battery is either deserted or a dummy as there are no dark patches on the snow in front from the muzzle blasts of the guns as in the battery to the right. Melted patches of snow could also mean heating and cooking fires below in underground dugouts used as barracks for troops manning the guns.</a:t>
            </a: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28</a:t>
            </a:fld>
            <a:endParaRPr lang="en-CA"/>
          </a:p>
        </p:txBody>
      </p:sp>
    </p:spTree>
    <p:extLst>
      <p:ext uri="{BB962C8B-B14F-4D97-AF65-F5344CB8AC3E}">
        <p14:creationId xmlns:p14="http://schemas.microsoft.com/office/powerpoint/2010/main" xmlns="" val="462065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29: Interpretation 101, Fingerprints or Footprints</a:t>
            </a:r>
          </a:p>
          <a:p>
            <a:r>
              <a:rPr lang="en-CA" sz="1200" kern="1200" dirty="0" smtClean="0">
                <a:solidFill>
                  <a:schemeClr val="tx1"/>
                </a:solidFill>
                <a:effectLst/>
                <a:latin typeface="+mn-lt"/>
                <a:ea typeface="+mn-ea"/>
                <a:cs typeface="+mn-cs"/>
              </a:rPr>
              <a:t>In order to leave</a:t>
            </a:r>
            <a:r>
              <a:rPr lang="en-CA" sz="1200" kern="1200" baseline="0" dirty="0" smtClean="0">
                <a:solidFill>
                  <a:schemeClr val="tx1"/>
                </a:solidFill>
                <a:effectLst/>
                <a:latin typeface="+mn-lt"/>
                <a:ea typeface="+mn-ea"/>
                <a:cs typeface="+mn-cs"/>
              </a:rPr>
              <a:t> no fingerprints something called camouflage discipline was adopted. This meant that soldiers were expected to take a long, indirect route to any camouflaged position, usually entering by a concealed entrance.</a:t>
            </a:r>
          </a:p>
          <a:p>
            <a:endParaRPr lang="en-CA" sz="1200" kern="1200" baseline="0" dirty="0" smtClean="0">
              <a:solidFill>
                <a:schemeClr val="tx1"/>
              </a:solidFill>
              <a:effectLst/>
              <a:latin typeface="+mn-lt"/>
              <a:ea typeface="+mn-ea"/>
              <a:cs typeface="+mn-cs"/>
            </a:endParaRPr>
          </a:p>
          <a:p>
            <a:r>
              <a:rPr lang="en-CA" sz="1200" kern="1200" baseline="0" dirty="0" smtClean="0">
                <a:solidFill>
                  <a:schemeClr val="tx1"/>
                </a:solidFill>
                <a:effectLst/>
                <a:latin typeface="+mn-lt"/>
                <a:ea typeface="+mn-ea"/>
                <a:cs typeface="+mn-cs"/>
              </a:rPr>
              <a:t>Even though this photo was taken later during the war in 1917 when camouflage discipline would have been in place, the German soldiers going to-and-from the bunkers hidden in this long, rectangular woodlot have disregarded it. W</a:t>
            </a:r>
            <a:r>
              <a:rPr lang="en-CA" sz="1200" kern="1200" dirty="0" smtClean="0">
                <a:solidFill>
                  <a:schemeClr val="tx1"/>
                </a:solidFill>
                <a:effectLst/>
                <a:latin typeface="+mn-lt"/>
                <a:ea typeface="+mn-ea"/>
                <a:cs typeface="+mn-cs"/>
              </a:rPr>
              <a:t>e can see many fine, light lines indicating absent vegetation due to men beating paths back and forth. These paths</a:t>
            </a:r>
            <a:r>
              <a:rPr lang="en-CA" sz="1200" kern="1200" baseline="0" dirty="0" smtClean="0">
                <a:solidFill>
                  <a:schemeClr val="tx1"/>
                </a:solidFill>
                <a:effectLst/>
                <a:latin typeface="+mn-lt"/>
                <a:ea typeface="+mn-ea"/>
                <a:cs typeface="+mn-cs"/>
              </a:rPr>
              <a:t> all lead to the </a:t>
            </a:r>
            <a:r>
              <a:rPr lang="en-CA" sz="1200" kern="1200" dirty="0" smtClean="0">
                <a:solidFill>
                  <a:schemeClr val="tx1"/>
                </a:solidFill>
                <a:effectLst/>
                <a:latin typeface="+mn-lt"/>
                <a:ea typeface="+mn-ea"/>
                <a:cs typeface="+mn-cs"/>
              </a:rPr>
              <a:t>woodlot sending up a ‘red flag’ for any Allied photo interpreter. Maybe they felt they were far</a:t>
            </a:r>
            <a:r>
              <a:rPr lang="en-CA" sz="1200" kern="1200" baseline="0" dirty="0" smtClean="0">
                <a:solidFill>
                  <a:schemeClr val="tx1"/>
                </a:solidFill>
                <a:effectLst/>
                <a:latin typeface="+mn-lt"/>
                <a:ea typeface="+mn-ea"/>
                <a:cs typeface="+mn-cs"/>
              </a:rPr>
              <a:t> enough behind the front line to be safe from any danger, or maybe they simply got careless. Either way, we can see the results this carelessness in this enlargement—or quite literally, a blow-up—of the same area taken at a later date. Even though the trees all now appear as broken toothpicks surrounded by a pockmarked landscape we can still see the remnants of some of the bunkers that were hidden there.</a:t>
            </a: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29</a:t>
            </a:fld>
            <a:endParaRPr lang="en-CA"/>
          </a:p>
        </p:txBody>
      </p:sp>
    </p:spTree>
    <p:extLst>
      <p:ext uri="{BB962C8B-B14F-4D97-AF65-F5344CB8AC3E}">
        <p14:creationId xmlns:p14="http://schemas.microsoft.com/office/powerpoint/2010/main" xmlns="" val="27767926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CA" sz="1200" b="1" kern="1200" dirty="0" smtClean="0">
                <a:solidFill>
                  <a:schemeClr val="tx1"/>
                </a:solidFill>
                <a:effectLst/>
                <a:latin typeface="+mn-lt"/>
                <a:ea typeface="+mn-ea"/>
                <a:cs typeface="+mn-cs"/>
              </a:rPr>
              <a:t>SLIDE 30: Interpretation 101, Putting Them on the Couch</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Another branch of air photo interpretation involved looking at the bigger picture (no pun intended). Rather than trying to determine the identification of individual topographic or tactical features, the interpreter or analyst would take a much broader overview of the human activities in the photo and attempt to gauge the enemy’s mindset by reading between the lines.</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To illustrate what I mean, let me share with you an example taken from </a:t>
            </a:r>
            <a:r>
              <a:rPr lang="en-CA" sz="1200" kern="1200" dirty="0" err="1" smtClean="0">
                <a:solidFill>
                  <a:schemeClr val="tx1"/>
                </a:solidFill>
                <a:effectLst/>
                <a:latin typeface="+mn-lt"/>
                <a:ea typeface="+mn-ea"/>
                <a:cs typeface="+mn-cs"/>
              </a:rPr>
              <a:t>Stichelbaut’s</a:t>
            </a:r>
            <a:r>
              <a:rPr lang="en-CA" sz="1200" kern="1200" dirty="0" smtClean="0">
                <a:solidFill>
                  <a:schemeClr val="tx1"/>
                </a:solidFill>
                <a:effectLst/>
                <a:latin typeface="+mn-lt"/>
                <a:ea typeface="+mn-ea"/>
                <a:cs typeface="+mn-cs"/>
              </a:rPr>
              <a:t> book, "The Great War Seen from the Air.“ In his book he presents us with a photo of a German field hospital beside a windmill at the edge of the Belgian town of </a:t>
            </a:r>
            <a:r>
              <a:rPr lang="en-CA" sz="1200" kern="1200" dirty="0" err="1" smtClean="0">
                <a:solidFill>
                  <a:schemeClr val="tx1"/>
                </a:solidFill>
                <a:effectLst/>
                <a:latin typeface="+mn-lt"/>
                <a:ea typeface="+mn-ea"/>
                <a:cs typeface="+mn-cs"/>
              </a:rPr>
              <a:t>Gheluwe</a:t>
            </a:r>
            <a:r>
              <a:rPr lang="en-CA" sz="1200" kern="1200" dirty="0" smtClean="0">
                <a:solidFill>
                  <a:schemeClr val="tx1"/>
                </a:solidFill>
                <a:effectLst/>
                <a:latin typeface="+mn-lt"/>
                <a:ea typeface="+mn-ea"/>
                <a:cs typeface="+mn-cs"/>
              </a:rPr>
              <a:t>, and tells us to pay close attention to the adjoining cemetery. On close inspection we can see that the German military cemetery is separate from the town’s civilian cemetery and seems to have been built in four stages. The original section is located furthest from the road and is very meticulously laid out and adorned with shrubs and plants. All the graves have individual white crosses and the whole layout was carefully planned with attention to symmetry. The second phase was constructed toward the road and graves were grouped in rows of 5 to 7 soldiers. The next phase doubled the size of the cemetery and added an access road. The third phase shows rows of up to 15 graves. The space allotted to each grave is smaller and they no longer have individual white crosses. The fourth and newest phase is not in use yet but by the size of the land which has been cleared and prepared; it appears they expect many more deaths. The lack of time, resources and attention being devoted to the more recent burials, could be interpreted to be a sign that enemy moral is decreasing while the casualties they are suffering are increasing.</a:t>
            </a:r>
            <a:endParaRPr lang="en-CA"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30</a:t>
            </a:fld>
            <a:endParaRPr lang="en-CA"/>
          </a:p>
        </p:txBody>
      </p:sp>
    </p:spTree>
    <p:extLst>
      <p:ext uri="{BB962C8B-B14F-4D97-AF65-F5344CB8AC3E}">
        <p14:creationId xmlns:p14="http://schemas.microsoft.com/office/powerpoint/2010/main" xmlns="" val="794079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SLIDE 31: Legacy</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So, this has been a very short</a:t>
            </a:r>
            <a:r>
              <a:rPr lang="en-CA" sz="1200" kern="1200" baseline="0" dirty="0" smtClean="0">
                <a:solidFill>
                  <a:schemeClr val="tx1"/>
                </a:solidFill>
                <a:effectLst/>
                <a:latin typeface="+mn-lt"/>
                <a:ea typeface="+mn-ea"/>
                <a:cs typeface="+mn-cs"/>
              </a:rPr>
              <a:t> and superficial introduction to what is a very </a:t>
            </a:r>
            <a:r>
              <a:rPr lang="en-CA" sz="1200" kern="1200" dirty="0" smtClean="0">
                <a:solidFill>
                  <a:schemeClr val="tx1"/>
                </a:solidFill>
                <a:effectLst/>
                <a:latin typeface="+mn-lt"/>
                <a:ea typeface="+mn-ea"/>
                <a:cs typeface="+mn-cs"/>
              </a:rPr>
              <a:t>vast and complex subject. I hope you now have a deeper comprehension</a:t>
            </a:r>
            <a:r>
              <a:rPr lang="en-CA" sz="1200" kern="1200" baseline="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of the lasting influence that aerial photography has had in shaping our modern world.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As for the legacy of these photos shot</a:t>
            </a:r>
            <a:r>
              <a:rPr lang="en-CA" sz="1200" kern="1200" baseline="0" dirty="0" smtClean="0">
                <a:solidFill>
                  <a:schemeClr val="tx1"/>
                </a:solidFill>
                <a:effectLst/>
                <a:latin typeface="+mn-lt"/>
                <a:ea typeface="+mn-ea"/>
                <a:cs typeface="+mn-cs"/>
              </a:rPr>
              <a:t> during the war</a:t>
            </a:r>
            <a:r>
              <a:rPr lang="en-US" sz="1200" kern="1200" dirty="0" smtClean="0">
                <a:solidFill>
                  <a:schemeClr val="tx1"/>
                </a:solidFill>
                <a:effectLst/>
                <a:latin typeface="+mn-lt"/>
                <a:ea typeface="+mn-ea"/>
                <a:cs typeface="+mn-cs"/>
              </a:rPr>
              <a:t>, in some cases, they may be the only accurate record left to us of geography that has been forever altered by the devastation known to us as the Great War. Today, they are valued and consulted not only by those who wish to preserve the past but also by those who wish to construct our future on these landscapes of past conflict.</a:t>
            </a:r>
          </a:p>
          <a:p>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31</a:t>
            </a:fld>
            <a:endParaRPr lang="en-CA"/>
          </a:p>
        </p:txBody>
      </p:sp>
    </p:spTree>
    <p:extLst>
      <p:ext uri="{BB962C8B-B14F-4D97-AF65-F5344CB8AC3E}">
        <p14:creationId xmlns:p14="http://schemas.microsoft.com/office/powerpoint/2010/main" xmlns="" val="37927739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SLIDE </a:t>
            </a:r>
            <a:r>
              <a:rPr lang="en-CA" b="1" dirty="0" smtClean="0"/>
              <a:t>32</a:t>
            </a:r>
            <a:r>
              <a:rPr lang="en-CA" b="1" dirty="0" smtClean="0"/>
              <a:t>: Sources of Information and Recommended</a:t>
            </a:r>
            <a:r>
              <a:rPr lang="en-CA" b="1" baseline="0" dirty="0" smtClean="0"/>
              <a:t> Reading</a:t>
            </a:r>
            <a:endParaRPr lang="en-CA" b="1" dirty="0"/>
          </a:p>
        </p:txBody>
      </p:sp>
      <p:sp>
        <p:nvSpPr>
          <p:cNvPr id="4" name="Slide Number Placeholder 3"/>
          <p:cNvSpPr>
            <a:spLocks noGrp="1"/>
          </p:cNvSpPr>
          <p:nvPr>
            <p:ph type="sldNum" sz="quarter" idx="10"/>
          </p:nvPr>
        </p:nvSpPr>
        <p:spPr/>
        <p:txBody>
          <a:bodyPr/>
          <a:lstStyle/>
          <a:p>
            <a:pPr>
              <a:defRPr/>
            </a:pPr>
            <a:fld id="{03E0CE96-B1A1-4CE1-A6A2-606DB41E9CAE}" type="slidenum">
              <a:rPr lang="en-CA" smtClean="0"/>
              <a:pPr>
                <a:defRPr/>
              </a:pPr>
              <a:t>32</a:t>
            </a:fld>
            <a:endParaRPr lang="en-CA"/>
          </a:p>
        </p:txBody>
      </p:sp>
    </p:spTree>
    <p:extLst>
      <p:ext uri="{BB962C8B-B14F-4D97-AF65-F5344CB8AC3E}">
        <p14:creationId xmlns:p14="http://schemas.microsoft.com/office/powerpoint/2010/main" xmlns="" val="243010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pPr>
              <a:defRPr/>
            </a:pPr>
            <a:fld id="{19DA8923-2E16-4B6C-8A07-F0619BC29BFF}" type="datetimeFigureOut">
              <a:rPr lang="en-US"/>
              <a:pPr>
                <a:defRPr/>
              </a:pPr>
              <a:t>4/4/2020</a:t>
            </a:fld>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21D7CB8B-3CF5-4BF5-A4BF-9E1380B91338}"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48494412-5A38-4D03-A33C-5DC1845741DF}" type="datetimeFigureOut">
              <a:rPr lang="en-US"/>
              <a:pPr>
                <a:defRPr/>
              </a:pPr>
              <a:t>4/4/2020</a:t>
            </a:fld>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765C7C09-37EC-4655-89DF-6CFD7332941B}"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48036AE-0035-430E-A2FB-1F0D5BC32FA8}" type="datetimeFigureOut">
              <a:rPr lang="en-US"/>
              <a:pPr>
                <a:defRPr/>
              </a:pPr>
              <a:t>4/4/2020</a:t>
            </a:fld>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C6DFADA1-3562-4294-B895-0E5990A87A9A}"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3"/>
          <p:cNvSpPr>
            <a:spLocks noGrp="1"/>
          </p:cNvSpPr>
          <p:nvPr>
            <p:ph type="dt" sz="half" idx="10"/>
          </p:nvPr>
        </p:nvSpPr>
        <p:spPr/>
        <p:txBody>
          <a:bodyPr/>
          <a:lstStyle>
            <a:lvl1pPr>
              <a:defRPr/>
            </a:lvl1pPr>
          </a:lstStyle>
          <a:p>
            <a:pPr>
              <a:defRPr/>
            </a:pPr>
            <a:fld id="{04A414D0-2581-4572-95C4-2BC32F94B4D3}" type="datetimeFigureOut">
              <a:rPr lang="en-US"/>
              <a:pPr>
                <a:defRPr/>
              </a:pPr>
              <a:t>4/4/2020</a:t>
            </a:fld>
            <a:endParaRPr lang="en-CA"/>
          </a:p>
        </p:txBody>
      </p:sp>
      <p:sp>
        <p:nvSpPr>
          <p:cNvPr id="6" name="Footer Placeholder 4"/>
          <p:cNvSpPr>
            <a:spLocks noGrp="1"/>
          </p:cNvSpPr>
          <p:nvPr>
            <p:ph type="ftr" sz="quarter" idx="11"/>
          </p:nvPr>
        </p:nvSpPr>
        <p:spPr/>
        <p:txBody>
          <a:bodyPr/>
          <a:lstStyle>
            <a:lvl1pPr>
              <a:defRPr/>
            </a:lvl1pPr>
          </a:lstStyle>
          <a:p>
            <a:pPr>
              <a:defRPr/>
            </a:pPr>
            <a:endParaRPr lang="en-CA"/>
          </a:p>
        </p:txBody>
      </p:sp>
      <p:sp>
        <p:nvSpPr>
          <p:cNvPr id="7" name="Slide Number Placeholder 5"/>
          <p:cNvSpPr>
            <a:spLocks noGrp="1"/>
          </p:cNvSpPr>
          <p:nvPr>
            <p:ph type="sldNum" sz="quarter" idx="12"/>
          </p:nvPr>
        </p:nvSpPr>
        <p:spPr/>
        <p:txBody>
          <a:bodyPr/>
          <a:lstStyle>
            <a:lvl1pPr>
              <a:defRPr/>
            </a:lvl1pPr>
          </a:lstStyle>
          <a:p>
            <a:pPr>
              <a:defRPr/>
            </a:pPr>
            <a:fld id="{DD7A2543-EA2F-4FE4-9444-BC53760952F9}"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p:txBody>
          <a:bodyPr/>
          <a:lstStyle>
            <a:lvl1pPr>
              <a:defRPr/>
            </a:lvl1pPr>
          </a:lstStyle>
          <a:p>
            <a:pPr>
              <a:defRPr/>
            </a:pPr>
            <a:fld id="{F5C8D4C4-8F2B-4118-8562-058C0CF70D72}" type="datetimeFigureOut">
              <a:rPr lang="en-US"/>
              <a:pPr>
                <a:defRPr/>
              </a:pPr>
              <a:t>4/4/2020</a:t>
            </a:fld>
            <a:endParaRPr lang="en-CA"/>
          </a:p>
        </p:txBody>
      </p:sp>
      <p:sp>
        <p:nvSpPr>
          <p:cNvPr id="8" name="Footer Placeholder 4"/>
          <p:cNvSpPr>
            <a:spLocks noGrp="1"/>
          </p:cNvSpPr>
          <p:nvPr>
            <p:ph type="ftr" sz="quarter" idx="11"/>
          </p:nvPr>
        </p:nvSpPr>
        <p:spPr/>
        <p:txBody>
          <a:bodyPr/>
          <a:lstStyle>
            <a:lvl1pPr>
              <a:defRPr/>
            </a:lvl1pPr>
          </a:lstStyle>
          <a:p>
            <a:pPr>
              <a:defRPr/>
            </a:pPr>
            <a:endParaRPr lang="en-CA"/>
          </a:p>
        </p:txBody>
      </p:sp>
      <p:sp>
        <p:nvSpPr>
          <p:cNvPr id="9" name="Slide Number Placeholder 5"/>
          <p:cNvSpPr>
            <a:spLocks noGrp="1"/>
          </p:cNvSpPr>
          <p:nvPr>
            <p:ph type="sldNum" sz="quarter" idx="12"/>
          </p:nvPr>
        </p:nvSpPr>
        <p:spPr/>
        <p:txBody>
          <a:bodyPr/>
          <a:lstStyle>
            <a:lvl1pPr>
              <a:defRPr/>
            </a:lvl1pPr>
          </a:lstStyle>
          <a:p>
            <a:pPr>
              <a:defRPr/>
            </a:pPr>
            <a:fld id="{2EC33E56-D2BF-47CB-923D-9928511A1344}"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3"/>
          <p:cNvSpPr>
            <a:spLocks noGrp="1"/>
          </p:cNvSpPr>
          <p:nvPr>
            <p:ph type="dt" sz="half" idx="10"/>
          </p:nvPr>
        </p:nvSpPr>
        <p:spPr/>
        <p:txBody>
          <a:bodyPr/>
          <a:lstStyle>
            <a:lvl1pPr>
              <a:defRPr/>
            </a:lvl1pPr>
          </a:lstStyle>
          <a:p>
            <a:pPr>
              <a:defRPr/>
            </a:pPr>
            <a:fld id="{C422D8D6-FB73-4EDE-B178-047BA6FBF17D}" type="datetimeFigureOut">
              <a:rPr lang="en-US"/>
              <a:pPr>
                <a:defRPr/>
              </a:pPr>
              <a:t>4/4/2020</a:t>
            </a:fld>
            <a:endParaRPr lang="en-CA"/>
          </a:p>
        </p:txBody>
      </p:sp>
      <p:sp>
        <p:nvSpPr>
          <p:cNvPr id="4" name="Footer Placeholder 4"/>
          <p:cNvSpPr>
            <a:spLocks noGrp="1"/>
          </p:cNvSpPr>
          <p:nvPr>
            <p:ph type="ftr" sz="quarter" idx="11"/>
          </p:nvPr>
        </p:nvSpPr>
        <p:spPr/>
        <p:txBody>
          <a:bodyPr/>
          <a:lstStyle>
            <a:lvl1pPr>
              <a:defRPr/>
            </a:lvl1pPr>
          </a:lstStyle>
          <a:p>
            <a:pPr>
              <a:defRPr/>
            </a:pPr>
            <a:endParaRPr lang="en-CA"/>
          </a:p>
        </p:txBody>
      </p:sp>
      <p:sp>
        <p:nvSpPr>
          <p:cNvPr id="5" name="Slide Number Placeholder 5"/>
          <p:cNvSpPr>
            <a:spLocks noGrp="1"/>
          </p:cNvSpPr>
          <p:nvPr>
            <p:ph type="sldNum" sz="quarter" idx="12"/>
          </p:nvPr>
        </p:nvSpPr>
        <p:spPr/>
        <p:txBody>
          <a:bodyPr/>
          <a:lstStyle>
            <a:lvl1pPr>
              <a:defRPr/>
            </a:lvl1pPr>
          </a:lstStyle>
          <a:p>
            <a:pPr>
              <a:defRPr/>
            </a:pPr>
            <a:fld id="{4D077368-7FF6-46FE-B36B-CEB05745642F}"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1D3D09A-EEC1-425C-A3F3-272BA692575F}" type="datetimeFigureOut">
              <a:rPr lang="en-US"/>
              <a:pPr>
                <a:defRPr/>
              </a:pPr>
              <a:t>4/4/2020</a:t>
            </a:fld>
            <a:endParaRPr lang="en-CA"/>
          </a:p>
        </p:txBody>
      </p:sp>
      <p:sp>
        <p:nvSpPr>
          <p:cNvPr id="3" name="Footer Placeholder 4"/>
          <p:cNvSpPr>
            <a:spLocks noGrp="1"/>
          </p:cNvSpPr>
          <p:nvPr>
            <p:ph type="ftr" sz="quarter" idx="11"/>
          </p:nvPr>
        </p:nvSpPr>
        <p:spPr/>
        <p:txBody>
          <a:bodyPr/>
          <a:lstStyle>
            <a:lvl1pPr>
              <a:defRPr/>
            </a:lvl1pPr>
          </a:lstStyle>
          <a:p>
            <a:pPr>
              <a:defRPr/>
            </a:pPr>
            <a:endParaRPr lang="en-CA"/>
          </a:p>
        </p:txBody>
      </p:sp>
      <p:sp>
        <p:nvSpPr>
          <p:cNvPr id="4" name="Slide Number Placeholder 5"/>
          <p:cNvSpPr>
            <a:spLocks noGrp="1"/>
          </p:cNvSpPr>
          <p:nvPr>
            <p:ph type="sldNum" sz="quarter" idx="12"/>
          </p:nvPr>
        </p:nvSpPr>
        <p:spPr/>
        <p:txBody>
          <a:bodyPr/>
          <a:lstStyle>
            <a:lvl1pPr>
              <a:defRPr/>
            </a:lvl1pPr>
          </a:lstStyle>
          <a:p>
            <a:pPr>
              <a:defRPr/>
            </a:pPr>
            <a:fld id="{7990EFCF-C367-4B1F-9B8F-69689156E91F}"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F3BDBCB-C108-465C-B986-C9F5CA7929C4}" type="datetimeFigureOut">
              <a:rPr lang="en-US"/>
              <a:pPr>
                <a:defRPr/>
              </a:pPr>
              <a:t>4/4/2020</a:t>
            </a:fld>
            <a:endParaRPr lang="en-CA"/>
          </a:p>
        </p:txBody>
      </p:sp>
      <p:sp>
        <p:nvSpPr>
          <p:cNvPr id="6" name="Footer Placeholder 4"/>
          <p:cNvSpPr>
            <a:spLocks noGrp="1"/>
          </p:cNvSpPr>
          <p:nvPr>
            <p:ph type="ftr" sz="quarter" idx="11"/>
          </p:nvPr>
        </p:nvSpPr>
        <p:spPr/>
        <p:txBody>
          <a:bodyPr/>
          <a:lstStyle>
            <a:lvl1pPr>
              <a:defRPr/>
            </a:lvl1pPr>
          </a:lstStyle>
          <a:p>
            <a:pPr>
              <a:defRPr/>
            </a:pPr>
            <a:endParaRPr lang="en-CA"/>
          </a:p>
        </p:txBody>
      </p:sp>
      <p:sp>
        <p:nvSpPr>
          <p:cNvPr id="7" name="Slide Number Placeholder 5"/>
          <p:cNvSpPr>
            <a:spLocks noGrp="1"/>
          </p:cNvSpPr>
          <p:nvPr>
            <p:ph type="sldNum" sz="quarter" idx="12"/>
          </p:nvPr>
        </p:nvSpPr>
        <p:spPr/>
        <p:txBody>
          <a:bodyPr/>
          <a:lstStyle>
            <a:lvl1pPr>
              <a:defRPr/>
            </a:lvl1pPr>
          </a:lstStyle>
          <a:p>
            <a:pPr>
              <a:defRPr/>
            </a:pPr>
            <a:fld id="{C8E704D9-ABA1-4E65-98A4-83A757E42841}"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BF217F-FD1A-49B3-B4BF-9966739A734F}" type="datetimeFigureOut">
              <a:rPr lang="en-US"/>
              <a:pPr>
                <a:defRPr/>
              </a:pPr>
              <a:t>4/4/2020</a:t>
            </a:fld>
            <a:endParaRPr lang="en-CA"/>
          </a:p>
        </p:txBody>
      </p:sp>
      <p:sp>
        <p:nvSpPr>
          <p:cNvPr id="6" name="Footer Placeholder 4"/>
          <p:cNvSpPr>
            <a:spLocks noGrp="1"/>
          </p:cNvSpPr>
          <p:nvPr>
            <p:ph type="ftr" sz="quarter" idx="11"/>
          </p:nvPr>
        </p:nvSpPr>
        <p:spPr/>
        <p:txBody>
          <a:bodyPr/>
          <a:lstStyle>
            <a:lvl1pPr>
              <a:defRPr/>
            </a:lvl1pPr>
          </a:lstStyle>
          <a:p>
            <a:pPr>
              <a:defRPr/>
            </a:pPr>
            <a:endParaRPr lang="en-CA"/>
          </a:p>
        </p:txBody>
      </p:sp>
      <p:sp>
        <p:nvSpPr>
          <p:cNvPr id="7" name="Slide Number Placeholder 5"/>
          <p:cNvSpPr>
            <a:spLocks noGrp="1"/>
          </p:cNvSpPr>
          <p:nvPr>
            <p:ph type="sldNum" sz="quarter" idx="12"/>
          </p:nvPr>
        </p:nvSpPr>
        <p:spPr/>
        <p:txBody>
          <a:bodyPr/>
          <a:lstStyle>
            <a:lvl1pPr>
              <a:defRPr/>
            </a:lvl1pPr>
          </a:lstStyle>
          <a:p>
            <a:pPr>
              <a:defRPr/>
            </a:pPr>
            <a:fld id="{48A4B893-DB2C-4443-8400-4DAC07011E22}"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F0ABCB55-2003-4AFC-A6A7-A62C92A840D0}" type="datetimeFigureOut">
              <a:rPr lang="en-US"/>
              <a:pPr>
                <a:defRPr/>
              </a:pPr>
              <a:t>4/4/2020</a:t>
            </a:fld>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F5EA0C05-342E-4EE8-9C61-AB710CB58EAD}"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BC49B5B2-D8A3-4E50-82A4-9BAD7F4204BB}" type="datetimeFigureOut">
              <a:rPr lang="en-US"/>
              <a:pPr>
                <a:defRPr/>
              </a:pPr>
              <a:t>4/4/2020</a:t>
            </a:fld>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1BC1D1E2-02EE-4E49-9DF5-15B4C64753A1}"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DD273DE-05E2-4237-8A61-323D6FB661B2}" type="datetimeFigureOut">
              <a:rPr lang="en-US"/>
              <a:pPr>
                <a:defRPr/>
              </a:pPr>
              <a:t>4/4/2020</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C6908B7-7607-4570-A01F-8FB626C97B47}"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5.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g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jpe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6.jpe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39.png"/><Relationship Id="rId7"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gif"/><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69.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2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64.jpeg"/><Relationship Id="rId4" Type="http://schemas.openxmlformats.org/officeDocument/2006/relationships/image" Target="../media/image73.jpeg"/></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10" Type="http://schemas.openxmlformats.org/officeDocument/2006/relationships/image" Target="../media/image80.jpeg"/><Relationship Id="rId4" Type="http://schemas.openxmlformats.org/officeDocument/2006/relationships/image" Target="../media/image76.jpeg"/><Relationship Id="rId9" Type="http://schemas.openxmlformats.org/officeDocument/2006/relationships/hyperlink" Target="http://digitalarchive.mcmaster.ca/islandora/object/macrepo:512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jpeg"/><Relationship Id="rId4" Type="http://schemas.openxmlformats.org/officeDocument/2006/relationships/image" Target="../media/image82.jpeg"/></Relationships>
</file>

<file path=ppt/slides/_rels/slide2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jpeg"/></Relationships>
</file>

<file path=ppt/slides/_rels/slide2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jpeg"/><Relationship Id="rId7" Type="http://schemas.openxmlformats.org/officeDocument/2006/relationships/image" Target="../media/image9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AG_TitlePage_edit.jpg"/>
          <p:cNvPicPr>
            <a:picLocks noChangeAspect="1"/>
          </p:cNvPicPr>
          <p:nvPr/>
        </p:nvPicPr>
        <p:blipFill>
          <a:blip r:embed="rId3" cstate="print"/>
          <a:stretch>
            <a:fillRect/>
          </a:stretch>
        </p:blipFill>
        <p:spPr>
          <a:xfrm>
            <a:off x="-1" y="0"/>
            <a:ext cx="9144001" cy="6929462"/>
          </a:xfrm>
          <a:prstGeom prst="rect">
            <a:avLst/>
          </a:prstGeom>
        </p:spPr>
      </p:pic>
      <p:sp>
        <p:nvSpPr>
          <p:cNvPr id="2" name="Title 1"/>
          <p:cNvSpPr>
            <a:spLocks noGrp="1"/>
          </p:cNvSpPr>
          <p:nvPr>
            <p:ph type="ctrTitle"/>
          </p:nvPr>
        </p:nvSpPr>
        <p:spPr>
          <a:xfrm>
            <a:off x="357158" y="332656"/>
            <a:ext cx="5256584" cy="864097"/>
          </a:xfrm>
        </p:spPr>
        <p:txBody>
          <a:bodyPr/>
          <a:lstStyle/>
          <a:p>
            <a:pPr eaLnBrk="1" hangingPunct="1">
              <a:defRPr/>
            </a:pPr>
            <a:r>
              <a:rPr lang="en-CA"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Lens above Lens</a:t>
            </a:r>
          </a:p>
        </p:txBody>
      </p:sp>
      <p:sp>
        <p:nvSpPr>
          <p:cNvPr id="3" name="Subtitle 2"/>
          <p:cNvSpPr>
            <a:spLocks noGrp="1"/>
          </p:cNvSpPr>
          <p:nvPr>
            <p:ph type="subTitle" idx="1"/>
          </p:nvPr>
        </p:nvSpPr>
        <p:spPr>
          <a:xfrm>
            <a:off x="619472" y="1052736"/>
            <a:ext cx="5176664" cy="985312"/>
          </a:xfrm>
        </p:spPr>
        <p:txBody>
          <a:bodyPr rtlCol="0">
            <a:normAutofit/>
          </a:bodyPr>
          <a:lstStyle/>
          <a:p>
            <a:pPr algn="l" eaLnBrk="1" fontAlgn="auto" hangingPunct="1">
              <a:spcAft>
                <a:spcPts val="0"/>
              </a:spcAft>
              <a:buFont typeface="Arial" pitchFamily="34" charset="0"/>
              <a:buNone/>
              <a:defRPr/>
            </a:pPr>
            <a:r>
              <a:rPr lang="en-CA" sz="2400"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The Development &amp; Use of Aerial Photography in WWI</a:t>
            </a:r>
          </a:p>
        </p:txBody>
      </p:sp>
      <p:sp>
        <p:nvSpPr>
          <p:cNvPr id="2053" name="TextBox 7"/>
          <p:cNvSpPr txBox="1">
            <a:spLocks noChangeArrowheads="1"/>
          </p:cNvSpPr>
          <p:nvPr/>
        </p:nvSpPr>
        <p:spPr bwMode="auto">
          <a:xfrm>
            <a:off x="611560" y="2420888"/>
            <a:ext cx="2985626" cy="584775"/>
          </a:xfrm>
          <a:prstGeom prst="rect">
            <a:avLst/>
          </a:prstGeom>
          <a:noFill/>
          <a:ln w="9525">
            <a:noFill/>
            <a:miter lim="800000"/>
            <a:headEnd/>
            <a:tailEnd/>
          </a:ln>
        </p:spPr>
        <p:txBody>
          <a:bodyPr wrap="none">
            <a:spAutoFit/>
          </a:bodyPr>
          <a:lstStyle/>
          <a:p>
            <a:r>
              <a:rPr lang="en-US" sz="1600" dirty="0" err="1">
                <a:solidFill>
                  <a:schemeClr val="bg1"/>
                </a:solidFill>
                <a:effectLst>
                  <a:outerShdw blurRad="38100" dist="38100" dir="2700000" algn="tl">
                    <a:srgbClr val="000000">
                      <a:alpha val="43137"/>
                    </a:srgbClr>
                  </a:outerShdw>
                </a:effectLst>
                <a:latin typeface="Verdana" pitchFamily="34" charset="0"/>
              </a:rPr>
              <a:t>Gord</a:t>
            </a:r>
            <a:r>
              <a:rPr lang="en-US" sz="1600" dirty="0">
                <a:solidFill>
                  <a:schemeClr val="bg1"/>
                </a:solidFill>
                <a:effectLst>
                  <a:outerShdw blurRad="38100" dist="38100" dir="2700000" algn="tl">
                    <a:srgbClr val="000000">
                      <a:alpha val="43137"/>
                    </a:srgbClr>
                  </a:outerShdw>
                </a:effectLst>
                <a:latin typeface="Verdana" pitchFamily="34" charset="0"/>
              </a:rPr>
              <a:t> </a:t>
            </a:r>
            <a:r>
              <a:rPr lang="en-US" sz="1600" dirty="0" smtClean="0">
                <a:solidFill>
                  <a:schemeClr val="bg1"/>
                </a:solidFill>
                <a:effectLst>
                  <a:outerShdw blurRad="38100" dist="38100" dir="2700000" algn="tl">
                    <a:srgbClr val="000000">
                      <a:alpha val="43137"/>
                    </a:srgbClr>
                  </a:outerShdw>
                </a:effectLst>
                <a:latin typeface="Verdana" pitchFamily="34" charset="0"/>
              </a:rPr>
              <a:t>Beck, Map </a:t>
            </a:r>
            <a:r>
              <a:rPr lang="en-US" sz="1600" dirty="0">
                <a:solidFill>
                  <a:schemeClr val="bg1"/>
                </a:solidFill>
                <a:effectLst>
                  <a:outerShdw blurRad="38100" dist="38100" dir="2700000" algn="tl">
                    <a:srgbClr val="000000">
                      <a:alpha val="43137"/>
                    </a:srgbClr>
                  </a:outerShdw>
                </a:effectLst>
                <a:latin typeface="Verdana" pitchFamily="34" charset="0"/>
              </a:rPr>
              <a:t>Specialist</a:t>
            </a:r>
          </a:p>
          <a:p>
            <a:r>
              <a:rPr lang="en-US" sz="1600" dirty="0">
                <a:solidFill>
                  <a:schemeClr val="bg1"/>
                </a:solidFill>
                <a:effectLst>
                  <a:outerShdw blurRad="38100" dist="38100" dir="2700000" algn="tl">
                    <a:srgbClr val="000000">
                      <a:alpha val="43137"/>
                    </a:srgbClr>
                  </a:outerShdw>
                </a:effectLst>
                <a:latin typeface="Verdana" pitchFamily="34" charset="0"/>
              </a:rPr>
              <a:t>Lloyd Reeds Map </a:t>
            </a:r>
            <a:r>
              <a:rPr lang="en-US" sz="1600" dirty="0" smtClean="0">
                <a:solidFill>
                  <a:schemeClr val="bg1"/>
                </a:solidFill>
                <a:effectLst>
                  <a:outerShdw blurRad="38100" dist="38100" dir="2700000" algn="tl">
                    <a:srgbClr val="000000">
                      <a:alpha val="43137"/>
                    </a:srgbClr>
                  </a:outerShdw>
                </a:effectLst>
                <a:latin typeface="Verdana" pitchFamily="34" charset="0"/>
              </a:rPr>
              <a:t>Collection</a:t>
            </a:r>
            <a:endParaRPr lang="en-US" sz="1600" dirty="0">
              <a:solidFill>
                <a:schemeClr val="bg1"/>
              </a:solidFill>
              <a:effectLst>
                <a:outerShdw blurRad="38100" dist="38100" dir="2700000" algn="tl">
                  <a:srgbClr val="000000">
                    <a:alpha val="43137"/>
                  </a:srgbClr>
                </a:outerShdw>
              </a:effectLst>
              <a:latin typeface="Verdana"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15918" y="3068960"/>
            <a:ext cx="2762022" cy="88286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116632"/>
            <a:ext cx="4367213" cy="523875"/>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Damage Assessment</a:t>
            </a:r>
          </a:p>
        </p:txBody>
      </p:sp>
      <p:grpSp>
        <p:nvGrpSpPr>
          <p:cNvPr id="21" name="Group 20"/>
          <p:cNvGrpSpPr/>
          <p:nvPr/>
        </p:nvGrpSpPr>
        <p:grpSpPr>
          <a:xfrm>
            <a:off x="4786313" y="836712"/>
            <a:ext cx="3857625" cy="5592275"/>
            <a:chOff x="4786313" y="836712"/>
            <a:chExt cx="3857625" cy="5592275"/>
          </a:xfrm>
        </p:grpSpPr>
        <p:pic>
          <p:nvPicPr>
            <p:cNvPr id="5123" name="Picture 3" descr="A_Messines_crop.jpg"/>
            <p:cNvPicPr>
              <a:picLocks noChangeAspect="1"/>
            </p:cNvPicPr>
            <p:nvPr/>
          </p:nvPicPr>
          <p:blipFill>
            <a:blip r:embed="rId3" cstate="print"/>
            <a:srcRect/>
            <a:stretch>
              <a:fillRect/>
            </a:stretch>
          </p:blipFill>
          <p:spPr bwMode="auto">
            <a:xfrm>
              <a:off x="4786313" y="836712"/>
              <a:ext cx="3857625" cy="500697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715125" y="1057375"/>
              <a:ext cx="1760538" cy="738187"/>
            </a:xfrm>
            <a:prstGeom prst="rect">
              <a:avLst/>
            </a:prstGeom>
            <a:noFill/>
          </p:spPr>
          <p:txBody>
            <a:bodyPr wrap="none">
              <a:spAutoFit/>
            </a:bodyPr>
            <a:lstStyle/>
            <a:p>
              <a:pPr algn="r">
                <a:defRPr/>
              </a:pPr>
              <a:r>
                <a:rPr lang="en-CA" sz="2400"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Messines</a:t>
              </a:r>
            </a:p>
            <a:p>
              <a:pPr algn="r">
                <a:defRPr/>
              </a:pPr>
              <a:r>
                <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a:t>
              </a:r>
            </a:p>
          </p:txBody>
        </p:sp>
        <p:grpSp>
          <p:nvGrpSpPr>
            <p:cNvPr id="14" name="Group 13"/>
            <p:cNvGrpSpPr/>
            <p:nvPr/>
          </p:nvGrpSpPr>
          <p:grpSpPr>
            <a:xfrm>
              <a:off x="5064543" y="5975702"/>
              <a:ext cx="2543307" cy="453285"/>
              <a:chOff x="5064543" y="5975702"/>
              <a:chExt cx="2543307" cy="453285"/>
            </a:xfrm>
          </p:grpSpPr>
          <p:pic>
            <p:nvPicPr>
              <p:cNvPr id="15" name="Picture 3" descr="Library Logo B&amp;W-transparent.tif"/>
              <p:cNvPicPr>
                <a:picLocks noChangeAspect="1"/>
              </p:cNvPicPr>
              <p:nvPr/>
            </p:nvPicPr>
            <p:blipFill>
              <a:blip r:embed="rId4" cstate="print"/>
              <a:srcRect/>
              <a:stretch>
                <a:fillRect/>
              </a:stretch>
            </p:blipFill>
            <p:spPr bwMode="auto">
              <a:xfrm>
                <a:off x="5064543" y="6021288"/>
                <a:ext cx="731594" cy="407699"/>
              </a:xfrm>
              <a:prstGeom prst="rect">
                <a:avLst/>
              </a:prstGeom>
              <a:noFill/>
              <a:ln w="9525">
                <a:noFill/>
                <a:miter lim="800000"/>
                <a:headEnd/>
                <a:tailEnd/>
              </a:ln>
            </p:spPr>
          </p:pic>
          <p:sp>
            <p:nvSpPr>
              <p:cNvPr id="16" name="TextBox 15"/>
              <p:cNvSpPr txBox="1"/>
              <p:nvPr/>
            </p:nvSpPr>
            <p:spPr>
              <a:xfrm>
                <a:off x="5796136" y="5975702"/>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#4801</a:t>
                </a:r>
                <a:endParaRPr lang="en-CA" sz="1100" dirty="0">
                  <a:latin typeface="Verdana" pitchFamily="34" charset="0"/>
                  <a:ea typeface="Verdana" pitchFamily="34" charset="0"/>
                  <a:cs typeface="Verdana" pitchFamily="34" charset="0"/>
                </a:endParaRPr>
              </a:p>
            </p:txBody>
          </p:sp>
        </p:grpSp>
      </p:grpSp>
      <p:grpSp>
        <p:nvGrpSpPr>
          <p:cNvPr id="20" name="Group 19"/>
          <p:cNvGrpSpPr/>
          <p:nvPr/>
        </p:nvGrpSpPr>
        <p:grpSpPr>
          <a:xfrm>
            <a:off x="500063" y="836712"/>
            <a:ext cx="3954462" cy="5565853"/>
            <a:chOff x="500063" y="836712"/>
            <a:chExt cx="3954462" cy="5565853"/>
          </a:xfrm>
        </p:grpSpPr>
        <p:pic>
          <p:nvPicPr>
            <p:cNvPr id="5122" name="Picture 2" descr="B_Messines_crop.jpg"/>
            <p:cNvPicPr>
              <a:picLocks noChangeAspect="1"/>
            </p:cNvPicPr>
            <p:nvPr/>
          </p:nvPicPr>
          <p:blipFill>
            <a:blip r:embed="rId5" cstate="print"/>
            <a:srcRect/>
            <a:stretch>
              <a:fillRect/>
            </a:stretch>
          </p:blipFill>
          <p:spPr bwMode="auto">
            <a:xfrm>
              <a:off x="500063" y="836712"/>
              <a:ext cx="3954462" cy="497205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500313" y="1033562"/>
              <a:ext cx="1760537" cy="738188"/>
            </a:xfrm>
            <a:prstGeom prst="rect">
              <a:avLst/>
            </a:prstGeom>
            <a:noFill/>
          </p:spPr>
          <p:txBody>
            <a:bodyPr wrap="none">
              <a:spAutoFit/>
            </a:bodyPr>
            <a:lstStyle/>
            <a:p>
              <a:pPr algn="r">
                <a:defRPr/>
              </a:pPr>
              <a:r>
                <a:rPr lang="en-CA" sz="2400"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Messines</a:t>
              </a:r>
            </a:p>
            <a:p>
              <a:pPr algn="r">
                <a:defRPr/>
              </a:pPr>
              <a:r>
                <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Before</a:t>
              </a:r>
            </a:p>
          </p:txBody>
        </p:sp>
        <p:grpSp>
          <p:nvGrpSpPr>
            <p:cNvPr id="17" name="Group 16"/>
            <p:cNvGrpSpPr/>
            <p:nvPr/>
          </p:nvGrpSpPr>
          <p:grpSpPr>
            <a:xfrm>
              <a:off x="659573" y="5949280"/>
              <a:ext cx="2543307" cy="453285"/>
              <a:chOff x="5064543" y="5975702"/>
              <a:chExt cx="2543307" cy="453285"/>
            </a:xfrm>
          </p:grpSpPr>
          <p:pic>
            <p:nvPicPr>
              <p:cNvPr id="18" name="Picture 3" descr="Library Logo B&amp;W-transparent.tif"/>
              <p:cNvPicPr>
                <a:picLocks noChangeAspect="1"/>
              </p:cNvPicPr>
              <p:nvPr/>
            </p:nvPicPr>
            <p:blipFill>
              <a:blip r:embed="rId4" cstate="print"/>
              <a:srcRect/>
              <a:stretch>
                <a:fillRect/>
              </a:stretch>
            </p:blipFill>
            <p:spPr bwMode="auto">
              <a:xfrm>
                <a:off x="5064543" y="6021288"/>
                <a:ext cx="731594" cy="407699"/>
              </a:xfrm>
              <a:prstGeom prst="rect">
                <a:avLst/>
              </a:prstGeom>
              <a:noFill/>
              <a:ln w="9525">
                <a:noFill/>
                <a:miter lim="800000"/>
                <a:headEnd/>
                <a:tailEnd/>
              </a:ln>
            </p:spPr>
          </p:pic>
          <p:sp>
            <p:nvSpPr>
              <p:cNvPr id="19" name="TextBox 18"/>
              <p:cNvSpPr txBox="1"/>
              <p:nvPr/>
            </p:nvSpPr>
            <p:spPr>
              <a:xfrm>
                <a:off x="5796136" y="5975702"/>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#4801</a:t>
                </a:r>
                <a:endParaRPr lang="en-CA" sz="1100" dirty="0">
                  <a:latin typeface="Verdana" pitchFamily="34" charset="0"/>
                  <a:ea typeface="Verdana" pitchFamily="34" charset="0"/>
                  <a:cs typeface="Verdana"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50" y="214313"/>
            <a:ext cx="4367213" cy="523875"/>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Damage Assessment</a:t>
            </a:r>
          </a:p>
        </p:txBody>
      </p:sp>
      <p:grpSp>
        <p:nvGrpSpPr>
          <p:cNvPr id="26" name="Group 25"/>
          <p:cNvGrpSpPr/>
          <p:nvPr/>
        </p:nvGrpSpPr>
        <p:grpSpPr>
          <a:xfrm>
            <a:off x="4643438" y="1073125"/>
            <a:ext cx="4214812" cy="4825384"/>
            <a:chOff x="4643438" y="1073125"/>
            <a:chExt cx="4214812" cy="4825384"/>
          </a:xfrm>
        </p:grpSpPr>
        <p:pic>
          <p:nvPicPr>
            <p:cNvPr id="6147" name="Picture 3" descr="A_Wyschaete_crop.jpg"/>
            <p:cNvPicPr>
              <a:picLocks noChangeAspect="1"/>
            </p:cNvPicPr>
            <p:nvPr/>
          </p:nvPicPr>
          <p:blipFill>
            <a:blip r:embed="rId3" cstate="print"/>
            <a:srcRect/>
            <a:stretch>
              <a:fillRect/>
            </a:stretch>
          </p:blipFill>
          <p:spPr bwMode="auto">
            <a:xfrm>
              <a:off x="4643438" y="1073125"/>
              <a:ext cx="4214812" cy="415607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4643438" y="1157262"/>
              <a:ext cx="2211387" cy="738188"/>
            </a:xfrm>
            <a:prstGeom prst="rect">
              <a:avLst/>
            </a:prstGeom>
            <a:noFill/>
          </p:spPr>
          <p:txBody>
            <a:bodyPr wrap="none">
              <a:spAutoFit/>
            </a:bodyPr>
            <a:lstStyle/>
            <a:p>
              <a:pPr algn="r">
                <a:defRPr/>
              </a:pPr>
              <a:r>
                <a:rPr lang="en-CA" sz="2400" b="1" dirty="0" err="1">
                  <a:solidFill>
                    <a:schemeClr val="bg2"/>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Wytschaete</a:t>
              </a:r>
              <a:endParaRPr lang="en-CA" sz="2400" b="1" dirty="0">
                <a:solidFill>
                  <a:schemeClr val="bg2"/>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r">
                <a:defRPr/>
              </a:pPr>
              <a:r>
                <a:rPr lang="en-CA" b="1" dirty="0">
                  <a:solidFill>
                    <a:schemeClr val="bg2"/>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a:t>
              </a:r>
            </a:p>
          </p:txBody>
        </p:sp>
        <p:grpSp>
          <p:nvGrpSpPr>
            <p:cNvPr id="19" name="Group 18"/>
            <p:cNvGrpSpPr/>
            <p:nvPr/>
          </p:nvGrpSpPr>
          <p:grpSpPr>
            <a:xfrm>
              <a:off x="5053029" y="5445224"/>
              <a:ext cx="2543307" cy="453285"/>
              <a:chOff x="5064543" y="5975702"/>
              <a:chExt cx="2543307" cy="453285"/>
            </a:xfrm>
          </p:grpSpPr>
          <p:pic>
            <p:nvPicPr>
              <p:cNvPr id="20" name="Picture 3" descr="Library Logo B&amp;W-transparent.tif"/>
              <p:cNvPicPr>
                <a:picLocks noChangeAspect="1"/>
              </p:cNvPicPr>
              <p:nvPr/>
            </p:nvPicPr>
            <p:blipFill>
              <a:blip r:embed="rId4" cstate="print"/>
              <a:srcRect/>
              <a:stretch>
                <a:fillRect/>
              </a:stretch>
            </p:blipFill>
            <p:spPr bwMode="auto">
              <a:xfrm>
                <a:off x="5064543" y="6021288"/>
                <a:ext cx="731594" cy="407699"/>
              </a:xfrm>
              <a:prstGeom prst="rect">
                <a:avLst/>
              </a:prstGeom>
              <a:noFill/>
              <a:ln w="9525">
                <a:noFill/>
                <a:miter lim="800000"/>
                <a:headEnd/>
                <a:tailEnd/>
              </a:ln>
            </p:spPr>
          </p:pic>
          <p:sp>
            <p:nvSpPr>
              <p:cNvPr id="21" name="TextBox 20"/>
              <p:cNvSpPr txBox="1"/>
              <p:nvPr/>
            </p:nvSpPr>
            <p:spPr>
              <a:xfrm>
                <a:off x="5796136" y="5975702"/>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#4931</a:t>
                </a:r>
                <a:endParaRPr lang="en-CA" sz="1100" dirty="0">
                  <a:latin typeface="Verdana" pitchFamily="34" charset="0"/>
                  <a:ea typeface="Verdana" pitchFamily="34" charset="0"/>
                  <a:cs typeface="Verdana" pitchFamily="34" charset="0"/>
                </a:endParaRPr>
              </a:p>
            </p:txBody>
          </p:sp>
        </p:grpSp>
      </p:grpSp>
      <p:grpSp>
        <p:nvGrpSpPr>
          <p:cNvPr id="25" name="Group 24"/>
          <p:cNvGrpSpPr/>
          <p:nvPr/>
        </p:nvGrpSpPr>
        <p:grpSpPr>
          <a:xfrm>
            <a:off x="355600" y="1085825"/>
            <a:ext cx="4097338" cy="4812684"/>
            <a:chOff x="355600" y="1085825"/>
            <a:chExt cx="4097338" cy="4812684"/>
          </a:xfrm>
        </p:grpSpPr>
        <p:pic>
          <p:nvPicPr>
            <p:cNvPr id="6146" name="Picture 2" descr="B_Wyschaete_crop.jpg"/>
            <p:cNvPicPr>
              <a:picLocks noChangeAspect="1"/>
            </p:cNvPicPr>
            <p:nvPr/>
          </p:nvPicPr>
          <p:blipFill>
            <a:blip r:embed="rId5" cstate="print"/>
            <a:srcRect/>
            <a:stretch>
              <a:fillRect/>
            </a:stretch>
          </p:blipFill>
          <p:spPr bwMode="auto">
            <a:xfrm>
              <a:off x="355600" y="1085825"/>
              <a:ext cx="4097338" cy="414337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57188" y="1157262"/>
              <a:ext cx="2211387" cy="738188"/>
            </a:xfrm>
            <a:prstGeom prst="rect">
              <a:avLst/>
            </a:prstGeom>
            <a:noFill/>
          </p:spPr>
          <p:txBody>
            <a:bodyPr wrap="none">
              <a:spAutoFit/>
            </a:bodyPr>
            <a:lstStyle/>
            <a:p>
              <a:pPr algn="r">
                <a:defRPr/>
              </a:pPr>
              <a:r>
                <a:rPr lang="en-CA" sz="2400" b="1" dirty="0" err="1">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Wytschaete</a:t>
              </a:r>
              <a:endParaRPr lang="en-CA" sz="2400"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r">
                <a:defRPr/>
              </a:pPr>
              <a:r>
                <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Before</a:t>
              </a:r>
            </a:p>
          </p:txBody>
        </p:sp>
        <p:grpSp>
          <p:nvGrpSpPr>
            <p:cNvPr id="22" name="Group 21"/>
            <p:cNvGrpSpPr/>
            <p:nvPr/>
          </p:nvGrpSpPr>
          <p:grpSpPr>
            <a:xfrm>
              <a:off x="539552" y="5445224"/>
              <a:ext cx="2543307" cy="453285"/>
              <a:chOff x="5064543" y="5975702"/>
              <a:chExt cx="2543307" cy="453285"/>
            </a:xfrm>
          </p:grpSpPr>
          <p:pic>
            <p:nvPicPr>
              <p:cNvPr id="23" name="Picture 3" descr="Library Logo B&amp;W-transparent.tif"/>
              <p:cNvPicPr>
                <a:picLocks noChangeAspect="1"/>
              </p:cNvPicPr>
              <p:nvPr/>
            </p:nvPicPr>
            <p:blipFill>
              <a:blip r:embed="rId4" cstate="print"/>
              <a:srcRect/>
              <a:stretch>
                <a:fillRect/>
              </a:stretch>
            </p:blipFill>
            <p:spPr bwMode="auto">
              <a:xfrm>
                <a:off x="5064543" y="6021288"/>
                <a:ext cx="731594" cy="407699"/>
              </a:xfrm>
              <a:prstGeom prst="rect">
                <a:avLst/>
              </a:prstGeom>
              <a:noFill/>
              <a:ln w="9525">
                <a:noFill/>
                <a:miter lim="800000"/>
                <a:headEnd/>
                <a:tailEnd/>
              </a:ln>
            </p:spPr>
          </p:pic>
          <p:sp>
            <p:nvSpPr>
              <p:cNvPr id="24" name="TextBox 23"/>
              <p:cNvSpPr txBox="1"/>
              <p:nvPr/>
            </p:nvSpPr>
            <p:spPr>
              <a:xfrm>
                <a:off x="5796136" y="5975702"/>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#4931</a:t>
                </a:r>
                <a:endParaRPr lang="en-CA" sz="1100" dirty="0">
                  <a:latin typeface="Verdana" pitchFamily="34" charset="0"/>
                  <a:ea typeface="Verdana" pitchFamily="34" charset="0"/>
                  <a:cs typeface="Verdana"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115616" y="692697"/>
            <a:ext cx="6840760" cy="6069908"/>
            <a:chOff x="1115616" y="692697"/>
            <a:chExt cx="6840760" cy="6069908"/>
          </a:xfrm>
        </p:grpSpPr>
        <p:pic>
          <p:nvPicPr>
            <p:cNvPr id="4" name="Picture 3" descr="Tanks.jpg"/>
            <p:cNvPicPr>
              <a:picLocks noChangeAspect="1"/>
            </p:cNvPicPr>
            <p:nvPr/>
          </p:nvPicPr>
          <p:blipFill>
            <a:blip r:embed="rId3" cstate="print"/>
            <a:stretch>
              <a:fillRect/>
            </a:stretch>
          </p:blipFill>
          <p:spPr>
            <a:xfrm>
              <a:off x="1115616" y="692697"/>
              <a:ext cx="6840760" cy="5385532"/>
            </a:xfrm>
            <a:prstGeom prst="rect">
              <a:avLst/>
            </a:prstGeom>
            <a:ln>
              <a:noFill/>
            </a:ln>
            <a:effectLst>
              <a:outerShdw blurRad="292100" dist="139700" dir="2700000" algn="tl" rotWithShape="0">
                <a:srgbClr val="333333">
                  <a:alpha val="65000"/>
                </a:srgbClr>
              </a:outerShdw>
            </a:effectLst>
          </p:spPr>
        </p:pic>
        <p:grpSp>
          <p:nvGrpSpPr>
            <p:cNvPr id="13" name="Group 12"/>
            <p:cNvGrpSpPr/>
            <p:nvPr/>
          </p:nvGrpSpPr>
          <p:grpSpPr>
            <a:xfrm>
              <a:off x="1475656" y="6309320"/>
              <a:ext cx="2543307" cy="453285"/>
              <a:chOff x="5064543" y="5975702"/>
              <a:chExt cx="2543307" cy="453285"/>
            </a:xfrm>
          </p:grpSpPr>
          <p:pic>
            <p:nvPicPr>
              <p:cNvPr id="14" name="Picture 3" descr="Library Logo B&amp;W-transparent.tif"/>
              <p:cNvPicPr>
                <a:picLocks noChangeAspect="1"/>
              </p:cNvPicPr>
              <p:nvPr/>
            </p:nvPicPr>
            <p:blipFill>
              <a:blip r:embed="rId4" cstate="print"/>
              <a:srcRect/>
              <a:stretch>
                <a:fillRect/>
              </a:stretch>
            </p:blipFill>
            <p:spPr bwMode="auto">
              <a:xfrm>
                <a:off x="5064543" y="6021288"/>
                <a:ext cx="731594" cy="407699"/>
              </a:xfrm>
              <a:prstGeom prst="rect">
                <a:avLst/>
              </a:prstGeom>
              <a:noFill/>
              <a:ln w="9525">
                <a:noFill/>
                <a:miter lim="800000"/>
                <a:headEnd/>
                <a:tailEnd/>
              </a:ln>
            </p:spPr>
          </p:pic>
          <p:sp>
            <p:nvSpPr>
              <p:cNvPr id="15" name="TextBox 14"/>
              <p:cNvSpPr txBox="1"/>
              <p:nvPr/>
            </p:nvSpPr>
            <p:spPr>
              <a:xfrm>
                <a:off x="5796136" y="5975702"/>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#4744</a:t>
                </a:r>
                <a:endParaRPr lang="en-CA" sz="1100" dirty="0">
                  <a:latin typeface="Verdana" pitchFamily="34" charset="0"/>
                  <a:ea typeface="Verdana" pitchFamily="34" charset="0"/>
                  <a:cs typeface="Verdana" pitchFamily="34" charset="0"/>
                </a:endParaRPr>
              </a:p>
            </p:txBody>
          </p:sp>
        </p:grpSp>
      </p:grpSp>
      <p:sp>
        <p:nvSpPr>
          <p:cNvPr id="3" name="TextBox 2"/>
          <p:cNvSpPr txBox="1"/>
          <p:nvPr/>
        </p:nvSpPr>
        <p:spPr>
          <a:xfrm>
            <a:off x="1043608" y="116632"/>
            <a:ext cx="1949450" cy="523875"/>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Scouting</a:t>
            </a:r>
          </a:p>
        </p:txBody>
      </p:sp>
      <p:grpSp>
        <p:nvGrpSpPr>
          <p:cNvPr id="17" name="Group 16"/>
          <p:cNvGrpSpPr/>
          <p:nvPr/>
        </p:nvGrpSpPr>
        <p:grpSpPr>
          <a:xfrm>
            <a:off x="1691680" y="692696"/>
            <a:ext cx="5184577" cy="5328592"/>
            <a:chOff x="1691680" y="692696"/>
            <a:chExt cx="5184577" cy="5328592"/>
          </a:xfrm>
        </p:grpSpPr>
        <p:sp>
          <p:nvSpPr>
            <p:cNvPr id="5" name="Oval 4"/>
            <p:cNvSpPr/>
            <p:nvPr/>
          </p:nvSpPr>
          <p:spPr>
            <a:xfrm>
              <a:off x="4644008" y="692696"/>
              <a:ext cx="2232249" cy="1944216"/>
            </a:xfrm>
            <a:prstGeom prst="ellipse">
              <a:avLst/>
            </a:prstGeom>
            <a:noFill/>
            <a:ln w="50800" cap="flat">
              <a:solidFill>
                <a:schemeClr val="bg1"/>
              </a:solidFill>
            </a:ln>
            <a:effectLst>
              <a:outerShdw blurRad="50800" dist="1143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extBox 8"/>
            <p:cNvSpPr txBox="1"/>
            <p:nvPr/>
          </p:nvSpPr>
          <p:spPr>
            <a:xfrm rot="18652996">
              <a:off x="2783172" y="3109807"/>
              <a:ext cx="1990725" cy="368300"/>
            </a:xfrm>
            <a:prstGeom prst="rect">
              <a:avLst/>
            </a:prstGeom>
            <a:noFill/>
            <a:effectLst>
              <a:outerShdw blurRad="50800" dist="114300" dir="5400000" algn="ctr" rotWithShape="0">
                <a:srgbClr val="000000">
                  <a:alpha val="43137"/>
                </a:srgbClr>
              </a:outerShdw>
            </a:effectLst>
          </p:spPr>
          <p:txBody>
            <a:bodyPr wrap="none">
              <a:spAutoFit/>
            </a:bodyPr>
            <a:lstStyle/>
            <a:p>
              <a:pPr>
                <a:defRPr/>
              </a:pPr>
              <a:r>
                <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Massed Tanks</a:t>
              </a:r>
            </a:p>
          </p:txBody>
        </p:sp>
        <p:sp>
          <p:nvSpPr>
            <p:cNvPr id="10" name="Right Arrow 9"/>
            <p:cNvSpPr/>
            <p:nvPr/>
          </p:nvSpPr>
          <p:spPr>
            <a:xfrm rot="19286523">
              <a:off x="4399778" y="2104650"/>
              <a:ext cx="571500" cy="571500"/>
            </a:xfrm>
            <a:prstGeom prst="rightArrow">
              <a:avLst/>
            </a:prstGeom>
            <a:solidFill>
              <a:schemeClr val="bg1"/>
            </a:solidFill>
            <a:ln>
              <a:solidFill>
                <a:schemeClr val="bg1"/>
              </a:solidFill>
            </a:ln>
            <a:effectLst>
              <a:outerShdw blurRad="508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Oval 11"/>
            <p:cNvSpPr/>
            <p:nvPr/>
          </p:nvSpPr>
          <p:spPr>
            <a:xfrm>
              <a:off x="1691680" y="4509120"/>
              <a:ext cx="1656184" cy="1512168"/>
            </a:xfrm>
            <a:prstGeom prst="ellipse">
              <a:avLst/>
            </a:prstGeom>
            <a:noFill/>
            <a:ln w="50800" cap="flat">
              <a:solidFill>
                <a:schemeClr val="bg1"/>
              </a:solidFill>
            </a:ln>
            <a:effectLst>
              <a:outerShdw blurRad="50800" dist="1143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ight Arrow 10"/>
            <p:cNvSpPr/>
            <p:nvPr/>
          </p:nvSpPr>
          <p:spPr>
            <a:xfrm rot="6800756">
              <a:off x="2717627" y="4166915"/>
              <a:ext cx="571500" cy="571500"/>
            </a:xfrm>
            <a:prstGeom prst="rightArrow">
              <a:avLst/>
            </a:prstGeom>
            <a:solidFill>
              <a:schemeClr val="bg1"/>
            </a:solidFill>
            <a:ln>
              <a:solidFill>
                <a:schemeClr val="bg1"/>
              </a:solidFill>
            </a:ln>
            <a:effectLst>
              <a:outerShdw blurRad="508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3608" y="188640"/>
            <a:ext cx="5731056" cy="523220"/>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Artillery &amp; </a:t>
            </a:r>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Target Spotting</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nvGrpSpPr>
          <p:cNvPr id="11" name="Group 10"/>
          <p:cNvGrpSpPr/>
          <p:nvPr/>
        </p:nvGrpSpPr>
        <p:grpSpPr>
          <a:xfrm>
            <a:off x="1076325" y="928688"/>
            <a:ext cx="6853238" cy="5761909"/>
            <a:chOff x="1076325" y="928688"/>
            <a:chExt cx="6853238" cy="5761909"/>
          </a:xfrm>
        </p:grpSpPr>
        <p:pic>
          <p:nvPicPr>
            <p:cNvPr id="4" name="Picture 3" descr="Artillery_Spotting_1.jpg"/>
            <p:cNvPicPr>
              <a:picLocks noChangeAspect="1"/>
            </p:cNvPicPr>
            <p:nvPr/>
          </p:nvPicPr>
          <p:blipFill>
            <a:blip r:embed="rId3" cstate="print"/>
            <a:stretch>
              <a:fillRect/>
            </a:stretch>
          </p:blipFill>
          <p:spPr>
            <a:xfrm>
              <a:off x="1076325" y="928688"/>
              <a:ext cx="6853238" cy="5170487"/>
            </a:xfrm>
            <a:prstGeom prst="rect">
              <a:avLst/>
            </a:prstGeom>
            <a:ln>
              <a:noFill/>
            </a:ln>
            <a:effectLst>
              <a:outerShdw blurRad="292100" dist="139700" dir="2700000" algn="tl" rotWithShape="0">
                <a:srgbClr val="333333">
                  <a:alpha val="65000"/>
                </a:srgbClr>
              </a:outerShdw>
            </a:effectLst>
          </p:spPr>
        </p:pic>
        <p:grpSp>
          <p:nvGrpSpPr>
            <p:cNvPr id="5" name="Group 4"/>
            <p:cNvGrpSpPr/>
            <p:nvPr/>
          </p:nvGrpSpPr>
          <p:grpSpPr>
            <a:xfrm>
              <a:off x="1259632" y="6237312"/>
              <a:ext cx="2543307" cy="453285"/>
              <a:chOff x="5064543" y="5975702"/>
              <a:chExt cx="2543307" cy="453285"/>
            </a:xfrm>
          </p:grpSpPr>
          <p:pic>
            <p:nvPicPr>
              <p:cNvPr id="6" name="Picture 3" descr="Library Logo B&amp;W-transparent.tif"/>
              <p:cNvPicPr>
                <a:picLocks noChangeAspect="1"/>
              </p:cNvPicPr>
              <p:nvPr/>
            </p:nvPicPr>
            <p:blipFill>
              <a:blip r:embed="rId4" cstate="print"/>
              <a:srcRect/>
              <a:stretch>
                <a:fillRect/>
              </a:stretch>
            </p:blipFill>
            <p:spPr bwMode="auto">
              <a:xfrm>
                <a:off x="5064543" y="6021288"/>
                <a:ext cx="731594" cy="407699"/>
              </a:xfrm>
              <a:prstGeom prst="rect">
                <a:avLst/>
              </a:prstGeom>
              <a:noFill/>
              <a:ln w="9525">
                <a:noFill/>
                <a:miter lim="800000"/>
                <a:headEnd/>
                <a:tailEnd/>
              </a:ln>
            </p:spPr>
          </p:pic>
          <p:sp>
            <p:nvSpPr>
              <p:cNvPr id="7" name="TextBox 6"/>
              <p:cNvSpPr txBox="1"/>
              <p:nvPr/>
            </p:nvSpPr>
            <p:spPr>
              <a:xfrm>
                <a:off x="5796136" y="5975702"/>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#4887</a:t>
                </a:r>
                <a:endParaRPr lang="en-CA" sz="1100" dirty="0">
                  <a:latin typeface="Verdana" pitchFamily="34" charset="0"/>
                  <a:ea typeface="Verdana" pitchFamily="34" charset="0"/>
                  <a:cs typeface="Verdana" pitchFamily="34" charset="0"/>
                </a:endParaRPr>
              </a:p>
            </p:txBody>
          </p:sp>
        </p:grpSp>
      </p:grpSp>
      <p:grpSp>
        <p:nvGrpSpPr>
          <p:cNvPr id="12" name="Group 11"/>
          <p:cNvGrpSpPr/>
          <p:nvPr/>
        </p:nvGrpSpPr>
        <p:grpSpPr>
          <a:xfrm>
            <a:off x="1467044" y="1268760"/>
            <a:ext cx="2888932" cy="1035278"/>
            <a:chOff x="5868144" y="260648"/>
            <a:chExt cx="2888932" cy="1035278"/>
          </a:xfrm>
        </p:grpSpPr>
        <p:sp>
          <p:nvSpPr>
            <p:cNvPr id="8" name="TextBox 7"/>
            <p:cNvSpPr txBox="1"/>
            <p:nvPr/>
          </p:nvSpPr>
          <p:spPr>
            <a:xfrm>
              <a:off x="5868144" y="260648"/>
              <a:ext cx="2888932" cy="369332"/>
            </a:xfrm>
            <a:prstGeom prst="rect">
              <a:avLst/>
            </a:prstGeom>
            <a:noFill/>
            <a:effectLst>
              <a:outerShdw blurRad="50800" dist="114300" dir="5400000" algn="ctr" rotWithShape="0">
                <a:srgbClr val="000000">
                  <a:alpha val="43137"/>
                </a:srgbClr>
              </a:outerShdw>
            </a:effectLst>
          </p:spPr>
          <p:txBody>
            <a:bodyPr wrap="none">
              <a:spAutoFit/>
            </a:bodyPr>
            <a:lstStyle/>
            <a:p>
              <a:pPr>
                <a:defRPr/>
              </a:pPr>
              <a:r>
                <a:rPr lang="en-CA"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Smoke from Artillery</a:t>
              </a:r>
              <a:endPar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9" name="Right Arrow 8"/>
            <p:cNvSpPr/>
            <p:nvPr/>
          </p:nvSpPr>
          <p:spPr>
            <a:xfrm rot="3627645">
              <a:off x="6691963" y="724426"/>
              <a:ext cx="571500" cy="571500"/>
            </a:xfrm>
            <a:prstGeom prst="rightArrow">
              <a:avLst/>
            </a:prstGeom>
            <a:solidFill>
              <a:schemeClr val="bg1"/>
            </a:solidFill>
            <a:ln>
              <a:solidFill>
                <a:schemeClr val="bg1"/>
              </a:solidFill>
            </a:ln>
            <a:effectLst>
              <a:outerShdw blurRad="508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683568" y="764704"/>
            <a:ext cx="4320480" cy="6014731"/>
            <a:chOff x="683568" y="764704"/>
            <a:chExt cx="4320480" cy="6014731"/>
          </a:xfrm>
        </p:grpSpPr>
        <p:pic>
          <p:nvPicPr>
            <p:cNvPr id="1026" name="Picture 2" descr="K:\NGC_Oct4_2014\NGC_images\Turenne_Foliage.jpg"/>
            <p:cNvPicPr>
              <a:picLocks noChangeAspect="1" noChangeArrowheads="1"/>
            </p:cNvPicPr>
            <p:nvPr/>
          </p:nvPicPr>
          <p:blipFill>
            <a:blip r:embed="rId3" cstate="print"/>
            <a:srcRect/>
            <a:stretch>
              <a:fillRect/>
            </a:stretch>
          </p:blipFill>
          <p:spPr bwMode="auto">
            <a:xfrm>
              <a:off x="683568" y="764704"/>
              <a:ext cx="4320480" cy="5502655"/>
            </a:xfrm>
            <a:prstGeom prst="rect">
              <a:avLst/>
            </a:prstGeom>
            <a:ln>
              <a:noFill/>
            </a:ln>
            <a:effectLst>
              <a:outerShdw blurRad="292100" dist="139700" dir="2700000" algn="tl" rotWithShape="0">
                <a:srgbClr val="333333">
                  <a:alpha val="65000"/>
                </a:srgbClr>
              </a:outerShdw>
            </a:effectLst>
          </p:spPr>
        </p:pic>
        <p:pic>
          <p:nvPicPr>
            <p:cNvPr id="14" name="Picture 3" descr="Library Logo B&amp;W-transparent.tif"/>
            <p:cNvPicPr>
              <a:picLocks noChangeAspect="1"/>
            </p:cNvPicPr>
            <p:nvPr/>
          </p:nvPicPr>
          <p:blipFill>
            <a:blip r:embed="rId4" cstate="print"/>
            <a:srcRect/>
            <a:stretch>
              <a:fillRect/>
            </a:stretch>
          </p:blipFill>
          <p:spPr bwMode="auto">
            <a:xfrm>
              <a:off x="857224" y="6381328"/>
              <a:ext cx="714380" cy="398107"/>
            </a:xfrm>
            <a:prstGeom prst="rect">
              <a:avLst/>
            </a:prstGeom>
            <a:noFill/>
            <a:ln w="9525">
              <a:noFill/>
              <a:miter lim="800000"/>
              <a:headEnd/>
              <a:tailEnd/>
            </a:ln>
          </p:spPr>
        </p:pic>
        <p:sp>
          <p:nvSpPr>
            <p:cNvPr id="15" name="Rectangle 14"/>
            <p:cNvSpPr/>
            <p:nvPr/>
          </p:nvSpPr>
          <p:spPr>
            <a:xfrm>
              <a:off x="1571604" y="6420859"/>
              <a:ext cx="1643058" cy="246221"/>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Digital Archive #5096</a:t>
              </a:r>
              <a:endParaRPr lang="en-CA" sz="1000" dirty="0">
                <a:latin typeface="Verdana" pitchFamily="34" charset="0"/>
                <a:ea typeface="Verdana" pitchFamily="34" charset="0"/>
                <a:cs typeface="Verdana" pitchFamily="34" charset="0"/>
              </a:endParaRPr>
            </a:p>
          </p:txBody>
        </p:sp>
      </p:grpSp>
      <p:sp>
        <p:nvSpPr>
          <p:cNvPr id="4" name="TextBox 3"/>
          <p:cNvSpPr txBox="1"/>
          <p:nvPr/>
        </p:nvSpPr>
        <p:spPr>
          <a:xfrm>
            <a:off x="285750" y="214313"/>
            <a:ext cx="4638675" cy="523875"/>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Camouflage Detection</a:t>
            </a:r>
          </a:p>
        </p:txBody>
      </p:sp>
      <p:pic>
        <p:nvPicPr>
          <p:cNvPr id="3" name="Picture 2" descr="Stereoscope.jpg"/>
          <p:cNvPicPr>
            <a:picLocks noChangeAspect="1"/>
          </p:cNvPicPr>
          <p:nvPr/>
        </p:nvPicPr>
        <p:blipFill>
          <a:blip r:embed="rId5" cstate="print"/>
          <a:stretch>
            <a:fillRect/>
          </a:stretch>
        </p:blipFill>
        <p:spPr>
          <a:xfrm>
            <a:off x="6084168" y="404664"/>
            <a:ext cx="2551180" cy="4034233"/>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7392852" y="4509120"/>
            <a:ext cx="1571636" cy="400110"/>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WWI Stereoscope (Finnegan, 2006)</a:t>
            </a:r>
            <a:endParaRPr lang="en-CA" sz="1000" dirty="0">
              <a:latin typeface="Verdana" pitchFamily="34" charset="0"/>
              <a:ea typeface="Verdana" pitchFamily="34" charset="0"/>
              <a:cs typeface="Verdana" pitchFamily="34" charset="0"/>
            </a:endParaRPr>
          </a:p>
        </p:txBody>
      </p:sp>
      <p:pic>
        <p:nvPicPr>
          <p:cNvPr id="8" name="Picture 7" descr="Chameleon.jpg"/>
          <p:cNvPicPr>
            <a:picLocks noChangeAspect="1"/>
          </p:cNvPicPr>
          <p:nvPr/>
        </p:nvPicPr>
        <p:blipFill>
          <a:blip r:embed="rId6" cstate="print"/>
          <a:stretch>
            <a:fillRect/>
          </a:stretch>
        </p:blipFill>
        <p:spPr>
          <a:xfrm>
            <a:off x="5580112" y="4725144"/>
            <a:ext cx="1622263" cy="1697352"/>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7236296" y="5899338"/>
            <a:ext cx="1763688" cy="553998"/>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Chameleon Insignia for French Camouflage Unit (Finnegan, 2006)</a:t>
            </a:r>
            <a:endParaRPr lang="en-CA" sz="1000" dirty="0">
              <a:latin typeface="Verdana" pitchFamily="34" charset="0"/>
              <a:ea typeface="Verdana" pitchFamily="34" charset="0"/>
              <a:cs typeface="Verdana" pitchFamily="34" charset="0"/>
            </a:endParaRPr>
          </a:p>
        </p:txBody>
      </p:sp>
      <p:grpSp>
        <p:nvGrpSpPr>
          <p:cNvPr id="13" name="Group 12"/>
          <p:cNvGrpSpPr/>
          <p:nvPr/>
        </p:nvGrpSpPr>
        <p:grpSpPr>
          <a:xfrm>
            <a:off x="755576" y="1484784"/>
            <a:ext cx="4153701" cy="2520280"/>
            <a:chOff x="755576" y="1556792"/>
            <a:chExt cx="4153701" cy="2520280"/>
          </a:xfrm>
        </p:grpSpPr>
        <p:sp>
          <p:nvSpPr>
            <p:cNvPr id="10" name="Oval 9"/>
            <p:cNvSpPr/>
            <p:nvPr/>
          </p:nvSpPr>
          <p:spPr>
            <a:xfrm>
              <a:off x="1259632" y="1988840"/>
              <a:ext cx="2448272" cy="2088232"/>
            </a:xfrm>
            <a:prstGeom prst="ellipse">
              <a:avLst/>
            </a:prstGeom>
            <a:noFill/>
            <a:ln w="38100">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Down Arrow 10"/>
            <p:cNvSpPr/>
            <p:nvPr/>
          </p:nvSpPr>
          <p:spPr>
            <a:xfrm rot="19225442">
              <a:off x="1339491" y="1955874"/>
              <a:ext cx="504056" cy="432048"/>
            </a:xfrm>
            <a:prstGeom prst="downArrow">
              <a:avLst/>
            </a:prstGeom>
            <a:solidFill>
              <a:schemeClr val="bg1"/>
            </a:solidFill>
            <a:ln>
              <a:solidFill>
                <a:schemeClr val="bg1"/>
              </a:solidFill>
            </a:ln>
            <a:effectLst>
              <a:outerShdw blurRad="50800" dist="88900" dir="4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755576" y="1556792"/>
              <a:ext cx="4153701" cy="369332"/>
            </a:xfrm>
            <a:prstGeom prst="rect">
              <a:avLst/>
            </a:prstGeom>
            <a:noFill/>
            <a:effectLst>
              <a:outerShdw blurRad="50800" dist="76200" dir="7980000" algn="ctr" rotWithShape="0">
                <a:srgbClr val="000000">
                  <a:alpha val="43137"/>
                </a:srgbClr>
              </a:outerShdw>
            </a:effectLst>
          </p:spPr>
          <p:txBody>
            <a:bodyPr wrap="none" rtlCol="0">
              <a:spAutoFit/>
            </a:bodyPr>
            <a:lstStyle/>
            <a:p>
              <a:r>
                <a:rPr lang="en-CA" b="1" dirty="0" smtClean="0">
                  <a:solidFill>
                    <a:schemeClr val="bg1"/>
                  </a:solidFill>
                  <a:latin typeface="Verdana" pitchFamily="34" charset="0"/>
                  <a:ea typeface="Verdana" pitchFamily="34" charset="0"/>
                  <a:cs typeface="Verdana" pitchFamily="34" charset="0"/>
                </a:rPr>
                <a:t>German Huts Hidden in Woods</a:t>
              </a:r>
              <a:endParaRPr lang="en-CA" b="1" dirty="0">
                <a:solidFill>
                  <a:schemeClr val="bg1"/>
                </a:solidFill>
                <a:latin typeface="Verdana" pitchFamily="34" charset="0"/>
                <a:ea typeface="Verdana" pitchFamily="34" charset="0"/>
                <a:cs typeface="Verdan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50" y="214313"/>
            <a:ext cx="6008376" cy="523220"/>
          </a:xfrm>
          <a:prstGeom prst="rect">
            <a:avLst/>
          </a:prstGeom>
          <a:noFill/>
        </p:spPr>
        <p:txBody>
          <a:bodyPr wrap="none">
            <a:spAutoFit/>
          </a:bodyPr>
          <a:lstStyle/>
          <a:p>
            <a:pPr>
              <a:defRPr/>
            </a:pPr>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Attack and Defence Planning</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nvGrpSpPr>
          <p:cNvPr id="10" name="Group 9"/>
          <p:cNvGrpSpPr/>
          <p:nvPr/>
        </p:nvGrpSpPr>
        <p:grpSpPr>
          <a:xfrm>
            <a:off x="683568" y="857232"/>
            <a:ext cx="6897686" cy="5771396"/>
            <a:chOff x="683568" y="857232"/>
            <a:chExt cx="6897686" cy="5771396"/>
          </a:xfrm>
        </p:grpSpPr>
        <p:pic>
          <p:nvPicPr>
            <p:cNvPr id="3" name="Picture 2" descr="Canal_du_Nord_photo.jpg"/>
            <p:cNvPicPr>
              <a:picLocks noChangeAspect="1"/>
            </p:cNvPicPr>
            <p:nvPr/>
          </p:nvPicPr>
          <p:blipFill>
            <a:blip r:embed="rId3" cstate="print"/>
            <a:stretch>
              <a:fillRect/>
            </a:stretch>
          </p:blipFill>
          <p:spPr>
            <a:xfrm>
              <a:off x="714348" y="857232"/>
              <a:ext cx="6866906" cy="5206892"/>
            </a:xfrm>
            <a:prstGeom prst="rect">
              <a:avLst/>
            </a:prstGeom>
            <a:ln>
              <a:solidFill>
                <a:schemeClr val="tx1"/>
              </a:solidFill>
            </a:ln>
            <a:effectLst>
              <a:outerShdw blurRad="292100" dist="139700" dir="2700000" algn="tl" rotWithShape="0">
                <a:srgbClr val="333333">
                  <a:alpha val="65000"/>
                </a:srgbClr>
              </a:outerShdw>
            </a:effectLst>
          </p:spPr>
        </p:pic>
        <p:pic>
          <p:nvPicPr>
            <p:cNvPr id="6" name="Picture 3" descr="Library Logo B&amp;W-transparent.tif"/>
            <p:cNvPicPr>
              <a:picLocks noChangeAspect="1"/>
            </p:cNvPicPr>
            <p:nvPr/>
          </p:nvPicPr>
          <p:blipFill>
            <a:blip r:embed="rId4" cstate="print"/>
            <a:srcRect/>
            <a:stretch>
              <a:fillRect/>
            </a:stretch>
          </p:blipFill>
          <p:spPr bwMode="auto">
            <a:xfrm>
              <a:off x="683568" y="6215082"/>
              <a:ext cx="741740" cy="413546"/>
            </a:xfrm>
            <a:prstGeom prst="rect">
              <a:avLst/>
            </a:prstGeom>
            <a:noFill/>
            <a:ln w="9525">
              <a:noFill/>
              <a:miter lim="800000"/>
              <a:headEnd/>
              <a:tailEnd/>
            </a:ln>
          </p:spPr>
        </p:pic>
        <p:sp>
          <p:nvSpPr>
            <p:cNvPr id="7" name="TextBox 6"/>
            <p:cNvSpPr txBox="1"/>
            <p:nvPr/>
          </p:nvSpPr>
          <p:spPr>
            <a:xfrm>
              <a:off x="1360964" y="6279123"/>
              <a:ext cx="1665841" cy="246221"/>
            </a:xfrm>
            <a:prstGeom prst="rect">
              <a:avLst/>
            </a:prstGeom>
            <a:noFill/>
          </p:spPr>
          <p:txBody>
            <a:bodyPr wrap="none" rtlCol="0">
              <a:spAutoFit/>
            </a:bodyPr>
            <a:lstStyle/>
            <a:p>
              <a:r>
                <a:rPr lang="en-CA" sz="1000" dirty="0" smtClean="0">
                  <a:latin typeface="Verdana" pitchFamily="34" charset="0"/>
                  <a:ea typeface="Verdana" pitchFamily="34" charset="0"/>
                  <a:cs typeface="Verdana" pitchFamily="34" charset="0"/>
                </a:rPr>
                <a:t>Digital Archives #4698</a:t>
              </a:r>
              <a:endParaRPr lang="en-CA" sz="1000" dirty="0">
                <a:latin typeface="Verdana" pitchFamily="34" charset="0"/>
                <a:ea typeface="Verdana" pitchFamily="34" charset="0"/>
                <a:cs typeface="Verdana" pitchFamily="34" charset="0"/>
              </a:endParaRPr>
            </a:p>
          </p:txBody>
        </p:sp>
      </p:grpSp>
      <p:grpSp>
        <p:nvGrpSpPr>
          <p:cNvPr id="11" name="Group 10"/>
          <p:cNvGrpSpPr/>
          <p:nvPr/>
        </p:nvGrpSpPr>
        <p:grpSpPr>
          <a:xfrm>
            <a:off x="3275856" y="1865659"/>
            <a:ext cx="5616624" cy="4915369"/>
            <a:chOff x="3275856" y="1865659"/>
            <a:chExt cx="5616624" cy="4915369"/>
          </a:xfrm>
        </p:grpSpPr>
        <p:pic>
          <p:nvPicPr>
            <p:cNvPr id="4" name="Picture 3" descr="Canal_du_Nord_map.jpg"/>
            <p:cNvPicPr>
              <a:picLocks noChangeAspect="1"/>
            </p:cNvPicPr>
            <p:nvPr/>
          </p:nvPicPr>
          <p:blipFill>
            <a:blip r:embed="rId5" cstate="print"/>
            <a:stretch>
              <a:fillRect/>
            </a:stretch>
          </p:blipFill>
          <p:spPr>
            <a:xfrm>
              <a:off x="3275856" y="1865659"/>
              <a:ext cx="5616624" cy="4371653"/>
            </a:xfrm>
            <a:prstGeom prst="rect">
              <a:avLst/>
            </a:prstGeom>
            <a:ln>
              <a:solidFill>
                <a:schemeClr val="tx1"/>
              </a:solidFill>
            </a:ln>
            <a:effectLst>
              <a:outerShdw blurRad="292100" dist="139700" dir="2700000" algn="tl" rotWithShape="0">
                <a:srgbClr val="333333">
                  <a:alpha val="65000"/>
                </a:srgbClr>
              </a:outerShdw>
            </a:effectLst>
          </p:spPr>
        </p:pic>
        <p:pic>
          <p:nvPicPr>
            <p:cNvPr id="8" name="Picture 3" descr="Library Logo B&amp;W-transparent.tif"/>
            <p:cNvPicPr>
              <a:picLocks noChangeAspect="1"/>
            </p:cNvPicPr>
            <p:nvPr/>
          </p:nvPicPr>
          <p:blipFill>
            <a:blip r:embed="rId4" cstate="print"/>
            <a:srcRect/>
            <a:stretch>
              <a:fillRect/>
            </a:stretch>
          </p:blipFill>
          <p:spPr bwMode="auto">
            <a:xfrm>
              <a:off x="3275856" y="6367482"/>
              <a:ext cx="741740" cy="413546"/>
            </a:xfrm>
            <a:prstGeom prst="rect">
              <a:avLst/>
            </a:prstGeom>
            <a:noFill/>
            <a:ln w="9525">
              <a:noFill/>
              <a:miter lim="800000"/>
              <a:headEnd/>
              <a:tailEnd/>
            </a:ln>
          </p:spPr>
        </p:pic>
        <p:sp>
          <p:nvSpPr>
            <p:cNvPr id="9" name="TextBox 8"/>
            <p:cNvSpPr txBox="1"/>
            <p:nvPr/>
          </p:nvSpPr>
          <p:spPr>
            <a:xfrm>
              <a:off x="3953252" y="6431523"/>
              <a:ext cx="1665841" cy="246221"/>
            </a:xfrm>
            <a:prstGeom prst="rect">
              <a:avLst/>
            </a:prstGeom>
            <a:noFill/>
          </p:spPr>
          <p:txBody>
            <a:bodyPr wrap="none" rtlCol="0">
              <a:spAutoFit/>
            </a:bodyPr>
            <a:lstStyle/>
            <a:p>
              <a:r>
                <a:rPr lang="en-CA" sz="1000" dirty="0" smtClean="0">
                  <a:latin typeface="Verdana" pitchFamily="34" charset="0"/>
                  <a:ea typeface="Verdana" pitchFamily="34" charset="0"/>
                  <a:cs typeface="Verdana" pitchFamily="34" charset="0"/>
                </a:rPr>
                <a:t>Digital Archives #4864</a:t>
              </a:r>
              <a:endParaRPr lang="en-CA" sz="1000" dirty="0">
                <a:latin typeface="Verdana" pitchFamily="34" charset="0"/>
                <a:ea typeface="Verdana" pitchFamily="34" charset="0"/>
                <a:cs typeface="Verdan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3238" y="214313"/>
            <a:ext cx="3033725" cy="1384995"/>
          </a:xfrm>
          <a:prstGeom prst="rect">
            <a:avLst/>
          </a:prstGeom>
          <a:noFill/>
        </p:spPr>
        <p:txBody>
          <a:bodyPr wrap="square">
            <a:spAutoFit/>
          </a:bodyPr>
          <a:lstStyle/>
          <a:p>
            <a:pPr>
              <a:defRPr/>
            </a:pPr>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Psychological</a:t>
            </a:r>
          </a:p>
          <a:p>
            <a:pPr>
              <a:defRPr/>
            </a:pPr>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Analysis of the Enemy</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nvGrpSpPr>
          <p:cNvPr id="11" name="Group 10"/>
          <p:cNvGrpSpPr/>
          <p:nvPr/>
        </p:nvGrpSpPr>
        <p:grpSpPr>
          <a:xfrm>
            <a:off x="3779912" y="72008"/>
            <a:ext cx="4536503" cy="6669360"/>
            <a:chOff x="3779912" y="72008"/>
            <a:chExt cx="4536503" cy="6669360"/>
          </a:xfrm>
        </p:grpSpPr>
        <p:pic>
          <p:nvPicPr>
            <p:cNvPr id="10242" name="Picture 3" descr="Gheluvelt.jpg"/>
            <p:cNvPicPr>
              <a:picLocks noChangeAspect="1"/>
            </p:cNvPicPr>
            <p:nvPr/>
          </p:nvPicPr>
          <p:blipFill>
            <a:blip r:embed="rId3" cstate="print"/>
            <a:srcRect/>
            <a:stretch>
              <a:fillRect/>
            </a:stretch>
          </p:blipFill>
          <p:spPr bwMode="auto">
            <a:xfrm>
              <a:off x="3779912" y="72008"/>
              <a:ext cx="4536503" cy="5950245"/>
            </a:xfrm>
            <a:prstGeom prst="rect">
              <a:avLst/>
            </a:prstGeom>
            <a:ln>
              <a:noFill/>
            </a:ln>
            <a:effectLst>
              <a:outerShdw blurRad="292100" dist="139700" dir="2700000" algn="tl" rotWithShape="0">
                <a:srgbClr val="333333">
                  <a:alpha val="65000"/>
                </a:srgbClr>
              </a:outerShdw>
            </a:effectLst>
          </p:spPr>
        </p:pic>
        <p:grpSp>
          <p:nvGrpSpPr>
            <p:cNvPr id="9" name="Group 8"/>
            <p:cNvGrpSpPr/>
            <p:nvPr/>
          </p:nvGrpSpPr>
          <p:grpSpPr>
            <a:xfrm>
              <a:off x="3923928" y="6169868"/>
              <a:ext cx="2745961" cy="571500"/>
              <a:chOff x="251520" y="4653136"/>
              <a:chExt cx="2745961" cy="571500"/>
            </a:xfrm>
          </p:grpSpPr>
          <p:pic>
            <p:nvPicPr>
              <p:cNvPr id="7" name="Picture 3" descr="Library Logo B&amp;W-transparent.tif"/>
              <p:cNvPicPr>
                <a:picLocks noChangeAspect="1"/>
              </p:cNvPicPr>
              <p:nvPr/>
            </p:nvPicPr>
            <p:blipFill>
              <a:blip r:embed="rId4" cstate="print"/>
              <a:srcRect/>
              <a:stretch>
                <a:fillRect/>
              </a:stretch>
            </p:blipFill>
            <p:spPr bwMode="auto">
              <a:xfrm>
                <a:off x="251520" y="4653136"/>
                <a:ext cx="1025525" cy="571500"/>
              </a:xfrm>
              <a:prstGeom prst="rect">
                <a:avLst/>
              </a:prstGeom>
              <a:noFill/>
              <a:ln w="9525">
                <a:noFill/>
                <a:miter lim="800000"/>
                <a:headEnd/>
                <a:tailEnd/>
              </a:ln>
            </p:spPr>
          </p:pic>
          <p:sp>
            <p:nvSpPr>
              <p:cNvPr id="8" name="TextBox 7"/>
              <p:cNvSpPr txBox="1"/>
              <p:nvPr/>
            </p:nvSpPr>
            <p:spPr>
              <a:xfrm>
                <a:off x="1331640" y="4797152"/>
                <a:ext cx="1665841" cy="246221"/>
              </a:xfrm>
              <a:prstGeom prst="rect">
                <a:avLst/>
              </a:prstGeom>
              <a:noFill/>
            </p:spPr>
            <p:txBody>
              <a:bodyPr wrap="none" rtlCol="0">
                <a:spAutoFit/>
              </a:bodyPr>
              <a:lstStyle/>
              <a:p>
                <a:r>
                  <a:rPr lang="en-CA" sz="1000" dirty="0" smtClean="0">
                    <a:latin typeface="Verdana" pitchFamily="34" charset="0"/>
                    <a:ea typeface="Verdana" pitchFamily="34" charset="0"/>
                    <a:cs typeface="Verdana" pitchFamily="34" charset="0"/>
                  </a:rPr>
                  <a:t>Digital Archives #4668</a:t>
                </a:r>
                <a:endParaRPr lang="en-CA" sz="1000" dirty="0">
                  <a:latin typeface="Verdana" pitchFamily="34" charset="0"/>
                  <a:ea typeface="Verdana" pitchFamily="34" charset="0"/>
                  <a:cs typeface="Verdana" pitchFamily="34" charset="0"/>
                </a:endParaRPr>
              </a:p>
            </p:txBody>
          </p:sp>
        </p:grpSp>
      </p:grpSp>
      <p:grpSp>
        <p:nvGrpSpPr>
          <p:cNvPr id="20" name="Group 19"/>
          <p:cNvGrpSpPr/>
          <p:nvPr/>
        </p:nvGrpSpPr>
        <p:grpSpPr>
          <a:xfrm>
            <a:off x="3923928" y="334397"/>
            <a:ext cx="4132559" cy="4256012"/>
            <a:chOff x="3923928" y="334397"/>
            <a:chExt cx="4132559" cy="4256012"/>
          </a:xfrm>
        </p:grpSpPr>
        <p:sp>
          <p:nvSpPr>
            <p:cNvPr id="13" name="Oval 12"/>
            <p:cNvSpPr/>
            <p:nvPr/>
          </p:nvSpPr>
          <p:spPr>
            <a:xfrm>
              <a:off x="4860032" y="1700808"/>
              <a:ext cx="1440160" cy="1296144"/>
            </a:xfrm>
            <a:prstGeom prst="ellipse">
              <a:avLst/>
            </a:prstGeom>
            <a:noFill/>
            <a:ln w="50800" cap="flat">
              <a:solidFill>
                <a:schemeClr val="bg1"/>
              </a:solidFill>
            </a:ln>
            <a:effectLst>
              <a:outerShdw blurRad="50800" dist="1143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TextBox 13"/>
            <p:cNvSpPr txBox="1"/>
            <p:nvPr/>
          </p:nvSpPr>
          <p:spPr>
            <a:xfrm>
              <a:off x="5004048" y="334397"/>
              <a:ext cx="3052439" cy="646331"/>
            </a:xfrm>
            <a:prstGeom prst="rect">
              <a:avLst/>
            </a:prstGeom>
            <a:noFill/>
            <a:effectLst>
              <a:outerShdw blurRad="50800" dist="63500" dir="5400000" algn="ctr" rotWithShape="0">
                <a:srgbClr val="000000">
                  <a:alpha val="43137"/>
                </a:srgbClr>
              </a:outerShdw>
            </a:effectLst>
          </p:spPr>
          <p:txBody>
            <a:bodyPr wrap="none">
              <a:spAutoFit/>
            </a:bodyPr>
            <a:lstStyle/>
            <a:p>
              <a:pPr>
                <a:defRPr/>
              </a:pPr>
              <a:r>
                <a:rPr lang="en-CA"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German field hospital</a:t>
              </a:r>
            </a:p>
            <a:p>
              <a:pPr>
                <a:defRPr/>
              </a:pPr>
              <a:r>
                <a:rPr lang="en-CA"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and military cemetery</a:t>
              </a:r>
              <a:endPar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5" name="Right Arrow 14"/>
            <p:cNvSpPr/>
            <p:nvPr/>
          </p:nvSpPr>
          <p:spPr>
            <a:xfrm rot="6800756">
              <a:off x="5957987" y="1142579"/>
              <a:ext cx="571500" cy="571500"/>
            </a:xfrm>
            <a:prstGeom prst="rightArrow">
              <a:avLst/>
            </a:prstGeom>
            <a:solidFill>
              <a:schemeClr val="bg1"/>
            </a:solidFill>
            <a:ln>
              <a:solidFill>
                <a:schemeClr val="bg1"/>
              </a:solidFill>
            </a:ln>
            <a:effectLst>
              <a:outerShdw blurRad="508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extBox 15"/>
            <p:cNvSpPr txBox="1"/>
            <p:nvPr/>
          </p:nvSpPr>
          <p:spPr>
            <a:xfrm>
              <a:off x="3923928" y="3488296"/>
              <a:ext cx="1941557" cy="369332"/>
            </a:xfrm>
            <a:prstGeom prst="rect">
              <a:avLst/>
            </a:prstGeom>
            <a:noFill/>
            <a:effectLst>
              <a:outerShdw blurRad="50800" dist="50800" dir="5400000" algn="ctr" rotWithShape="0">
                <a:srgbClr val="000000">
                  <a:alpha val="43137"/>
                </a:srgbClr>
              </a:outerShdw>
            </a:effectLst>
          </p:spPr>
          <p:txBody>
            <a:bodyPr wrap="none">
              <a:spAutoFit/>
            </a:bodyPr>
            <a:lstStyle/>
            <a:p>
              <a:pPr>
                <a:defRPr/>
              </a:pPr>
              <a:r>
                <a:rPr lang="en-CA"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Casualties Up</a:t>
              </a:r>
              <a:endPar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7" name="TextBox 16"/>
            <p:cNvSpPr txBox="1"/>
            <p:nvPr/>
          </p:nvSpPr>
          <p:spPr>
            <a:xfrm>
              <a:off x="3984295" y="4214818"/>
              <a:ext cx="1883849" cy="369332"/>
            </a:xfrm>
            <a:prstGeom prst="rect">
              <a:avLst/>
            </a:prstGeom>
            <a:noFill/>
            <a:effectLst>
              <a:outerShdw blurRad="50800" dist="50800" dir="5400000" algn="ctr" rotWithShape="0">
                <a:srgbClr val="000000">
                  <a:alpha val="43137"/>
                </a:srgbClr>
              </a:outerShdw>
            </a:effectLst>
          </p:spPr>
          <p:txBody>
            <a:bodyPr wrap="none">
              <a:spAutoFit/>
            </a:bodyPr>
            <a:lstStyle/>
            <a:p>
              <a:pPr>
                <a:defRPr/>
              </a:pPr>
              <a:r>
                <a:rPr lang="en-CA"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Morale Down</a:t>
              </a:r>
              <a:endPar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8" name="Right Arrow 17"/>
            <p:cNvSpPr/>
            <p:nvPr/>
          </p:nvSpPr>
          <p:spPr>
            <a:xfrm rot="16200000">
              <a:off x="5875200" y="3483122"/>
              <a:ext cx="304153" cy="338784"/>
            </a:xfrm>
            <a:prstGeom prst="rightArrow">
              <a:avLst/>
            </a:prstGeom>
            <a:solidFill>
              <a:schemeClr val="bg1"/>
            </a:solidFill>
            <a:ln>
              <a:solidFill>
                <a:schemeClr val="bg1"/>
              </a:solidFill>
            </a:ln>
            <a:effectLst>
              <a:outerShdw blurRad="508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Right Arrow 18"/>
            <p:cNvSpPr/>
            <p:nvPr/>
          </p:nvSpPr>
          <p:spPr>
            <a:xfrm rot="5400000">
              <a:off x="5875199" y="4268941"/>
              <a:ext cx="304153" cy="338784"/>
            </a:xfrm>
            <a:prstGeom prst="rightArrow">
              <a:avLst/>
            </a:prstGeom>
            <a:solidFill>
              <a:schemeClr val="bg1"/>
            </a:solidFill>
            <a:ln>
              <a:solidFill>
                <a:schemeClr val="bg1"/>
              </a:solidFill>
            </a:ln>
            <a:effectLst>
              <a:outerShdw blurRad="508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5536" y="1988840"/>
            <a:ext cx="2646258" cy="3445648"/>
          </a:xfrm>
          <a:prstGeom prst="rect">
            <a:avLst/>
          </a:prstGeom>
          <a:ln w="12700">
            <a:solidFill>
              <a:schemeClr val="tx1"/>
            </a:solidFill>
          </a:ln>
          <a:effectLst>
            <a:outerShdw blurRad="76200" dist="127000" dir="2400000" algn="ctr" rotWithShape="0">
              <a:srgbClr val="000000">
                <a:alpha val="43137"/>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50" y="214313"/>
            <a:ext cx="5997575" cy="523875"/>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Collection for Mapping</a:t>
            </a:r>
          </a:p>
        </p:txBody>
      </p:sp>
      <p:grpSp>
        <p:nvGrpSpPr>
          <p:cNvPr id="15" name="Group 14"/>
          <p:cNvGrpSpPr/>
          <p:nvPr/>
        </p:nvGrpSpPr>
        <p:grpSpPr>
          <a:xfrm>
            <a:off x="714348" y="857232"/>
            <a:ext cx="8273647" cy="4732008"/>
            <a:chOff x="714348" y="857232"/>
            <a:chExt cx="8273647" cy="4732008"/>
          </a:xfrm>
        </p:grpSpPr>
        <p:pic>
          <p:nvPicPr>
            <p:cNvPr id="26626" name="Picture 2" descr="Diagram of aircraft taking overlapping air photos"/>
            <p:cNvPicPr>
              <a:picLocks noChangeAspect="1" noChangeArrowheads="1"/>
            </p:cNvPicPr>
            <p:nvPr/>
          </p:nvPicPr>
          <p:blipFill>
            <a:blip r:embed="rId3" cstate="print"/>
            <a:srcRect/>
            <a:stretch>
              <a:fillRect/>
            </a:stretch>
          </p:blipFill>
          <p:spPr bwMode="auto">
            <a:xfrm>
              <a:off x="4929190" y="857232"/>
              <a:ext cx="4058805" cy="2841162"/>
            </a:xfrm>
            <a:prstGeom prst="rect">
              <a:avLst/>
            </a:prstGeom>
            <a:ln>
              <a:noFill/>
            </a:ln>
            <a:effectLst>
              <a:outerShdw blurRad="292100" dist="139700" dir="2700000" algn="tl" rotWithShape="0">
                <a:srgbClr val="333333">
                  <a:alpha val="65000"/>
                </a:srgbClr>
              </a:outerShdw>
            </a:effectLst>
          </p:spPr>
        </p:pic>
        <p:grpSp>
          <p:nvGrpSpPr>
            <p:cNvPr id="14" name="Group 13"/>
            <p:cNvGrpSpPr/>
            <p:nvPr/>
          </p:nvGrpSpPr>
          <p:grpSpPr>
            <a:xfrm>
              <a:off x="714348" y="1000108"/>
              <a:ext cx="3946525" cy="4589132"/>
              <a:chOff x="714348" y="1000108"/>
              <a:chExt cx="3946525" cy="4589132"/>
            </a:xfrm>
          </p:grpSpPr>
          <p:pic>
            <p:nvPicPr>
              <p:cNvPr id="8" name="Picture 7" descr="Hayter_Photo.jpg"/>
              <p:cNvPicPr>
                <a:picLocks noChangeAspect="1"/>
              </p:cNvPicPr>
              <p:nvPr/>
            </p:nvPicPr>
            <p:blipFill>
              <a:blip r:embed="rId4" cstate="print"/>
              <a:stretch>
                <a:fillRect/>
              </a:stretch>
            </p:blipFill>
            <p:spPr>
              <a:xfrm>
                <a:off x="714348" y="1000108"/>
                <a:ext cx="3946525" cy="4000500"/>
              </a:xfrm>
              <a:prstGeom prst="rect">
                <a:avLst/>
              </a:prstGeom>
              <a:ln>
                <a:solidFill>
                  <a:schemeClr val="tx1"/>
                </a:solidFill>
              </a:ln>
              <a:effectLst>
                <a:outerShdw blurRad="292100" dist="139700" dir="2700000" algn="tl" rotWithShape="0">
                  <a:srgbClr val="333333">
                    <a:alpha val="65000"/>
                  </a:srgbClr>
                </a:outerShdw>
              </a:effectLst>
            </p:spPr>
          </p:pic>
          <p:pic>
            <p:nvPicPr>
              <p:cNvPr id="11" name="Picture 3" descr="Library Logo B&amp;W-transparent.tif"/>
              <p:cNvPicPr>
                <a:picLocks noChangeAspect="1"/>
              </p:cNvPicPr>
              <p:nvPr/>
            </p:nvPicPr>
            <p:blipFill>
              <a:blip r:embed="rId5" cstate="print"/>
              <a:srcRect/>
              <a:stretch>
                <a:fillRect/>
              </a:stretch>
            </p:blipFill>
            <p:spPr bwMode="auto">
              <a:xfrm>
                <a:off x="755576" y="5175694"/>
                <a:ext cx="741740" cy="413546"/>
              </a:xfrm>
              <a:prstGeom prst="rect">
                <a:avLst/>
              </a:prstGeom>
              <a:noFill/>
              <a:ln w="9525">
                <a:noFill/>
                <a:miter lim="800000"/>
                <a:headEnd/>
                <a:tailEnd/>
              </a:ln>
            </p:spPr>
          </p:pic>
          <p:sp>
            <p:nvSpPr>
              <p:cNvPr id="12" name="TextBox 11"/>
              <p:cNvSpPr txBox="1"/>
              <p:nvPr/>
            </p:nvSpPr>
            <p:spPr>
              <a:xfrm>
                <a:off x="1475656" y="5271011"/>
                <a:ext cx="2529860" cy="246221"/>
              </a:xfrm>
              <a:prstGeom prst="rect">
                <a:avLst/>
              </a:prstGeom>
              <a:noFill/>
            </p:spPr>
            <p:txBody>
              <a:bodyPr wrap="none" rtlCol="0">
                <a:spAutoFit/>
              </a:bodyPr>
              <a:lstStyle/>
              <a:p>
                <a:r>
                  <a:rPr lang="en-CA" sz="1000" dirty="0" smtClean="0">
                    <a:latin typeface="Verdana" pitchFamily="34" charset="0"/>
                    <a:ea typeface="Verdana" pitchFamily="34" charset="0"/>
                    <a:cs typeface="Verdana" pitchFamily="34" charset="0"/>
                  </a:rPr>
                  <a:t>Digital Archives Lieut. G.R.E. </a:t>
                </a:r>
                <a:r>
                  <a:rPr lang="en-CA" sz="1000" dirty="0" err="1" smtClean="0">
                    <a:latin typeface="Verdana" pitchFamily="34" charset="0"/>
                    <a:ea typeface="Verdana" pitchFamily="34" charset="0"/>
                    <a:cs typeface="Verdana" pitchFamily="34" charset="0"/>
                  </a:rPr>
                  <a:t>Hayter</a:t>
                </a:r>
                <a:endParaRPr lang="en-CA" sz="1000" dirty="0">
                  <a:latin typeface="Verdana" pitchFamily="34" charset="0"/>
                  <a:ea typeface="Verdana" pitchFamily="34" charset="0"/>
                  <a:cs typeface="Verdana" pitchFamily="34" charset="0"/>
                </a:endParaRPr>
              </a:p>
            </p:txBody>
          </p:sp>
        </p:grpSp>
      </p:grpSp>
      <p:grpSp>
        <p:nvGrpSpPr>
          <p:cNvPr id="19" name="Group 18"/>
          <p:cNvGrpSpPr/>
          <p:nvPr/>
        </p:nvGrpSpPr>
        <p:grpSpPr>
          <a:xfrm>
            <a:off x="4355976" y="2204864"/>
            <a:ext cx="3992685" cy="4608512"/>
            <a:chOff x="4355976" y="2204864"/>
            <a:chExt cx="3992685" cy="4608512"/>
          </a:xfrm>
        </p:grpSpPr>
        <p:grpSp>
          <p:nvGrpSpPr>
            <p:cNvPr id="16" name="Group 15"/>
            <p:cNvGrpSpPr/>
            <p:nvPr/>
          </p:nvGrpSpPr>
          <p:grpSpPr>
            <a:xfrm>
              <a:off x="4355976" y="2204864"/>
              <a:ext cx="3992685" cy="4608512"/>
              <a:chOff x="4355976" y="2204864"/>
              <a:chExt cx="3992685" cy="4608512"/>
            </a:xfrm>
          </p:grpSpPr>
          <p:pic>
            <p:nvPicPr>
              <p:cNvPr id="7" name="Picture 6" descr="Hayter_Map.jpg"/>
              <p:cNvPicPr>
                <a:picLocks noChangeAspect="1"/>
              </p:cNvPicPr>
              <p:nvPr/>
            </p:nvPicPr>
            <p:blipFill>
              <a:blip r:embed="rId6" cstate="print"/>
              <a:stretch>
                <a:fillRect/>
              </a:stretch>
            </p:blipFill>
            <p:spPr>
              <a:xfrm>
                <a:off x="4357686" y="2204864"/>
                <a:ext cx="3990975" cy="4000500"/>
              </a:xfrm>
              <a:prstGeom prst="rect">
                <a:avLst/>
              </a:prstGeom>
              <a:ln>
                <a:solidFill>
                  <a:schemeClr val="tx1"/>
                </a:solidFill>
              </a:ln>
              <a:effectLst>
                <a:outerShdw blurRad="292100" dist="139700" dir="2700000" algn="tl" rotWithShape="0">
                  <a:srgbClr val="333333">
                    <a:alpha val="65000"/>
                  </a:srgbClr>
                </a:outerShdw>
              </a:effectLst>
            </p:spPr>
          </p:pic>
          <p:pic>
            <p:nvPicPr>
              <p:cNvPr id="9" name="Picture 3" descr="Library Logo B&amp;W-transparent.tif"/>
              <p:cNvPicPr>
                <a:picLocks noChangeAspect="1"/>
              </p:cNvPicPr>
              <p:nvPr/>
            </p:nvPicPr>
            <p:blipFill>
              <a:blip r:embed="rId5" cstate="print"/>
              <a:srcRect/>
              <a:stretch>
                <a:fillRect/>
              </a:stretch>
            </p:blipFill>
            <p:spPr bwMode="auto">
              <a:xfrm>
                <a:off x="4355976" y="6399830"/>
                <a:ext cx="741740" cy="413546"/>
              </a:xfrm>
              <a:prstGeom prst="rect">
                <a:avLst/>
              </a:prstGeom>
              <a:noFill/>
              <a:ln w="9525">
                <a:noFill/>
                <a:miter lim="800000"/>
                <a:headEnd/>
                <a:tailEnd/>
              </a:ln>
            </p:spPr>
          </p:pic>
          <p:sp>
            <p:nvSpPr>
              <p:cNvPr id="13" name="TextBox 12"/>
              <p:cNvSpPr txBox="1"/>
              <p:nvPr/>
            </p:nvSpPr>
            <p:spPr>
              <a:xfrm>
                <a:off x="5076056" y="6453336"/>
                <a:ext cx="2529860" cy="246221"/>
              </a:xfrm>
              <a:prstGeom prst="rect">
                <a:avLst/>
              </a:prstGeom>
              <a:noFill/>
            </p:spPr>
            <p:txBody>
              <a:bodyPr wrap="none" rtlCol="0">
                <a:spAutoFit/>
              </a:bodyPr>
              <a:lstStyle/>
              <a:p>
                <a:r>
                  <a:rPr lang="en-CA" sz="1000" dirty="0" smtClean="0">
                    <a:latin typeface="Verdana" pitchFamily="34" charset="0"/>
                    <a:ea typeface="Verdana" pitchFamily="34" charset="0"/>
                    <a:cs typeface="Verdana" pitchFamily="34" charset="0"/>
                  </a:rPr>
                  <a:t>Digital Archives Lieut. G.R.E. </a:t>
                </a:r>
                <a:r>
                  <a:rPr lang="en-CA" sz="1000" dirty="0" err="1" smtClean="0">
                    <a:latin typeface="Verdana" pitchFamily="34" charset="0"/>
                    <a:ea typeface="Verdana" pitchFamily="34" charset="0"/>
                    <a:cs typeface="Verdana" pitchFamily="34" charset="0"/>
                  </a:rPr>
                  <a:t>Hayter</a:t>
                </a:r>
                <a:endParaRPr lang="en-CA" sz="1000" dirty="0">
                  <a:latin typeface="Verdana" pitchFamily="34" charset="0"/>
                  <a:ea typeface="Verdana" pitchFamily="34" charset="0"/>
                  <a:cs typeface="Verdana" pitchFamily="34" charset="0"/>
                </a:endParaRPr>
              </a:p>
            </p:txBody>
          </p:sp>
        </p:grpSp>
        <p:sp>
          <p:nvSpPr>
            <p:cNvPr id="17" name="TextBox 16"/>
            <p:cNvSpPr txBox="1"/>
            <p:nvPr/>
          </p:nvSpPr>
          <p:spPr>
            <a:xfrm>
              <a:off x="5220072" y="3573016"/>
              <a:ext cx="3087705" cy="369332"/>
            </a:xfrm>
            <a:prstGeom prst="rect">
              <a:avLst/>
            </a:prstGeom>
            <a:noFill/>
            <a:effectLst>
              <a:outerShdw blurRad="50800" dist="50800" dir="3420000" algn="ctr" rotWithShape="0">
                <a:srgbClr val="000000">
                  <a:alpha val="43137"/>
                </a:srgbClr>
              </a:outerShdw>
            </a:effectLst>
          </p:spPr>
          <p:txBody>
            <a:bodyPr wrap="none" rtlCol="0">
              <a:spAutoFit/>
            </a:bodyPr>
            <a:lstStyle/>
            <a:p>
              <a:r>
                <a:rPr lang="en-CA" b="1" dirty="0" smtClean="0">
                  <a:solidFill>
                    <a:schemeClr val="bg1"/>
                  </a:solidFill>
                  <a:latin typeface="Verdana" pitchFamily="34" charset="0"/>
                  <a:ea typeface="Verdana" pitchFamily="34" charset="0"/>
                  <a:cs typeface="Verdana" pitchFamily="34" charset="0"/>
                </a:rPr>
                <a:t>Map from Aerial Photo</a:t>
              </a:r>
              <a:endParaRPr lang="en-CA" b="1" dirty="0">
                <a:solidFill>
                  <a:schemeClr val="bg1"/>
                </a:solidFill>
                <a:latin typeface="Verdana" pitchFamily="34" charset="0"/>
                <a:ea typeface="Verdana" pitchFamily="34" charset="0"/>
                <a:cs typeface="Verdana" pitchFamily="34" charset="0"/>
              </a:endParaRPr>
            </a:p>
          </p:txBody>
        </p:sp>
        <p:sp>
          <p:nvSpPr>
            <p:cNvPr id="18" name="Right Arrow 17"/>
            <p:cNvSpPr/>
            <p:nvPr/>
          </p:nvSpPr>
          <p:spPr>
            <a:xfrm rot="11455621">
              <a:off x="4615205" y="3328189"/>
              <a:ext cx="504056" cy="504056"/>
            </a:xfrm>
            <a:prstGeom prst="rightArrow">
              <a:avLst/>
            </a:prstGeom>
            <a:solidFill>
              <a:schemeClr val="bg1"/>
            </a:solidFill>
            <a:ln>
              <a:solidFill>
                <a:schemeClr val="bg1"/>
              </a:solidFill>
            </a:ln>
            <a:effectLst>
              <a:outerShdw blurRad="50800" dist="88900" dir="21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Box 6"/>
          <p:cNvSpPr txBox="1">
            <a:spLocks noChangeArrowheads="1"/>
          </p:cNvSpPr>
          <p:nvPr/>
        </p:nvSpPr>
        <p:spPr bwMode="auto">
          <a:xfrm>
            <a:off x="4981858" y="1087576"/>
            <a:ext cx="3816350" cy="1477328"/>
          </a:xfrm>
          <a:prstGeom prst="rect">
            <a:avLst/>
          </a:prstGeom>
          <a:noFill/>
          <a:ln w="9525">
            <a:noFill/>
            <a:miter lim="800000"/>
            <a:headEnd/>
            <a:tailEnd/>
          </a:ln>
        </p:spPr>
        <p:txBody>
          <a:bodyPr>
            <a:spAutoFit/>
          </a:bodyPr>
          <a:lstStyle/>
          <a:p>
            <a:r>
              <a:rPr lang="en-CA" sz="1600" dirty="0">
                <a:latin typeface="Verdana" pitchFamily="34" charset="0"/>
              </a:rPr>
              <a:t>“Photographic Reconnaissance is a most difficult and ungrateful part of aerial observation. It gets more recognition and credit from the enemy than any one else</a:t>
            </a:r>
            <a:r>
              <a:rPr lang="en-CA" sz="1600" dirty="0" smtClean="0">
                <a:latin typeface="Verdana" pitchFamily="34" charset="0"/>
              </a:rPr>
              <a:t>.”</a:t>
            </a:r>
            <a:endParaRPr lang="en-CA" sz="1600" dirty="0">
              <a:latin typeface="Verdana" pitchFamily="34" charset="0"/>
            </a:endParaRPr>
          </a:p>
          <a:p>
            <a:r>
              <a:rPr lang="en-CA" sz="1000" dirty="0">
                <a:latin typeface="Verdana" pitchFamily="34" charset="0"/>
              </a:rPr>
              <a:t>Major E. Steichen, U.S. Air </a:t>
            </a:r>
            <a:r>
              <a:rPr lang="en-CA" sz="1000" dirty="0" smtClean="0">
                <a:latin typeface="Verdana" pitchFamily="34" charset="0"/>
              </a:rPr>
              <a:t>Service (1917) </a:t>
            </a:r>
            <a:endParaRPr lang="en-CA" sz="1000" dirty="0">
              <a:latin typeface="Verdana" pitchFamily="34" charset="0"/>
            </a:endParaRPr>
          </a:p>
        </p:txBody>
      </p:sp>
      <p:sp>
        <p:nvSpPr>
          <p:cNvPr id="8" name="TextBox 7"/>
          <p:cNvSpPr txBox="1"/>
          <p:nvPr/>
        </p:nvSpPr>
        <p:spPr>
          <a:xfrm>
            <a:off x="268288" y="260350"/>
            <a:ext cx="8670963" cy="523220"/>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“War of the Lenses” </a:t>
            </a:r>
            <a:r>
              <a:rPr lang="en-CA"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leads to GIS, GPS &amp; Google Earth</a:t>
            </a:r>
            <a:endParaRPr lang="en-CA"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nvGrpSpPr>
          <p:cNvPr id="11" name="Group 10"/>
          <p:cNvGrpSpPr/>
          <p:nvPr/>
        </p:nvGrpSpPr>
        <p:grpSpPr>
          <a:xfrm>
            <a:off x="295275" y="836712"/>
            <a:ext cx="4433929" cy="2262080"/>
            <a:chOff x="295275" y="1050925"/>
            <a:chExt cx="5175287" cy="2552570"/>
          </a:xfrm>
        </p:grpSpPr>
        <p:pic>
          <p:nvPicPr>
            <p:cNvPr id="5" name="Picture 4" descr="BillyBishop_crop.jpg"/>
            <p:cNvPicPr>
              <a:picLocks noChangeAspect="1"/>
            </p:cNvPicPr>
            <p:nvPr/>
          </p:nvPicPr>
          <p:blipFill>
            <a:blip r:embed="rId3" cstate="print"/>
            <a:stretch>
              <a:fillRect/>
            </a:stretch>
          </p:blipFill>
          <p:spPr>
            <a:xfrm>
              <a:off x="295275" y="1050925"/>
              <a:ext cx="5094288" cy="2214563"/>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6"/>
            <p:cNvSpPr txBox="1"/>
            <p:nvPr/>
          </p:nvSpPr>
          <p:spPr>
            <a:xfrm>
              <a:off x="4384993" y="3325655"/>
              <a:ext cx="1085569" cy="277840"/>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Billy Bishop</a:t>
              </a:r>
              <a:endParaRPr lang="en-CA" sz="1000" dirty="0">
                <a:latin typeface="Verdana" pitchFamily="34" charset="0"/>
                <a:ea typeface="Verdana" pitchFamily="34" charset="0"/>
                <a:cs typeface="Verdana" pitchFamily="34" charset="0"/>
              </a:endParaRPr>
            </a:p>
          </p:txBody>
        </p:sp>
      </p:grpSp>
      <p:grpSp>
        <p:nvGrpSpPr>
          <p:cNvPr id="12" name="Group 11"/>
          <p:cNvGrpSpPr/>
          <p:nvPr/>
        </p:nvGrpSpPr>
        <p:grpSpPr>
          <a:xfrm>
            <a:off x="513476" y="4069428"/>
            <a:ext cx="3698484" cy="2671940"/>
            <a:chOff x="785813" y="3789363"/>
            <a:chExt cx="3698484" cy="2671940"/>
          </a:xfrm>
        </p:grpSpPr>
        <p:pic>
          <p:nvPicPr>
            <p:cNvPr id="6" name="Picture 5" descr="red_baron_04041.jpg"/>
            <p:cNvPicPr>
              <a:picLocks noChangeAspect="1"/>
            </p:cNvPicPr>
            <p:nvPr/>
          </p:nvPicPr>
          <p:blipFill>
            <a:blip r:embed="rId4" cstate="print"/>
            <a:stretch>
              <a:fillRect/>
            </a:stretch>
          </p:blipFill>
          <p:spPr>
            <a:xfrm>
              <a:off x="785813" y="3789363"/>
              <a:ext cx="3638550" cy="2376487"/>
            </a:xfrm>
            <a:prstGeom prst="rect">
              <a:avLst/>
            </a:prstGeom>
            <a:ln>
              <a:solidFill>
                <a:schemeClr val="tx1"/>
              </a:solidFill>
            </a:ln>
            <a:effectLst>
              <a:outerShdw blurRad="292100" dist="139700" dir="2700000" algn="tl" rotWithShape="0">
                <a:srgbClr val="333333">
                  <a:alpha val="65000"/>
                </a:srgbClr>
              </a:outerShdw>
            </a:effectLst>
          </p:spPr>
        </p:pic>
        <p:sp>
          <p:nvSpPr>
            <p:cNvPr id="9" name="TextBox 8"/>
            <p:cNvSpPr txBox="1"/>
            <p:nvPr/>
          </p:nvSpPr>
          <p:spPr>
            <a:xfrm>
              <a:off x="1523230" y="6215082"/>
              <a:ext cx="2961067"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Manfred von </a:t>
              </a:r>
              <a:r>
                <a:rPr lang="en-CA" sz="1000" dirty="0" err="1" smtClean="0">
                  <a:latin typeface="Verdana" pitchFamily="34" charset="0"/>
                  <a:ea typeface="Verdana" pitchFamily="34" charset="0"/>
                  <a:cs typeface="Verdana" pitchFamily="34" charset="0"/>
                </a:rPr>
                <a:t>Richthofen</a:t>
              </a:r>
              <a:r>
                <a:rPr lang="en-CA" sz="1000" dirty="0" smtClean="0">
                  <a:latin typeface="Verdana" pitchFamily="34" charset="0"/>
                  <a:ea typeface="Verdana" pitchFamily="34" charset="0"/>
                  <a:cs typeface="Verdana" pitchFamily="34" charset="0"/>
                </a:rPr>
                <a:t>, “the Red Baron” </a:t>
              </a:r>
              <a:endParaRPr lang="en-CA" sz="1000" dirty="0">
                <a:latin typeface="Verdana" pitchFamily="34" charset="0"/>
                <a:ea typeface="Verdana" pitchFamily="34" charset="0"/>
                <a:cs typeface="Verdana" pitchFamily="34" charset="0"/>
              </a:endParaRPr>
            </a:p>
          </p:txBody>
        </p:sp>
      </p:grpSp>
      <p:grpSp>
        <p:nvGrpSpPr>
          <p:cNvPr id="13" name="Group 12"/>
          <p:cNvGrpSpPr/>
          <p:nvPr/>
        </p:nvGrpSpPr>
        <p:grpSpPr>
          <a:xfrm>
            <a:off x="5578656" y="2747780"/>
            <a:ext cx="3169808" cy="2481420"/>
            <a:chOff x="5857875" y="1050925"/>
            <a:chExt cx="3169808" cy="2481420"/>
          </a:xfrm>
        </p:grpSpPr>
        <p:pic>
          <p:nvPicPr>
            <p:cNvPr id="4" name="Picture 3" descr="Snoopy.jpg"/>
            <p:cNvPicPr>
              <a:picLocks noChangeAspect="1"/>
            </p:cNvPicPr>
            <p:nvPr/>
          </p:nvPicPr>
          <p:blipFill>
            <a:blip r:embed="rId5" cstate="print"/>
            <a:stretch>
              <a:fillRect/>
            </a:stretch>
          </p:blipFill>
          <p:spPr>
            <a:xfrm>
              <a:off x="5857875" y="1050925"/>
              <a:ext cx="3059113" cy="2233613"/>
            </a:xfrm>
            <a:prstGeom prst="rect">
              <a:avLst/>
            </a:prstGeom>
            <a:ln>
              <a:solidFill>
                <a:schemeClr val="tx1"/>
              </a:solidFill>
            </a:ln>
            <a:effectLst>
              <a:outerShdw blurRad="292100" dist="139700" dir="2700000" algn="tl" rotWithShape="0">
                <a:srgbClr val="333333">
                  <a:alpha val="65000"/>
                </a:srgbClr>
              </a:outerShdw>
            </a:effectLst>
          </p:spPr>
        </p:pic>
        <p:sp>
          <p:nvSpPr>
            <p:cNvPr id="10" name="TextBox 9"/>
            <p:cNvSpPr txBox="1"/>
            <p:nvPr/>
          </p:nvSpPr>
          <p:spPr>
            <a:xfrm>
              <a:off x="6427292" y="3286124"/>
              <a:ext cx="2600391"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That American “Dogfighter” Snoopy </a:t>
              </a:r>
              <a:endParaRPr lang="en-CA" sz="1000" dirty="0">
                <a:latin typeface="Verdana" pitchFamily="34" charset="0"/>
                <a:ea typeface="Verdana" pitchFamily="34" charset="0"/>
                <a:cs typeface="Verdana" pitchFamily="34" charset="0"/>
              </a:endParaRPr>
            </a:p>
          </p:txBody>
        </p:sp>
      </p:grpSp>
      <p:sp>
        <p:nvSpPr>
          <p:cNvPr id="2" name="TextBox 1"/>
          <p:cNvSpPr txBox="1"/>
          <p:nvPr/>
        </p:nvSpPr>
        <p:spPr>
          <a:xfrm>
            <a:off x="4477684" y="5301208"/>
            <a:ext cx="4414796" cy="1231106"/>
          </a:xfrm>
          <a:prstGeom prst="rect">
            <a:avLst/>
          </a:prstGeom>
          <a:noFill/>
        </p:spPr>
        <p:txBody>
          <a:bodyPr wrap="square" rtlCol="0">
            <a:spAutoFit/>
          </a:bodyPr>
          <a:lstStyle/>
          <a:p>
            <a:r>
              <a:rPr lang="en-CA" sz="1600" dirty="0" smtClean="0">
                <a:latin typeface="Verdana" panose="020B0604030504040204" pitchFamily="34" charset="0"/>
                <a:ea typeface="Verdana" panose="020B0604030504040204" pitchFamily="34" charset="0"/>
                <a:cs typeface="Verdana" panose="020B0604030504040204" pitchFamily="34" charset="0"/>
              </a:rPr>
              <a:t>The principle duties of aircraft are reconnaissance and the prevention of enemy reconnaissance and hostile interference with our aircraft.</a:t>
            </a:r>
          </a:p>
          <a:p>
            <a:r>
              <a:rPr lang="en-CA" sz="1000" dirty="0" smtClean="0">
                <a:latin typeface="Verdana" panose="020B0604030504040204" pitchFamily="34" charset="0"/>
                <a:ea typeface="Verdana" panose="020B0604030504040204" pitchFamily="34" charset="0"/>
                <a:cs typeface="Verdana" panose="020B0604030504040204" pitchFamily="34" charset="0"/>
              </a:rPr>
              <a:t>RFC training manual 1914 </a:t>
            </a:r>
            <a:endParaRPr lang="en-CA" sz="10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p:cNvSpPr txBox="1"/>
          <p:nvPr/>
        </p:nvSpPr>
        <p:spPr>
          <a:xfrm>
            <a:off x="395536" y="3140968"/>
            <a:ext cx="4938829" cy="830997"/>
          </a:xfrm>
          <a:prstGeom prst="rect">
            <a:avLst/>
          </a:prstGeom>
          <a:noFill/>
        </p:spPr>
        <p:txBody>
          <a:bodyPr wrap="square" rtlCol="0">
            <a:spAutoFit/>
          </a:bodyPr>
          <a:lstStyle/>
          <a:p>
            <a:r>
              <a:rPr lang="en-CA" sz="1600" dirty="0" smtClean="0">
                <a:latin typeface="Verdana" panose="020B0604030504040204" pitchFamily="34" charset="0"/>
                <a:ea typeface="Verdana" panose="020B0604030504040204" pitchFamily="34" charset="0"/>
                <a:cs typeface="Verdana" panose="020B0604030504040204" pitchFamily="34" charset="0"/>
              </a:rPr>
              <a:t>“The public mind is more apt to be impressed by the fighting and bombing aspects of aerial warfare.” </a:t>
            </a:r>
            <a:r>
              <a:rPr lang="en-CA" sz="1000" dirty="0" smtClean="0">
                <a:latin typeface="Verdana" panose="020B0604030504040204" pitchFamily="34" charset="0"/>
                <a:ea typeface="Verdana" panose="020B0604030504040204" pitchFamily="34" charset="0"/>
                <a:cs typeface="Verdana" panose="020B0604030504040204" pitchFamily="34" charset="0"/>
              </a:rPr>
              <a:t>(Ives, 1920)</a:t>
            </a:r>
            <a:endParaRPr lang="en-CA" sz="1000"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000"/>
                                        <p:tgtEl>
                                          <p:spTgt spid="3"/>
                                        </p:tgtEl>
                                      </p:cBhvr>
                                    </p:animEffect>
                                  </p:childTnLst>
                                </p:cTn>
                              </p:par>
                            </p:childTnLst>
                          </p:cTn>
                        </p:par>
                        <p:par>
                          <p:cTn id="22" fill="hold">
                            <p:stCondLst>
                              <p:cond delay="40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childTnLst>
                                </p:cTn>
                              </p:par>
                            </p:childTnLst>
                          </p:cTn>
                        </p:par>
                        <p:par>
                          <p:cTn id="26" fill="hold">
                            <p:stCondLst>
                              <p:cond delay="6000"/>
                            </p:stCondLst>
                            <p:childTnLst>
                              <p:par>
                                <p:cTn id="27" presetID="10" presetClass="entr" presetSubtype="0" fill="hold" grpId="0" nodeType="afterEffect">
                                  <p:stCondLst>
                                    <p:cond delay="0"/>
                                  </p:stCondLst>
                                  <p:childTnLst>
                                    <p:set>
                                      <p:cBhvr>
                                        <p:cTn id="28" dur="1" fill="hold">
                                          <p:stCondLst>
                                            <p:cond delay="0"/>
                                          </p:stCondLst>
                                        </p:cTn>
                                        <p:tgtEl>
                                          <p:spTgt spid="11269"/>
                                        </p:tgtEl>
                                        <p:attrNameLst>
                                          <p:attrName>style.visibility</p:attrName>
                                        </p:attrNameLst>
                                      </p:cBhvr>
                                      <p:to>
                                        <p:strVal val="visible"/>
                                      </p:to>
                                    </p:set>
                                    <p:animEffect transition="in" filter="fade">
                                      <p:cBhvr>
                                        <p:cTn id="29" dur="20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8625" y="1493959"/>
            <a:ext cx="8715375" cy="5078313"/>
          </a:xfrm>
          <a:prstGeom prst="rect">
            <a:avLst/>
          </a:prstGeom>
          <a:noFill/>
        </p:spPr>
        <p:txBody>
          <a:bodyPr>
            <a:spAutoFit/>
          </a:bodyPr>
          <a:lstStyle/>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1839 </a:t>
            </a:r>
            <a:r>
              <a:rPr lang="en-CA" sz="1400" dirty="0">
                <a:latin typeface="Arial" pitchFamily="34" charset="0"/>
                <a:ea typeface="Verdana" pitchFamily="34" charset="0"/>
                <a:cs typeface="Arial" pitchFamily="34" charset="0"/>
              </a:rPr>
              <a:t>Photography first becomes widely accessible (Daguerreotype: copper-backed silver plate)</a:t>
            </a:r>
          </a:p>
          <a:p>
            <a:pPr>
              <a:defRPr/>
            </a:pPr>
            <a:endParaRPr lang="en-CA" sz="1400" dirty="0"/>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1851 </a:t>
            </a:r>
            <a:r>
              <a:rPr lang="en-CA" sz="1200" dirty="0">
                <a:latin typeface="Verdana" pitchFamily="34" charset="0"/>
                <a:ea typeface="Verdana" pitchFamily="34" charset="0"/>
                <a:cs typeface="Verdana" pitchFamily="34" charset="0"/>
              </a:rPr>
              <a:t>Frederick Archer: </a:t>
            </a:r>
            <a:r>
              <a:rPr lang="en-CA" sz="1200" dirty="0" err="1">
                <a:latin typeface="Verdana" pitchFamily="34" charset="0"/>
                <a:ea typeface="Verdana" pitchFamily="34" charset="0"/>
                <a:cs typeface="Verdana" pitchFamily="34" charset="0"/>
              </a:rPr>
              <a:t>Collodion</a:t>
            </a:r>
            <a:r>
              <a:rPr lang="en-CA" sz="1200" dirty="0">
                <a:latin typeface="Verdana" pitchFamily="34" charset="0"/>
                <a:ea typeface="Verdana" pitchFamily="34" charset="0"/>
                <a:cs typeface="Verdana" pitchFamily="34" charset="0"/>
              </a:rPr>
              <a:t> Wet-Plate. Few seconds exposure time. Glass plate.</a:t>
            </a:r>
          </a:p>
          <a:p>
            <a:pPr>
              <a:defRPr/>
            </a:pPr>
            <a:endParaRPr lang="en-CA" sz="1200" dirty="0">
              <a:latin typeface="Verdana" pitchFamily="34" charset="0"/>
              <a:ea typeface="Verdana" pitchFamily="34" charset="0"/>
              <a:cs typeface="Verdana" pitchFamily="34" charset="0"/>
            </a:endParaRPr>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1858 </a:t>
            </a:r>
            <a:r>
              <a:rPr lang="en-CA" sz="1400" dirty="0"/>
              <a:t>“</a:t>
            </a:r>
            <a:r>
              <a:rPr lang="en-CA" sz="1400" dirty="0" err="1"/>
              <a:t>Nadar</a:t>
            </a:r>
            <a:r>
              <a:rPr lang="en-CA" sz="1400" dirty="0"/>
              <a:t>:” 1st air photo taken from balloon over Paris. </a:t>
            </a:r>
            <a:r>
              <a:rPr lang="en-CA" sz="1400" dirty="0" err="1"/>
              <a:t>Laussedat</a:t>
            </a:r>
            <a:r>
              <a:rPr lang="en-CA" sz="1400" dirty="0"/>
              <a:t> experiments with </a:t>
            </a:r>
            <a:r>
              <a:rPr lang="en-CA" sz="1400" dirty="0" err="1"/>
              <a:t>Photogrammetry</a:t>
            </a:r>
            <a:r>
              <a:rPr lang="en-CA" sz="1400" dirty="0"/>
              <a:t>.</a:t>
            </a:r>
          </a:p>
          <a:p>
            <a:pPr>
              <a:defRPr/>
            </a:pPr>
            <a:endParaRPr lang="en-CA" sz="1400" dirty="0"/>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1860</a:t>
            </a:r>
            <a:r>
              <a:rPr lang="en-CA" sz="1400" dirty="0">
                <a:latin typeface="Verdana" pitchFamily="34" charset="0"/>
                <a:ea typeface="Verdana" pitchFamily="34" charset="0"/>
                <a:cs typeface="Verdana" pitchFamily="34" charset="0"/>
              </a:rPr>
              <a:t> Tintype: iron plate. Faster developing and drying time.</a:t>
            </a:r>
          </a:p>
          <a:p>
            <a:pPr>
              <a:defRPr/>
            </a:pPr>
            <a:endParaRPr lang="en-CA" sz="1400" dirty="0">
              <a:latin typeface="Verdana" pitchFamily="34" charset="0"/>
              <a:ea typeface="Verdana" pitchFamily="34" charset="0"/>
              <a:cs typeface="Verdana" pitchFamily="34" charset="0"/>
            </a:endParaRPr>
          </a:p>
          <a:p>
            <a:pPr>
              <a:defRPr/>
            </a:pPr>
            <a:r>
              <a:rPr lang="en-CA" sz="2000" b="1" dirty="0">
                <a:effectLst>
                  <a:outerShdw blurRad="38100" dist="38100" dir="2700000" algn="tl">
                    <a:srgbClr val="000000">
                      <a:alpha val="43137"/>
                    </a:srgbClr>
                  </a:outerShdw>
                </a:effectLst>
                <a:latin typeface="Verdana" pitchFamily="34" charset="0"/>
              </a:rPr>
              <a:t>1871</a:t>
            </a:r>
            <a:r>
              <a:rPr lang="en-CA" sz="1400" dirty="0">
                <a:latin typeface="Verdana" pitchFamily="34" charset="0"/>
              </a:rPr>
              <a:t> Richard Maddox: Dry-Plate. under a second exposure time, no mobile dark room.</a:t>
            </a:r>
            <a:endParaRPr lang="en-CA" sz="1400" dirty="0">
              <a:latin typeface="Verdana" pitchFamily="34" charset="0"/>
              <a:ea typeface="Verdana" pitchFamily="34" charset="0"/>
              <a:cs typeface="Verdana" pitchFamily="34" charset="0"/>
            </a:endParaRPr>
          </a:p>
          <a:p>
            <a:pPr>
              <a:defRPr/>
            </a:pPr>
            <a:endParaRPr lang="en-CA" sz="1400" dirty="0"/>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1889 </a:t>
            </a:r>
            <a:r>
              <a:rPr lang="en-CA" sz="1400" dirty="0"/>
              <a:t>First transparent, plastic, roll film called “nitrate film.” Extremely flammable.</a:t>
            </a:r>
          </a:p>
          <a:p>
            <a:pPr>
              <a:defRPr/>
            </a:pPr>
            <a:endParaRPr lang="en-CA" sz="1400" dirty="0"/>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1889 </a:t>
            </a:r>
            <a:r>
              <a:rPr lang="en-CA" sz="1400" dirty="0"/>
              <a:t>First Sherlock Holmes mystery is published. (This will make sense later)</a:t>
            </a:r>
          </a:p>
          <a:p>
            <a:pPr>
              <a:defRPr/>
            </a:pPr>
            <a:endParaRPr lang="en-CA" sz="1400" dirty="0"/>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1903 </a:t>
            </a:r>
            <a:r>
              <a:rPr lang="en-CA" sz="1400" dirty="0"/>
              <a:t>First motorized, piloted flight of an aeroplane.</a:t>
            </a:r>
          </a:p>
          <a:p>
            <a:pPr>
              <a:defRPr/>
            </a:pPr>
            <a:endParaRPr lang="en-CA" sz="1400" dirty="0"/>
          </a:p>
          <a:p>
            <a:pPr>
              <a:defRPr/>
            </a:pPr>
            <a:r>
              <a:rPr lang="en-CA" sz="20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1909</a:t>
            </a:r>
            <a:r>
              <a:rPr lang="en-CA" sz="14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CA" sz="1400" dirty="0"/>
              <a:t>First aerial photograph from an aeroplane.</a:t>
            </a:r>
          </a:p>
          <a:p>
            <a:pPr>
              <a:defRPr/>
            </a:pPr>
            <a:endParaRPr lang="en-CA" sz="1400" dirty="0"/>
          </a:p>
          <a:p>
            <a:pPr>
              <a:defRPr/>
            </a:pPr>
            <a:r>
              <a:rPr lang="en-CA"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1914 - 1918 </a:t>
            </a:r>
            <a:r>
              <a:rPr lang="en-CA" sz="1400" dirty="0"/>
              <a:t>World War I.</a:t>
            </a:r>
            <a:endParaRPr lang="en-CA" sz="1400" dirty="0">
              <a:latin typeface="Verdana" pitchFamily="34" charset="0"/>
              <a:ea typeface="Verdana" pitchFamily="34" charset="0"/>
              <a:cs typeface="Verdana" pitchFamily="34" charset="0"/>
            </a:endParaRPr>
          </a:p>
        </p:txBody>
      </p:sp>
      <p:sp>
        <p:nvSpPr>
          <p:cNvPr id="3" name="TextBox 3"/>
          <p:cNvSpPr txBox="1">
            <a:spLocks noChangeArrowheads="1"/>
          </p:cNvSpPr>
          <p:nvPr/>
        </p:nvSpPr>
        <p:spPr bwMode="auto">
          <a:xfrm>
            <a:off x="179388" y="142875"/>
            <a:ext cx="8132762" cy="461963"/>
          </a:xfrm>
          <a:prstGeom prst="rect">
            <a:avLst/>
          </a:prstGeom>
          <a:noFill/>
          <a:ln w="9525">
            <a:noFill/>
            <a:miter lim="800000"/>
            <a:headEnd/>
            <a:tailEnd/>
          </a:ln>
        </p:spPr>
        <p:txBody>
          <a:bodyPr wrap="none">
            <a:spAutoFit/>
          </a:bodyPr>
          <a:lstStyle/>
          <a:p>
            <a:pPr>
              <a:defRPr/>
            </a:pPr>
            <a:r>
              <a:rPr lang="en-CA" sz="2400" b="1" dirty="0">
                <a:effectLst>
                  <a:outerShdw blurRad="38100" dist="38100" dir="2700000" algn="tl">
                    <a:srgbClr val="000000">
                      <a:alpha val="43137"/>
                    </a:srgbClr>
                  </a:outerShdw>
                </a:effectLst>
                <a:latin typeface="Verdana" pitchFamily="34" charset="0"/>
              </a:rPr>
              <a:t>Obstacles to Aerial Photography </a:t>
            </a:r>
            <a:r>
              <a:rPr lang="en-CA" sz="2400" dirty="0">
                <a:latin typeface="Verdana" pitchFamily="34" charset="0"/>
              </a:rPr>
              <a:t>(Prior to WWI)</a:t>
            </a:r>
          </a:p>
        </p:txBody>
      </p:sp>
      <p:sp>
        <p:nvSpPr>
          <p:cNvPr id="12292" name="TextBox 4"/>
          <p:cNvSpPr txBox="1">
            <a:spLocks noChangeArrowheads="1"/>
          </p:cNvSpPr>
          <p:nvPr/>
        </p:nvSpPr>
        <p:spPr bwMode="auto">
          <a:xfrm>
            <a:off x="323850" y="620713"/>
            <a:ext cx="8511048" cy="276999"/>
          </a:xfrm>
          <a:prstGeom prst="rect">
            <a:avLst/>
          </a:prstGeom>
          <a:noFill/>
          <a:ln w="9525">
            <a:noFill/>
            <a:miter lim="800000"/>
            <a:headEnd/>
            <a:tailEnd/>
          </a:ln>
        </p:spPr>
        <p:txBody>
          <a:bodyPr wrap="none">
            <a:spAutoFit/>
          </a:bodyPr>
          <a:lstStyle/>
          <a:p>
            <a:r>
              <a:rPr lang="en-CA" sz="1200" dirty="0">
                <a:latin typeface="Verdana" pitchFamily="34" charset="0"/>
              </a:rPr>
              <a:t>(1) Long exposure times </a:t>
            </a:r>
            <a:r>
              <a:rPr lang="en-CA" sz="1200" dirty="0" smtClean="0">
                <a:latin typeface="Verdana" pitchFamily="34" charset="0"/>
              </a:rPr>
              <a:t>(2) </a:t>
            </a:r>
            <a:r>
              <a:rPr lang="en-CA" sz="1200" dirty="0">
                <a:latin typeface="Verdana" pitchFamily="34" charset="0"/>
              </a:rPr>
              <a:t>plate preparation, developing &amp; portable dark </a:t>
            </a:r>
            <a:r>
              <a:rPr lang="en-CA" sz="1200" dirty="0" smtClean="0">
                <a:latin typeface="Verdana" pitchFamily="34" charset="0"/>
              </a:rPr>
              <a:t>rooms (3) </a:t>
            </a:r>
            <a:r>
              <a:rPr lang="en-CA" sz="1200" dirty="0">
                <a:latin typeface="Verdana" pitchFamily="34" charset="0"/>
              </a:rPr>
              <a:t>plate &amp; camera </a:t>
            </a:r>
            <a:r>
              <a:rPr lang="en-CA" sz="1200" dirty="0" smtClean="0">
                <a:latin typeface="Verdana" pitchFamily="34" charset="0"/>
              </a:rPr>
              <a:t>sizes</a:t>
            </a:r>
            <a:endParaRPr lang="en-CA" sz="1200" dirty="0">
              <a:latin typeface="Verdana" pitchFamily="34" charset="0"/>
            </a:endParaRPr>
          </a:p>
        </p:txBody>
      </p:sp>
      <p:sp>
        <p:nvSpPr>
          <p:cNvPr id="5" name="TextBox 3"/>
          <p:cNvSpPr txBox="1">
            <a:spLocks noChangeArrowheads="1"/>
          </p:cNvSpPr>
          <p:nvPr/>
        </p:nvSpPr>
        <p:spPr bwMode="auto">
          <a:xfrm>
            <a:off x="416979" y="1000108"/>
            <a:ext cx="2154757" cy="461665"/>
          </a:xfrm>
          <a:prstGeom prst="rect">
            <a:avLst/>
          </a:prstGeom>
          <a:noFill/>
          <a:ln w="9525">
            <a:noFill/>
            <a:miter lim="800000"/>
            <a:headEnd/>
            <a:tailEnd/>
          </a:ln>
        </p:spPr>
        <p:txBody>
          <a:bodyPr wrap="none">
            <a:spAutoFit/>
          </a:bodyPr>
          <a:lstStyle/>
          <a:p>
            <a:pPr>
              <a:defRPr/>
            </a:pPr>
            <a:r>
              <a:rPr lang="en-CA" sz="2400" b="1" dirty="0" smtClean="0">
                <a:effectLst>
                  <a:outerShdw blurRad="38100" dist="38100" dir="2700000" algn="tl">
                    <a:srgbClr val="000000">
                      <a:alpha val="43137"/>
                    </a:srgbClr>
                  </a:outerShdw>
                </a:effectLst>
                <a:latin typeface="Verdana" pitchFamily="34" charset="0"/>
              </a:rPr>
              <a:t>Chronology</a:t>
            </a:r>
            <a:endParaRPr lang="en-CA" sz="2400" dirty="0">
              <a:latin typeface="Verdan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Dry-Plate_British.gif"/>
          <p:cNvPicPr>
            <a:picLocks noChangeAspect="1"/>
          </p:cNvPicPr>
          <p:nvPr/>
        </p:nvPicPr>
        <p:blipFill>
          <a:blip r:embed="rId3" cstate="print"/>
          <a:srcRect/>
          <a:stretch>
            <a:fillRect/>
          </a:stretch>
        </p:blipFill>
        <p:spPr bwMode="auto">
          <a:xfrm>
            <a:off x="678392" y="836712"/>
            <a:ext cx="4202807" cy="2736304"/>
          </a:xfrm>
          <a:prstGeom prst="rect">
            <a:avLst/>
          </a:prstGeom>
          <a:ln>
            <a:noFill/>
          </a:ln>
          <a:effectLst>
            <a:outerShdw blurRad="292100" dist="139700" dir="2700000" algn="tl" rotWithShape="0">
              <a:srgbClr val="333333">
                <a:alpha val="65000"/>
              </a:srgbClr>
            </a:outerShdw>
          </a:effectLst>
        </p:spPr>
      </p:pic>
      <p:pic>
        <p:nvPicPr>
          <p:cNvPr id="13315" name="Picture 5" descr="dry_Plate_equipment.jpg"/>
          <p:cNvPicPr>
            <a:picLocks noChangeAspect="1"/>
          </p:cNvPicPr>
          <p:nvPr/>
        </p:nvPicPr>
        <p:blipFill>
          <a:blip r:embed="rId4" cstate="print"/>
          <a:srcRect/>
          <a:stretch>
            <a:fillRect/>
          </a:stretch>
        </p:blipFill>
        <p:spPr bwMode="auto">
          <a:xfrm>
            <a:off x="4427984" y="4365104"/>
            <a:ext cx="3888432" cy="2206631"/>
          </a:xfrm>
          <a:prstGeom prst="rect">
            <a:avLst/>
          </a:prstGeom>
          <a:ln>
            <a:solidFill>
              <a:schemeClr val="tx1"/>
            </a:solidFill>
          </a:ln>
          <a:effectLst>
            <a:outerShdw blurRad="292100" dist="139700" dir="2700000" algn="tl" rotWithShape="0">
              <a:srgbClr val="333333">
                <a:alpha val="65000"/>
              </a:srgbClr>
            </a:outerShdw>
          </a:effectLst>
        </p:spPr>
      </p:pic>
      <p:pic>
        <p:nvPicPr>
          <p:cNvPr id="13316" name="Picture 8" descr="Dry-Plate_Stanley_Kodak.jpg"/>
          <p:cNvPicPr>
            <a:picLocks noChangeAspect="1"/>
          </p:cNvPicPr>
          <p:nvPr/>
        </p:nvPicPr>
        <p:blipFill>
          <a:blip r:embed="rId5" cstate="print"/>
          <a:srcRect/>
          <a:stretch>
            <a:fillRect/>
          </a:stretch>
        </p:blipFill>
        <p:spPr bwMode="auto">
          <a:xfrm>
            <a:off x="5724128" y="332656"/>
            <a:ext cx="2209781" cy="295232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50825" y="188913"/>
            <a:ext cx="3752950" cy="523220"/>
          </a:xfrm>
          <a:prstGeom prst="rect">
            <a:avLst/>
          </a:prstGeom>
          <a:noFill/>
        </p:spPr>
        <p:txBody>
          <a:bodyPr wrap="none">
            <a:spAutoFit/>
          </a:bodyPr>
          <a:lstStyle/>
          <a:p>
            <a:pPr>
              <a:defRPr/>
            </a:pPr>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Glass ‘Dry-Plates’</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6" name="TextBox 5"/>
          <p:cNvSpPr txBox="1"/>
          <p:nvPr/>
        </p:nvSpPr>
        <p:spPr>
          <a:xfrm>
            <a:off x="827584" y="3717032"/>
            <a:ext cx="4241867" cy="1754326"/>
          </a:xfrm>
          <a:prstGeom prst="rect">
            <a:avLst/>
          </a:prstGeom>
          <a:noFill/>
        </p:spPr>
        <p:txBody>
          <a:bodyPr wrap="none" rtlCol="0">
            <a:spAutoFit/>
          </a:bodyPr>
          <a:lstStyle/>
          <a:p>
            <a:pPr>
              <a:buFont typeface="Arial" pitchFamily="34" charset="0"/>
              <a:buChar char="•"/>
            </a:pPr>
            <a:r>
              <a:rPr lang="en-CA" dirty="0" smtClean="0">
                <a:latin typeface="Verdana" pitchFamily="34" charset="0"/>
                <a:ea typeface="Verdana" pitchFamily="34" charset="0"/>
                <a:cs typeface="Verdana" pitchFamily="34" charset="0"/>
              </a:rPr>
              <a:t> 1871, Richard Maddox</a:t>
            </a:r>
          </a:p>
          <a:p>
            <a:pPr>
              <a:buFont typeface="Arial" pitchFamily="34" charset="0"/>
              <a:buChar char="•"/>
            </a:pPr>
            <a:r>
              <a:rPr lang="en-CA" dirty="0">
                <a:latin typeface="Verdana" pitchFamily="34" charset="0"/>
                <a:ea typeface="Verdana" pitchFamily="34" charset="0"/>
                <a:cs typeface="Verdana" pitchFamily="34" charset="0"/>
              </a:rPr>
              <a:t> </a:t>
            </a:r>
            <a:r>
              <a:rPr lang="en-CA" dirty="0" smtClean="0">
                <a:latin typeface="Verdana" pitchFamily="34" charset="0"/>
                <a:ea typeface="Verdana" pitchFamily="34" charset="0"/>
                <a:cs typeface="Verdana" pitchFamily="34" charset="0"/>
              </a:rPr>
              <a:t>less than a second exposure time</a:t>
            </a:r>
          </a:p>
          <a:p>
            <a:pPr>
              <a:buFont typeface="Arial" pitchFamily="34" charset="0"/>
              <a:buChar char="•"/>
            </a:pPr>
            <a:r>
              <a:rPr lang="en-CA" dirty="0" smtClean="0">
                <a:latin typeface="Verdana" pitchFamily="34" charset="0"/>
                <a:ea typeface="Verdana" pitchFamily="34" charset="0"/>
                <a:cs typeface="Verdana" pitchFamily="34" charset="0"/>
              </a:rPr>
              <a:t> prepped and stored</a:t>
            </a:r>
          </a:p>
          <a:p>
            <a:pPr>
              <a:buFont typeface="Arial" pitchFamily="34" charset="0"/>
              <a:buChar char="•"/>
            </a:pPr>
            <a:r>
              <a:rPr lang="en-CA" dirty="0" smtClean="0">
                <a:latin typeface="Verdana" pitchFamily="34" charset="0"/>
                <a:ea typeface="Verdana" pitchFamily="34" charset="0"/>
                <a:cs typeface="Verdana" pitchFamily="34" charset="0"/>
              </a:rPr>
              <a:t> no portable dark room</a:t>
            </a:r>
          </a:p>
          <a:p>
            <a:pPr>
              <a:buFont typeface="Arial" pitchFamily="34" charset="0"/>
              <a:buChar char="•"/>
            </a:pPr>
            <a:r>
              <a:rPr lang="en-CA" dirty="0" smtClean="0">
                <a:latin typeface="Verdana" pitchFamily="34" charset="0"/>
                <a:ea typeface="Verdana" pitchFamily="34" charset="0"/>
                <a:cs typeface="Verdana" pitchFamily="34" charset="0"/>
              </a:rPr>
              <a:t> smaller, lightweight plates</a:t>
            </a:r>
          </a:p>
          <a:p>
            <a:pPr>
              <a:buFont typeface="Arial" pitchFamily="34" charset="0"/>
              <a:buChar char="•"/>
            </a:pPr>
            <a:r>
              <a:rPr lang="en-CA" dirty="0" smtClean="0">
                <a:latin typeface="Verdana" pitchFamily="34" charset="0"/>
                <a:ea typeface="Verdana" pitchFamily="34" charset="0"/>
                <a:cs typeface="Verdana" pitchFamily="34" charset="0"/>
              </a:rPr>
              <a:t> smaller cameras</a:t>
            </a:r>
            <a:endParaRPr lang="en-CA"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Box 6"/>
          <p:cNvSpPr txBox="1">
            <a:spLocks noChangeArrowheads="1"/>
          </p:cNvSpPr>
          <p:nvPr/>
        </p:nvSpPr>
        <p:spPr bwMode="auto">
          <a:xfrm>
            <a:off x="1285875" y="709613"/>
            <a:ext cx="7500938" cy="862012"/>
          </a:xfrm>
          <a:prstGeom prst="rect">
            <a:avLst/>
          </a:prstGeom>
          <a:noFill/>
          <a:ln w="9525">
            <a:noFill/>
            <a:miter lim="800000"/>
            <a:headEnd/>
            <a:tailEnd/>
          </a:ln>
        </p:spPr>
        <p:txBody>
          <a:bodyPr>
            <a:spAutoFit/>
          </a:bodyPr>
          <a:lstStyle/>
          <a:p>
            <a:pPr algn="r"/>
            <a:r>
              <a:rPr lang="en-CA" sz="2000" dirty="0">
                <a:latin typeface="Verdana" pitchFamily="34" charset="0"/>
              </a:rPr>
              <a:t>“It is quite natural to see birds becoming photographers at a time when men are beginning to become birds.”</a:t>
            </a:r>
          </a:p>
          <a:p>
            <a:pPr algn="r"/>
            <a:r>
              <a:rPr lang="en-CA" sz="1000" dirty="0">
                <a:latin typeface="Verdana" pitchFamily="34" charset="0"/>
              </a:rPr>
              <a:t>From a leading French magazine (1909) quoted in </a:t>
            </a:r>
            <a:r>
              <a:rPr lang="en-CA" sz="1000" dirty="0" err="1">
                <a:latin typeface="Verdana" pitchFamily="34" charset="0"/>
              </a:rPr>
              <a:t>Skyview</a:t>
            </a:r>
            <a:r>
              <a:rPr lang="en-CA" sz="1000" dirty="0">
                <a:latin typeface="Verdana" pitchFamily="34" charset="0"/>
              </a:rPr>
              <a:t> Canada (1976)</a:t>
            </a:r>
          </a:p>
        </p:txBody>
      </p:sp>
      <p:sp>
        <p:nvSpPr>
          <p:cNvPr id="7" name="TextBox 6"/>
          <p:cNvSpPr txBox="1"/>
          <p:nvPr/>
        </p:nvSpPr>
        <p:spPr>
          <a:xfrm>
            <a:off x="250825" y="188913"/>
            <a:ext cx="5533887" cy="523220"/>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Finding the Right Platform</a:t>
            </a:r>
          </a:p>
        </p:txBody>
      </p:sp>
      <p:grpSp>
        <p:nvGrpSpPr>
          <p:cNvPr id="23" name="Group 22"/>
          <p:cNvGrpSpPr/>
          <p:nvPr/>
        </p:nvGrpSpPr>
        <p:grpSpPr>
          <a:xfrm>
            <a:off x="827584" y="1844824"/>
            <a:ext cx="5685929" cy="4982399"/>
            <a:chOff x="827584" y="1844824"/>
            <a:chExt cx="5685929" cy="4982399"/>
          </a:xfrm>
        </p:grpSpPr>
        <p:grpSp>
          <p:nvGrpSpPr>
            <p:cNvPr id="18" name="Group 17"/>
            <p:cNvGrpSpPr/>
            <p:nvPr/>
          </p:nvGrpSpPr>
          <p:grpSpPr>
            <a:xfrm>
              <a:off x="2509963" y="1844824"/>
              <a:ext cx="4003550" cy="3599820"/>
              <a:chOff x="2509963" y="1844824"/>
              <a:chExt cx="4003550" cy="3599820"/>
            </a:xfrm>
          </p:grpSpPr>
          <p:pic>
            <p:nvPicPr>
              <p:cNvPr id="5" name="Picture 4" descr="Kite_french_soldiers.jpg"/>
              <p:cNvPicPr>
                <a:picLocks noChangeAspect="1"/>
              </p:cNvPicPr>
              <p:nvPr/>
            </p:nvPicPr>
            <p:blipFill>
              <a:blip r:embed="rId3" cstate="print"/>
              <a:stretch>
                <a:fillRect/>
              </a:stretch>
            </p:blipFill>
            <p:spPr>
              <a:xfrm>
                <a:off x="2643188" y="1844824"/>
                <a:ext cx="3870325" cy="3281363"/>
              </a:xfrm>
              <a:prstGeom prst="rect">
                <a:avLst/>
              </a:prstGeom>
              <a:solidFill>
                <a:srgbClr val="FFFFFF">
                  <a:shade val="85000"/>
                </a:srgbClr>
              </a:solidFill>
              <a:ln w="190500" cap="rnd">
                <a:solidFill>
                  <a:srgbClr val="FFFFFF"/>
                </a:solidFill>
              </a:ln>
              <a:effectLst>
                <a:outerShdw blurRad="50000" dist="63500" dir="360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Rectangle 15"/>
              <p:cNvSpPr/>
              <p:nvPr/>
            </p:nvSpPr>
            <p:spPr>
              <a:xfrm>
                <a:off x="2509963" y="5229200"/>
                <a:ext cx="184731" cy="215444"/>
              </a:xfrm>
              <a:prstGeom prst="rect">
                <a:avLst/>
              </a:prstGeom>
            </p:spPr>
            <p:txBody>
              <a:bodyPr wrap="none">
                <a:spAutoFit/>
              </a:bodyPr>
              <a:lstStyle/>
              <a:p>
                <a:endParaRPr lang="en-CA" sz="800" dirty="0">
                  <a:latin typeface="Verdana" pitchFamily="34" charset="0"/>
                  <a:ea typeface="Verdana" pitchFamily="34" charset="0"/>
                  <a:cs typeface="Verdana" pitchFamily="34" charset="0"/>
                </a:endParaRPr>
              </a:p>
            </p:txBody>
          </p:sp>
        </p:grpSp>
        <p:grpSp>
          <p:nvGrpSpPr>
            <p:cNvPr id="20" name="Group 19"/>
            <p:cNvGrpSpPr/>
            <p:nvPr/>
          </p:nvGrpSpPr>
          <p:grpSpPr>
            <a:xfrm>
              <a:off x="827584" y="4797152"/>
              <a:ext cx="5324946" cy="2030071"/>
              <a:chOff x="827584" y="4797152"/>
              <a:chExt cx="5324946" cy="2030071"/>
            </a:xfrm>
          </p:grpSpPr>
          <p:sp>
            <p:nvSpPr>
              <p:cNvPr id="8" name="TextBox 7"/>
              <p:cNvSpPr txBox="1"/>
              <p:nvPr/>
            </p:nvSpPr>
            <p:spPr>
              <a:xfrm>
                <a:off x="827584" y="6228020"/>
                <a:ext cx="3932423" cy="369332"/>
              </a:xfrm>
              <a:prstGeom prst="rect">
                <a:avLst/>
              </a:prstGeom>
              <a:noFill/>
            </p:spPr>
            <p:txBody>
              <a:bodyPr wrap="none" rtlCol="0">
                <a:spAutoFit/>
              </a:bodyPr>
              <a:lstStyle/>
              <a:p>
                <a:r>
                  <a:rPr lang="en-CA" dirty="0" err="1" smtClean="0">
                    <a:latin typeface="Verdana" pitchFamily="34" charset="0"/>
                    <a:ea typeface="Verdana" pitchFamily="34" charset="0"/>
                    <a:cs typeface="Verdana" pitchFamily="34" charset="0"/>
                  </a:rPr>
                  <a:t>Laussedat’s</a:t>
                </a:r>
                <a:r>
                  <a:rPr lang="en-CA" dirty="0" smtClean="0">
                    <a:latin typeface="Verdana" pitchFamily="34" charset="0"/>
                    <a:ea typeface="Verdana" pitchFamily="34" charset="0"/>
                    <a:cs typeface="Verdana" pitchFamily="34" charset="0"/>
                  </a:rPr>
                  <a:t> map of Paris (1876)</a:t>
                </a:r>
                <a:endParaRPr lang="en-CA" dirty="0">
                  <a:latin typeface="Verdana" pitchFamily="34" charset="0"/>
                  <a:ea typeface="Verdana" pitchFamily="34" charset="0"/>
                  <a:cs typeface="Verdana" pitchFamily="34" charset="0"/>
                </a:endParaRPr>
              </a:p>
            </p:txBody>
          </p:sp>
          <p:grpSp>
            <p:nvGrpSpPr>
              <p:cNvPr id="19" name="Group 18"/>
              <p:cNvGrpSpPr/>
              <p:nvPr/>
            </p:nvGrpSpPr>
            <p:grpSpPr>
              <a:xfrm>
                <a:off x="4644008" y="4797152"/>
                <a:ext cx="1508522" cy="2030071"/>
                <a:chOff x="4644008" y="4797152"/>
                <a:chExt cx="1508522" cy="2030071"/>
              </a:xfrm>
            </p:grpSpPr>
            <p:pic>
              <p:nvPicPr>
                <p:cNvPr id="12" name="Picture 11" descr="laussedat.jpg"/>
                <p:cNvPicPr>
                  <a:picLocks noChangeAspect="1"/>
                </p:cNvPicPr>
                <p:nvPr/>
              </p:nvPicPr>
              <p:blipFill>
                <a:blip r:embed="rId4" cstate="print"/>
                <a:stretch>
                  <a:fillRect/>
                </a:stretch>
              </p:blipFill>
              <p:spPr>
                <a:xfrm>
                  <a:off x="4644008" y="4797152"/>
                  <a:ext cx="1508522" cy="1767743"/>
                </a:xfrm>
                <a:prstGeom prst="rect">
                  <a:avLst/>
                </a:prstGeom>
                <a:ln>
                  <a:solidFill>
                    <a:schemeClr val="tx1"/>
                  </a:solidFill>
                </a:ln>
                <a:effectLst>
                  <a:outerShdw blurRad="292100" dist="139700" dir="2700000" algn="tl" rotWithShape="0">
                    <a:srgbClr val="333333">
                      <a:alpha val="65000"/>
                    </a:srgbClr>
                  </a:outerShdw>
                </a:effectLst>
              </p:spPr>
            </p:pic>
            <p:sp>
              <p:nvSpPr>
                <p:cNvPr id="13" name="Rectangle 12"/>
                <p:cNvSpPr/>
                <p:nvPr/>
              </p:nvSpPr>
              <p:spPr>
                <a:xfrm>
                  <a:off x="4788024" y="6611779"/>
                  <a:ext cx="925253" cy="215444"/>
                </a:xfrm>
                <a:prstGeom prst="rect">
                  <a:avLst/>
                </a:prstGeom>
              </p:spPr>
              <p:txBody>
                <a:bodyPr wrap="none">
                  <a:spAutoFit/>
                </a:bodyPr>
                <a:lstStyle/>
                <a:p>
                  <a:r>
                    <a:rPr lang="en-CA" sz="800" dirty="0" err="1" smtClean="0"/>
                    <a:t>Aimé</a:t>
                  </a:r>
                  <a:r>
                    <a:rPr lang="en-CA" sz="800" dirty="0" smtClean="0"/>
                    <a:t> </a:t>
                  </a:r>
                  <a:r>
                    <a:rPr lang="en-CA" sz="800" dirty="0" err="1" smtClean="0"/>
                    <a:t>Laussedat</a:t>
                  </a:r>
                  <a:endParaRPr lang="en-CA" sz="800" dirty="0">
                    <a:latin typeface="Verdana" pitchFamily="34" charset="0"/>
                    <a:ea typeface="Verdana" pitchFamily="34" charset="0"/>
                    <a:cs typeface="Verdana" pitchFamily="34" charset="0"/>
                  </a:endParaRPr>
                </a:p>
              </p:txBody>
            </p:sp>
          </p:grpSp>
        </p:grpSp>
      </p:grpSp>
      <p:grpSp>
        <p:nvGrpSpPr>
          <p:cNvPr id="22" name="Group 21"/>
          <p:cNvGrpSpPr/>
          <p:nvPr/>
        </p:nvGrpSpPr>
        <p:grpSpPr>
          <a:xfrm>
            <a:off x="5868144" y="2132856"/>
            <a:ext cx="2904990" cy="3887852"/>
            <a:chOff x="5868144" y="2132856"/>
            <a:chExt cx="2904990" cy="3887852"/>
          </a:xfrm>
        </p:grpSpPr>
        <p:pic>
          <p:nvPicPr>
            <p:cNvPr id="11" name="Picture 10" descr="Nadar2.jpg"/>
            <p:cNvPicPr>
              <a:picLocks noChangeAspect="1"/>
            </p:cNvPicPr>
            <p:nvPr/>
          </p:nvPicPr>
          <p:blipFill>
            <a:blip r:embed="rId5" cstate="print"/>
            <a:stretch>
              <a:fillRect/>
            </a:stretch>
          </p:blipFill>
          <p:spPr>
            <a:xfrm>
              <a:off x="5868144" y="2132856"/>
              <a:ext cx="2871325" cy="3500462"/>
            </a:xfrm>
            <a:prstGeom prst="rect">
              <a:avLst/>
            </a:prstGeom>
            <a:solidFill>
              <a:srgbClr val="FFFFFF">
                <a:shade val="85000"/>
              </a:srgbClr>
            </a:solidFill>
            <a:ln w="190500" cap="rnd">
              <a:solidFill>
                <a:srgbClr val="FFFFFF"/>
              </a:solidFill>
            </a:ln>
            <a:effectLst>
              <a:outerShdw blurRad="139700" dist="190500" dir="276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p:cNvSpPr txBox="1"/>
            <p:nvPr/>
          </p:nvSpPr>
          <p:spPr>
            <a:xfrm>
              <a:off x="7884368" y="2204864"/>
              <a:ext cx="857256" cy="369332"/>
            </a:xfrm>
            <a:prstGeom prst="rect">
              <a:avLst/>
            </a:prstGeom>
            <a:noFill/>
          </p:spPr>
          <p:txBody>
            <a:bodyPr wrap="square" rtlCol="0">
              <a:spAutoFit/>
            </a:bodyPr>
            <a:lstStyle/>
            <a:p>
              <a:r>
                <a:rPr lang="en-CA"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1858</a:t>
              </a:r>
              <a:endParaRPr lang="en-CA"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4" name="Rectangle 13"/>
            <p:cNvSpPr/>
            <p:nvPr/>
          </p:nvSpPr>
          <p:spPr>
            <a:xfrm>
              <a:off x="7668344" y="5805264"/>
              <a:ext cx="1104790" cy="215444"/>
            </a:xfrm>
            <a:prstGeom prst="rect">
              <a:avLst/>
            </a:prstGeom>
          </p:spPr>
          <p:txBody>
            <a:bodyPr wrap="none">
              <a:spAutoFit/>
            </a:bodyPr>
            <a:lstStyle/>
            <a:p>
              <a:r>
                <a:rPr lang="en-CA" sz="800" dirty="0" smtClean="0">
                  <a:latin typeface="Verdana" pitchFamily="34" charset="0"/>
                  <a:ea typeface="Verdana" pitchFamily="34" charset="0"/>
                  <a:cs typeface="Verdana" pitchFamily="34" charset="0"/>
                </a:rPr>
                <a:t>Felix </a:t>
              </a:r>
              <a:r>
                <a:rPr lang="en-CA" sz="800" dirty="0" err="1" smtClean="0">
                  <a:latin typeface="Verdana" pitchFamily="34" charset="0"/>
                  <a:ea typeface="Verdana" pitchFamily="34" charset="0"/>
                  <a:cs typeface="Verdana" pitchFamily="34" charset="0"/>
                </a:rPr>
                <a:t>Tournachon</a:t>
              </a:r>
              <a:endParaRPr lang="en-CA" sz="800" dirty="0">
                <a:latin typeface="Verdana" pitchFamily="34" charset="0"/>
                <a:ea typeface="Verdana" pitchFamily="34" charset="0"/>
                <a:cs typeface="Verdana" pitchFamily="34" charset="0"/>
              </a:endParaRPr>
            </a:p>
          </p:txBody>
        </p:sp>
        <p:sp>
          <p:nvSpPr>
            <p:cNvPr id="17" name="TextBox 16"/>
            <p:cNvSpPr txBox="1"/>
            <p:nvPr/>
          </p:nvSpPr>
          <p:spPr>
            <a:xfrm>
              <a:off x="6500826" y="4786322"/>
              <a:ext cx="1785950" cy="276999"/>
            </a:xfrm>
            <a:prstGeom prst="rect">
              <a:avLst/>
            </a:prstGeom>
            <a:noFill/>
          </p:spPr>
          <p:txBody>
            <a:bodyPr wrap="square" rtlCol="0">
              <a:spAutoFit/>
            </a:bodyPr>
            <a:lstStyle/>
            <a:p>
              <a:r>
                <a:rPr lang="en-CA" sz="1200"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“Wet-Plate” Process</a:t>
              </a:r>
              <a:endParaRPr lang="en-CA" sz="12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grpSp>
        <p:nvGrpSpPr>
          <p:cNvPr id="21" name="Group 20"/>
          <p:cNvGrpSpPr/>
          <p:nvPr/>
        </p:nvGrpSpPr>
        <p:grpSpPr>
          <a:xfrm>
            <a:off x="657041" y="1518817"/>
            <a:ext cx="2320855" cy="4682148"/>
            <a:chOff x="657041" y="1518817"/>
            <a:chExt cx="2320855" cy="4682148"/>
          </a:xfrm>
        </p:grpSpPr>
        <p:pic>
          <p:nvPicPr>
            <p:cNvPr id="10" name="Picture 9" descr="Pigeon_photographer.jpg"/>
            <p:cNvPicPr>
              <a:picLocks noChangeAspect="1"/>
            </p:cNvPicPr>
            <p:nvPr/>
          </p:nvPicPr>
          <p:blipFill>
            <a:blip r:embed="rId6" cstate="print"/>
            <a:stretch>
              <a:fillRect/>
            </a:stretch>
          </p:blipFill>
          <p:spPr>
            <a:xfrm>
              <a:off x="785813" y="1518817"/>
              <a:ext cx="2192083" cy="2990304"/>
            </a:xfrm>
            <a:prstGeom prst="rect">
              <a:avLst/>
            </a:prstGeom>
            <a:solidFill>
              <a:srgbClr val="FFFFFF">
                <a:shade val="85000"/>
              </a:srgbClr>
            </a:solidFill>
            <a:ln w="190500" cap="rnd">
              <a:solidFill>
                <a:srgbClr val="FFFFFF"/>
              </a:solidFill>
            </a:ln>
            <a:effectLst>
              <a:outerShdw blurRad="50000" dist="165100" dir="360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4342" name="TextBox 7"/>
            <p:cNvSpPr txBox="1">
              <a:spLocks noChangeArrowheads="1"/>
            </p:cNvSpPr>
            <p:nvPr/>
          </p:nvSpPr>
          <p:spPr bwMode="auto">
            <a:xfrm>
              <a:off x="827584" y="5000636"/>
              <a:ext cx="1316386" cy="1200329"/>
            </a:xfrm>
            <a:prstGeom prst="rect">
              <a:avLst/>
            </a:prstGeom>
            <a:noFill/>
            <a:ln w="9525">
              <a:noFill/>
              <a:miter lim="800000"/>
              <a:headEnd/>
              <a:tailEnd/>
            </a:ln>
          </p:spPr>
          <p:txBody>
            <a:bodyPr wrap="none">
              <a:spAutoFit/>
            </a:bodyPr>
            <a:lstStyle/>
            <a:p>
              <a:pPr>
                <a:buFont typeface="Arial" pitchFamily="34" charset="0"/>
                <a:buChar char="•"/>
              </a:pPr>
              <a:r>
                <a:rPr lang="en-CA" dirty="0">
                  <a:latin typeface="Verdana" pitchFamily="34" charset="0"/>
                </a:rPr>
                <a:t> Balloons</a:t>
              </a:r>
            </a:p>
            <a:p>
              <a:pPr>
                <a:buFont typeface="Arial" pitchFamily="34" charset="0"/>
                <a:buChar char="•"/>
              </a:pPr>
              <a:r>
                <a:rPr lang="en-CA" dirty="0">
                  <a:latin typeface="Verdana" pitchFamily="34" charset="0"/>
                </a:rPr>
                <a:t> Kites</a:t>
              </a:r>
            </a:p>
            <a:p>
              <a:pPr>
                <a:buFont typeface="Arial" pitchFamily="34" charset="0"/>
                <a:buChar char="•"/>
              </a:pPr>
              <a:r>
                <a:rPr lang="en-CA" dirty="0">
                  <a:latin typeface="Verdana" pitchFamily="34" charset="0"/>
                </a:rPr>
                <a:t> Rockets</a:t>
              </a:r>
            </a:p>
            <a:p>
              <a:pPr>
                <a:buFont typeface="Arial" pitchFamily="34" charset="0"/>
                <a:buChar char="•"/>
              </a:pPr>
              <a:r>
                <a:rPr lang="en-CA" dirty="0">
                  <a:latin typeface="Verdana" pitchFamily="34" charset="0"/>
                </a:rPr>
                <a:t> Pigeons</a:t>
              </a:r>
            </a:p>
          </p:txBody>
        </p:sp>
        <p:sp>
          <p:nvSpPr>
            <p:cNvPr id="15" name="Rectangle 14"/>
            <p:cNvSpPr/>
            <p:nvPr/>
          </p:nvSpPr>
          <p:spPr>
            <a:xfrm>
              <a:off x="657041" y="4725144"/>
              <a:ext cx="184731" cy="215444"/>
            </a:xfrm>
            <a:prstGeom prst="rect">
              <a:avLst/>
            </a:prstGeom>
          </p:spPr>
          <p:txBody>
            <a:bodyPr wrap="none">
              <a:spAutoFit/>
            </a:bodyPr>
            <a:lstStyle/>
            <a:p>
              <a:endParaRPr lang="en-CA" sz="800" dirty="0">
                <a:latin typeface="Verdana" pitchFamily="34" charset="0"/>
                <a:ea typeface="Verdana" pitchFamily="34" charset="0"/>
                <a:cs typeface="Verdan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6" descr="celluloid-film.jpg"/>
          <p:cNvPicPr>
            <a:picLocks noChangeAspect="1"/>
          </p:cNvPicPr>
          <p:nvPr/>
        </p:nvPicPr>
        <p:blipFill>
          <a:blip r:embed="rId3" cstate="print"/>
          <a:srcRect/>
          <a:stretch>
            <a:fillRect/>
          </a:stretch>
        </p:blipFill>
        <p:spPr bwMode="auto">
          <a:xfrm>
            <a:off x="611560" y="629771"/>
            <a:ext cx="1963737" cy="1470025"/>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539552" y="2127047"/>
            <a:ext cx="5112568" cy="1846659"/>
          </a:xfrm>
          <a:prstGeom prst="rect">
            <a:avLst/>
          </a:prstGeom>
          <a:noFill/>
        </p:spPr>
        <p:txBody>
          <a:bodyPr wrap="square">
            <a:spAutoFit/>
          </a:bodyPr>
          <a:lstStyle/>
          <a:p>
            <a:pPr>
              <a:defRPr/>
            </a:pPr>
            <a:r>
              <a:rPr lang="en-CA"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1889</a:t>
            </a:r>
          </a:p>
          <a:p>
            <a:pPr>
              <a:buFont typeface="Arial" pitchFamily="34" charset="0"/>
              <a:buChar char="•"/>
              <a:defRPr/>
            </a:pPr>
            <a:r>
              <a:rPr lang="en-CA" sz="1200" dirty="0" smtClean="0">
                <a:latin typeface="Verdana" pitchFamily="34" charset="0"/>
                <a:ea typeface="Verdana" pitchFamily="34" charset="0"/>
                <a:cs typeface="Verdana" pitchFamily="34" charset="0"/>
              </a:rPr>
              <a:t> early film was extremely flammable</a:t>
            </a:r>
          </a:p>
          <a:p>
            <a:pPr>
              <a:buFont typeface="Arial" pitchFamily="34" charset="0"/>
              <a:buChar char="•"/>
              <a:defRPr/>
            </a:pPr>
            <a:r>
              <a:rPr lang="en-CA" sz="1200" dirty="0" smtClean="0">
                <a:latin typeface="Verdana" pitchFamily="34" charset="0"/>
                <a:ea typeface="Verdana" pitchFamily="34" charset="0"/>
                <a:cs typeface="Verdana" pitchFamily="34" charset="0"/>
              </a:rPr>
              <a:t> shrink, deform (processing, environment)</a:t>
            </a:r>
          </a:p>
          <a:p>
            <a:pPr>
              <a:buFont typeface="Arial" pitchFamily="34" charset="0"/>
              <a:buChar char="•"/>
              <a:defRPr/>
            </a:pPr>
            <a:r>
              <a:rPr lang="en-CA" sz="1200" dirty="0" smtClean="0">
                <a:latin typeface="Verdana" pitchFamily="34" charset="0"/>
                <a:ea typeface="Verdana" pitchFamily="34" charset="0"/>
                <a:cs typeface="Verdana" pitchFamily="34" charset="0"/>
              </a:rPr>
              <a:t> early emulsions worked better on glass</a:t>
            </a:r>
          </a:p>
          <a:p>
            <a:pPr>
              <a:buFont typeface="Arial" pitchFamily="34" charset="0"/>
              <a:buChar char="•"/>
              <a:defRPr/>
            </a:pPr>
            <a:r>
              <a:rPr lang="en-CA" sz="1200" dirty="0" smtClean="0">
                <a:latin typeface="Verdana" pitchFamily="34" charset="0"/>
                <a:ea typeface="Verdana" pitchFamily="34" charset="0"/>
                <a:cs typeface="Verdana" pitchFamily="34" charset="0"/>
              </a:rPr>
              <a:t> quality of resolution and tonal range</a:t>
            </a:r>
          </a:p>
          <a:p>
            <a:pPr>
              <a:buFont typeface="Arial" pitchFamily="34" charset="0"/>
              <a:buChar char="•"/>
              <a:defRPr/>
            </a:pPr>
            <a:r>
              <a:rPr lang="en-CA" sz="1200" dirty="0" smtClean="0">
                <a:latin typeface="Verdana" pitchFamily="34" charset="0"/>
                <a:ea typeface="Verdana" pitchFamily="34" charset="0"/>
                <a:cs typeface="Verdana" pitchFamily="34" charset="0"/>
              </a:rPr>
              <a:t> problems with static discharges</a:t>
            </a:r>
          </a:p>
          <a:p>
            <a:pPr>
              <a:buFont typeface="Arial" pitchFamily="34" charset="0"/>
              <a:buChar char="•"/>
              <a:defRPr/>
            </a:pPr>
            <a:r>
              <a:rPr lang="en-CA" sz="1200" dirty="0" smtClean="0">
                <a:latin typeface="Verdana" pitchFamily="34" charset="0"/>
                <a:ea typeface="Verdana" pitchFamily="34" charset="0"/>
                <a:cs typeface="Verdana" pitchFamily="34" charset="0"/>
              </a:rPr>
              <a:t> problems keeping film flat (pressure</a:t>
            </a:r>
            <a:r>
              <a:rPr lang="en-CA" sz="1200" dirty="0">
                <a:latin typeface="Verdana" pitchFamily="34" charset="0"/>
                <a:ea typeface="Verdana" pitchFamily="34" charset="0"/>
                <a:cs typeface="Verdana" pitchFamily="34" charset="0"/>
              </a:rPr>
              <a:t> </a:t>
            </a:r>
            <a:r>
              <a:rPr lang="en-CA" sz="1200" dirty="0" smtClean="0">
                <a:latin typeface="Verdana" pitchFamily="34" charset="0"/>
                <a:ea typeface="Verdana" pitchFamily="34" charset="0"/>
                <a:cs typeface="Verdana" pitchFamily="34" charset="0"/>
              </a:rPr>
              <a:t>and suction)</a:t>
            </a:r>
          </a:p>
          <a:p>
            <a:pPr>
              <a:buFont typeface="Arial" pitchFamily="34" charset="0"/>
              <a:buChar char="•"/>
              <a:defRPr/>
            </a:pPr>
            <a:r>
              <a:rPr lang="en-CA" sz="1200" dirty="0">
                <a:latin typeface="Verdana" pitchFamily="34" charset="0"/>
                <a:ea typeface="Verdana" pitchFamily="34" charset="0"/>
                <a:cs typeface="Verdana" pitchFamily="34" charset="0"/>
              </a:rPr>
              <a:t> limited focal </a:t>
            </a:r>
            <a:r>
              <a:rPr lang="en-CA" sz="1200" dirty="0" smtClean="0">
                <a:latin typeface="Verdana" pitchFamily="34" charset="0"/>
                <a:ea typeface="Verdana" pitchFamily="34" charset="0"/>
                <a:cs typeface="Verdana" pitchFamily="34" charset="0"/>
              </a:rPr>
              <a:t>range &amp; vibration </a:t>
            </a:r>
            <a:r>
              <a:rPr lang="en-CA" sz="1200" dirty="0">
                <a:latin typeface="Verdana" pitchFamily="34" charset="0"/>
                <a:ea typeface="Verdana" pitchFamily="34" charset="0"/>
                <a:cs typeface="Verdana" pitchFamily="34" charset="0"/>
              </a:rPr>
              <a:t>of pre-war </a:t>
            </a:r>
            <a:r>
              <a:rPr lang="en-CA" sz="1200" dirty="0" smtClean="0">
                <a:latin typeface="Verdana" pitchFamily="34" charset="0"/>
                <a:ea typeface="Verdana" pitchFamily="34" charset="0"/>
                <a:cs typeface="Verdana" pitchFamily="34" charset="0"/>
              </a:rPr>
              <a:t>cameras</a:t>
            </a:r>
          </a:p>
          <a:p>
            <a:pPr>
              <a:buFont typeface="Arial" pitchFamily="34" charset="0"/>
              <a:buChar char="•"/>
              <a:defRPr/>
            </a:pPr>
            <a:r>
              <a:rPr lang="en-CA" sz="1200" dirty="0" smtClean="0">
                <a:latin typeface="Verdana" pitchFamily="34" charset="0"/>
                <a:ea typeface="Verdana" pitchFamily="34" charset="0"/>
                <a:cs typeface="Verdana" pitchFamily="34" charset="0"/>
              </a:rPr>
              <a:t> development of auto magazines for glass plates</a:t>
            </a:r>
            <a:endParaRPr lang="en-CA" sz="1200" dirty="0">
              <a:latin typeface="Verdana" pitchFamily="34" charset="0"/>
              <a:ea typeface="Verdana" pitchFamily="34" charset="0"/>
              <a:cs typeface="Verdana" pitchFamily="34" charset="0"/>
            </a:endParaRPr>
          </a:p>
        </p:txBody>
      </p:sp>
      <p:sp>
        <p:nvSpPr>
          <p:cNvPr id="6" name="TextBox 9"/>
          <p:cNvSpPr txBox="1">
            <a:spLocks noChangeArrowheads="1"/>
          </p:cNvSpPr>
          <p:nvPr/>
        </p:nvSpPr>
        <p:spPr bwMode="auto">
          <a:xfrm>
            <a:off x="251519" y="71414"/>
            <a:ext cx="2952329" cy="523220"/>
          </a:xfrm>
          <a:prstGeom prst="rect">
            <a:avLst/>
          </a:prstGeom>
          <a:noFill/>
          <a:ln w="9525">
            <a:noFill/>
            <a:miter lim="800000"/>
            <a:headEnd/>
            <a:tailEnd/>
          </a:ln>
        </p:spPr>
        <p:txBody>
          <a:bodyPr wrap="square">
            <a:spAutoFit/>
          </a:bodyPr>
          <a:lstStyle/>
          <a:p>
            <a:r>
              <a:rPr lang="en-CA" sz="2800" b="1" dirty="0" smtClean="0">
                <a:effectLst>
                  <a:outerShdw blurRad="38100" dist="38100" dir="2700000" algn="tl">
                    <a:srgbClr val="000000">
                      <a:alpha val="43137"/>
                    </a:srgbClr>
                  </a:outerShdw>
                </a:effectLst>
                <a:latin typeface="Verdana" pitchFamily="34" charset="0"/>
              </a:rPr>
              <a:t>Film vs Glass</a:t>
            </a:r>
            <a:endParaRPr lang="en-CA" sz="2800" b="1" dirty="0">
              <a:effectLst>
                <a:outerShdw blurRad="38100" dist="38100" dir="2700000" algn="tl">
                  <a:srgbClr val="000000">
                    <a:alpha val="43137"/>
                  </a:srgbClr>
                </a:outerShdw>
              </a:effectLst>
              <a:latin typeface="Verdana" pitchFamily="34" charset="0"/>
            </a:endParaRPr>
          </a:p>
        </p:txBody>
      </p:sp>
      <p:pic>
        <p:nvPicPr>
          <p:cNvPr id="9" name="Picture 8" descr="Cameras_sizes.JPG"/>
          <p:cNvPicPr>
            <a:picLocks noChangeAspect="1"/>
          </p:cNvPicPr>
          <p:nvPr/>
        </p:nvPicPr>
        <p:blipFill>
          <a:blip r:embed="rId4" cstate="print"/>
          <a:stretch>
            <a:fillRect/>
          </a:stretch>
        </p:blipFill>
        <p:spPr>
          <a:xfrm>
            <a:off x="3996692" y="188640"/>
            <a:ext cx="4444969" cy="2499727"/>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6"/>
          <p:cNvSpPr txBox="1"/>
          <p:nvPr/>
        </p:nvSpPr>
        <p:spPr>
          <a:xfrm>
            <a:off x="4308963" y="2760408"/>
            <a:ext cx="4224233" cy="400110"/>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French cameras, 50cm in focal length at left to 26cm at right</a:t>
            </a:r>
          </a:p>
          <a:p>
            <a:pPr algn="r"/>
            <a:r>
              <a:rPr lang="en-CA" sz="1000" dirty="0" smtClean="0">
                <a:latin typeface="Verdana" pitchFamily="34" charset="0"/>
                <a:ea typeface="Verdana" pitchFamily="34" charset="0"/>
                <a:cs typeface="Verdana" pitchFamily="34" charset="0"/>
              </a:rPr>
              <a:t>(Finnegan, 2006)</a:t>
            </a:r>
            <a:endParaRPr lang="en-CA" sz="1000" dirty="0">
              <a:latin typeface="Verdana" pitchFamily="34" charset="0"/>
              <a:ea typeface="Verdana" pitchFamily="34" charset="0"/>
              <a:cs typeface="Verdana" pitchFamily="34" charset="0"/>
            </a:endParaRPr>
          </a:p>
        </p:txBody>
      </p:sp>
      <p:pic>
        <p:nvPicPr>
          <p:cNvPr id="10" name="Picture 9" descr="Film_plane.jpg"/>
          <p:cNvPicPr>
            <a:picLocks noChangeAspect="1"/>
          </p:cNvPicPr>
          <p:nvPr/>
        </p:nvPicPr>
        <p:blipFill>
          <a:blip r:embed="rId5" cstate="print"/>
          <a:stretch>
            <a:fillRect/>
          </a:stretch>
        </p:blipFill>
        <p:spPr>
          <a:xfrm>
            <a:off x="611560" y="4025070"/>
            <a:ext cx="3435903" cy="2261449"/>
          </a:xfrm>
          <a:prstGeom prst="rect">
            <a:avLst/>
          </a:prstGeom>
          <a:ln>
            <a:solidFill>
              <a:schemeClr val="tx1"/>
            </a:solidFill>
          </a:ln>
          <a:effectLst>
            <a:outerShdw blurRad="292100" dist="139700" dir="2700000" algn="tl" rotWithShape="0">
              <a:srgbClr val="333333">
                <a:alpha val="65000"/>
              </a:srgbClr>
            </a:outerShdw>
          </a:effectLst>
        </p:spPr>
      </p:pic>
      <p:sp>
        <p:nvSpPr>
          <p:cNvPr id="11" name="TextBox 10"/>
          <p:cNvSpPr txBox="1"/>
          <p:nvPr/>
        </p:nvSpPr>
        <p:spPr>
          <a:xfrm>
            <a:off x="1604358" y="6386476"/>
            <a:ext cx="2537874" cy="400110"/>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Swiss </a:t>
            </a:r>
            <a:r>
              <a:rPr lang="en-CA" sz="1000" dirty="0" err="1" smtClean="0">
                <a:latin typeface="Verdana" pitchFamily="34" charset="0"/>
                <a:ea typeface="Verdana" pitchFamily="34" charset="0"/>
                <a:cs typeface="Verdana" pitchFamily="34" charset="0"/>
              </a:rPr>
              <a:t>Douhet-Zollinger</a:t>
            </a:r>
            <a:r>
              <a:rPr lang="en-CA" sz="1000" dirty="0" smtClean="0">
                <a:latin typeface="Verdana" pitchFamily="34" charset="0"/>
                <a:ea typeface="Verdana" pitchFamily="34" charset="0"/>
                <a:cs typeface="Verdana" pitchFamily="34" charset="0"/>
              </a:rPr>
              <a:t> film camera</a:t>
            </a:r>
          </a:p>
          <a:p>
            <a:pPr algn="r"/>
            <a:r>
              <a:rPr lang="en-CA" sz="1000" dirty="0" smtClean="0">
                <a:latin typeface="Verdana" pitchFamily="34" charset="0"/>
                <a:ea typeface="Verdana" pitchFamily="34" charset="0"/>
                <a:cs typeface="Verdana" pitchFamily="34" charset="0"/>
              </a:rPr>
              <a:t>(Finnegan, 2006)</a:t>
            </a:r>
            <a:endParaRPr lang="en-CA" sz="1000" dirty="0">
              <a:latin typeface="Verdana" pitchFamily="34" charset="0"/>
              <a:ea typeface="Verdana" pitchFamily="34" charset="0"/>
              <a:cs typeface="Verdana" pitchFamily="34" charset="0"/>
            </a:endParaRPr>
          </a:p>
        </p:txBody>
      </p:sp>
      <p:grpSp>
        <p:nvGrpSpPr>
          <p:cNvPr id="2" name="Group 1"/>
          <p:cNvGrpSpPr/>
          <p:nvPr/>
        </p:nvGrpSpPr>
        <p:grpSpPr>
          <a:xfrm>
            <a:off x="5033688" y="3284984"/>
            <a:ext cx="3714776" cy="2588942"/>
            <a:chOff x="5000628" y="4080418"/>
            <a:chExt cx="3714776" cy="2588942"/>
          </a:xfrm>
        </p:grpSpPr>
        <p:pic>
          <p:nvPicPr>
            <p:cNvPr id="12" name="Picture 11" descr="Oblique_1hand_crop.jpg"/>
            <p:cNvPicPr>
              <a:picLocks noChangeAspect="1"/>
            </p:cNvPicPr>
            <p:nvPr/>
          </p:nvPicPr>
          <p:blipFill>
            <a:blip r:embed="rId6" cstate="print"/>
            <a:stretch>
              <a:fillRect/>
            </a:stretch>
          </p:blipFill>
          <p:spPr>
            <a:xfrm>
              <a:off x="5000628" y="4080418"/>
              <a:ext cx="3714776" cy="2588942"/>
            </a:xfrm>
            <a:prstGeom prst="rect">
              <a:avLst/>
            </a:prstGeom>
            <a:ln>
              <a:solidFill>
                <a:schemeClr val="tx1"/>
              </a:solidFill>
            </a:ln>
            <a:effectLst>
              <a:outerShdw blurRad="292100" dist="139700" dir="2700000" algn="tl" rotWithShape="0">
                <a:srgbClr val="333333">
                  <a:alpha val="65000"/>
                </a:srgbClr>
              </a:outerShdw>
            </a:effectLst>
          </p:spPr>
        </p:pic>
        <p:pic>
          <p:nvPicPr>
            <p:cNvPr id="17" name="Picture 3" descr="Library Logo B&amp;W-transparent.tif"/>
            <p:cNvPicPr>
              <a:picLocks noChangeAspect="1"/>
            </p:cNvPicPr>
            <p:nvPr/>
          </p:nvPicPr>
          <p:blipFill>
            <a:blip r:embed="rId7" cstate="print"/>
            <a:srcRect/>
            <a:stretch>
              <a:fillRect/>
            </a:stretch>
          </p:blipFill>
          <p:spPr bwMode="auto">
            <a:xfrm>
              <a:off x="7858148" y="6150132"/>
              <a:ext cx="726350" cy="404966"/>
            </a:xfrm>
            <a:prstGeom prst="rect">
              <a:avLst/>
            </a:prstGeom>
            <a:noFill/>
            <a:ln w="9525">
              <a:noFill/>
              <a:miter lim="800000"/>
              <a:headEnd/>
              <a:tailEnd/>
            </a:ln>
          </p:spPr>
        </p:pic>
        <p:sp>
          <p:nvSpPr>
            <p:cNvPr id="13" name="TextBox 12"/>
            <p:cNvSpPr txBox="1"/>
            <p:nvPr/>
          </p:nvSpPr>
          <p:spPr>
            <a:xfrm>
              <a:off x="5101577" y="6269346"/>
              <a:ext cx="2143536"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WWI glass, dry-plate negative</a:t>
              </a:r>
              <a:endParaRPr lang="en-CA" sz="1000" dirty="0">
                <a:latin typeface="Verdana" pitchFamily="34" charset="0"/>
                <a:ea typeface="Verdana" pitchFamily="34" charset="0"/>
                <a:cs typeface="Verdana" pitchFamily="34" charset="0"/>
              </a:endParaRPr>
            </a:p>
          </p:txBody>
        </p:sp>
      </p:grpSp>
      <p:sp>
        <p:nvSpPr>
          <p:cNvPr id="15" name="TextBox 14"/>
          <p:cNvSpPr txBox="1"/>
          <p:nvPr/>
        </p:nvSpPr>
        <p:spPr>
          <a:xfrm>
            <a:off x="4427984" y="5962610"/>
            <a:ext cx="4716016" cy="553998"/>
          </a:xfrm>
          <a:prstGeom prst="rect">
            <a:avLst/>
          </a:prstGeom>
          <a:noFill/>
        </p:spPr>
        <p:txBody>
          <a:bodyPr wrap="square" rtlCol="0">
            <a:spAutoFit/>
          </a:bodyPr>
          <a:lstStyle/>
          <a:p>
            <a:r>
              <a:rPr lang="en-CA" sz="1000" dirty="0" smtClean="0">
                <a:latin typeface="Verdana" pitchFamily="34" charset="0"/>
                <a:ea typeface="Verdana" pitchFamily="34" charset="0"/>
                <a:cs typeface="Verdana" pitchFamily="34" charset="0"/>
              </a:rPr>
              <a:t>Most taken at 10,000 feet with 8” focal length (covered 1 sq mile).</a:t>
            </a:r>
          </a:p>
          <a:p>
            <a:r>
              <a:rPr lang="en-CA" sz="1000" dirty="0" smtClean="0">
                <a:latin typeface="Verdana" pitchFamily="34" charset="0"/>
                <a:ea typeface="Verdana" pitchFamily="34" charset="0"/>
                <a:cs typeface="Verdana" pitchFamily="34" charset="0"/>
              </a:rPr>
              <a:t>1918: photos could be taken at altitudes as high as 15,000-18,000 feet with a 120cm focal length camera and 18 x 24cm plates.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4900360" y="254884"/>
            <a:ext cx="3848104" cy="3534156"/>
            <a:chOff x="4900360" y="254884"/>
            <a:chExt cx="3848104" cy="3534156"/>
          </a:xfrm>
        </p:grpSpPr>
        <p:grpSp>
          <p:nvGrpSpPr>
            <p:cNvPr id="4" name="Group 3"/>
            <p:cNvGrpSpPr/>
            <p:nvPr/>
          </p:nvGrpSpPr>
          <p:grpSpPr>
            <a:xfrm>
              <a:off x="4900360" y="254884"/>
              <a:ext cx="3848104" cy="3534156"/>
              <a:chOff x="4900360" y="254884"/>
              <a:chExt cx="3848104" cy="3534156"/>
            </a:xfrm>
          </p:grpSpPr>
          <p:grpSp>
            <p:nvGrpSpPr>
              <p:cNvPr id="20" name="Group 19"/>
              <p:cNvGrpSpPr/>
              <p:nvPr/>
            </p:nvGrpSpPr>
            <p:grpSpPr>
              <a:xfrm>
                <a:off x="5385744" y="329259"/>
                <a:ext cx="3362720" cy="3459781"/>
                <a:chOff x="4352552" y="142852"/>
                <a:chExt cx="3362720" cy="3459781"/>
              </a:xfrm>
            </p:grpSpPr>
            <p:sp>
              <p:nvSpPr>
                <p:cNvPr id="9" name="TextBox 8"/>
                <p:cNvSpPr txBox="1"/>
                <p:nvPr/>
              </p:nvSpPr>
              <p:spPr>
                <a:xfrm>
                  <a:off x="5175795" y="3140968"/>
                  <a:ext cx="2539477" cy="461665"/>
                </a:xfrm>
                <a:prstGeom prst="rect">
                  <a:avLst/>
                </a:prstGeom>
                <a:noFill/>
              </p:spPr>
              <p:txBody>
                <a:bodyPr wrap="none" rtlCol="0">
                  <a:spAutoFit/>
                </a:bodyPr>
                <a:lstStyle/>
                <a:p>
                  <a:pPr algn="r"/>
                  <a:r>
                    <a:rPr lang="en-CA" sz="1400" dirty="0" smtClean="0">
                      <a:latin typeface="Verdana" pitchFamily="34" charset="0"/>
                      <a:ea typeface="Verdana" pitchFamily="34" charset="0"/>
                      <a:cs typeface="Verdana" pitchFamily="34" charset="0"/>
                    </a:rPr>
                    <a:t>Private </a:t>
                  </a:r>
                  <a:r>
                    <a:rPr lang="en-CA" sz="1400" dirty="0" err="1" smtClean="0">
                      <a:latin typeface="Verdana" pitchFamily="34" charset="0"/>
                      <a:ea typeface="Verdana" pitchFamily="34" charset="0"/>
                      <a:cs typeface="Verdana" pitchFamily="34" charset="0"/>
                    </a:rPr>
                    <a:t>Baldrick’s</a:t>
                  </a:r>
                  <a:r>
                    <a:rPr lang="en-CA" sz="1400" dirty="0" smtClean="0">
                      <a:latin typeface="Verdana" pitchFamily="34" charset="0"/>
                      <a:ea typeface="Verdana" pitchFamily="34" charset="0"/>
                      <a:cs typeface="Verdana" pitchFamily="34" charset="0"/>
                    </a:rPr>
                    <a:t> lenses</a:t>
                  </a:r>
                </a:p>
                <a:p>
                  <a:pPr algn="r"/>
                  <a:r>
                    <a:rPr lang="en-CA" sz="1000" dirty="0" smtClean="0">
                      <a:latin typeface="Verdana" pitchFamily="34" charset="0"/>
                      <a:ea typeface="Verdana" pitchFamily="34" charset="0"/>
                      <a:cs typeface="Verdana" pitchFamily="34" charset="0"/>
                    </a:rPr>
                    <a:t>(</a:t>
                  </a:r>
                  <a:r>
                    <a:rPr lang="en-CA" sz="1000" dirty="0" err="1" smtClean="0">
                      <a:latin typeface="Verdana" pitchFamily="34" charset="0"/>
                      <a:ea typeface="Verdana" pitchFamily="34" charset="0"/>
                      <a:cs typeface="Verdana" pitchFamily="34" charset="0"/>
                    </a:rPr>
                    <a:t>Blackadder</a:t>
                  </a:r>
                  <a:r>
                    <a:rPr lang="en-CA" sz="1000" dirty="0" smtClean="0">
                      <a:latin typeface="Verdana" pitchFamily="34" charset="0"/>
                      <a:ea typeface="Verdana" pitchFamily="34" charset="0"/>
                      <a:cs typeface="Verdana" pitchFamily="34" charset="0"/>
                    </a:rPr>
                    <a:t> Goes Forth, BBC, 1989)</a:t>
                  </a:r>
                  <a:endParaRPr lang="en-CA" sz="1000" dirty="0">
                    <a:latin typeface="Verdana" pitchFamily="34" charset="0"/>
                    <a:ea typeface="Verdana" pitchFamily="34" charset="0"/>
                    <a:cs typeface="Verdana" pitchFamily="34" charset="0"/>
                  </a:endParaRPr>
                </a:p>
              </p:txBody>
            </p:sp>
            <p:sp>
              <p:nvSpPr>
                <p:cNvPr id="14" name="TextBox 4"/>
                <p:cNvSpPr txBox="1">
                  <a:spLocks noChangeArrowheads="1"/>
                </p:cNvSpPr>
                <p:nvPr/>
              </p:nvSpPr>
              <p:spPr bwMode="auto">
                <a:xfrm>
                  <a:off x="4352552" y="142852"/>
                  <a:ext cx="1162498" cy="369332"/>
                </a:xfrm>
                <a:prstGeom prst="rect">
                  <a:avLst/>
                </a:prstGeom>
                <a:noFill/>
                <a:ln w="9525">
                  <a:noFill/>
                  <a:miter lim="800000"/>
                  <a:headEnd/>
                  <a:tailEnd/>
                </a:ln>
              </p:spPr>
              <p:txBody>
                <a:bodyPr wrap="none">
                  <a:spAutoFit/>
                </a:bodyPr>
                <a:lstStyle/>
                <a:p>
                  <a:r>
                    <a:rPr lang="en-CA" b="1" dirty="0" smtClean="0">
                      <a:latin typeface="Verdana" pitchFamily="34" charset="0"/>
                    </a:rPr>
                    <a:t>Britain</a:t>
                  </a:r>
                  <a:r>
                    <a:rPr lang="en-CA" dirty="0" smtClean="0">
                      <a:latin typeface="Verdana" pitchFamily="34" charset="0"/>
                    </a:rPr>
                    <a:t>:</a:t>
                  </a:r>
                  <a:endParaRPr lang="en-CA" dirty="0">
                    <a:latin typeface="Verdana" pitchFamily="34" charset="0"/>
                  </a:endParaRPr>
                </a:p>
              </p:txBody>
            </p:sp>
            <p:pic>
              <p:nvPicPr>
                <p:cNvPr id="17" name="Picture 16" descr="Blackadder_WWI_3.jpg"/>
                <p:cNvPicPr>
                  <a:picLocks noChangeAspect="1"/>
                </p:cNvPicPr>
                <p:nvPr/>
              </p:nvPicPr>
              <p:blipFill>
                <a:blip r:embed="rId3" cstate="print"/>
                <a:stretch>
                  <a:fillRect/>
                </a:stretch>
              </p:blipFill>
              <p:spPr>
                <a:xfrm>
                  <a:off x="4495428" y="583622"/>
                  <a:ext cx="3190884" cy="2552707"/>
                </a:xfrm>
                <a:prstGeom prst="rect">
                  <a:avLst/>
                </a:prstGeom>
                <a:ln w="12700">
                  <a:solidFill>
                    <a:schemeClr val="tx1"/>
                  </a:solidFill>
                </a:ln>
                <a:effectLst>
                  <a:outerShdw blurRad="292100" dist="139700" dir="2700000" algn="tl" rotWithShape="0">
                    <a:srgbClr val="333333">
                      <a:alpha val="65000"/>
                    </a:srgbClr>
                  </a:outerShdw>
                </a:effectLst>
              </p:spPr>
            </p:pic>
          </p:grpSp>
          <p:pic>
            <p:nvPicPr>
              <p:cNvPr id="26" name="Picture 2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900360" y="254884"/>
                <a:ext cx="522530" cy="543639"/>
              </a:xfrm>
              <a:prstGeom prst="rect">
                <a:avLst/>
              </a:prstGeom>
            </p:spPr>
          </p:pic>
        </p:grpSp>
        <p:sp>
          <p:nvSpPr>
            <p:cNvPr id="18" name="Oval Callout 17"/>
            <p:cNvSpPr/>
            <p:nvPr/>
          </p:nvSpPr>
          <p:spPr>
            <a:xfrm>
              <a:off x="6633783" y="351926"/>
              <a:ext cx="890545" cy="782589"/>
            </a:xfrm>
            <a:prstGeom prst="wedgeEllipse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6735457" y="492189"/>
              <a:ext cx="716863" cy="553998"/>
            </a:xfrm>
            <a:prstGeom prst="rect">
              <a:avLst/>
            </a:prstGeom>
            <a:noFill/>
          </p:spPr>
          <p:txBody>
            <a:bodyPr wrap="none" rtlCol="0">
              <a:spAutoFit/>
            </a:bodyPr>
            <a:lstStyle/>
            <a:p>
              <a:pPr algn="ctr"/>
              <a:r>
                <a:rPr lang="en-CA" sz="1000" dirty="0" smtClean="0">
                  <a:latin typeface="Verdana" panose="020B0604030504040204" pitchFamily="34" charset="0"/>
                  <a:ea typeface="Verdana" panose="020B0604030504040204" pitchFamily="34" charset="0"/>
                  <a:cs typeface="Verdana" panose="020B0604030504040204" pitchFamily="34" charset="0"/>
                </a:rPr>
                <a:t>I have a</a:t>
              </a:r>
            </a:p>
            <a:p>
              <a:pPr algn="ctr"/>
              <a:r>
                <a:rPr lang="en-CA" sz="1000" dirty="0">
                  <a:latin typeface="Verdana" panose="020B0604030504040204" pitchFamily="34" charset="0"/>
                  <a:ea typeface="Verdana" panose="020B0604030504040204" pitchFamily="34" charset="0"/>
                  <a:cs typeface="Verdana" panose="020B0604030504040204" pitchFamily="34" charset="0"/>
                </a:rPr>
                <a:t>c</a:t>
              </a:r>
              <a:r>
                <a:rPr lang="en-CA" sz="1000" dirty="0" smtClean="0">
                  <a:latin typeface="Verdana" panose="020B0604030504040204" pitchFamily="34" charset="0"/>
                  <a:ea typeface="Verdana" panose="020B0604030504040204" pitchFamily="34" charset="0"/>
                  <a:cs typeface="Verdana" panose="020B0604030504040204" pitchFamily="34" charset="0"/>
                </a:rPr>
                <a:t>unning</a:t>
              </a:r>
            </a:p>
            <a:p>
              <a:pPr algn="ctr"/>
              <a:r>
                <a:rPr lang="en-CA" sz="1000" dirty="0" smtClean="0">
                  <a:latin typeface="Verdana" panose="020B0604030504040204" pitchFamily="34" charset="0"/>
                  <a:ea typeface="Verdana" panose="020B0604030504040204" pitchFamily="34" charset="0"/>
                  <a:cs typeface="Verdana" panose="020B0604030504040204" pitchFamily="34" charset="0"/>
                </a:rPr>
                <a:t>plan...</a:t>
              </a:r>
              <a:endParaRPr lang="en-CA" sz="1000" dirty="0">
                <a:latin typeface="Verdana" panose="020B0604030504040204" pitchFamily="34" charset="0"/>
                <a:ea typeface="Verdana" panose="020B0604030504040204" pitchFamily="34" charset="0"/>
                <a:cs typeface="Verdana" panose="020B0604030504040204" pitchFamily="34" charset="0"/>
              </a:endParaRPr>
            </a:p>
          </p:txBody>
        </p:sp>
      </p:grpSp>
      <p:sp>
        <p:nvSpPr>
          <p:cNvPr id="7" name="TextBox 6"/>
          <p:cNvSpPr txBox="1"/>
          <p:nvPr/>
        </p:nvSpPr>
        <p:spPr>
          <a:xfrm>
            <a:off x="214282" y="116632"/>
            <a:ext cx="1574470"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Lenses</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nvGrpSpPr>
          <p:cNvPr id="2" name="Group 1"/>
          <p:cNvGrpSpPr/>
          <p:nvPr/>
        </p:nvGrpSpPr>
        <p:grpSpPr>
          <a:xfrm>
            <a:off x="4532345" y="3628311"/>
            <a:ext cx="3496039" cy="3086837"/>
            <a:chOff x="4532345" y="3628311"/>
            <a:chExt cx="3496039" cy="3086837"/>
          </a:xfrm>
        </p:grpSpPr>
        <p:grpSp>
          <p:nvGrpSpPr>
            <p:cNvPr id="22" name="Group 21"/>
            <p:cNvGrpSpPr/>
            <p:nvPr/>
          </p:nvGrpSpPr>
          <p:grpSpPr>
            <a:xfrm>
              <a:off x="5042089" y="3682845"/>
              <a:ext cx="2986295" cy="3032303"/>
              <a:chOff x="5371919" y="285728"/>
              <a:chExt cx="2986295" cy="3032303"/>
            </a:xfrm>
          </p:grpSpPr>
          <p:pic>
            <p:nvPicPr>
              <p:cNvPr id="8" name="Picture 7" descr="Parra_Mantois.JPG"/>
              <p:cNvPicPr>
                <a:picLocks noChangeAspect="1"/>
              </p:cNvPicPr>
              <p:nvPr/>
            </p:nvPicPr>
            <p:blipFill>
              <a:blip r:embed="rId5" cstate="print"/>
              <a:stretch>
                <a:fillRect/>
              </a:stretch>
            </p:blipFill>
            <p:spPr>
              <a:xfrm>
                <a:off x="5500694" y="642918"/>
                <a:ext cx="2636402" cy="2357454"/>
              </a:xfrm>
              <a:prstGeom prst="rect">
                <a:avLst/>
              </a:prstGeom>
              <a:ln w="12700">
                <a:solidFill>
                  <a:schemeClr val="tx1"/>
                </a:solidFill>
              </a:ln>
              <a:effectLst>
                <a:outerShdw blurRad="292100" dist="139700" dir="2700000" algn="tl" rotWithShape="0">
                  <a:srgbClr val="333333">
                    <a:alpha val="65000"/>
                  </a:srgbClr>
                </a:outerShdw>
              </a:effectLst>
            </p:spPr>
          </p:pic>
          <p:sp>
            <p:nvSpPr>
              <p:cNvPr id="11" name="Rectangle 10"/>
              <p:cNvSpPr/>
              <p:nvPr/>
            </p:nvSpPr>
            <p:spPr>
              <a:xfrm>
                <a:off x="6286512" y="3071810"/>
                <a:ext cx="2071702" cy="246221"/>
              </a:xfrm>
              <a:prstGeom prst="rect">
                <a:avLst/>
              </a:prstGeom>
            </p:spPr>
            <p:txBody>
              <a:bodyPr wrap="square">
                <a:spAutoFit/>
              </a:bodyPr>
              <a:lstStyle/>
              <a:p>
                <a:endParaRPr lang="en-CA" sz="1000" dirty="0">
                  <a:latin typeface="Verdana" pitchFamily="34" charset="0"/>
                  <a:ea typeface="Verdana" pitchFamily="34" charset="0"/>
                  <a:cs typeface="Verdana" pitchFamily="34" charset="0"/>
                </a:endParaRPr>
              </a:p>
            </p:txBody>
          </p:sp>
          <p:sp>
            <p:nvSpPr>
              <p:cNvPr id="13" name="TextBox 5"/>
              <p:cNvSpPr txBox="1">
                <a:spLocks noChangeArrowheads="1"/>
              </p:cNvSpPr>
              <p:nvPr/>
            </p:nvSpPr>
            <p:spPr bwMode="auto">
              <a:xfrm>
                <a:off x="5371919" y="285728"/>
                <a:ext cx="1164101" cy="369332"/>
              </a:xfrm>
              <a:prstGeom prst="rect">
                <a:avLst/>
              </a:prstGeom>
              <a:noFill/>
              <a:ln w="9525">
                <a:noFill/>
                <a:miter lim="800000"/>
                <a:headEnd/>
                <a:tailEnd/>
              </a:ln>
            </p:spPr>
            <p:txBody>
              <a:bodyPr wrap="none">
                <a:spAutoFit/>
              </a:bodyPr>
              <a:lstStyle/>
              <a:p>
                <a:r>
                  <a:rPr lang="en-CA" b="1" dirty="0" smtClean="0">
                    <a:latin typeface="Verdana" pitchFamily="34" charset="0"/>
                  </a:rPr>
                  <a:t>France</a:t>
                </a:r>
                <a:r>
                  <a:rPr lang="en-CA" dirty="0" smtClean="0">
                    <a:latin typeface="Verdana" pitchFamily="34" charset="0"/>
                  </a:rPr>
                  <a:t>:</a:t>
                </a:r>
                <a:endParaRPr lang="en-CA" dirty="0">
                  <a:latin typeface="Verdana" pitchFamily="34" charset="0"/>
                </a:endParaRPr>
              </a:p>
            </p:txBody>
          </p:sp>
        </p:grpSp>
        <p:pic>
          <p:nvPicPr>
            <p:cNvPr id="24" name="Picture 2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532345" y="3628311"/>
              <a:ext cx="565783" cy="565783"/>
            </a:xfrm>
            <a:prstGeom prst="rect">
              <a:avLst/>
            </a:prstGeom>
          </p:spPr>
        </p:pic>
      </p:grpSp>
      <p:grpSp>
        <p:nvGrpSpPr>
          <p:cNvPr id="3" name="Group 2"/>
          <p:cNvGrpSpPr/>
          <p:nvPr/>
        </p:nvGrpSpPr>
        <p:grpSpPr>
          <a:xfrm>
            <a:off x="663093" y="4577546"/>
            <a:ext cx="3623155" cy="2091814"/>
            <a:chOff x="663093" y="4433530"/>
            <a:chExt cx="3623155" cy="2091814"/>
          </a:xfrm>
        </p:grpSpPr>
        <p:grpSp>
          <p:nvGrpSpPr>
            <p:cNvPr id="15" name="Group 14"/>
            <p:cNvGrpSpPr/>
            <p:nvPr/>
          </p:nvGrpSpPr>
          <p:grpSpPr>
            <a:xfrm>
              <a:off x="1224910" y="4525080"/>
              <a:ext cx="3061338" cy="2000264"/>
              <a:chOff x="714348" y="857232"/>
              <a:chExt cx="3061338" cy="2000264"/>
            </a:xfrm>
          </p:grpSpPr>
          <p:pic>
            <p:nvPicPr>
              <p:cNvPr id="10" name="Picture 9" descr="Zeiss_logo.gif"/>
              <p:cNvPicPr>
                <a:picLocks noChangeAspect="1"/>
              </p:cNvPicPr>
              <p:nvPr/>
            </p:nvPicPr>
            <p:blipFill>
              <a:blip r:embed="rId7" cstate="print"/>
              <a:stretch>
                <a:fillRect/>
              </a:stretch>
            </p:blipFill>
            <p:spPr>
              <a:xfrm>
                <a:off x="714348" y="1231618"/>
                <a:ext cx="3061338" cy="1625878"/>
              </a:xfrm>
              <a:prstGeom prst="rect">
                <a:avLst/>
              </a:prstGeom>
            </p:spPr>
          </p:pic>
          <p:sp>
            <p:nvSpPr>
              <p:cNvPr id="12" name="TextBox 4"/>
              <p:cNvSpPr txBox="1">
                <a:spLocks noChangeArrowheads="1"/>
              </p:cNvSpPr>
              <p:nvPr/>
            </p:nvSpPr>
            <p:spPr bwMode="auto">
              <a:xfrm>
                <a:off x="714972" y="857232"/>
                <a:ext cx="1459054" cy="369332"/>
              </a:xfrm>
              <a:prstGeom prst="rect">
                <a:avLst/>
              </a:prstGeom>
              <a:noFill/>
              <a:ln w="9525">
                <a:noFill/>
                <a:miter lim="800000"/>
                <a:headEnd/>
                <a:tailEnd/>
              </a:ln>
            </p:spPr>
            <p:txBody>
              <a:bodyPr wrap="none">
                <a:spAutoFit/>
              </a:bodyPr>
              <a:lstStyle/>
              <a:p>
                <a:r>
                  <a:rPr lang="en-CA" b="1" dirty="0" smtClean="0">
                    <a:latin typeface="Verdana" pitchFamily="34" charset="0"/>
                  </a:rPr>
                  <a:t>Germany</a:t>
                </a:r>
                <a:r>
                  <a:rPr lang="en-CA" dirty="0" smtClean="0">
                    <a:latin typeface="Verdana" pitchFamily="34" charset="0"/>
                  </a:rPr>
                  <a:t>:</a:t>
                </a:r>
                <a:endParaRPr lang="en-CA" dirty="0">
                  <a:latin typeface="Verdana" pitchFamily="34" charset="0"/>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63093" y="4433530"/>
              <a:ext cx="579093" cy="579093"/>
            </a:xfrm>
            <a:prstGeom prst="rect">
              <a:avLst/>
            </a:prstGeom>
          </p:spPr>
        </p:pic>
      </p:grpSp>
      <p:sp>
        <p:nvSpPr>
          <p:cNvPr id="27" name="Right Arrow 26"/>
          <p:cNvSpPr/>
          <p:nvPr/>
        </p:nvSpPr>
        <p:spPr>
          <a:xfrm rot="884347">
            <a:off x="5368236" y="1255843"/>
            <a:ext cx="762012" cy="500066"/>
          </a:xfrm>
          <a:prstGeom prst="rightArrow">
            <a:avLst/>
          </a:prstGeom>
          <a:solidFill>
            <a:srgbClr val="FF0000"/>
          </a:solidFill>
          <a:ln>
            <a:solidFill>
              <a:srgbClr val="C00000"/>
            </a:solidFill>
          </a:ln>
          <a:effectLst>
            <a:outerShdw blurRad="50800" dist="114300" dir="56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8" name="Group 27"/>
          <p:cNvGrpSpPr/>
          <p:nvPr/>
        </p:nvGrpSpPr>
        <p:grpSpPr>
          <a:xfrm>
            <a:off x="788417" y="620688"/>
            <a:ext cx="3546096" cy="3960440"/>
            <a:chOff x="788417" y="620688"/>
            <a:chExt cx="3546096" cy="3960440"/>
          </a:xfrm>
        </p:grpSpPr>
        <p:grpSp>
          <p:nvGrpSpPr>
            <p:cNvPr id="19" name="Group 18"/>
            <p:cNvGrpSpPr/>
            <p:nvPr/>
          </p:nvGrpSpPr>
          <p:grpSpPr>
            <a:xfrm>
              <a:off x="1259632" y="1080666"/>
              <a:ext cx="3074881" cy="3500462"/>
              <a:chOff x="1187624" y="785794"/>
              <a:chExt cx="3074881" cy="3500462"/>
            </a:xfrm>
          </p:grpSpPr>
          <p:pic>
            <p:nvPicPr>
              <p:cNvPr id="21" name="Picture 20" descr="Call_for_lenses_crop.jpg"/>
              <p:cNvPicPr>
                <a:picLocks noChangeAspect="1"/>
              </p:cNvPicPr>
              <p:nvPr/>
            </p:nvPicPr>
            <p:blipFill>
              <a:blip r:embed="rId9" cstate="print"/>
              <a:stretch>
                <a:fillRect/>
              </a:stretch>
            </p:blipFill>
            <p:spPr>
              <a:xfrm>
                <a:off x="1285852" y="785794"/>
                <a:ext cx="2804734" cy="3202915"/>
              </a:xfrm>
              <a:prstGeom prst="rect">
                <a:avLst/>
              </a:prstGeom>
              <a:ln>
                <a:solidFill>
                  <a:schemeClr val="tx1"/>
                </a:solidFill>
              </a:ln>
              <a:effectLst>
                <a:outerShdw blurRad="292100" dist="139700" dir="2700000" algn="tl" rotWithShape="0">
                  <a:srgbClr val="333333">
                    <a:alpha val="65000"/>
                  </a:srgbClr>
                </a:outerShdw>
              </a:effectLst>
            </p:spPr>
          </p:pic>
          <p:sp>
            <p:nvSpPr>
              <p:cNvPr id="23" name="TextBox 22"/>
              <p:cNvSpPr txBox="1"/>
              <p:nvPr/>
            </p:nvSpPr>
            <p:spPr>
              <a:xfrm>
                <a:off x="1187624" y="4040035"/>
                <a:ext cx="3074881" cy="246221"/>
              </a:xfrm>
              <a:prstGeom prst="rect">
                <a:avLst/>
              </a:prstGeom>
              <a:noFill/>
            </p:spPr>
            <p:txBody>
              <a:bodyPr wrap="none" rtlCol="0">
                <a:spAutoFit/>
              </a:bodyPr>
              <a:lstStyle/>
              <a:p>
                <a:r>
                  <a:rPr lang="en-CA" sz="1000" dirty="0" smtClean="0">
                    <a:latin typeface="Verdana" pitchFamily="34" charset="0"/>
                    <a:ea typeface="Verdana" pitchFamily="34" charset="0"/>
                    <a:cs typeface="Verdana" pitchFamily="34" charset="0"/>
                  </a:rPr>
                  <a:t>Advert placed in National Geographic (1918)</a:t>
                </a:r>
                <a:endParaRPr lang="en-CA" sz="1000" dirty="0">
                  <a:latin typeface="Verdana" pitchFamily="34" charset="0"/>
                  <a:ea typeface="Verdana" pitchFamily="34" charset="0"/>
                  <a:cs typeface="Verdana" pitchFamily="34" charset="0"/>
                </a:endParaRPr>
              </a:p>
            </p:txBody>
          </p:sp>
        </p:grpSp>
        <p:sp>
          <p:nvSpPr>
            <p:cNvPr id="6" name="TextBox 5"/>
            <p:cNvSpPr txBox="1"/>
            <p:nvPr/>
          </p:nvSpPr>
          <p:spPr>
            <a:xfrm>
              <a:off x="1275225" y="692696"/>
              <a:ext cx="806631" cy="369332"/>
            </a:xfrm>
            <a:prstGeom prst="rect">
              <a:avLst/>
            </a:prstGeom>
            <a:noFill/>
          </p:spPr>
          <p:txBody>
            <a:bodyPr wrap="none" rtlCol="0">
              <a:spAutoFit/>
            </a:bodyPr>
            <a:lstStyle/>
            <a:p>
              <a:r>
                <a:rPr lang="en-CA" b="1" dirty="0" smtClean="0">
                  <a:latin typeface="Verdana" panose="020B0604030504040204" pitchFamily="34" charset="0"/>
                  <a:ea typeface="Verdana" panose="020B0604030504040204" pitchFamily="34" charset="0"/>
                  <a:cs typeface="Verdana" panose="020B0604030504040204" pitchFamily="34" charset="0"/>
                </a:rPr>
                <a:t>U.S.</a:t>
              </a:r>
              <a:r>
                <a:rPr lang="en-CA" dirty="0" smtClean="0">
                  <a:latin typeface="Verdana" panose="020B0604030504040204" pitchFamily="34" charset="0"/>
                  <a:ea typeface="Verdana" panose="020B0604030504040204" pitchFamily="34" charset="0"/>
                  <a:cs typeface="Verdana" panose="020B0604030504040204" pitchFamily="34" charset="0"/>
                </a:rPr>
                <a:t>:</a:t>
              </a:r>
              <a:endParaRPr lang="en-CA" dirty="0">
                <a:latin typeface="Verdana" panose="020B0604030504040204" pitchFamily="34" charset="0"/>
                <a:ea typeface="Verdana" panose="020B0604030504040204" pitchFamily="34" charset="0"/>
                <a:cs typeface="Verdana" panose="020B0604030504040204" pitchFamily="34" charset="0"/>
              </a:endParaRPr>
            </a:p>
          </p:txBody>
        </p:sp>
        <p:pic>
          <p:nvPicPr>
            <p:cNvPr id="16" name="Picture 15"/>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88417" y="620688"/>
              <a:ext cx="543223" cy="543223"/>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500"/>
                            </p:stCondLst>
                            <p:childTnLst>
                              <p:par>
                                <p:cTn id="19" presetID="10" presetClass="entr" presetSubtype="0" fill="hold" grpId="0" nodeType="afterEffect">
                                  <p:stCondLst>
                                    <p:cond delay="25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Box 9"/>
          <p:cNvSpPr txBox="1">
            <a:spLocks noChangeArrowheads="1"/>
          </p:cNvSpPr>
          <p:nvPr/>
        </p:nvSpPr>
        <p:spPr bwMode="auto">
          <a:xfrm>
            <a:off x="285750" y="188640"/>
            <a:ext cx="5438378" cy="523220"/>
          </a:xfrm>
          <a:prstGeom prst="rect">
            <a:avLst/>
          </a:prstGeom>
          <a:noFill/>
          <a:ln w="9525">
            <a:noFill/>
            <a:miter lim="800000"/>
            <a:headEnd/>
            <a:tailEnd/>
          </a:ln>
        </p:spPr>
        <p:txBody>
          <a:bodyPr wrap="square">
            <a:spAutoFit/>
          </a:bodyPr>
          <a:lstStyle/>
          <a:p>
            <a:r>
              <a:rPr lang="en-CA" sz="2800" b="1" dirty="0" smtClean="0">
                <a:effectLst>
                  <a:outerShdw blurRad="38100" dist="38100" dir="2700000" algn="tl">
                    <a:srgbClr val="000000">
                      <a:alpha val="43137"/>
                    </a:srgbClr>
                  </a:outerShdw>
                </a:effectLst>
                <a:latin typeface="Verdana" pitchFamily="34" charset="0"/>
              </a:rPr>
              <a:t>Aviation</a:t>
            </a:r>
            <a:endParaRPr lang="en-CA" sz="2800" b="1" dirty="0">
              <a:effectLst>
                <a:outerShdw blurRad="38100" dist="38100" dir="2700000" algn="tl">
                  <a:srgbClr val="000000">
                    <a:alpha val="43137"/>
                  </a:srgbClr>
                </a:outerShdw>
              </a:effectLst>
              <a:latin typeface="Verdana" pitchFamily="34" charset="0"/>
            </a:endParaRPr>
          </a:p>
        </p:txBody>
      </p:sp>
      <p:grpSp>
        <p:nvGrpSpPr>
          <p:cNvPr id="18" name="Group 17"/>
          <p:cNvGrpSpPr/>
          <p:nvPr/>
        </p:nvGrpSpPr>
        <p:grpSpPr>
          <a:xfrm>
            <a:off x="1423966" y="6093296"/>
            <a:ext cx="5489897" cy="543639"/>
            <a:chOff x="1423966" y="6093296"/>
            <a:chExt cx="5489897" cy="543639"/>
          </a:xfrm>
        </p:grpSpPr>
        <p:grpSp>
          <p:nvGrpSpPr>
            <p:cNvPr id="4" name="Group 3"/>
            <p:cNvGrpSpPr/>
            <p:nvPr/>
          </p:nvGrpSpPr>
          <p:grpSpPr>
            <a:xfrm>
              <a:off x="3272577" y="6093296"/>
              <a:ext cx="3641286" cy="543639"/>
              <a:chOff x="2729774" y="4914934"/>
              <a:chExt cx="3641286" cy="543639"/>
            </a:xfrm>
          </p:grpSpPr>
          <p:sp>
            <p:nvSpPr>
              <p:cNvPr id="12" name="TextBox 6"/>
              <p:cNvSpPr txBox="1">
                <a:spLocks noChangeArrowheads="1"/>
              </p:cNvSpPr>
              <p:nvPr/>
            </p:nvSpPr>
            <p:spPr bwMode="auto">
              <a:xfrm>
                <a:off x="3203848" y="5002088"/>
                <a:ext cx="3167212" cy="369332"/>
              </a:xfrm>
              <a:prstGeom prst="rect">
                <a:avLst/>
              </a:prstGeom>
              <a:noFill/>
              <a:ln w="9525">
                <a:noFill/>
                <a:miter lim="800000"/>
                <a:headEnd/>
                <a:tailEnd/>
              </a:ln>
            </p:spPr>
            <p:txBody>
              <a:bodyPr wrap="square">
                <a:spAutoFit/>
              </a:bodyPr>
              <a:lstStyle/>
              <a:p>
                <a:r>
                  <a:rPr lang="en-CA" b="1" dirty="0">
                    <a:latin typeface="Verdana" pitchFamily="34" charset="0"/>
                  </a:rPr>
                  <a:t>Great </a:t>
                </a:r>
                <a:r>
                  <a:rPr lang="en-CA" b="1" dirty="0" smtClean="0">
                    <a:latin typeface="Verdana" pitchFamily="34" charset="0"/>
                  </a:rPr>
                  <a:t>Britain</a:t>
                </a:r>
                <a:r>
                  <a:rPr lang="en-CA" dirty="0" smtClean="0">
                    <a:latin typeface="Verdana" pitchFamily="34" charset="0"/>
                  </a:rPr>
                  <a:t>?</a:t>
                </a:r>
                <a:endParaRPr lang="en-CA" dirty="0">
                  <a:latin typeface="Verdana" pitchFamily="34"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29774" y="4914934"/>
                <a:ext cx="522530" cy="543639"/>
              </a:xfrm>
              <a:prstGeom prst="rect">
                <a:avLst/>
              </a:prstGeom>
            </p:spPr>
          </p:pic>
        </p:grpSp>
        <p:sp>
          <p:nvSpPr>
            <p:cNvPr id="15" name="TextBox 6"/>
            <p:cNvSpPr txBox="1">
              <a:spLocks noChangeArrowheads="1"/>
            </p:cNvSpPr>
            <p:nvPr/>
          </p:nvSpPr>
          <p:spPr bwMode="auto">
            <a:xfrm>
              <a:off x="1423966" y="6195595"/>
              <a:ext cx="2088232" cy="369332"/>
            </a:xfrm>
            <a:prstGeom prst="rect">
              <a:avLst/>
            </a:prstGeom>
            <a:noFill/>
            <a:ln w="9525">
              <a:noFill/>
              <a:miter lim="800000"/>
              <a:headEnd/>
              <a:tailEnd/>
            </a:ln>
          </p:spPr>
          <p:txBody>
            <a:bodyPr wrap="square">
              <a:spAutoFit/>
            </a:bodyPr>
            <a:lstStyle/>
            <a:p>
              <a:r>
                <a:rPr lang="en-CA" dirty="0" smtClean="0">
                  <a:latin typeface="Verdana" pitchFamily="34" charset="0"/>
                </a:rPr>
                <a:t>What about…</a:t>
              </a:r>
              <a:endParaRPr lang="en-CA" dirty="0">
                <a:latin typeface="Verdana" pitchFamily="34" charset="0"/>
              </a:endParaRPr>
            </a:p>
          </p:txBody>
        </p:sp>
      </p:grpSp>
      <p:grpSp>
        <p:nvGrpSpPr>
          <p:cNvPr id="16" name="Group 15"/>
          <p:cNvGrpSpPr/>
          <p:nvPr/>
        </p:nvGrpSpPr>
        <p:grpSpPr>
          <a:xfrm>
            <a:off x="467544" y="764704"/>
            <a:ext cx="8460552" cy="4543527"/>
            <a:chOff x="467544" y="764704"/>
            <a:chExt cx="8460552" cy="4543527"/>
          </a:xfrm>
        </p:grpSpPr>
        <p:sp>
          <p:nvSpPr>
            <p:cNvPr id="16390" name="TextBox 7"/>
            <p:cNvSpPr txBox="1">
              <a:spLocks noChangeArrowheads="1"/>
            </p:cNvSpPr>
            <p:nvPr/>
          </p:nvSpPr>
          <p:spPr bwMode="auto">
            <a:xfrm>
              <a:off x="1151232" y="1124744"/>
              <a:ext cx="7776864" cy="1477328"/>
            </a:xfrm>
            <a:prstGeom prst="rect">
              <a:avLst/>
            </a:prstGeom>
            <a:noFill/>
            <a:ln w="9525">
              <a:noFill/>
              <a:miter lim="800000"/>
              <a:headEnd/>
              <a:tailEnd/>
            </a:ln>
          </p:spPr>
          <p:txBody>
            <a:bodyPr wrap="square">
              <a:spAutoFit/>
            </a:bodyPr>
            <a:lstStyle/>
            <a:p>
              <a:pPr>
                <a:buFont typeface="Arial" charset="0"/>
                <a:buChar char="•"/>
              </a:pPr>
              <a:r>
                <a:rPr lang="en-CA" dirty="0">
                  <a:latin typeface="Verdana" pitchFamily="34" charset="0"/>
                </a:rPr>
                <a:t> </a:t>
              </a:r>
              <a:r>
                <a:rPr lang="en-CA" dirty="0" smtClean="0">
                  <a:latin typeface="Verdana" pitchFamily="34" charset="0"/>
                </a:rPr>
                <a:t>no European country embraced aviation more enthusiastically</a:t>
              </a:r>
            </a:p>
            <a:p>
              <a:pPr>
                <a:buFont typeface="Arial" charset="0"/>
                <a:buChar char="•"/>
              </a:pPr>
              <a:r>
                <a:rPr lang="en-CA" dirty="0" smtClean="0">
                  <a:latin typeface="Verdana" pitchFamily="34" charset="0"/>
                </a:rPr>
                <a:t> pioneers </a:t>
              </a:r>
              <a:r>
                <a:rPr lang="en-CA" dirty="0">
                  <a:latin typeface="Verdana" pitchFamily="34" charset="0"/>
                </a:rPr>
                <a:t>in </a:t>
              </a:r>
              <a:r>
                <a:rPr lang="en-CA" dirty="0" smtClean="0">
                  <a:latin typeface="Verdana" pitchFamily="34" charset="0"/>
                </a:rPr>
                <a:t>air photography, interpretation &amp; photogrammetry</a:t>
              </a:r>
            </a:p>
            <a:p>
              <a:pPr>
                <a:buFont typeface="Arial" charset="0"/>
                <a:buChar char="•"/>
              </a:pPr>
              <a:r>
                <a:rPr lang="en-CA" dirty="0">
                  <a:latin typeface="Verdana" pitchFamily="34" charset="0"/>
                </a:rPr>
                <a:t> </a:t>
              </a:r>
              <a:r>
                <a:rPr lang="en-CA" dirty="0" err="1" smtClean="0">
                  <a:latin typeface="Verdana" pitchFamily="34" charset="0"/>
                </a:rPr>
                <a:t>l’Aéronautique</a:t>
              </a:r>
              <a:r>
                <a:rPr lang="en-CA" dirty="0" smtClean="0">
                  <a:latin typeface="Verdana" pitchFamily="34" charset="0"/>
                </a:rPr>
                <a:t> </a:t>
              </a:r>
              <a:r>
                <a:rPr lang="en-CA" dirty="0" err="1" smtClean="0">
                  <a:latin typeface="Verdana" pitchFamily="34" charset="0"/>
                </a:rPr>
                <a:t>Militaire</a:t>
              </a:r>
              <a:r>
                <a:rPr lang="en-CA" dirty="0" smtClean="0">
                  <a:latin typeface="Verdana" pitchFamily="34" charset="0"/>
                </a:rPr>
                <a:t> had 141 planes at the outbreak of war</a:t>
              </a:r>
              <a:endParaRPr lang="en-CA" dirty="0">
                <a:latin typeface="Verdana" pitchFamily="34" charset="0"/>
              </a:endParaRPr>
            </a:p>
            <a:p>
              <a:pPr>
                <a:buFont typeface="Arial" charset="0"/>
                <a:buChar char="•"/>
              </a:pPr>
              <a:r>
                <a:rPr lang="en-CA" dirty="0" smtClean="0">
                  <a:latin typeface="Verdana" pitchFamily="34" charset="0"/>
                </a:rPr>
                <a:t> </a:t>
              </a:r>
              <a:r>
                <a:rPr lang="en-CA" dirty="0" err="1" smtClean="0">
                  <a:latin typeface="Verdana" pitchFamily="34" charset="0"/>
                </a:rPr>
                <a:t>M.Farman</a:t>
              </a:r>
              <a:r>
                <a:rPr lang="en-CA" dirty="0" smtClean="0">
                  <a:latin typeface="Verdana" pitchFamily="34" charset="0"/>
                </a:rPr>
                <a:t> was standard Allied training plane until late 1917</a:t>
              </a:r>
            </a:p>
            <a:p>
              <a:pPr>
                <a:buFont typeface="Arial" charset="0"/>
                <a:buChar char="•"/>
              </a:pPr>
              <a:r>
                <a:rPr lang="en-CA" dirty="0">
                  <a:latin typeface="Verdana" pitchFamily="34" charset="0"/>
                </a:rPr>
                <a:t> </a:t>
              </a:r>
              <a:r>
                <a:rPr lang="en-CA" dirty="0" smtClean="0">
                  <a:latin typeface="Verdana" pitchFamily="34" charset="0"/>
                </a:rPr>
                <a:t>French practices adopted in RFC’s 1</a:t>
              </a:r>
              <a:r>
                <a:rPr lang="en-CA" baseline="30000" dirty="0" smtClean="0">
                  <a:latin typeface="Verdana" pitchFamily="34" charset="0"/>
                </a:rPr>
                <a:t>st</a:t>
              </a:r>
              <a:r>
                <a:rPr lang="en-CA" dirty="0" smtClean="0">
                  <a:latin typeface="Verdana" pitchFamily="34" charset="0"/>
                </a:rPr>
                <a:t> training manual</a:t>
              </a:r>
              <a:endParaRPr lang="en-CA" dirty="0">
                <a:latin typeface="Verdana" pitchFamily="34" charset="0"/>
              </a:endParaRPr>
            </a:p>
          </p:txBody>
        </p:sp>
        <p:grpSp>
          <p:nvGrpSpPr>
            <p:cNvPr id="6" name="Group 5"/>
            <p:cNvGrpSpPr/>
            <p:nvPr/>
          </p:nvGrpSpPr>
          <p:grpSpPr>
            <a:xfrm>
              <a:off x="467544" y="764704"/>
              <a:ext cx="1691799" cy="565783"/>
              <a:chOff x="503936" y="908720"/>
              <a:chExt cx="1691799" cy="565783"/>
            </a:xfrm>
          </p:grpSpPr>
          <p:sp>
            <p:nvSpPr>
              <p:cNvPr id="16388" name="TextBox 5"/>
              <p:cNvSpPr txBox="1">
                <a:spLocks noChangeArrowheads="1"/>
              </p:cNvSpPr>
              <p:nvPr/>
            </p:nvSpPr>
            <p:spPr bwMode="auto">
              <a:xfrm>
                <a:off x="1044748" y="1006946"/>
                <a:ext cx="1150987" cy="369332"/>
              </a:xfrm>
              <a:prstGeom prst="rect">
                <a:avLst/>
              </a:prstGeom>
              <a:noFill/>
              <a:ln w="9525">
                <a:noFill/>
                <a:miter lim="800000"/>
                <a:headEnd/>
                <a:tailEnd/>
              </a:ln>
            </p:spPr>
            <p:txBody>
              <a:bodyPr wrap="square">
                <a:spAutoFit/>
              </a:bodyPr>
              <a:lstStyle/>
              <a:p>
                <a:r>
                  <a:rPr lang="en-CA" b="1" dirty="0">
                    <a:latin typeface="Verdana" pitchFamily="34" charset="0"/>
                  </a:rPr>
                  <a:t>France</a:t>
                </a:r>
              </a:p>
            </p:txBody>
          </p:sp>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3936" y="908720"/>
                <a:ext cx="565783" cy="565783"/>
              </a:xfrm>
              <a:prstGeom prst="rect">
                <a:avLst/>
              </a:prstGeom>
            </p:spPr>
          </p:pic>
        </p:grpSp>
        <p:grpSp>
          <p:nvGrpSpPr>
            <p:cNvPr id="11" name="Group 10"/>
            <p:cNvGrpSpPr/>
            <p:nvPr/>
          </p:nvGrpSpPr>
          <p:grpSpPr>
            <a:xfrm>
              <a:off x="5901846" y="2708920"/>
              <a:ext cx="2774610" cy="2599311"/>
              <a:chOff x="5724128" y="2689226"/>
              <a:chExt cx="2774610" cy="2599311"/>
            </a:xfrm>
          </p:grpSpPr>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724128" y="2689226"/>
                <a:ext cx="2664296" cy="2186441"/>
              </a:xfrm>
              <a:prstGeom prst="rect">
                <a:avLst/>
              </a:prstGeom>
              <a:ln>
                <a:solidFill>
                  <a:schemeClr val="tx1"/>
                </a:solidFill>
              </a:ln>
              <a:effectLst>
                <a:outerShdw blurRad="76200" dist="127000" dir="2400000" algn="ctr" rotWithShape="0">
                  <a:srgbClr val="000000">
                    <a:alpha val="43137"/>
                  </a:srgbClr>
                </a:outerShdw>
              </a:effectLst>
            </p:spPr>
          </p:pic>
          <p:sp>
            <p:nvSpPr>
              <p:cNvPr id="10" name="TextBox 9"/>
              <p:cNvSpPr txBox="1"/>
              <p:nvPr/>
            </p:nvSpPr>
            <p:spPr>
              <a:xfrm>
                <a:off x="6012160" y="4949983"/>
                <a:ext cx="2486578" cy="338554"/>
              </a:xfrm>
              <a:prstGeom prst="rect">
                <a:avLst/>
              </a:prstGeom>
              <a:noFill/>
            </p:spPr>
            <p:txBody>
              <a:bodyPr wrap="none" rtlCol="0">
                <a:spAutoFit/>
              </a:bodyPr>
              <a:lstStyle/>
              <a:p>
                <a:pPr algn="r"/>
                <a:r>
                  <a:rPr lang="en-CA" sz="800" dirty="0" err="1" smtClean="0">
                    <a:latin typeface="Verdana" panose="020B0604030504040204" pitchFamily="34" charset="0"/>
                    <a:ea typeface="Verdana" panose="020B0604030504040204" pitchFamily="34" charset="0"/>
                    <a:cs typeface="Verdana" panose="020B0604030504040204" pitchFamily="34" charset="0"/>
                  </a:rPr>
                  <a:t>Capitaine</a:t>
                </a:r>
                <a:r>
                  <a:rPr lang="en-CA" sz="800" dirty="0" smtClean="0">
                    <a:latin typeface="Verdana" panose="020B0604030504040204" pitchFamily="34" charset="0"/>
                    <a:ea typeface="Verdana" panose="020B0604030504040204" pitchFamily="34" charset="0"/>
                    <a:cs typeface="Verdana" panose="020B0604030504040204" pitchFamily="34" charset="0"/>
                  </a:rPr>
                  <a:t> </a:t>
                </a:r>
                <a:r>
                  <a:rPr lang="en-CA" sz="800" dirty="0" err="1" smtClean="0">
                    <a:latin typeface="Verdana" panose="020B0604030504040204" pitchFamily="34" charset="0"/>
                    <a:ea typeface="Verdana" panose="020B0604030504040204" pitchFamily="34" charset="0"/>
                    <a:cs typeface="Verdana" panose="020B0604030504040204" pitchFamily="34" charset="0"/>
                  </a:rPr>
                  <a:t>Bellenger</a:t>
                </a:r>
                <a:r>
                  <a:rPr lang="en-CA" sz="800" dirty="0" smtClean="0">
                    <a:latin typeface="Verdana" panose="020B0604030504040204" pitchFamily="34" charset="0"/>
                    <a:ea typeface="Verdana" panose="020B0604030504040204" pitchFamily="34" charset="0"/>
                    <a:cs typeface="Verdana" panose="020B0604030504040204" pitchFamily="34" charset="0"/>
                  </a:rPr>
                  <a:t>, French Aviation Pioneer</a:t>
                </a:r>
              </a:p>
              <a:p>
                <a:pPr algn="r"/>
                <a:r>
                  <a:rPr lang="en-CA" sz="800" dirty="0" smtClean="0">
                    <a:latin typeface="Verdana" panose="020B0604030504040204" pitchFamily="34" charset="0"/>
                    <a:ea typeface="Verdana" panose="020B0604030504040204" pitchFamily="34" charset="0"/>
                    <a:cs typeface="Verdana" panose="020B0604030504040204" pitchFamily="34" charset="0"/>
                  </a:rPr>
                  <a:t>(Finnegan, 2006)</a:t>
                </a:r>
                <a:endParaRPr lang="en-CA" sz="800" dirty="0">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7" name="Group 16"/>
          <p:cNvGrpSpPr/>
          <p:nvPr/>
        </p:nvGrpSpPr>
        <p:grpSpPr>
          <a:xfrm>
            <a:off x="467544" y="2708920"/>
            <a:ext cx="8336583" cy="3326601"/>
            <a:chOff x="467544" y="2708920"/>
            <a:chExt cx="8336583" cy="3326601"/>
          </a:xfrm>
        </p:grpSpPr>
        <p:sp>
          <p:nvSpPr>
            <p:cNvPr id="16386" name="TextBox 3"/>
            <p:cNvSpPr txBox="1">
              <a:spLocks noChangeArrowheads="1"/>
            </p:cNvSpPr>
            <p:nvPr/>
          </p:nvSpPr>
          <p:spPr bwMode="auto">
            <a:xfrm>
              <a:off x="1244605" y="5112191"/>
              <a:ext cx="7559522" cy="923330"/>
            </a:xfrm>
            <a:prstGeom prst="rect">
              <a:avLst/>
            </a:prstGeom>
            <a:noFill/>
            <a:ln w="9525">
              <a:noFill/>
              <a:miter lim="800000"/>
              <a:headEnd/>
              <a:tailEnd/>
            </a:ln>
          </p:spPr>
          <p:txBody>
            <a:bodyPr wrap="square">
              <a:spAutoFit/>
            </a:bodyPr>
            <a:lstStyle/>
            <a:p>
              <a:pPr>
                <a:buFont typeface="Arial" charset="0"/>
                <a:buChar char="•"/>
              </a:pPr>
              <a:r>
                <a:rPr lang="en-CA" dirty="0" smtClean="0">
                  <a:latin typeface="Verdana" pitchFamily="34" charset="0"/>
                </a:rPr>
                <a:t> more interest in airships (“Zeppelins”)</a:t>
              </a:r>
            </a:p>
            <a:p>
              <a:pPr>
                <a:buFont typeface="Arial" charset="0"/>
                <a:buChar char="•"/>
              </a:pPr>
              <a:r>
                <a:rPr lang="en-CA" dirty="0" smtClean="0">
                  <a:latin typeface="Verdana" pitchFamily="34" charset="0"/>
                </a:rPr>
                <a:t> Dutch manufacturer, Fokker, located in Germany</a:t>
              </a:r>
            </a:p>
            <a:p>
              <a:pPr>
                <a:buFont typeface="Arial" charset="0"/>
                <a:buChar char="•"/>
              </a:pPr>
              <a:r>
                <a:rPr lang="en-CA" dirty="0">
                  <a:latin typeface="Verdana" pitchFamily="34" charset="0"/>
                </a:rPr>
                <a:t> </a:t>
              </a:r>
              <a:r>
                <a:rPr lang="en-CA" dirty="0" smtClean="0">
                  <a:latin typeface="Verdana" pitchFamily="34" charset="0"/>
                </a:rPr>
                <a:t>roughly equivalent size air force to France but more dirigibles</a:t>
              </a:r>
              <a:endParaRPr lang="en-CA" dirty="0">
                <a:latin typeface="Verdana" pitchFamily="34" charset="0"/>
              </a:endParaRPr>
            </a:p>
          </p:txBody>
        </p:sp>
        <p:grpSp>
          <p:nvGrpSpPr>
            <p:cNvPr id="5" name="Group 4"/>
            <p:cNvGrpSpPr/>
            <p:nvPr/>
          </p:nvGrpSpPr>
          <p:grpSpPr>
            <a:xfrm>
              <a:off x="467544" y="4725144"/>
              <a:ext cx="1861943" cy="579093"/>
              <a:chOff x="519234" y="2968379"/>
              <a:chExt cx="1861943" cy="579093"/>
            </a:xfrm>
          </p:grpSpPr>
          <p:sp>
            <p:nvSpPr>
              <p:cNvPr id="16387" name="TextBox 4"/>
              <p:cNvSpPr txBox="1">
                <a:spLocks noChangeArrowheads="1"/>
              </p:cNvSpPr>
              <p:nvPr/>
            </p:nvSpPr>
            <p:spPr bwMode="auto">
              <a:xfrm>
                <a:off x="1026319" y="3072983"/>
                <a:ext cx="1354858" cy="369332"/>
              </a:xfrm>
              <a:prstGeom prst="rect">
                <a:avLst/>
              </a:prstGeom>
              <a:noFill/>
              <a:ln w="9525">
                <a:noFill/>
                <a:miter lim="800000"/>
                <a:headEnd/>
                <a:tailEnd/>
              </a:ln>
            </p:spPr>
            <p:txBody>
              <a:bodyPr wrap="none">
                <a:spAutoFit/>
              </a:bodyPr>
              <a:lstStyle/>
              <a:p>
                <a:r>
                  <a:rPr lang="en-CA" b="1" dirty="0">
                    <a:latin typeface="Verdana" pitchFamily="34" charset="0"/>
                  </a:rPr>
                  <a:t>Germany</a:t>
                </a:r>
              </a:p>
            </p:txBody>
          </p:sp>
          <p:pic>
            <p:nvPicPr>
              <p:cNvPr id="3" name="Picture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19234" y="2968379"/>
                <a:ext cx="579093" cy="579093"/>
              </a:xfrm>
              <a:prstGeom prst="rect">
                <a:avLst/>
              </a:prstGeom>
            </p:spPr>
          </p:pic>
        </p:grpSp>
        <p:pic>
          <p:nvPicPr>
            <p:cNvPr id="9" name="Picture 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864259" y="2708920"/>
              <a:ext cx="3211797" cy="1984062"/>
            </a:xfrm>
            <a:prstGeom prst="rect">
              <a:avLst/>
            </a:prstGeom>
            <a:ln>
              <a:solidFill>
                <a:schemeClr val="tx1"/>
              </a:solidFill>
            </a:ln>
            <a:effectLst>
              <a:outerShdw blurRad="76200" dist="127000" dir="2400000" algn="ctr" rotWithShape="0">
                <a:srgbClr val="000000">
                  <a:alpha val="43137"/>
                </a:srgbClr>
              </a:outerShdw>
            </a:effectLst>
          </p:spPr>
        </p:pic>
        <p:sp>
          <p:nvSpPr>
            <p:cNvPr id="13" name="TextBox 12"/>
            <p:cNvSpPr txBox="1"/>
            <p:nvPr/>
          </p:nvSpPr>
          <p:spPr>
            <a:xfrm>
              <a:off x="3850786" y="4736673"/>
              <a:ext cx="184731" cy="215444"/>
            </a:xfrm>
            <a:prstGeom prst="rect">
              <a:avLst/>
            </a:prstGeom>
            <a:noFill/>
          </p:spPr>
          <p:txBody>
            <a:bodyPr wrap="none" rtlCol="0">
              <a:spAutoFit/>
            </a:bodyPr>
            <a:lstStyle/>
            <a:p>
              <a:endParaRPr lang="en-CA" sz="800" dirty="0">
                <a:latin typeface="Verdana" panose="020B0604030504040204" pitchFamily="34" charset="0"/>
                <a:ea typeface="Verdana" panose="020B0604030504040204" pitchFamily="34" charset="0"/>
                <a:cs typeface="Verdana" panose="020B060403050404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Box 9"/>
          <p:cNvSpPr txBox="1">
            <a:spLocks noChangeArrowheads="1"/>
          </p:cNvSpPr>
          <p:nvPr/>
        </p:nvSpPr>
        <p:spPr bwMode="auto">
          <a:xfrm>
            <a:off x="285750" y="285750"/>
            <a:ext cx="5438378" cy="523220"/>
          </a:xfrm>
          <a:prstGeom prst="rect">
            <a:avLst/>
          </a:prstGeom>
          <a:noFill/>
          <a:ln w="9525">
            <a:noFill/>
            <a:miter lim="800000"/>
            <a:headEnd/>
            <a:tailEnd/>
          </a:ln>
        </p:spPr>
        <p:txBody>
          <a:bodyPr wrap="square">
            <a:spAutoFit/>
          </a:bodyPr>
          <a:lstStyle/>
          <a:p>
            <a:r>
              <a:rPr lang="en-CA" sz="2800" b="1" dirty="0" smtClean="0">
                <a:effectLst>
                  <a:outerShdw blurRad="38100" dist="38100" dir="2700000" algn="tl">
                    <a:srgbClr val="000000">
                      <a:alpha val="43137"/>
                    </a:srgbClr>
                  </a:outerShdw>
                </a:effectLst>
                <a:latin typeface="Verdana" pitchFamily="34" charset="0"/>
              </a:rPr>
              <a:t>Aviation</a:t>
            </a:r>
            <a:endParaRPr lang="en-CA" sz="2800" b="1" dirty="0">
              <a:effectLst>
                <a:outerShdw blurRad="38100" dist="38100" dir="2700000" algn="tl">
                  <a:srgbClr val="000000">
                    <a:alpha val="43137"/>
                  </a:srgbClr>
                </a:outerShdw>
              </a:effectLst>
              <a:latin typeface="Verdana" pitchFamily="34" charset="0"/>
            </a:endParaRPr>
          </a:p>
        </p:txBody>
      </p:sp>
      <p:grpSp>
        <p:nvGrpSpPr>
          <p:cNvPr id="13" name="Group 12"/>
          <p:cNvGrpSpPr/>
          <p:nvPr/>
        </p:nvGrpSpPr>
        <p:grpSpPr>
          <a:xfrm>
            <a:off x="323528" y="3356992"/>
            <a:ext cx="8648719" cy="2999502"/>
            <a:chOff x="323528" y="3356992"/>
            <a:chExt cx="8648719" cy="2999502"/>
          </a:xfrm>
        </p:grpSpPr>
        <p:sp>
          <p:nvSpPr>
            <p:cNvPr id="16389" name="TextBox 6"/>
            <p:cNvSpPr txBox="1">
              <a:spLocks noChangeArrowheads="1"/>
            </p:cNvSpPr>
            <p:nvPr/>
          </p:nvSpPr>
          <p:spPr bwMode="auto">
            <a:xfrm>
              <a:off x="795728" y="3444146"/>
              <a:ext cx="1904064" cy="369332"/>
            </a:xfrm>
            <a:prstGeom prst="rect">
              <a:avLst/>
            </a:prstGeom>
            <a:noFill/>
            <a:ln w="9525">
              <a:noFill/>
              <a:miter lim="800000"/>
              <a:headEnd/>
              <a:tailEnd/>
            </a:ln>
          </p:spPr>
          <p:txBody>
            <a:bodyPr wrap="square">
              <a:spAutoFit/>
            </a:bodyPr>
            <a:lstStyle/>
            <a:p>
              <a:r>
                <a:rPr lang="en-CA" b="1" dirty="0">
                  <a:latin typeface="Verdana" pitchFamily="34" charset="0"/>
                </a:rPr>
                <a:t>Great </a:t>
              </a:r>
              <a:r>
                <a:rPr lang="en-CA" b="1" dirty="0" smtClean="0">
                  <a:latin typeface="Verdana" pitchFamily="34" charset="0"/>
                </a:rPr>
                <a:t>Britain</a:t>
              </a:r>
              <a:endParaRPr lang="en-CA" b="1" dirty="0">
                <a:latin typeface="Verdana" pitchFamily="34" charset="0"/>
              </a:endParaRPr>
            </a:p>
          </p:txBody>
        </p:sp>
        <p:sp>
          <p:nvSpPr>
            <p:cNvPr id="16391" name="TextBox 8"/>
            <p:cNvSpPr txBox="1">
              <a:spLocks noChangeArrowheads="1"/>
            </p:cNvSpPr>
            <p:nvPr/>
          </p:nvSpPr>
          <p:spPr bwMode="auto">
            <a:xfrm>
              <a:off x="938604" y="3771171"/>
              <a:ext cx="8033643" cy="2585323"/>
            </a:xfrm>
            <a:prstGeom prst="rect">
              <a:avLst/>
            </a:prstGeom>
            <a:noFill/>
            <a:ln w="9525">
              <a:noFill/>
              <a:miter lim="800000"/>
              <a:headEnd/>
              <a:tailEnd/>
            </a:ln>
          </p:spPr>
          <p:txBody>
            <a:bodyPr wrap="square">
              <a:spAutoFit/>
            </a:bodyPr>
            <a:lstStyle/>
            <a:p>
              <a:pPr>
                <a:buFont typeface="Arial" charset="0"/>
                <a:buChar char="•"/>
              </a:pPr>
              <a:r>
                <a:rPr lang="en-CA" dirty="0" smtClean="0">
                  <a:latin typeface="Verdana" pitchFamily="34" charset="0"/>
                </a:rPr>
                <a:t> </a:t>
              </a:r>
              <a:r>
                <a:rPr lang="en-CA" dirty="0">
                  <a:latin typeface="Verdana" pitchFamily="34" charset="0"/>
                </a:rPr>
                <a:t>Britain lagged behind in </a:t>
              </a:r>
              <a:r>
                <a:rPr lang="en-CA" dirty="0" smtClean="0">
                  <a:latin typeface="Verdana" pitchFamily="34" charset="0"/>
                </a:rPr>
                <a:t>aviation, air photography &amp; interpretation</a:t>
              </a:r>
            </a:p>
            <a:p>
              <a:pPr>
                <a:buFont typeface="Arial" charset="0"/>
                <a:buChar char="•"/>
              </a:pPr>
              <a:r>
                <a:rPr lang="en-CA" dirty="0">
                  <a:latin typeface="Verdana" pitchFamily="34" charset="0"/>
                </a:rPr>
                <a:t> Spying on the enemy from the air was “unsportsmanlike</a:t>
              </a:r>
              <a:r>
                <a:rPr lang="en-CA" dirty="0" smtClean="0">
                  <a:latin typeface="Verdana" pitchFamily="34" charset="0"/>
                </a:rPr>
                <a:t>.”</a:t>
              </a:r>
            </a:p>
            <a:p>
              <a:pPr>
                <a:buFont typeface="Arial" charset="0"/>
                <a:buChar char="•"/>
              </a:pPr>
              <a:r>
                <a:rPr lang="en-CA" dirty="0">
                  <a:latin typeface="Verdana" pitchFamily="34" charset="0"/>
                </a:rPr>
                <a:t> </a:t>
              </a:r>
              <a:r>
                <a:rPr lang="en-CA" dirty="0" smtClean="0">
                  <a:latin typeface="Verdana" pitchFamily="34" charset="0"/>
                </a:rPr>
                <a:t>Cavalry afraid their role in reconnaissance would be usurped</a:t>
              </a:r>
            </a:p>
            <a:p>
              <a:pPr>
                <a:buFont typeface="Arial" charset="0"/>
                <a:buChar char="•"/>
              </a:pPr>
              <a:r>
                <a:rPr lang="en-CA" dirty="0">
                  <a:latin typeface="Verdana" pitchFamily="34" charset="0"/>
                </a:rPr>
                <a:t> </a:t>
              </a:r>
              <a:r>
                <a:rPr lang="en-CA" dirty="0" smtClean="0">
                  <a:latin typeface="Verdana" pitchFamily="34" charset="0"/>
                </a:rPr>
                <a:t>1909 Louis </a:t>
              </a:r>
              <a:r>
                <a:rPr lang="en-CA" dirty="0" err="1" smtClean="0">
                  <a:latin typeface="Verdana" pitchFamily="34" charset="0"/>
                </a:rPr>
                <a:t>Blériot</a:t>
              </a:r>
              <a:r>
                <a:rPr lang="en-CA" dirty="0" smtClean="0">
                  <a:latin typeface="Verdana" pitchFamily="34" charset="0"/>
                </a:rPr>
                <a:t> crosses English Channel, RFC formed in 1912</a:t>
              </a:r>
            </a:p>
            <a:p>
              <a:pPr>
                <a:buFont typeface="Arial" charset="0"/>
                <a:buChar char="•"/>
              </a:pPr>
              <a:r>
                <a:rPr lang="en-CA" dirty="0" smtClean="0">
                  <a:latin typeface="Verdana" pitchFamily="34" charset="0"/>
                </a:rPr>
                <a:t> </a:t>
              </a:r>
              <a:r>
                <a:rPr lang="en-CA" dirty="0">
                  <a:latin typeface="Verdana" pitchFamily="34" charset="0"/>
                </a:rPr>
                <a:t>no </a:t>
              </a:r>
              <a:r>
                <a:rPr lang="en-CA" dirty="0" smtClean="0">
                  <a:latin typeface="Verdana" pitchFamily="34" charset="0"/>
                </a:rPr>
                <a:t>large-scale aircraft or aero-engine industry (</a:t>
              </a:r>
              <a:r>
                <a:rPr lang="en-CA" dirty="0" err="1" smtClean="0">
                  <a:latin typeface="Verdana" pitchFamily="34" charset="0"/>
                </a:rPr>
                <a:t>Sopwith</a:t>
              </a:r>
              <a:r>
                <a:rPr lang="en-CA" dirty="0" smtClean="0">
                  <a:latin typeface="Verdana" pitchFamily="34" charset="0"/>
                </a:rPr>
                <a:t> &amp; Avro)</a:t>
              </a:r>
            </a:p>
            <a:p>
              <a:pPr>
                <a:buFont typeface="Arial" charset="0"/>
                <a:buChar char="•"/>
              </a:pPr>
              <a:r>
                <a:rPr lang="en-CA" dirty="0">
                  <a:latin typeface="Verdana" pitchFamily="34" charset="0"/>
                </a:rPr>
                <a:t> </a:t>
              </a:r>
              <a:r>
                <a:rPr lang="en-CA" dirty="0" smtClean="0">
                  <a:latin typeface="Verdana" pitchFamily="34" charset="0"/>
                </a:rPr>
                <a:t>RFC 5 Squadrons totalled 63 aeroplanes (100 Squadrons in 1918)</a:t>
              </a:r>
            </a:p>
            <a:p>
              <a:pPr>
                <a:buFont typeface="Arial" charset="0"/>
                <a:buChar char="•"/>
              </a:pPr>
              <a:r>
                <a:rPr lang="en-CA" dirty="0">
                  <a:latin typeface="Verdana" pitchFamily="34" charset="0"/>
                </a:rPr>
                <a:t> </a:t>
              </a:r>
              <a:r>
                <a:rPr lang="en-CA" dirty="0" smtClean="0">
                  <a:latin typeface="Verdana" pitchFamily="34" charset="0"/>
                </a:rPr>
                <a:t>Almost all were French-made </a:t>
              </a:r>
              <a:r>
                <a:rPr lang="en-CA" dirty="0" err="1" smtClean="0">
                  <a:latin typeface="Verdana" pitchFamily="34" charset="0"/>
                </a:rPr>
                <a:t>Blériots</a:t>
              </a:r>
              <a:r>
                <a:rPr lang="en-CA" dirty="0" smtClean="0">
                  <a:latin typeface="Verdana" pitchFamily="34" charset="0"/>
                </a:rPr>
                <a:t>, Maurice and Henri </a:t>
              </a:r>
              <a:r>
                <a:rPr lang="en-CA" dirty="0" err="1" smtClean="0">
                  <a:latin typeface="Verdana" pitchFamily="34" charset="0"/>
                </a:rPr>
                <a:t>Farmans</a:t>
              </a:r>
              <a:r>
                <a:rPr lang="en-CA" dirty="0" smtClean="0">
                  <a:latin typeface="Verdana" pitchFamily="34" charset="0"/>
                </a:rPr>
                <a:t> </a:t>
              </a:r>
            </a:p>
            <a:p>
              <a:pPr>
                <a:buFont typeface="Arial" charset="0"/>
                <a:buChar char="•"/>
              </a:pPr>
              <a:r>
                <a:rPr lang="en-CA" dirty="0">
                  <a:latin typeface="Verdana" pitchFamily="34" charset="0"/>
                </a:rPr>
                <a:t> </a:t>
              </a:r>
              <a:r>
                <a:rPr lang="en-CA" dirty="0" smtClean="0">
                  <a:latin typeface="Verdana" pitchFamily="34" charset="0"/>
                </a:rPr>
                <a:t>prior to WWI, used French flying schools to train their pilots</a:t>
              </a:r>
            </a:p>
            <a:p>
              <a:pPr>
                <a:buFont typeface="Arial" charset="0"/>
                <a:buChar char="•"/>
              </a:pPr>
              <a:r>
                <a:rPr lang="en-CA" dirty="0" smtClean="0">
                  <a:latin typeface="Verdana" pitchFamily="34" charset="0"/>
                </a:rPr>
                <a:t> Focussed on naval power (RNAS had 71 planes and 7 dirigibles) </a:t>
              </a: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3528" y="3356992"/>
              <a:ext cx="522530" cy="543639"/>
            </a:xfrm>
            <a:prstGeom prst="rect">
              <a:avLst/>
            </a:prstGeom>
          </p:spPr>
        </p:pic>
      </p:grpSp>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2265374" y="1425864"/>
            <a:ext cx="938474" cy="938474"/>
          </a:xfrm>
          <a:prstGeom prst="rect">
            <a:avLst/>
          </a:prstGeom>
          <a:effectLst>
            <a:outerShdw blurRad="76200" dist="127000" dir="2400000" algn="ctr" rotWithShape="0">
              <a:srgbClr val="000000">
                <a:alpha val="43137"/>
              </a:srgbClr>
            </a:outerShdw>
          </a:effectLst>
        </p:spPr>
      </p:pic>
      <p:pic>
        <p:nvPicPr>
          <p:cNvPr id="12" name="Picture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685412" y="1562745"/>
            <a:ext cx="678676" cy="678676"/>
          </a:xfrm>
          <a:prstGeom prst="rect">
            <a:avLst/>
          </a:prstGeom>
          <a:effectLst>
            <a:outerShdw blurRad="76200" dist="127000" dir="2400000" algn="ctr" rotWithShape="0">
              <a:srgbClr val="000000">
                <a:alpha val="43137"/>
              </a:srgbClr>
            </a:outerShdw>
          </a:effectLst>
        </p:spPr>
      </p:pic>
      <p:grpSp>
        <p:nvGrpSpPr>
          <p:cNvPr id="15" name="Group 14"/>
          <p:cNvGrpSpPr/>
          <p:nvPr/>
        </p:nvGrpSpPr>
        <p:grpSpPr>
          <a:xfrm>
            <a:off x="5508104" y="836712"/>
            <a:ext cx="3347391" cy="2646139"/>
            <a:chOff x="5508104" y="836712"/>
            <a:chExt cx="3347391" cy="2646139"/>
          </a:xfrm>
        </p:grpSpPr>
        <p:pic>
          <p:nvPicPr>
            <p:cNvPr id="5" name="Picture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508104" y="836712"/>
              <a:ext cx="3253668" cy="2088232"/>
            </a:xfrm>
            <a:prstGeom prst="rect">
              <a:avLst/>
            </a:prstGeom>
            <a:ln>
              <a:solidFill>
                <a:schemeClr val="tx1"/>
              </a:solidFill>
            </a:ln>
            <a:effectLst>
              <a:outerShdw blurRad="76200" dist="127000" dir="2400000" algn="ctr" rotWithShape="0">
                <a:srgbClr val="000000">
                  <a:alpha val="43137"/>
                </a:srgbClr>
              </a:outerShdw>
            </a:effectLst>
          </p:spPr>
        </p:pic>
        <p:sp>
          <p:nvSpPr>
            <p:cNvPr id="14" name="TextBox 13"/>
            <p:cNvSpPr txBox="1"/>
            <p:nvPr/>
          </p:nvSpPr>
          <p:spPr>
            <a:xfrm>
              <a:off x="5508104" y="3082741"/>
              <a:ext cx="3347391" cy="400110"/>
            </a:xfrm>
            <a:prstGeom prst="rect">
              <a:avLst/>
            </a:prstGeom>
            <a:noFill/>
          </p:spPr>
          <p:txBody>
            <a:bodyPr wrap="none" rtlCol="0">
              <a:spAutoFit/>
            </a:bodyPr>
            <a:lstStyle/>
            <a:p>
              <a:r>
                <a:rPr lang="en-CA" sz="1000" dirty="0" smtClean="0"/>
                <a:t>The cupboard under the stairs, RFC HQ, Farnborough.</a:t>
              </a:r>
            </a:p>
            <a:p>
              <a:r>
                <a:rPr lang="en-CA" sz="1000" dirty="0" smtClean="0"/>
                <a:t>The RFC’s first air photo laboratory 1913 (Nesbit, 1997)</a:t>
              </a:r>
              <a:endParaRPr lang="en-CA" sz="1000" dirty="0"/>
            </a:p>
          </p:txBody>
        </p:sp>
      </p:grpSp>
      <p:grpSp>
        <p:nvGrpSpPr>
          <p:cNvPr id="19" name="Group 18"/>
          <p:cNvGrpSpPr/>
          <p:nvPr/>
        </p:nvGrpSpPr>
        <p:grpSpPr>
          <a:xfrm>
            <a:off x="2283223" y="413088"/>
            <a:ext cx="2670924" cy="3231936"/>
            <a:chOff x="2265374" y="447920"/>
            <a:chExt cx="2670924" cy="3231936"/>
          </a:xfrm>
        </p:grpSpPr>
        <p:pic>
          <p:nvPicPr>
            <p:cNvPr id="7" name="Picture 6"/>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275856" y="844997"/>
              <a:ext cx="1221170" cy="2834859"/>
            </a:xfrm>
            <a:prstGeom prst="rect">
              <a:avLst/>
            </a:prstGeom>
            <a:ln w="9525">
              <a:solidFill>
                <a:schemeClr val="tx1"/>
              </a:solidFill>
            </a:ln>
            <a:effectLst>
              <a:outerShdw blurRad="76200" dist="127000" dir="2400000" algn="ctr" rotWithShape="0">
                <a:srgbClr val="000000">
                  <a:alpha val="43137"/>
                </a:srgbClr>
              </a:outerShdw>
            </a:effectLst>
          </p:spPr>
        </p:pic>
        <p:sp>
          <p:nvSpPr>
            <p:cNvPr id="16" name="TextBox 15"/>
            <p:cNvSpPr txBox="1"/>
            <p:nvPr/>
          </p:nvSpPr>
          <p:spPr>
            <a:xfrm>
              <a:off x="2265374" y="447920"/>
              <a:ext cx="2670924" cy="553998"/>
            </a:xfrm>
            <a:prstGeom prst="rect">
              <a:avLst/>
            </a:prstGeom>
            <a:noFill/>
          </p:spPr>
          <p:txBody>
            <a:bodyPr wrap="none" rtlCol="0">
              <a:spAutoFit/>
            </a:bodyPr>
            <a:lstStyle/>
            <a:p>
              <a:r>
                <a:rPr lang="en-CA" sz="1000" dirty="0" smtClean="0"/>
                <a:t>Sergeant (later Captain) F.C. Victor Laws</a:t>
              </a:r>
            </a:p>
            <a:p>
              <a:r>
                <a:rPr lang="en-CA" sz="1000" dirty="0" smtClean="0"/>
                <a:t>Known as the “Father of RAF Photography.”</a:t>
              </a:r>
            </a:p>
            <a:p>
              <a:r>
                <a:rPr lang="en-CA" sz="1000" dirty="0" smtClean="0"/>
                <a:t>(Nesbit, 1997)</a:t>
              </a:r>
              <a:endParaRPr lang="en-CA" sz="1000" dirty="0"/>
            </a:p>
          </p:txBody>
        </p:sp>
      </p:grpSp>
      <p:grpSp>
        <p:nvGrpSpPr>
          <p:cNvPr id="18" name="Group 17"/>
          <p:cNvGrpSpPr/>
          <p:nvPr/>
        </p:nvGrpSpPr>
        <p:grpSpPr>
          <a:xfrm>
            <a:off x="697594" y="843638"/>
            <a:ext cx="1765529" cy="1820116"/>
            <a:chOff x="697594" y="843638"/>
            <a:chExt cx="1765529" cy="1820116"/>
          </a:xfrm>
        </p:grpSpPr>
        <p:pic>
          <p:nvPicPr>
            <p:cNvPr id="10"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62510" y="843638"/>
              <a:ext cx="1436192" cy="1486741"/>
            </a:xfrm>
            <a:prstGeom prst="rect">
              <a:avLst/>
            </a:prstGeom>
            <a:ln w="9525">
              <a:solidFill>
                <a:schemeClr val="tx1"/>
              </a:solidFill>
            </a:ln>
            <a:effectLst>
              <a:outerShdw blurRad="76200" dist="127000" dir="2400000" algn="ctr" rotWithShape="0">
                <a:srgbClr val="000000">
                  <a:alpha val="43137"/>
                </a:srgbClr>
              </a:outerShdw>
            </a:effectLst>
          </p:spPr>
        </p:pic>
        <p:sp>
          <p:nvSpPr>
            <p:cNvPr id="17" name="TextBox 16"/>
            <p:cNvSpPr txBox="1"/>
            <p:nvPr/>
          </p:nvSpPr>
          <p:spPr>
            <a:xfrm>
              <a:off x="697594" y="2417533"/>
              <a:ext cx="1765529" cy="246221"/>
            </a:xfrm>
            <a:prstGeom prst="rect">
              <a:avLst/>
            </a:prstGeom>
            <a:noFill/>
          </p:spPr>
          <p:txBody>
            <a:bodyPr wrap="square" rtlCol="0">
              <a:spAutoFit/>
            </a:bodyPr>
            <a:lstStyle/>
            <a:p>
              <a:r>
                <a:rPr lang="en-CA" sz="1000" dirty="0" smtClean="0"/>
                <a:t>Harry Potter</a:t>
              </a:r>
              <a:endParaRPr lang="en-CA" sz="1000" dirty="0"/>
            </a:p>
          </p:txBody>
        </p:sp>
      </p:grpSp>
    </p:spTree>
    <p:extLst>
      <p:ext uri="{BB962C8B-B14F-4D97-AF65-F5344CB8AC3E}">
        <p14:creationId xmlns:p14="http://schemas.microsoft.com/office/powerpoint/2010/main" xmlns="" val="293955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p:cNvSpPr txBox="1">
            <a:spLocks noChangeArrowheads="1"/>
          </p:cNvSpPr>
          <p:nvPr/>
        </p:nvSpPr>
        <p:spPr bwMode="auto">
          <a:xfrm>
            <a:off x="285749" y="188640"/>
            <a:ext cx="5953948" cy="523220"/>
          </a:xfrm>
          <a:prstGeom prst="rect">
            <a:avLst/>
          </a:prstGeom>
          <a:noFill/>
          <a:ln w="9525">
            <a:noFill/>
            <a:miter lim="800000"/>
            <a:headEnd/>
            <a:tailEnd/>
          </a:ln>
        </p:spPr>
        <p:txBody>
          <a:bodyPr wrap="square">
            <a:spAutoFit/>
          </a:bodyPr>
          <a:lstStyle/>
          <a:p>
            <a:r>
              <a:rPr lang="en-CA" sz="2800" b="1" dirty="0" err="1" smtClean="0">
                <a:effectLst>
                  <a:outerShdw blurRad="38100" dist="38100" dir="2700000" algn="tl">
                    <a:srgbClr val="000000">
                      <a:alpha val="43137"/>
                    </a:srgbClr>
                  </a:outerShdw>
                </a:effectLst>
                <a:latin typeface="Verdana" pitchFamily="34" charset="0"/>
              </a:rPr>
              <a:t>Neuve</a:t>
            </a:r>
            <a:r>
              <a:rPr lang="en-CA" sz="2800" b="1" dirty="0" smtClean="0">
                <a:effectLst>
                  <a:outerShdw blurRad="38100" dist="38100" dir="2700000" algn="tl">
                    <a:srgbClr val="000000">
                      <a:alpha val="43137"/>
                    </a:srgbClr>
                  </a:outerShdw>
                </a:effectLst>
                <a:latin typeface="Verdana" pitchFamily="34" charset="0"/>
              </a:rPr>
              <a:t> </a:t>
            </a:r>
            <a:r>
              <a:rPr lang="en-CA" sz="2800" b="1" dirty="0" err="1" smtClean="0">
                <a:effectLst>
                  <a:outerShdw blurRad="38100" dist="38100" dir="2700000" algn="tl">
                    <a:srgbClr val="000000">
                      <a:alpha val="43137"/>
                    </a:srgbClr>
                  </a:outerShdw>
                </a:effectLst>
                <a:latin typeface="Verdana" pitchFamily="34" charset="0"/>
              </a:rPr>
              <a:t>Chapelle</a:t>
            </a:r>
            <a:r>
              <a:rPr lang="en-CA" sz="2800" b="1" dirty="0" smtClean="0">
                <a:effectLst>
                  <a:outerShdw blurRad="38100" dist="38100" dir="2700000" algn="tl">
                    <a:srgbClr val="000000">
                      <a:alpha val="43137"/>
                    </a:srgbClr>
                  </a:outerShdw>
                </a:effectLst>
                <a:latin typeface="Verdana" pitchFamily="34" charset="0"/>
              </a:rPr>
              <a:t>, March 1915</a:t>
            </a:r>
            <a:endParaRPr lang="en-CA" sz="2800" b="1" dirty="0">
              <a:effectLst>
                <a:outerShdw blurRad="38100" dist="38100" dir="2700000" algn="tl">
                  <a:srgbClr val="000000">
                    <a:alpha val="43137"/>
                  </a:srgbClr>
                </a:outerShdw>
              </a:effectLst>
              <a:latin typeface="Verdana" pitchFamily="34" charset="0"/>
            </a:endParaRPr>
          </a:p>
        </p:txBody>
      </p:sp>
      <p:sp>
        <p:nvSpPr>
          <p:cNvPr id="6" name="Rectangle 5"/>
          <p:cNvSpPr/>
          <p:nvPr/>
        </p:nvSpPr>
        <p:spPr>
          <a:xfrm>
            <a:off x="755576" y="1412776"/>
            <a:ext cx="7704856" cy="646331"/>
          </a:xfrm>
          <a:prstGeom prst="rect">
            <a:avLst/>
          </a:prstGeom>
        </p:spPr>
        <p:txBody>
          <a:bodyPr wrap="square">
            <a:spAutoFit/>
          </a:bodyPr>
          <a:lstStyle/>
          <a:p>
            <a:r>
              <a:rPr lang="en-CA" b="1" dirty="0" smtClean="0">
                <a:latin typeface="Verdana" pitchFamily="34" charset="0"/>
              </a:rPr>
              <a:t>Taking the Initiative</a:t>
            </a:r>
            <a:r>
              <a:rPr lang="en-CA" dirty="0" smtClean="0">
                <a:latin typeface="Verdana" pitchFamily="34" charset="0"/>
              </a:rPr>
              <a:t>:</a:t>
            </a:r>
          </a:p>
          <a:p>
            <a:r>
              <a:rPr lang="en-CA" dirty="0">
                <a:latin typeface="Verdana" pitchFamily="34" charset="0"/>
              </a:rPr>
              <a:t>C.C. </a:t>
            </a:r>
            <a:r>
              <a:rPr lang="en-CA" dirty="0" smtClean="0">
                <a:latin typeface="Verdana" pitchFamily="34" charset="0"/>
              </a:rPr>
              <a:t>Darley, </a:t>
            </a:r>
            <a:r>
              <a:rPr lang="en-CA" dirty="0">
                <a:latin typeface="Verdana" pitchFamily="34" charset="0"/>
              </a:rPr>
              <a:t>V</a:t>
            </a:r>
            <a:r>
              <a:rPr lang="en-CA" dirty="0" smtClean="0">
                <a:latin typeface="Verdana" pitchFamily="34" charset="0"/>
              </a:rPr>
              <a:t>. Laws, J.T.C Moore-</a:t>
            </a:r>
            <a:r>
              <a:rPr lang="en-CA" dirty="0" err="1" smtClean="0">
                <a:latin typeface="Verdana" pitchFamily="34" charset="0"/>
              </a:rPr>
              <a:t>Brabazon</a:t>
            </a:r>
            <a:r>
              <a:rPr lang="en-CA" dirty="0" smtClean="0">
                <a:latin typeface="Verdana" pitchFamily="34" charset="0"/>
              </a:rPr>
              <a:t> &amp; C.D.M. Campbell</a:t>
            </a:r>
            <a:endParaRPr lang="en-CA" dirty="0">
              <a:latin typeface="Verdana" pitchFamily="34" charset="0"/>
            </a:endParaRPr>
          </a:p>
        </p:txBody>
      </p:sp>
      <p:sp>
        <p:nvSpPr>
          <p:cNvPr id="10" name="TextBox 9"/>
          <p:cNvSpPr txBox="1"/>
          <p:nvPr/>
        </p:nvSpPr>
        <p:spPr>
          <a:xfrm>
            <a:off x="755576" y="746120"/>
            <a:ext cx="8105554" cy="584775"/>
          </a:xfrm>
          <a:prstGeom prst="rect">
            <a:avLst/>
          </a:prstGeom>
          <a:noFill/>
        </p:spPr>
        <p:txBody>
          <a:bodyPr wrap="square" rtlCol="0">
            <a:spAutoFit/>
          </a:bodyPr>
          <a:lstStyle/>
          <a:p>
            <a:r>
              <a:rPr lang="en-CA" sz="1600" dirty="0" smtClean="0">
                <a:latin typeface="Verdana" pitchFamily="34" charset="0"/>
                <a:ea typeface="Verdana" pitchFamily="34" charset="0"/>
                <a:cs typeface="Verdana" pitchFamily="34" charset="0"/>
              </a:rPr>
              <a:t>“Flying, you must understand, is merely a sport like any other, from the military point of view it has no value whatever.” </a:t>
            </a:r>
            <a:r>
              <a:rPr lang="en-CA" sz="1000" dirty="0" err="1" smtClean="0">
                <a:latin typeface="Verdana" pitchFamily="34" charset="0"/>
                <a:ea typeface="Verdana" pitchFamily="34" charset="0"/>
                <a:cs typeface="Verdana" pitchFamily="34" charset="0"/>
              </a:rPr>
              <a:t>Général</a:t>
            </a:r>
            <a:r>
              <a:rPr lang="en-CA" sz="1000" dirty="0" smtClean="0">
                <a:latin typeface="Verdana" pitchFamily="34" charset="0"/>
                <a:ea typeface="Verdana" pitchFamily="34" charset="0"/>
                <a:cs typeface="Verdana" pitchFamily="34" charset="0"/>
              </a:rPr>
              <a:t> Ferdinand Foch, French Army</a:t>
            </a:r>
            <a:endParaRPr lang="en-CA" sz="1000" dirty="0">
              <a:latin typeface="Verdana" pitchFamily="34" charset="0"/>
              <a:ea typeface="Verdana" pitchFamily="34" charset="0"/>
              <a:cs typeface="Verdana" pitchFamily="34" charset="0"/>
            </a:endParaRPr>
          </a:p>
        </p:txBody>
      </p:sp>
      <p:sp>
        <p:nvSpPr>
          <p:cNvPr id="11" name="TextBox 10"/>
          <p:cNvSpPr txBox="1"/>
          <p:nvPr/>
        </p:nvSpPr>
        <p:spPr>
          <a:xfrm>
            <a:off x="683568" y="5068341"/>
            <a:ext cx="2823209" cy="1384995"/>
          </a:xfrm>
          <a:prstGeom prst="rect">
            <a:avLst/>
          </a:prstGeom>
          <a:noFill/>
        </p:spPr>
        <p:txBody>
          <a:bodyPr wrap="none" rtlCol="0">
            <a:spAutoFit/>
          </a:bodyPr>
          <a:lstStyle/>
          <a:p>
            <a:r>
              <a:rPr lang="en-CA" sz="1400" b="1" dirty="0" smtClean="0">
                <a:latin typeface="Verdana" pitchFamily="34" charset="0"/>
                <a:ea typeface="Verdana" pitchFamily="34" charset="0"/>
                <a:cs typeface="Verdana" pitchFamily="34" charset="0"/>
              </a:rPr>
              <a:t>1915</a:t>
            </a:r>
            <a:r>
              <a:rPr lang="en-CA" sz="1400" dirty="0" smtClean="0">
                <a:latin typeface="Verdana" pitchFamily="34" charset="0"/>
                <a:ea typeface="Verdana" pitchFamily="34" charset="0"/>
                <a:cs typeface="Verdana" pitchFamily="34" charset="0"/>
              </a:rPr>
              <a:t>: 80,000 prints </a:t>
            </a:r>
          </a:p>
          <a:p>
            <a:r>
              <a:rPr lang="en-CA" sz="1400" b="1" dirty="0" smtClean="0">
                <a:latin typeface="Verdana" pitchFamily="34" charset="0"/>
                <a:ea typeface="Verdana" pitchFamily="34" charset="0"/>
                <a:cs typeface="Verdana" pitchFamily="34" charset="0"/>
              </a:rPr>
              <a:t>1918</a:t>
            </a:r>
            <a:r>
              <a:rPr lang="en-CA" sz="1400" dirty="0" smtClean="0">
                <a:latin typeface="Verdana" pitchFamily="34" charset="0"/>
                <a:ea typeface="Verdana" pitchFamily="34" charset="0"/>
                <a:cs typeface="Verdana" pitchFamily="34" charset="0"/>
              </a:rPr>
              <a:t>: 6,000,000 prints</a:t>
            </a:r>
          </a:p>
          <a:p>
            <a:r>
              <a:rPr lang="en-CA" sz="1400" b="1" dirty="0" smtClean="0">
                <a:latin typeface="Verdana" pitchFamily="34" charset="0"/>
                <a:ea typeface="Verdana" pitchFamily="34" charset="0"/>
                <a:cs typeface="Verdana" pitchFamily="34" charset="0"/>
              </a:rPr>
              <a:t>Each sector photographed</a:t>
            </a:r>
          </a:p>
          <a:p>
            <a:r>
              <a:rPr lang="en-CA" sz="1400" b="1" dirty="0" smtClean="0">
                <a:latin typeface="Verdana" pitchFamily="34" charset="0"/>
                <a:ea typeface="Verdana" pitchFamily="34" charset="0"/>
                <a:cs typeface="Verdana" pitchFamily="34" charset="0"/>
              </a:rPr>
              <a:t>once ever two weeks</a:t>
            </a:r>
            <a:r>
              <a:rPr lang="en-CA" sz="1400" dirty="0" smtClean="0">
                <a:latin typeface="Verdana" pitchFamily="34" charset="0"/>
                <a:ea typeface="Verdana" pitchFamily="34" charset="0"/>
                <a:cs typeface="Verdana" pitchFamily="34" charset="0"/>
              </a:rPr>
              <a:t>.</a:t>
            </a:r>
            <a:endParaRPr lang="en-CA" sz="1400" dirty="0">
              <a:latin typeface="Verdana" pitchFamily="34" charset="0"/>
              <a:ea typeface="Verdana" pitchFamily="34" charset="0"/>
              <a:cs typeface="Verdana" pitchFamily="34" charset="0"/>
            </a:endParaRPr>
          </a:p>
          <a:p>
            <a:r>
              <a:rPr lang="en-CA" sz="1400" dirty="0" smtClean="0">
                <a:latin typeface="Verdana" pitchFamily="34" charset="0"/>
                <a:ea typeface="Verdana" pitchFamily="34" charset="0"/>
                <a:cs typeface="Verdana" pitchFamily="34" charset="0"/>
              </a:rPr>
              <a:t>…and photo-mosaics issued</a:t>
            </a:r>
          </a:p>
          <a:p>
            <a:r>
              <a:rPr lang="en-CA" sz="1400" dirty="0" smtClean="0">
                <a:latin typeface="Verdana" pitchFamily="34" charset="0"/>
                <a:ea typeface="Verdana" pitchFamily="34" charset="0"/>
                <a:cs typeface="Verdana" pitchFamily="34" charset="0"/>
              </a:rPr>
              <a:t>down to the platoon level</a:t>
            </a:r>
            <a:endParaRPr lang="en-CA" sz="1400" dirty="0">
              <a:latin typeface="Verdana" pitchFamily="34" charset="0"/>
              <a:ea typeface="Verdana" pitchFamily="34" charset="0"/>
              <a:cs typeface="Verdana" pitchFamily="34" charset="0"/>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63798" y="2564904"/>
            <a:ext cx="3856674" cy="3096049"/>
          </a:xfrm>
          <a:prstGeom prst="rect">
            <a:avLst/>
          </a:prstGeom>
          <a:ln w="12700">
            <a:solidFill>
              <a:schemeClr val="tx1"/>
            </a:solidFill>
          </a:ln>
          <a:effectLst>
            <a:outerShdw blurRad="88900" dist="127000" dir="2400000" algn="ctr" rotWithShape="0">
              <a:srgbClr val="000000">
                <a:alpha val="43137"/>
              </a:srgbClr>
            </a:outerShdw>
          </a:effectLst>
        </p:spPr>
      </p:pic>
      <p:sp>
        <p:nvSpPr>
          <p:cNvPr id="19" name="TextBox 9"/>
          <p:cNvSpPr txBox="1">
            <a:spLocks noChangeArrowheads="1"/>
          </p:cNvSpPr>
          <p:nvPr/>
        </p:nvSpPr>
        <p:spPr bwMode="auto">
          <a:xfrm>
            <a:off x="755576" y="2123564"/>
            <a:ext cx="8136904" cy="369332"/>
          </a:xfrm>
          <a:prstGeom prst="rect">
            <a:avLst/>
          </a:prstGeom>
          <a:noFill/>
          <a:ln w="9525">
            <a:noFill/>
            <a:miter lim="800000"/>
            <a:headEnd/>
            <a:tailEnd/>
          </a:ln>
        </p:spPr>
        <p:txBody>
          <a:bodyPr wrap="square">
            <a:spAutoFit/>
          </a:bodyPr>
          <a:lstStyle/>
          <a:p>
            <a:r>
              <a:rPr lang="en-CA" b="1" dirty="0" smtClean="0">
                <a:effectLst>
                  <a:outerShdw blurRad="38100" dist="38100" dir="2700000" algn="tl">
                    <a:srgbClr val="000000">
                      <a:alpha val="43137"/>
                    </a:srgbClr>
                  </a:outerShdw>
                </a:effectLst>
                <a:latin typeface="Verdana" pitchFamily="34" charset="0"/>
              </a:rPr>
              <a:t>Vindication for Aerial Photos: Lt. Charles Darley’s Mosaic Map</a:t>
            </a:r>
            <a:endParaRPr lang="en-CA" b="1" dirty="0">
              <a:effectLst>
                <a:outerShdw blurRad="38100" dist="38100" dir="2700000" algn="tl">
                  <a:srgbClr val="000000">
                    <a:alpha val="43137"/>
                  </a:srgbClr>
                </a:outerShdw>
              </a:effectLst>
              <a:latin typeface="Verdana" pitchFamily="34" charset="0"/>
            </a:endParaRPr>
          </a:p>
        </p:txBody>
      </p:sp>
      <p:grpSp>
        <p:nvGrpSpPr>
          <p:cNvPr id="17" name="Group 16"/>
          <p:cNvGrpSpPr/>
          <p:nvPr/>
        </p:nvGrpSpPr>
        <p:grpSpPr>
          <a:xfrm>
            <a:off x="6239697" y="6216075"/>
            <a:ext cx="2580775" cy="453285"/>
            <a:chOff x="6599737" y="272015"/>
            <a:chExt cx="2580775" cy="453285"/>
          </a:xfrm>
        </p:grpSpPr>
        <p:pic>
          <p:nvPicPr>
            <p:cNvPr id="14" name="Picture 3" descr="Library Logo B&amp;W-transparent.tif"/>
            <p:cNvPicPr>
              <a:picLocks noChangeAspect="1"/>
            </p:cNvPicPr>
            <p:nvPr/>
          </p:nvPicPr>
          <p:blipFill>
            <a:blip r:embed="rId4" cstate="print"/>
            <a:srcRect/>
            <a:stretch>
              <a:fillRect/>
            </a:stretch>
          </p:blipFill>
          <p:spPr bwMode="auto">
            <a:xfrm>
              <a:off x="8448918" y="317601"/>
              <a:ext cx="731594" cy="407699"/>
            </a:xfrm>
            <a:prstGeom prst="rect">
              <a:avLst/>
            </a:prstGeom>
            <a:noFill/>
            <a:ln w="9525">
              <a:noFill/>
              <a:miter lim="800000"/>
              <a:headEnd/>
              <a:tailEnd/>
            </a:ln>
          </p:spPr>
        </p:pic>
        <p:sp>
          <p:nvSpPr>
            <p:cNvPr id="15" name="TextBox 14"/>
            <p:cNvSpPr txBox="1"/>
            <p:nvPr/>
          </p:nvSpPr>
          <p:spPr>
            <a:xfrm>
              <a:off x="6599737" y="272015"/>
              <a:ext cx="1901483"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#67496</a:t>
              </a:r>
              <a:endParaRPr lang="en-CA" sz="1100" dirty="0">
                <a:latin typeface="Verdana" pitchFamily="34" charset="0"/>
                <a:ea typeface="Verdana" pitchFamily="34" charset="0"/>
                <a:cs typeface="Verdana" pitchFamily="34" charset="0"/>
              </a:endParaRPr>
            </a:p>
          </p:txBody>
        </p:sp>
      </p:grpSp>
      <p:sp>
        <p:nvSpPr>
          <p:cNvPr id="21" name="Rectangle 20"/>
          <p:cNvSpPr/>
          <p:nvPr/>
        </p:nvSpPr>
        <p:spPr>
          <a:xfrm>
            <a:off x="683568" y="4622939"/>
            <a:ext cx="2304256" cy="246221"/>
          </a:xfrm>
          <a:prstGeom prst="rect">
            <a:avLst/>
          </a:prstGeom>
        </p:spPr>
        <p:txBody>
          <a:bodyPr wrap="square">
            <a:spAutoFit/>
          </a:bodyPr>
          <a:lstStyle/>
          <a:p>
            <a:r>
              <a:rPr lang="en-CA" sz="1000" dirty="0" smtClean="0">
                <a:latin typeface="Verdana" panose="020B0604030504040204" pitchFamily="34" charset="0"/>
                <a:ea typeface="Verdana" panose="020B0604030504040204" pitchFamily="34" charset="0"/>
                <a:cs typeface="Verdana" panose="020B0604030504040204" pitchFamily="34" charset="0"/>
              </a:rPr>
              <a:t>Civilian, Pan-Ross (4”x5” plates)</a:t>
            </a:r>
            <a:endParaRPr lang="en-CA" sz="1000" dirty="0">
              <a:latin typeface="Verdana" panose="020B0604030504040204" pitchFamily="34" charset="0"/>
              <a:ea typeface="Verdana" panose="020B0604030504040204" pitchFamily="34" charset="0"/>
              <a:cs typeface="Verdana" panose="020B0604030504040204" pitchFamily="34" charset="0"/>
            </a:endParaRPr>
          </a:p>
        </p:txBody>
      </p:sp>
      <p:pic>
        <p:nvPicPr>
          <p:cNvPr id="24" name="Picture 2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92301" y="2646552"/>
            <a:ext cx="2009535" cy="1889231"/>
          </a:xfrm>
          <a:prstGeom prst="rect">
            <a:avLst/>
          </a:prstGeom>
          <a:ln w="12700">
            <a:solidFill>
              <a:schemeClr val="tx1"/>
            </a:solidFill>
          </a:ln>
          <a:effectLst>
            <a:outerShdw blurRad="76200" dist="127000" dir="2400000" algn="ctr" rotWithShape="0">
              <a:srgbClr val="000000">
                <a:alpha val="43137"/>
              </a:srgbClr>
            </a:outerShdw>
          </a:effectLst>
        </p:spPr>
      </p:pic>
      <p:sp>
        <p:nvSpPr>
          <p:cNvPr id="25" name="TextBox 24"/>
          <p:cNvSpPr txBox="1"/>
          <p:nvPr/>
        </p:nvSpPr>
        <p:spPr>
          <a:xfrm>
            <a:off x="4916585" y="5805264"/>
            <a:ext cx="4047903" cy="400110"/>
          </a:xfrm>
          <a:prstGeom prst="rect">
            <a:avLst/>
          </a:prstGeom>
          <a:noFill/>
        </p:spPr>
        <p:txBody>
          <a:bodyPr wrap="none" rtlCol="0">
            <a:spAutoFit/>
          </a:bodyPr>
          <a:lstStyle/>
          <a:p>
            <a:r>
              <a:rPr lang="en-CA" sz="1000" b="1" dirty="0" smtClean="0">
                <a:latin typeface="Verdana" panose="020B0604030504040204" pitchFamily="34" charset="0"/>
                <a:ea typeface="Verdana" panose="020B0604030504040204" pitchFamily="34" charset="0"/>
                <a:cs typeface="Verdana" panose="020B0604030504040204" pitchFamily="34" charset="0"/>
              </a:rPr>
              <a:t>Trench map of </a:t>
            </a:r>
            <a:r>
              <a:rPr lang="en-CA" sz="1000" b="1" dirty="0" err="1" smtClean="0">
                <a:latin typeface="Verdana" panose="020B0604030504040204" pitchFamily="34" charset="0"/>
                <a:ea typeface="Verdana" panose="020B0604030504040204" pitchFamily="34" charset="0"/>
                <a:cs typeface="Verdana" panose="020B0604030504040204" pitchFamily="34" charset="0"/>
              </a:rPr>
              <a:t>Neuve</a:t>
            </a:r>
            <a:r>
              <a:rPr lang="en-CA" sz="1000" b="1" dirty="0" smtClean="0">
                <a:latin typeface="Verdana" panose="020B0604030504040204" pitchFamily="34" charset="0"/>
                <a:ea typeface="Verdana" panose="020B0604030504040204" pitchFamily="34" charset="0"/>
                <a:cs typeface="Verdana" panose="020B0604030504040204" pitchFamily="34" charset="0"/>
              </a:rPr>
              <a:t> </a:t>
            </a:r>
            <a:r>
              <a:rPr lang="en-CA" sz="1000" b="1" dirty="0" err="1" smtClean="0">
                <a:latin typeface="Verdana" panose="020B0604030504040204" pitchFamily="34" charset="0"/>
                <a:ea typeface="Verdana" panose="020B0604030504040204" pitchFamily="34" charset="0"/>
                <a:cs typeface="Verdana" panose="020B0604030504040204" pitchFamily="34" charset="0"/>
              </a:rPr>
              <a:t>Chapelle</a:t>
            </a:r>
            <a:r>
              <a:rPr lang="en-CA" sz="1000" b="1" dirty="0" smtClean="0">
                <a:latin typeface="Verdana" panose="020B0604030504040204" pitchFamily="34" charset="0"/>
                <a:ea typeface="Verdana" panose="020B0604030504040204" pitchFamily="34" charset="0"/>
                <a:cs typeface="Verdana" panose="020B0604030504040204" pitchFamily="34" charset="0"/>
              </a:rPr>
              <a:t> area, July 1915</a:t>
            </a:r>
            <a:r>
              <a:rPr lang="en-CA" sz="1000" dirty="0" smtClean="0">
                <a:latin typeface="Verdana" panose="020B0604030504040204" pitchFamily="34" charset="0"/>
                <a:ea typeface="Verdana" panose="020B0604030504040204" pitchFamily="34" charset="0"/>
                <a:cs typeface="Verdana" panose="020B0604030504040204" pitchFamily="34" charset="0"/>
              </a:rPr>
              <a:t>.</a:t>
            </a:r>
          </a:p>
          <a:p>
            <a:r>
              <a:rPr lang="en-CA" sz="1000" dirty="0" smtClean="0">
                <a:latin typeface="Verdana" panose="020B0604030504040204" pitchFamily="34" charset="0"/>
                <a:ea typeface="Verdana" panose="020B0604030504040204" pitchFamily="34" charset="0"/>
                <a:cs typeface="Verdana" panose="020B0604030504040204" pitchFamily="34" charset="0"/>
              </a:rPr>
              <a:t>German trenches shown in red, British trenches not shown.</a:t>
            </a:r>
            <a:endParaRPr lang="en-CA" sz="1000" dirty="0">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087252" y="2996952"/>
            <a:ext cx="2420852" cy="2016224"/>
          </a:xfrm>
          <a:prstGeom prst="rect">
            <a:avLst/>
          </a:prstGeom>
          <a:ln w="12700">
            <a:solidFill>
              <a:schemeClr val="tx1"/>
            </a:solidFill>
          </a:ln>
          <a:effectLst>
            <a:outerShdw blurRad="88900" dist="177800" dir="3000000" algn="ctr" rotWithShape="0">
              <a:srgbClr val="000000">
                <a:alpha val="43137"/>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Camera_Angles.jpg"/>
          <p:cNvPicPr>
            <a:picLocks noChangeAspect="1"/>
          </p:cNvPicPr>
          <p:nvPr/>
        </p:nvPicPr>
        <p:blipFill>
          <a:blip r:embed="rId3" cstate="print"/>
          <a:srcRect/>
          <a:stretch>
            <a:fillRect/>
          </a:stretch>
        </p:blipFill>
        <p:spPr bwMode="auto">
          <a:xfrm>
            <a:off x="179512" y="836712"/>
            <a:ext cx="3527571" cy="2448272"/>
          </a:xfrm>
          <a:prstGeom prst="rect">
            <a:avLst/>
          </a:prstGeom>
          <a:ln>
            <a:solidFill>
              <a:schemeClr val="tx1"/>
            </a:solidFill>
          </a:ln>
          <a:effectLst>
            <a:outerShdw blurRad="292100" dist="139700" dir="2700000" algn="tl" rotWithShape="0">
              <a:srgbClr val="333333">
                <a:alpha val="65000"/>
              </a:srgbClr>
            </a:outerShdw>
          </a:effectLst>
        </p:spPr>
      </p:pic>
      <p:pic>
        <p:nvPicPr>
          <p:cNvPr id="17411" name="Picture 4" descr="Photo_key.jpg"/>
          <p:cNvPicPr>
            <a:picLocks noChangeAspect="1"/>
          </p:cNvPicPr>
          <p:nvPr/>
        </p:nvPicPr>
        <p:blipFill>
          <a:blip r:embed="rId4" cstate="print"/>
          <a:srcRect/>
          <a:stretch>
            <a:fillRect/>
          </a:stretch>
        </p:blipFill>
        <p:spPr bwMode="auto">
          <a:xfrm>
            <a:off x="3813174" y="0"/>
            <a:ext cx="5367338" cy="6858000"/>
          </a:xfrm>
          <a:prstGeom prst="rect">
            <a:avLst/>
          </a:prstGeom>
          <a:noFill/>
          <a:ln w="9525">
            <a:noFill/>
            <a:miter lim="800000"/>
            <a:headEnd/>
            <a:tailEnd/>
          </a:ln>
        </p:spPr>
      </p:pic>
      <p:pic>
        <p:nvPicPr>
          <p:cNvPr id="4" name="Picture 3" descr="Vertical_Camera_Mount_US_AirForce.jpg"/>
          <p:cNvPicPr>
            <a:picLocks noChangeAspect="1"/>
          </p:cNvPicPr>
          <p:nvPr/>
        </p:nvPicPr>
        <p:blipFill>
          <a:blip r:embed="rId5" cstate="print"/>
          <a:stretch>
            <a:fillRect/>
          </a:stretch>
        </p:blipFill>
        <p:spPr>
          <a:xfrm>
            <a:off x="7135841" y="1071546"/>
            <a:ext cx="1972663" cy="1500198"/>
          </a:xfrm>
          <a:prstGeom prst="rect">
            <a:avLst/>
          </a:prstGeom>
          <a:ln w="12700">
            <a:solidFill>
              <a:schemeClr val="tx1"/>
            </a:solidFill>
          </a:ln>
          <a:effectLst>
            <a:outerShdw blurRad="292100" dist="139700" dir="2700000" algn="tl" rotWithShape="0">
              <a:srgbClr val="333333">
                <a:alpha val="65000"/>
              </a:srgbClr>
            </a:outerShdw>
          </a:effectLst>
        </p:spPr>
      </p:pic>
      <p:sp>
        <p:nvSpPr>
          <p:cNvPr id="5" name="TextBox 4"/>
          <p:cNvSpPr txBox="1"/>
          <p:nvPr/>
        </p:nvSpPr>
        <p:spPr>
          <a:xfrm>
            <a:off x="5004048" y="786606"/>
            <a:ext cx="1936750" cy="338138"/>
          </a:xfrm>
          <a:prstGeom prst="rect">
            <a:avLst/>
          </a:prstGeom>
          <a:noFill/>
        </p:spPr>
        <p:txBody>
          <a:bodyPr wrap="none">
            <a:spAutoFit/>
          </a:bodyPr>
          <a:lstStyle/>
          <a:p>
            <a:pPr>
              <a:defRPr/>
            </a:pPr>
            <a:r>
              <a:rPr lang="en-CA" sz="16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Vertical Photos</a:t>
            </a:r>
          </a:p>
        </p:txBody>
      </p:sp>
      <p:sp>
        <p:nvSpPr>
          <p:cNvPr id="6" name="TextBox 5"/>
          <p:cNvSpPr txBox="1"/>
          <p:nvPr/>
        </p:nvSpPr>
        <p:spPr>
          <a:xfrm>
            <a:off x="5949206" y="4383926"/>
            <a:ext cx="1935162" cy="338137"/>
          </a:xfrm>
          <a:prstGeom prst="rect">
            <a:avLst/>
          </a:prstGeom>
          <a:noFill/>
        </p:spPr>
        <p:txBody>
          <a:bodyPr wrap="none">
            <a:spAutoFit/>
          </a:bodyPr>
          <a:lstStyle/>
          <a:p>
            <a:pPr>
              <a:defRPr/>
            </a:pPr>
            <a:r>
              <a:rPr lang="en-CA" sz="16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Oblique Photos</a:t>
            </a:r>
          </a:p>
        </p:txBody>
      </p:sp>
      <p:sp>
        <p:nvSpPr>
          <p:cNvPr id="7" name="Down Arrow 6"/>
          <p:cNvSpPr/>
          <p:nvPr/>
        </p:nvSpPr>
        <p:spPr>
          <a:xfrm>
            <a:off x="5796136" y="1128167"/>
            <a:ext cx="500063" cy="428625"/>
          </a:xfrm>
          <a:prstGeom prst="downArrow">
            <a:avLst/>
          </a:prstGeom>
          <a:solidFill>
            <a:schemeClr val="bg2"/>
          </a:solidFill>
          <a:ln>
            <a:solidFill>
              <a:schemeClr val="bg2"/>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Down Arrow 7"/>
          <p:cNvSpPr/>
          <p:nvPr/>
        </p:nvSpPr>
        <p:spPr>
          <a:xfrm rot="5400000">
            <a:off x="5472385" y="4328815"/>
            <a:ext cx="500062" cy="428625"/>
          </a:xfrm>
          <a:prstGeom prst="downArrow">
            <a:avLst/>
          </a:prstGeom>
          <a:solidFill>
            <a:schemeClr val="bg2"/>
          </a:solidFill>
          <a:ln>
            <a:solidFill>
              <a:schemeClr val="bg2"/>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extBox 8"/>
          <p:cNvSpPr txBox="1"/>
          <p:nvPr/>
        </p:nvSpPr>
        <p:spPr>
          <a:xfrm>
            <a:off x="142875" y="97468"/>
            <a:ext cx="3207929" cy="523220"/>
          </a:xfrm>
          <a:prstGeom prst="rect">
            <a:avLst/>
          </a:prstGeom>
          <a:noFill/>
        </p:spPr>
        <p:txBody>
          <a:bodyPr wrap="none">
            <a:spAutoFit/>
          </a:bodyPr>
          <a:lstStyle/>
          <a:p>
            <a:pPr>
              <a:defRPr/>
            </a:pPr>
            <a:r>
              <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Camera Angles</a:t>
            </a:r>
          </a:p>
        </p:txBody>
      </p:sp>
      <p:sp>
        <p:nvSpPr>
          <p:cNvPr id="11" name="TextBox 10"/>
          <p:cNvSpPr txBox="1"/>
          <p:nvPr/>
        </p:nvSpPr>
        <p:spPr>
          <a:xfrm>
            <a:off x="7092280" y="1071546"/>
            <a:ext cx="1885453" cy="338554"/>
          </a:xfrm>
          <a:prstGeom prst="rect">
            <a:avLst/>
          </a:prstGeom>
          <a:noFill/>
        </p:spPr>
        <p:txBody>
          <a:bodyPr wrap="none">
            <a:spAutoFit/>
          </a:bodyPr>
          <a:lstStyle/>
          <a:p>
            <a:pPr>
              <a:defRPr/>
            </a:pPr>
            <a:r>
              <a:rPr lang="en-CA" sz="16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Vertical mount</a:t>
            </a:r>
            <a:endParaRPr lang="en-CA" sz="16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2" name="TextBox 11"/>
          <p:cNvSpPr txBox="1"/>
          <p:nvPr/>
        </p:nvSpPr>
        <p:spPr>
          <a:xfrm>
            <a:off x="3923928" y="498574"/>
            <a:ext cx="4537075" cy="338138"/>
          </a:xfrm>
          <a:prstGeom prst="rect">
            <a:avLst/>
          </a:prstGeom>
          <a:noFill/>
        </p:spPr>
        <p:txBody>
          <a:bodyPr wrap="none">
            <a:spAutoFit/>
          </a:bodyPr>
          <a:lstStyle/>
          <a:p>
            <a:pPr>
              <a:defRPr/>
            </a:pPr>
            <a:r>
              <a:rPr lang="en-CA" sz="1600" b="1" dirty="0">
                <a:solidFill>
                  <a:schemeClr val="bg2"/>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Key Map Showing Coverage of Photos</a:t>
            </a:r>
          </a:p>
        </p:txBody>
      </p:sp>
      <p:pic>
        <p:nvPicPr>
          <p:cNvPr id="13" name="Picture 3" descr="Library Logo B&amp;W-transparent.tif"/>
          <p:cNvPicPr>
            <a:picLocks noChangeAspect="1"/>
          </p:cNvPicPr>
          <p:nvPr/>
        </p:nvPicPr>
        <p:blipFill>
          <a:blip r:embed="rId6" cstate="print"/>
          <a:srcRect/>
          <a:stretch>
            <a:fillRect/>
          </a:stretch>
        </p:blipFill>
        <p:spPr bwMode="auto">
          <a:xfrm>
            <a:off x="8172400" y="116632"/>
            <a:ext cx="864095" cy="481539"/>
          </a:xfrm>
          <a:prstGeom prst="rect">
            <a:avLst/>
          </a:prstGeom>
          <a:noFill/>
          <a:ln w="9525">
            <a:noFill/>
            <a:miter lim="800000"/>
            <a:headEnd/>
            <a:tailEnd/>
          </a:ln>
        </p:spPr>
      </p:pic>
      <p:pic>
        <p:nvPicPr>
          <p:cNvPr id="16" name="Picture 15" descr="Oblique_turret.jpg"/>
          <p:cNvPicPr>
            <a:picLocks noChangeAspect="1"/>
          </p:cNvPicPr>
          <p:nvPr/>
        </p:nvPicPr>
        <p:blipFill>
          <a:blip r:embed="rId7" cstate="print"/>
          <a:stretch>
            <a:fillRect/>
          </a:stretch>
        </p:blipFill>
        <p:spPr>
          <a:xfrm>
            <a:off x="1346996" y="4111473"/>
            <a:ext cx="2648940" cy="2143293"/>
          </a:xfrm>
          <a:prstGeom prst="rect">
            <a:avLst/>
          </a:prstGeom>
          <a:ln w="12700">
            <a:solidFill>
              <a:schemeClr val="tx1"/>
            </a:solidFill>
          </a:ln>
          <a:effectLst>
            <a:outerShdw blurRad="292100" dist="139700" dir="2700000" algn="tl" rotWithShape="0">
              <a:srgbClr val="333333">
                <a:alpha val="65000"/>
              </a:srgbClr>
            </a:outerShdw>
          </a:effectLst>
        </p:spPr>
      </p:pic>
      <p:sp>
        <p:nvSpPr>
          <p:cNvPr id="14" name="TextBox 13"/>
          <p:cNvSpPr txBox="1"/>
          <p:nvPr/>
        </p:nvSpPr>
        <p:spPr>
          <a:xfrm>
            <a:off x="2123728" y="4149080"/>
            <a:ext cx="1883849" cy="338554"/>
          </a:xfrm>
          <a:prstGeom prst="rect">
            <a:avLst/>
          </a:prstGeom>
          <a:noFill/>
        </p:spPr>
        <p:txBody>
          <a:bodyPr wrap="none">
            <a:spAutoFit/>
          </a:bodyPr>
          <a:lstStyle/>
          <a:p>
            <a:pPr>
              <a:defRPr/>
            </a:pPr>
            <a:r>
              <a:rPr lang="en-CA" sz="16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Oblique mount</a:t>
            </a:r>
            <a:endParaRPr lang="en-CA" sz="16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7" name="TextBox 16"/>
          <p:cNvSpPr txBox="1"/>
          <p:nvPr/>
        </p:nvSpPr>
        <p:spPr>
          <a:xfrm>
            <a:off x="2490004" y="6326051"/>
            <a:ext cx="1306768"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(Finnegan, 2006)</a:t>
            </a:r>
            <a:endParaRPr lang="en-CA" sz="1000" dirty="0">
              <a:latin typeface="Verdana" pitchFamily="34" charset="0"/>
              <a:ea typeface="Verdana" pitchFamily="34" charset="0"/>
              <a:cs typeface="Verdana" pitchFamily="34" charset="0"/>
            </a:endParaRPr>
          </a:p>
        </p:txBody>
      </p:sp>
      <p:sp>
        <p:nvSpPr>
          <p:cNvPr id="18" name="TextBox 17"/>
          <p:cNvSpPr txBox="1"/>
          <p:nvPr/>
        </p:nvSpPr>
        <p:spPr>
          <a:xfrm>
            <a:off x="7956376" y="2643182"/>
            <a:ext cx="1210588"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a:t>
            </a:r>
            <a:r>
              <a:rPr lang="en-CA" sz="1000" dirty="0" err="1" smtClean="0">
                <a:latin typeface="Verdana" pitchFamily="34" charset="0"/>
                <a:ea typeface="Verdana" pitchFamily="34" charset="0"/>
                <a:cs typeface="Verdana" pitchFamily="34" charset="0"/>
              </a:rPr>
              <a:t>Heiman</a:t>
            </a:r>
            <a:r>
              <a:rPr lang="en-CA" sz="1000" dirty="0" smtClean="0">
                <a:latin typeface="Verdana" pitchFamily="34" charset="0"/>
                <a:ea typeface="Verdana" pitchFamily="34" charset="0"/>
                <a:cs typeface="Verdana" pitchFamily="34" charset="0"/>
              </a:rPr>
              <a:t>, 1972)</a:t>
            </a:r>
            <a:endParaRPr lang="en-CA" sz="1000" dirty="0">
              <a:latin typeface="Verdana" pitchFamily="34" charset="0"/>
              <a:ea typeface="Verdana" pitchFamily="34" charset="0"/>
              <a:cs typeface="Verdana" pitchFamily="34" charset="0"/>
            </a:endParaRPr>
          </a:p>
        </p:txBody>
      </p:sp>
      <p:sp>
        <p:nvSpPr>
          <p:cNvPr id="19" name="TextBox 18"/>
          <p:cNvSpPr txBox="1"/>
          <p:nvPr/>
        </p:nvSpPr>
        <p:spPr>
          <a:xfrm>
            <a:off x="2699792" y="3398803"/>
            <a:ext cx="992579"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(Ives, 1920)</a:t>
            </a:r>
            <a:endParaRPr lang="en-CA" sz="1000" dirty="0">
              <a:latin typeface="Verdana" pitchFamily="34" charset="0"/>
              <a:ea typeface="Verdana" pitchFamily="34" charset="0"/>
              <a:cs typeface="Verdana" pitchFamily="34" charset="0"/>
            </a:endParaRPr>
          </a:p>
        </p:txBody>
      </p:sp>
      <p:sp>
        <p:nvSpPr>
          <p:cNvPr id="20" name="TextBox 19"/>
          <p:cNvSpPr txBox="1"/>
          <p:nvPr/>
        </p:nvSpPr>
        <p:spPr>
          <a:xfrm>
            <a:off x="6372200" y="71046"/>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#5155</a:t>
            </a:r>
            <a:endParaRPr lang="en-CA" sz="1100" dirty="0">
              <a:latin typeface="Verdana" pitchFamily="34" charset="0"/>
              <a:ea typeface="Verdana" pitchFamily="34" charset="0"/>
              <a:cs typeface="Verdana" pitchFamily="34" charset="0"/>
            </a:endParaRPr>
          </a:p>
        </p:txBody>
      </p:sp>
      <p:sp>
        <p:nvSpPr>
          <p:cNvPr id="21" name="TextBox 20"/>
          <p:cNvSpPr txBox="1"/>
          <p:nvPr/>
        </p:nvSpPr>
        <p:spPr>
          <a:xfrm>
            <a:off x="7020272" y="4710043"/>
            <a:ext cx="1843453" cy="2031325"/>
          </a:xfrm>
          <a:prstGeom prst="rect">
            <a:avLst/>
          </a:prstGeom>
          <a:noFill/>
        </p:spPr>
        <p:txBody>
          <a:bodyPr wrap="none" rtlCol="0">
            <a:spAutoFit/>
          </a:bodyPr>
          <a:lstStyle/>
          <a:p>
            <a:r>
              <a:rPr lang="en-CA" sz="1400" b="1" dirty="0" smtClean="0">
                <a:latin typeface="Verdana" pitchFamily="34" charset="0"/>
                <a:ea typeface="Verdana" pitchFamily="34" charset="0"/>
                <a:cs typeface="Verdana" pitchFamily="34" charset="0"/>
              </a:rPr>
              <a:t>High</a:t>
            </a:r>
          </a:p>
          <a:p>
            <a:pPr>
              <a:buFont typeface="Arial" pitchFamily="34" charset="0"/>
              <a:buChar char="•"/>
            </a:pPr>
            <a:r>
              <a:rPr lang="en-CA" sz="1400" dirty="0" smtClean="0">
                <a:latin typeface="Verdana" pitchFamily="34" charset="0"/>
                <a:ea typeface="Verdana" pitchFamily="34" charset="0"/>
                <a:cs typeface="Verdana" pitchFamily="34" charset="0"/>
              </a:rPr>
              <a:t> low altitude</a:t>
            </a:r>
          </a:p>
          <a:p>
            <a:pPr>
              <a:buFont typeface="Arial" pitchFamily="34" charset="0"/>
              <a:buChar char="•"/>
            </a:pPr>
            <a:r>
              <a:rPr lang="en-CA" sz="1400" dirty="0" smtClean="0">
                <a:latin typeface="Verdana" pitchFamily="34" charset="0"/>
                <a:ea typeface="Verdana" pitchFamily="34" charset="0"/>
                <a:cs typeface="Verdana" pitchFamily="34" charset="0"/>
              </a:rPr>
              <a:t> panoramas</a:t>
            </a:r>
          </a:p>
          <a:p>
            <a:pPr>
              <a:buFont typeface="Arial" pitchFamily="34" charset="0"/>
              <a:buChar char="•"/>
            </a:pPr>
            <a:r>
              <a:rPr lang="en-CA" sz="1400" dirty="0" smtClean="0">
                <a:latin typeface="Verdana" pitchFamily="34" charset="0"/>
                <a:ea typeface="Verdana" pitchFamily="34" charset="0"/>
                <a:cs typeface="Verdana" pitchFamily="34" charset="0"/>
              </a:rPr>
              <a:t> easy to interpret</a:t>
            </a:r>
          </a:p>
          <a:p>
            <a:r>
              <a:rPr lang="en-CA" sz="1400" b="1" dirty="0" smtClean="0">
                <a:latin typeface="Verdana" pitchFamily="34" charset="0"/>
                <a:ea typeface="Verdana" pitchFamily="34" charset="0"/>
                <a:cs typeface="Verdana" pitchFamily="34" charset="0"/>
              </a:rPr>
              <a:t>Low</a:t>
            </a:r>
          </a:p>
          <a:p>
            <a:pPr>
              <a:buFont typeface="Arial" pitchFamily="34" charset="0"/>
              <a:buChar char="•"/>
            </a:pPr>
            <a:r>
              <a:rPr lang="en-CA" sz="1400" dirty="0" smtClean="0">
                <a:latin typeface="Verdana" pitchFamily="34" charset="0"/>
                <a:ea typeface="Verdana" pitchFamily="34" charset="0"/>
                <a:cs typeface="Verdana" pitchFamily="34" charset="0"/>
              </a:rPr>
              <a:t> higher altitude</a:t>
            </a:r>
          </a:p>
          <a:p>
            <a:pPr>
              <a:buFont typeface="Arial" pitchFamily="34" charset="0"/>
              <a:buChar char="•"/>
            </a:pPr>
            <a:r>
              <a:rPr lang="en-CA" sz="1400" dirty="0" smtClean="0">
                <a:latin typeface="Verdana" pitchFamily="34" charset="0"/>
                <a:ea typeface="Verdana" pitchFamily="34" charset="0"/>
                <a:cs typeface="Verdana" pitchFamily="34" charset="0"/>
              </a:rPr>
              <a:t> detect elevations</a:t>
            </a:r>
          </a:p>
          <a:p>
            <a:pPr>
              <a:buFont typeface="Arial" pitchFamily="34" charset="0"/>
              <a:buChar char="•"/>
            </a:pPr>
            <a:r>
              <a:rPr lang="en-CA" sz="1400" dirty="0" smtClean="0">
                <a:latin typeface="Verdana" pitchFamily="34" charset="0"/>
                <a:ea typeface="Verdana" pitchFamily="34" charset="0"/>
                <a:cs typeface="Verdana" pitchFamily="34" charset="0"/>
              </a:rPr>
              <a:t> hidden objects</a:t>
            </a:r>
          </a:p>
          <a:p>
            <a:pPr>
              <a:buFont typeface="Arial" pitchFamily="34" charset="0"/>
              <a:buChar char="•"/>
            </a:pPr>
            <a:r>
              <a:rPr lang="en-CA" sz="1400" dirty="0" smtClean="0">
                <a:latin typeface="Verdana" pitchFamily="34" charset="0"/>
                <a:ea typeface="Verdana" pitchFamily="34" charset="0"/>
                <a:cs typeface="Verdana" pitchFamily="34" charset="0"/>
              </a:rPr>
              <a:t> larger area</a:t>
            </a:r>
            <a:endParaRPr lang="en-CA" sz="1400" dirty="0">
              <a:latin typeface="Verdana" pitchFamily="34" charset="0"/>
              <a:ea typeface="Verdana" pitchFamily="34" charset="0"/>
              <a:cs typeface="Verdana" pitchFamily="34" charset="0"/>
            </a:endParaRPr>
          </a:p>
        </p:txBody>
      </p:sp>
      <p:sp>
        <p:nvSpPr>
          <p:cNvPr id="22" name="TextBox 21"/>
          <p:cNvSpPr txBox="1"/>
          <p:nvPr/>
        </p:nvSpPr>
        <p:spPr>
          <a:xfrm>
            <a:off x="7308304" y="2924944"/>
            <a:ext cx="1810111" cy="1169551"/>
          </a:xfrm>
          <a:prstGeom prst="rect">
            <a:avLst/>
          </a:prstGeom>
          <a:noFill/>
        </p:spPr>
        <p:txBody>
          <a:bodyPr wrap="none" rtlCol="0">
            <a:spAutoFit/>
          </a:bodyPr>
          <a:lstStyle/>
          <a:p>
            <a:r>
              <a:rPr lang="en-CA" sz="1400" b="1" dirty="0" smtClean="0">
                <a:latin typeface="Verdana" pitchFamily="34" charset="0"/>
                <a:ea typeface="Verdana" pitchFamily="34" charset="0"/>
                <a:cs typeface="Verdana" pitchFamily="34" charset="0"/>
              </a:rPr>
              <a:t>Vertical</a:t>
            </a:r>
          </a:p>
          <a:p>
            <a:pPr>
              <a:buFont typeface="Arial" pitchFamily="34" charset="0"/>
              <a:buChar char="•"/>
            </a:pPr>
            <a:r>
              <a:rPr lang="en-CA" sz="1400" dirty="0" smtClean="0">
                <a:latin typeface="Verdana" pitchFamily="34" charset="0"/>
                <a:ea typeface="Verdana" pitchFamily="34" charset="0"/>
                <a:cs typeface="Verdana" pitchFamily="34" charset="0"/>
              </a:rPr>
              <a:t> higher altitude</a:t>
            </a:r>
          </a:p>
          <a:p>
            <a:pPr>
              <a:buFont typeface="Arial" pitchFamily="34" charset="0"/>
              <a:buChar char="•"/>
            </a:pPr>
            <a:r>
              <a:rPr lang="en-CA" sz="1400" dirty="0" smtClean="0">
                <a:latin typeface="Verdana" pitchFamily="34" charset="0"/>
                <a:ea typeface="Verdana" pitchFamily="34" charset="0"/>
                <a:cs typeface="Verdana" pitchFamily="34" charset="0"/>
              </a:rPr>
              <a:t> hard to interpret</a:t>
            </a:r>
          </a:p>
          <a:p>
            <a:pPr>
              <a:buFont typeface="Arial" pitchFamily="34" charset="0"/>
              <a:buChar char="•"/>
            </a:pPr>
            <a:r>
              <a:rPr lang="en-CA" sz="1400" dirty="0" smtClean="0">
                <a:latin typeface="Verdana" pitchFamily="34" charset="0"/>
                <a:ea typeface="Verdana" pitchFamily="34" charset="0"/>
                <a:cs typeface="Verdana" pitchFamily="34" charset="0"/>
              </a:rPr>
              <a:t> 2D image</a:t>
            </a:r>
          </a:p>
          <a:p>
            <a:pPr>
              <a:buFont typeface="Arial" pitchFamily="34" charset="0"/>
              <a:buChar char="•"/>
            </a:pPr>
            <a:r>
              <a:rPr lang="en-CA" sz="1400" dirty="0" smtClean="0">
                <a:latin typeface="Verdana" pitchFamily="34" charset="0"/>
                <a:ea typeface="Verdana" pitchFamily="34" charset="0"/>
                <a:cs typeface="Verdana" pitchFamily="34" charset="0"/>
              </a:rPr>
              <a:t> good for maps</a:t>
            </a:r>
            <a:endParaRPr lang="en-CA" sz="1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850" y="179388"/>
            <a:ext cx="7545655" cy="523220"/>
          </a:xfrm>
          <a:prstGeom prst="rect">
            <a:avLst/>
          </a:prstGeom>
          <a:noFill/>
        </p:spPr>
        <p:txBody>
          <a:bodyPr wrap="none">
            <a:spAutoFit/>
          </a:bodyPr>
          <a:lstStyle/>
          <a:p>
            <a:pPr>
              <a:defRPr/>
            </a:pPr>
            <a:r>
              <a:rPr lang="en-US"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Photographs for Map Creation</a:t>
            </a:r>
            <a:endParaRPr lang="en-US"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grpSp>
        <p:nvGrpSpPr>
          <p:cNvPr id="22531" name="Group 17"/>
          <p:cNvGrpSpPr>
            <a:grpSpLocks/>
          </p:cNvGrpSpPr>
          <p:nvPr/>
        </p:nvGrpSpPr>
        <p:grpSpPr bwMode="auto">
          <a:xfrm>
            <a:off x="250825" y="787400"/>
            <a:ext cx="4608513" cy="3073400"/>
            <a:chOff x="251520" y="787841"/>
            <a:chExt cx="4608512" cy="3073207"/>
          </a:xfrm>
        </p:grpSpPr>
        <p:pic>
          <p:nvPicPr>
            <p:cNvPr id="7" name="Picture 2" descr="H:\gateway\live_maps\ww1\images\overlapAirPhotos.jpg"/>
            <p:cNvPicPr>
              <a:picLocks noChangeAspect="1" noChangeArrowheads="1"/>
            </p:cNvPicPr>
            <p:nvPr/>
          </p:nvPicPr>
          <p:blipFill>
            <a:blip r:embed="rId3" cstate="print"/>
            <a:srcRect/>
            <a:stretch>
              <a:fillRect/>
            </a:stretch>
          </p:blipFill>
          <p:spPr bwMode="auto">
            <a:xfrm>
              <a:off x="467420" y="787841"/>
              <a:ext cx="4392612" cy="3073207"/>
            </a:xfrm>
            <a:prstGeom prst="rect">
              <a:avLst/>
            </a:prstGeom>
            <a:noFill/>
            <a:ln>
              <a:solidFill>
                <a:schemeClr val="tx1"/>
              </a:solidFill>
            </a:ln>
            <a:effectLst>
              <a:outerShdw blurRad="101600" dist="50800" dir="7200000" algn="ctr" rotWithShape="0">
                <a:srgbClr val="000000">
                  <a:alpha val="47000"/>
                </a:srgbClr>
              </a:outerShdw>
            </a:effectLst>
          </p:spPr>
        </p:pic>
        <p:sp>
          <p:nvSpPr>
            <p:cNvPr id="12" name="Right Arrow 11"/>
            <p:cNvSpPr/>
            <p:nvPr/>
          </p:nvSpPr>
          <p:spPr>
            <a:xfrm>
              <a:off x="251520" y="3140368"/>
              <a:ext cx="647700" cy="576227"/>
            </a:xfrm>
            <a:prstGeom prst="rightArrow">
              <a:avLst/>
            </a:prstGeom>
            <a:solidFill>
              <a:srgbClr val="FF0000"/>
            </a:solidFill>
            <a:ln>
              <a:solidFill>
                <a:srgbClr val="C00000"/>
              </a:solidFill>
            </a:ln>
            <a:effectLst>
              <a:outerShdw blurRad="50800" dist="88900" dir="5400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1475483" y="837051"/>
              <a:ext cx="2447924" cy="28731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2532" name="Group 16"/>
          <p:cNvGrpSpPr>
            <a:grpSpLocks/>
          </p:cNvGrpSpPr>
          <p:nvPr/>
        </p:nvGrpSpPr>
        <p:grpSpPr bwMode="auto">
          <a:xfrm>
            <a:off x="684213" y="4005263"/>
            <a:ext cx="3590651" cy="2591832"/>
            <a:chOff x="683568" y="4005064"/>
            <a:chExt cx="3591160" cy="2591733"/>
          </a:xfrm>
        </p:grpSpPr>
        <p:pic>
          <p:nvPicPr>
            <p:cNvPr id="1027" name="Picture 3" descr="H:\Map_Office\Trench\images\photos\mapHQ.jpg"/>
            <p:cNvPicPr>
              <a:picLocks noChangeAspect="1" noChangeArrowheads="1"/>
            </p:cNvPicPr>
            <p:nvPr/>
          </p:nvPicPr>
          <p:blipFill>
            <a:blip r:embed="rId4" cstate="print"/>
            <a:srcRect/>
            <a:stretch>
              <a:fillRect/>
            </a:stretch>
          </p:blipFill>
          <p:spPr bwMode="auto">
            <a:xfrm>
              <a:off x="683568" y="4005064"/>
              <a:ext cx="3497758" cy="2587526"/>
            </a:xfrm>
            <a:prstGeom prst="rect">
              <a:avLst/>
            </a:prstGeom>
            <a:noFill/>
            <a:ln>
              <a:solidFill>
                <a:schemeClr val="tx1"/>
              </a:solidFill>
            </a:ln>
            <a:effectLst>
              <a:outerShdw blurRad="50800" dist="50800" dir="7800000" algn="ctr" rotWithShape="0">
                <a:srgbClr val="000000">
                  <a:alpha val="46000"/>
                </a:srgbClr>
              </a:outerShdw>
            </a:effectLst>
          </p:spPr>
        </p:pic>
        <p:sp>
          <p:nvSpPr>
            <p:cNvPr id="15" name="TextBox 14"/>
            <p:cNvSpPr txBox="1"/>
            <p:nvPr/>
          </p:nvSpPr>
          <p:spPr>
            <a:xfrm>
              <a:off x="1691177" y="6227479"/>
              <a:ext cx="2583551" cy="369318"/>
            </a:xfrm>
            <a:prstGeom prst="rect">
              <a:avLst/>
            </a:prstGeom>
            <a:noFill/>
            <a:ln>
              <a:noFill/>
            </a:ln>
          </p:spPr>
          <p:txBody>
            <a:bodyPr wrap="square">
              <a:spAutoFit/>
            </a:bodyPr>
            <a:lstStyle/>
            <a:p>
              <a:pPr>
                <a:defRPr/>
              </a:pPr>
              <a:r>
                <a:rPr lang="en-US" dirty="0">
                  <a:solidFill>
                    <a:schemeClr val="bg1"/>
                  </a:solidFill>
                  <a:effectLst>
                    <a:outerShdw blurRad="38100" dist="38100" dir="2700000" algn="tl">
                      <a:srgbClr val="000000">
                        <a:alpha val="43137"/>
                      </a:srgbClr>
                    </a:outerShdw>
                  </a:effectLst>
                </a:rPr>
                <a:t>Drawing the </a:t>
              </a:r>
              <a:r>
                <a:rPr lang="en-US" dirty="0" smtClean="0">
                  <a:solidFill>
                    <a:schemeClr val="bg1"/>
                  </a:solidFill>
                  <a:effectLst>
                    <a:outerShdw blurRad="38100" dist="38100" dir="2700000" algn="tl">
                      <a:srgbClr val="000000">
                        <a:alpha val="43137"/>
                      </a:srgbClr>
                    </a:outerShdw>
                  </a:effectLst>
                </a:rPr>
                <a:t>Base Map</a:t>
              </a:r>
              <a:endParaRPr lang="en-US" dirty="0">
                <a:solidFill>
                  <a:schemeClr val="bg1"/>
                </a:solidFill>
                <a:effectLst>
                  <a:outerShdw blurRad="38100" dist="38100" dir="2700000" algn="tl">
                    <a:srgbClr val="000000">
                      <a:alpha val="43137"/>
                    </a:srgbClr>
                  </a:outerShdw>
                </a:effectLst>
              </a:endParaRPr>
            </a:p>
          </p:txBody>
        </p:sp>
      </p:grpSp>
      <p:grpSp>
        <p:nvGrpSpPr>
          <p:cNvPr id="22534" name="Group 15"/>
          <p:cNvGrpSpPr>
            <a:grpSpLocks/>
          </p:cNvGrpSpPr>
          <p:nvPr/>
        </p:nvGrpSpPr>
        <p:grpSpPr bwMode="auto">
          <a:xfrm>
            <a:off x="4486275" y="3214686"/>
            <a:ext cx="4054475" cy="3097212"/>
            <a:chOff x="4486549" y="3501008"/>
            <a:chExt cx="4054309" cy="3096344"/>
          </a:xfrm>
        </p:grpSpPr>
        <p:pic>
          <p:nvPicPr>
            <p:cNvPr id="3076" name="Picture 4" descr="H:\Map_Office\Trench\images\photos\MOSAIC.GIF"/>
            <p:cNvPicPr>
              <a:picLocks noChangeAspect="1" noChangeArrowheads="1"/>
            </p:cNvPicPr>
            <p:nvPr/>
          </p:nvPicPr>
          <p:blipFill>
            <a:blip r:embed="rId5" cstate="print"/>
            <a:srcRect/>
            <a:stretch>
              <a:fillRect/>
            </a:stretch>
          </p:blipFill>
          <p:spPr bwMode="auto">
            <a:xfrm>
              <a:off x="4499248" y="3572425"/>
              <a:ext cx="4041610" cy="3024927"/>
            </a:xfrm>
            <a:prstGeom prst="rect">
              <a:avLst/>
            </a:prstGeom>
            <a:noFill/>
            <a:ln>
              <a:solidFill>
                <a:schemeClr val="tx1"/>
              </a:solidFill>
            </a:ln>
            <a:effectLst>
              <a:outerShdw blurRad="50800" dist="190500" dir="8520000" algn="ctr" rotWithShape="0">
                <a:srgbClr val="000000">
                  <a:alpha val="45000"/>
                </a:srgbClr>
              </a:outerShdw>
            </a:effectLst>
          </p:spPr>
        </p:pic>
        <p:sp>
          <p:nvSpPr>
            <p:cNvPr id="8" name="TextBox 7"/>
            <p:cNvSpPr txBox="1"/>
            <p:nvPr/>
          </p:nvSpPr>
          <p:spPr>
            <a:xfrm>
              <a:off x="4486549" y="3501008"/>
              <a:ext cx="1466790" cy="369783"/>
            </a:xfrm>
            <a:prstGeom prst="rect">
              <a:avLst/>
            </a:prstGeom>
            <a:noFill/>
          </p:spPr>
          <p:txBody>
            <a:bodyPr wrap="none">
              <a:spAutoFit/>
            </a:bodyPr>
            <a:lstStyle/>
            <a:p>
              <a:pPr>
                <a:defRPr/>
              </a:pPr>
              <a:r>
                <a:rPr lang="en-US" dirty="0">
                  <a:solidFill>
                    <a:schemeClr val="bg1"/>
                  </a:solidFill>
                  <a:effectLst>
                    <a:outerShdw blurRad="38100" dist="38100" dir="2700000" algn="tl">
                      <a:srgbClr val="000000">
                        <a:alpha val="43137"/>
                      </a:srgbClr>
                    </a:outerShdw>
                  </a:effectLst>
                </a:rPr>
                <a:t>Photo Mosaic</a:t>
              </a:r>
            </a:p>
          </p:txBody>
        </p:sp>
      </p:grpSp>
      <p:sp>
        <p:nvSpPr>
          <p:cNvPr id="18" name="TextBox 17"/>
          <p:cNvSpPr txBox="1"/>
          <p:nvPr/>
        </p:nvSpPr>
        <p:spPr>
          <a:xfrm>
            <a:off x="7361940" y="6429396"/>
            <a:ext cx="1210588"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a:t>
            </a:r>
            <a:r>
              <a:rPr lang="en-CA" sz="1000" dirty="0" err="1" smtClean="0">
                <a:latin typeface="Verdana" pitchFamily="34" charset="0"/>
                <a:ea typeface="Verdana" pitchFamily="34" charset="0"/>
                <a:cs typeface="Verdana" pitchFamily="34" charset="0"/>
              </a:rPr>
              <a:t>Heiman</a:t>
            </a:r>
            <a:r>
              <a:rPr lang="en-CA" sz="1000" dirty="0" smtClean="0">
                <a:latin typeface="Verdana" pitchFamily="34" charset="0"/>
                <a:ea typeface="Verdana" pitchFamily="34" charset="0"/>
                <a:cs typeface="Verdana" pitchFamily="34" charset="0"/>
              </a:rPr>
              <a:t>, 1972)</a:t>
            </a:r>
            <a:endParaRPr lang="en-CA" sz="1000" dirty="0">
              <a:latin typeface="Verdana" pitchFamily="34" charset="0"/>
              <a:ea typeface="Verdana" pitchFamily="34" charset="0"/>
              <a:cs typeface="Verdana" pitchFamily="34" charset="0"/>
            </a:endParaRPr>
          </a:p>
        </p:txBody>
      </p:sp>
      <p:sp>
        <p:nvSpPr>
          <p:cNvPr id="19" name="TextBox 18"/>
          <p:cNvSpPr txBox="1"/>
          <p:nvPr/>
        </p:nvSpPr>
        <p:spPr>
          <a:xfrm>
            <a:off x="2857488" y="6611779"/>
            <a:ext cx="1417376" cy="246221"/>
          </a:xfrm>
          <a:prstGeom prst="rect">
            <a:avLst/>
          </a:prstGeom>
          <a:noFill/>
        </p:spPr>
        <p:txBody>
          <a:bodyPr wrap="none" rtlCol="0">
            <a:spAutoFit/>
          </a:bodyPr>
          <a:lstStyle/>
          <a:p>
            <a:pPr algn="r"/>
            <a:r>
              <a:rPr lang="en-CA" sz="1000" dirty="0" smtClean="0">
                <a:latin typeface="Verdana" pitchFamily="34" charset="0"/>
                <a:ea typeface="Verdana" pitchFamily="34" charset="0"/>
                <a:cs typeface="Verdana" pitchFamily="34" charset="0"/>
              </a:rPr>
              <a:t>(</a:t>
            </a:r>
            <a:r>
              <a:rPr lang="en-CA" sz="1000" dirty="0" err="1" smtClean="0">
                <a:latin typeface="Verdana" pitchFamily="34" charset="0"/>
                <a:ea typeface="Verdana" pitchFamily="34" charset="0"/>
                <a:cs typeface="Verdana" pitchFamily="34" charset="0"/>
              </a:rPr>
              <a:t>Chasseaud</a:t>
            </a:r>
            <a:r>
              <a:rPr lang="en-CA" sz="1000" dirty="0" smtClean="0">
                <a:latin typeface="Verdana" pitchFamily="34" charset="0"/>
                <a:ea typeface="Verdana" pitchFamily="34" charset="0"/>
                <a:cs typeface="Verdana" pitchFamily="34" charset="0"/>
              </a:rPr>
              <a:t>, 1999)</a:t>
            </a:r>
            <a:endParaRPr lang="en-CA" sz="1000" dirty="0">
              <a:latin typeface="Verdana" pitchFamily="34" charset="0"/>
              <a:ea typeface="Verdana" pitchFamily="34" charset="0"/>
              <a:cs typeface="Verdana" pitchFamily="34" charset="0"/>
            </a:endParaRPr>
          </a:p>
        </p:txBody>
      </p:sp>
      <p:sp>
        <p:nvSpPr>
          <p:cNvPr id="20" name="TextBox 19"/>
          <p:cNvSpPr txBox="1"/>
          <p:nvPr/>
        </p:nvSpPr>
        <p:spPr>
          <a:xfrm>
            <a:off x="4939965" y="1109062"/>
            <a:ext cx="3900427" cy="1815882"/>
          </a:xfrm>
          <a:prstGeom prst="rect">
            <a:avLst/>
          </a:prstGeom>
          <a:noFill/>
        </p:spPr>
        <p:txBody>
          <a:bodyPr wrap="none" rtlCol="0">
            <a:spAutoFit/>
          </a:bodyPr>
          <a:lstStyle/>
          <a:p>
            <a:r>
              <a:rPr lang="en-CA" sz="1400" b="1" dirty="0" smtClean="0">
                <a:latin typeface="Verdana" pitchFamily="34" charset="0"/>
                <a:ea typeface="Verdana" pitchFamily="34" charset="0"/>
                <a:cs typeface="Verdana" pitchFamily="34" charset="0"/>
              </a:rPr>
              <a:t>Verticals</a:t>
            </a:r>
          </a:p>
          <a:p>
            <a:pPr>
              <a:buFont typeface="Arial" pitchFamily="34" charset="0"/>
              <a:buChar char="•"/>
            </a:pPr>
            <a:r>
              <a:rPr lang="en-CA" sz="1400" dirty="0" smtClean="0">
                <a:latin typeface="Verdana" pitchFamily="34" charset="0"/>
                <a:ea typeface="Verdana" pitchFamily="34" charset="0"/>
                <a:cs typeface="Verdana" pitchFamily="34" charset="0"/>
              </a:rPr>
              <a:t> scale is constant (photogrammetry)</a:t>
            </a:r>
          </a:p>
          <a:p>
            <a:pPr>
              <a:buFont typeface="Arial" pitchFamily="34" charset="0"/>
              <a:buChar char="•"/>
            </a:pPr>
            <a:r>
              <a:rPr lang="en-CA" sz="1400" dirty="0">
                <a:latin typeface="Verdana" pitchFamily="34" charset="0"/>
                <a:ea typeface="Verdana" pitchFamily="34" charset="0"/>
                <a:cs typeface="Verdana" pitchFamily="34" charset="0"/>
              </a:rPr>
              <a:t> </a:t>
            </a:r>
            <a:r>
              <a:rPr lang="en-CA" sz="1400" dirty="0" smtClean="0">
                <a:latin typeface="Verdana" pitchFamily="34" charset="0"/>
                <a:ea typeface="Verdana" pitchFamily="34" charset="0"/>
                <a:cs typeface="Verdana" pitchFamily="34" charset="0"/>
              </a:rPr>
              <a:t>no object hidden from view</a:t>
            </a:r>
          </a:p>
          <a:p>
            <a:pPr>
              <a:buFont typeface="Arial" pitchFamily="34" charset="0"/>
              <a:buChar char="•"/>
            </a:pPr>
            <a:r>
              <a:rPr lang="en-CA" sz="1400" dirty="0">
                <a:latin typeface="Verdana" pitchFamily="34" charset="0"/>
                <a:ea typeface="Verdana" pitchFamily="34" charset="0"/>
                <a:cs typeface="Verdana" pitchFamily="34" charset="0"/>
              </a:rPr>
              <a:t> </a:t>
            </a:r>
            <a:r>
              <a:rPr lang="en-CA" sz="1400" dirty="0" smtClean="0">
                <a:latin typeface="Verdana" pitchFamily="34" charset="0"/>
                <a:ea typeface="Verdana" pitchFamily="34" charset="0"/>
                <a:cs typeface="Verdana" pitchFamily="34" charset="0"/>
              </a:rPr>
              <a:t>distortion at edges leads to overlap</a:t>
            </a:r>
          </a:p>
          <a:p>
            <a:pPr>
              <a:buFont typeface="Arial" pitchFamily="34" charset="0"/>
              <a:buChar char="•"/>
            </a:pPr>
            <a:r>
              <a:rPr lang="en-CA" sz="1400" dirty="0" smtClean="0">
                <a:latin typeface="Verdana" pitchFamily="34" charset="0"/>
                <a:ea typeface="Verdana" pitchFamily="34" charset="0"/>
                <a:cs typeface="Verdana" pitchFamily="34" charset="0"/>
              </a:rPr>
              <a:t> 2D view causes interpretation problems</a:t>
            </a:r>
          </a:p>
          <a:p>
            <a:pPr>
              <a:buFont typeface="Arial" pitchFamily="34" charset="0"/>
              <a:buChar char="•"/>
            </a:pPr>
            <a:r>
              <a:rPr lang="en-CA" sz="1400" dirty="0" smtClean="0">
                <a:latin typeface="Verdana" pitchFamily="34" charset="0"/>
                <a:ea typeface="Verdana" pitchFamily="34" charset="0"/>
                <a:cs typeface="Verdana" pitchFamily="34" charset="0"/>
              </a:rPr>
              <a:t> see everything but in 2-D</a:t>
            </a:r>
          </a:p>
          <a:p>
            <a:pPr>
              <a:buFont typeface="Arial" pitchFamily="34" charset="0"/>
              <a:buChar char="•"/>
            </a:pPr>
            <a:r>
              <a:rPr lang="en-CA" sz="1400" dirty="0">
                <a:latin typeface="Verdana" pitchFamily="34" charset="0"/>
                <a:ea typeface="Verdana" pitchFamily="34" charset="0"/>
                <a:cs typeface="Verdana" pitchFamily="34" charset="0"/>
              </a:rPr>
              <a:t> </a:t>
            </a:r>
            <a:r>
              <a:rPr lang="en-CA" sz="1400" dirty="0" smtClean="0">
                <a:latin typeface="Verdana" pitchFamily="34" charset="0"/>
                <a:ea typeface="Verdana" pitchFamily="34" charset="0"/>
                <a:cs typeface="Verdana" pitchFamily="34" charset="0"/>
              </a:rPr>
              <a:t>features can be misinterpreted</a:t>
            </a:r>
          </a:p>
          <a:p>
            <a:pPr>
              <a:buFont typeface="Arial" pitchFamily="34" charset="0"/>
              <a:buChar char="•"/>
            </a:pPr>
            <a:r>
              <a:rPr lang="en-CA" sz="1400" dirty="0">
                <a:latin typeface="Verdana" pitchFamily="34" charset="0"/>
                <a:ea typeface="Verdana" pitchFamily="34" charset="0"/>
                <a:cs typeface="Verdana" pitchFamily="34" charset="0"/>
              </a:rPr>
              <a:t> </a:t>
            </a:r>
            <a:r>
              <a:rPr lang="en-CA" sz="1400" dirty="0" smtClean="0">
                <a:latin typeface="Verdana" pitchFamily="34" charset="0"/>
                <a:ea typeface="Verdana" pitchFamily="34" charset="0"/>
                <a:cs typeface="Verdana" pitchFamily="34" charset="0"/>
              </a:rPr>
              <a:t>clearly defined shadows needed</a:t>
            </a:r>
            <a:endParaRPr lang="en-CA" sz="1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4282" y="44624"/>
            <a:ext cx="6176728" cy="523220"/>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Stereoscopic Photos</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pic>
        <p:nvPicPr>
          <p:cNvPr id="1026" name="Picture 2" descr="E:\Gords_Pics\Dad's_Interests\AirHome4.JPG"/>
          <p:cNvPicPr>
            <a:picLocks noChangeAspect="1" noChangeArrowheads="1"/>
          </p:cNvPicPr>
          <p:nvPr/>
        </p:nvPicPr>
        <p:blipFill>
          <a:blip r:embed="rId3" cstate="print"/>
          <a:srcRect/>
          <a:stretch>
            <a:fillRect/>
          </a:stretch>
        </p:blipFill>
        <p:spPr bwMode="auto">
          <a:xfrm>
            <a:off x="360040" y="981300"/>
            <a:ext cx="3203848" cy="2402886"/>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6"/>
          <p:cNvSpPr txBox="1"/>
          <p:nvPr/>
        </p:nvSpPr>
        <p:spPr>
          <a:xfrm>
            <a:off x="252883" y="3627601"/>
            <a:ext cx="3074881" cy="1169551"/>
          </a:xfrm>
          <a:prstGeom prst="rect">
            <a:avLst/>
          </a:prstGeom>
          <a:noFill/>
        </p:spPr>
        <p:txBody>
          <a:bodyPr wrap="none" rtlCol="0">
            <a:spAutoFit/>
          </a:bodyPr>
          <a:lstStyle/>
          <a:p>
            <a:pPr>
              <a:buFont typeface="Arial" pitchFamily="34" charset="0"/>
              <a:buChar char="•"/>
            </a:pPr>
            <a:r>
              <a:rPr lang="en-CA" sz="1400" dirty="0" smtClean="0">
                <a:latin typeface="Verdana" pitchFamily="34" charset="0"/>
                <a:ea typeface="Verdana" pitchFamily="34" charset="0"/>
                <a:cs typeface="Verdana" pitchFamily="34" charset="0"/>
              </a:rPr>
              <a:t> increase overlap to 60-75%</a:t>
            </a:r>
          </a:p>
          <a:p>
            <a:pPr>
              <a:buFont typeface="Arial" pitchFamily="34" charset="0"/>
              <a:buChar char="•"/>
            </a:pPr>
            <a:r>
              <a:rPr lang="en-CA" sz="1400" dirty="0" smtClean="0">
                <a:latin typeface="Verdana" pitchFamily="34" charset="0"/>
                <a:ea typeface="Verdana" pitchFamily="34" charset="0"/>
                <a:cs typeface="Verdana" pitchFamily="34" charset="0"/>
              </a:rPr>
              <a:t> stereos become 3-D images</a:t>
            </a:r>
          </a:p>
          <a:p>
            <a:pPr>
              <a:buFont typeface="Arial" pitchFamily="34" charset="0"/>
              <a:buChar char="•"/>
            </a:pPr>
            <a:r>
              <a:rPr lang="en-CA" sz="1400" dirty="0">
                <a:latin typeface="Verdana" pitchFamily="34" charset="0"/>
                <a:ea typeface="Verdana" pitchFamily="34" charset="0"/>
                <a:cs typeface="Verdana" pitchFamily="34" charset="0"/>
              </a:rPr>
              <a:t> </a:t>
            </a:r>
            <a:r>
              <a:rPr lang="en-CA" sz="1400" dirty="0" smtClean="0">
                <a:latin typeface="Verdana" pitchFamily="34" charset="0"/>
                <a:ea typeface="Verdana" pitchFamily="34" charset="0"/>
                <a:cs typeface="Verdana" pitchFamily="34" charset="0"/>
              </a:rPr>
              <a:t>not a new concept</a:t>
            </a:r>
          </a:p>
          <a:p>
            <a:pPr>
              <a:buFont typeface="Arial" pitchFamily="34" charset="0"/>
              <a:buChar char="•"/>
            </a:pPr>
            <a:r>
              <a:rPr lang="en-CA" sz="1400" dirty="0" smtClean="0">
                <a:latin typeface="Verdana" pitchFamily="34" charset="0"/>
                <a:ea typeface="Verdana" pitchFamily="34" charset="0"/>
                <a:cs typeface="Verdana" pitchFamily="34" charset="0"/>
              </a:rPr>
              <a:t> enables placement of contours</a:t>
            </a:r>
          </a:p>
          <a:p>
            <a:pPr>
              <a:buFont typeface="Arial" pitchFamily="34" charset="0"/>
              <a:buChar char="•"/>
            </a:pPr>
            <a:r>
              <a:rPr lang="en-CA" sz="1400" dirty="0" smtClean="0">
                <a:latin typeface="Verdana" pitchFamily="34" charset="0"/>
                <a:ea typeface="Verdana" pitchFamily="34" charset="0"/>
                <a:cs typeface="Verdana" pitchFamily="34" charset="0"/>
              </a:rPr>
              <a:t> enables camouflage detection</a:t>
            </a:r>
            <a:endParaRPr lang="en-CA" sz="1400" dirty="0">
              <a:latin typeface="Verdana" pitchFamily="34" charset="0"/>
              <a:ea typeface="Verdana" pitchFamily="34" charset="0"/>
              <a:cs typeface="Verdana" pitchFamily="34" charset="0"/>
            </a:endParaRPr>
          </a:p>
        </p:txBody>
      </p:sp>
      <p:pic>
        <p:nvPicPr>
          <p:cNvPr id="9" name="Picture 8" descr="Chameleon.jpg"/>
          <p:cNvPicPr>
            <a:picLocks noChangeAspect="1"/>
          </p:cNvPicPr>
          <p:nvPr/>
        </p:nvPicPr>
        <p:blipFill>
          <a:blip r:embed="rId4" cstate="print"/>
          <a:stretch>
            <a:fillRect/>
          </a:stretch>
        </p:blipFill>
        <p:spPr>
          <a:xfrm>
            <a:off x="1637247" y="4890045"/>
            <a:ext cx="1622263" cy="1697352"/>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3327764" y="6009789"/>
            <a:ext cx="1907704" cy="553998"/>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Chameleon Insignia for French Camouflage Unit (Finnegan, 2006)</a:t>
            </a:r>
            <a:endParaRPr lang="en-CA" sz="1000" dirty="0">
              <a:latin typeface="Verdana" pitchFamily="34" charset="0"/>
              <a:ea typeface="Verdana" pitchFamily="34" charset="0"/>
              <a:cs typeface="Verdana" pitchFamily="34" charset="0"/>
            </a:endParaRPr>
          </a:p>
        </p:txBody>
      </p:sp>
      <p:pic>
        <p:nvPicPr>
          <p:cNvPr id="14" name="Picture 13" descr="Viewmaster.jpg"/>
          <p:cNvPicPr>
            <a:picLocks noChangeAspect="1"/>
          </p:cNvPicPr>
          <p:nvPr/>
        </p:nvPicPr>
        <p:blipFill>
          <a:blip r:embed="rId5" cstate="print"/>
          <a:stretch>
            <a:fillRect/>
          </a:stretch>
        </p:blipFill>
        <p:spPr>
          <a:xfrm>
            <a:off x="3635896" y="3717032"/>
            <a:ext cx="1992629" cy="1907943"/>
          </a:xfrm>
          <a:prstGeom prst="rect">
            <a:avLst/>
          </a:prstGeom>
        </p:spPr>
      </p:pic>
      <p:sp>
        <p:nvSpPr>
          <p:cNvPr id="3" name="Rectangle 2"/>
          <p:cNvSpPr/>
          <p:nvPr/>
        </p:nvSpPr>
        <p:spPr>
          <a:xfrm>
            <a:off x="836146" y="528935"/>
            <a:ext cx="2223686" cy="307777"/>
          </a:xfrm>
          <a:prstGeom prst="rect">
            <a:avLst/>
          </a:prstGeom>
        </p:spPr>
        <p:txBody>
          <a:bodyPr wrap="none">
            <a:spAutoFit/>
          </a:bodyPr>
          <a:lstStyle/>
          <a:p>
            <a:r>
              <a:rPr lang="en-CA" sz="1400" dirty="0">
                <a:latin typeface="Verdana" panose="020B0604030504040204" pitchFamily="34" charset="0"/>
                <a:ea typeface="Verdana" panose="020B0604030504040204" pitchFamily="34" charset="0"/>
                <a:cs typeface="Verdana" panose="020B0604030504040204" pitchFamily="34" charset="0"/>
              </a:rPr>
              <a:t>Beginning in </a:t>
            </a:r>
            <a:r>
              <a:rPr lang="en-CA" sz="1400" dirty="0" smtClean="0">
                <a:latin typeface="Verdana" panose="020B0604030504040204" pitchFamily="34" charset="0"/>
                <a:ea typeface="Verdana" panose="020B0604030504040204" pitchFamily="34" charset="0"/>
                <a:cs typeface="Verdana" panose="020B0604030504040204" pitchFamily="34" charset="0"/>
              </a:rPr>
              <a:t>mid 1915</a:t>
            </a:r>
            <a:endParaRPr lang="en-CA" sz="1400" dirty="0">
              <a:latin typeface="Verdana" panose="020B0604030504040204" pitchFamily="34" charset="0"/>
              <a:ea typeface="Verdana" panose="020B0604030504040204" pitchFamily="34" charset="0"/>
              <a:cs typeface="Verdana" panose="020B0604030504040204" pitchFamily="34" charset="0"/>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857495" y="2915669"/>
            <a:ext cx="3065191" cy="3651486"/>
          </a:xfrm>
          <a:prstGeom prst="rect">
            <a:avLst/>
          </a:prstGeom>
          <a:ln>
            <a:solidFill>
              <a:schemeClr val="tx1"/>
            </a:solidFill>
          </a:ln>
        </p:spPr>
      </p:pic>
      <p:sp>
        <p:nvSpPr>
          <p:cNvPr id="16" name="TextBox 15"/>
          <p:cNvSpPr txBox="1"/>
          <p:nvPr/>
        </p:nvSpPr>
        <p:spPr>
          <a:xfrm>
            <a:off x="7550192" y="6567156"/>
            <a:ext cx="1486304" cy="246221"/>
          </a:xfrm>
          <a:prstGeom prst="rect">
            <a:avLst/>
          </a:prstGeom>
          <a:noFill/>
        </p:spPr>
        <p:txBody>
          <a:bodyPr wrap="none" rtlCol="0">
            <a:spAutoFit/>
          </a:bodyPr>
          <a:lstStyle/>
          <a:p>
            <a:r>
              <a:rPr lang="en-CA" sz="1000" dirty="0" smtClean="0"/>
              <a:t>Punch Magazine, 1856</a:t>
            </a:r>
            <a:endParaRPr lang="en-US" sz="1000" dirty="0"/>
          </a:p>
        </p:txBody>
      </p:sp>
      <p:sp>
        <p:nvSpPr>
          <p:cNvPr id="4" name="Rectangle 3"/>
          <p:cNvSpPr/>
          <p:nvPr/>
        </p:nvSpPr>
        <p:spPr>
          <a:xfrm>
            <a:off x="4788024" y="260648"/>
            <a:ext cx="4248472" cy="246221"/>
          </a:xfrm>
          <a:prstGeom prst="rect">
            <a:avLst/>
          </a:prstGeom>
        </p:spPr>
        <p:txBody>
          <a:bodyPr wrap="square">
            <a:spAutoFit/>
          </a:bodyPr>
          <a:lstStyle/>
          <a:p>
            <a:r>
              <a:rPr lang="en-CA" sz="1000" dirty="0"/>
              <a:t>L. Tom Perry Special Collections, MSS P 72, Brigham Young </a:t>
            </a:r>
            <a:r>
              <a:rPr lang="en-CA" sz="1000" dirty="0" smtClean="0"/>
              <a:t>University</a:t>
            </a:r>
            <a:endParaRPr lang="en-US" sz="1000" dirty="0"/>
          </a:p>
        </p:txBody>
      </p:sp>
      <p:pic>
        <p:nvPicPr>
          <p:cNvPr id="12" name="Picture 1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572000" y="548680"/>
            <a:ext cx="4343535" cy="2155462"/>
          </a:xfrm>
          <a:prstGeom prst="rect">
            <a:avLst/>
          </a:prstGeom>
          <a:ln>
            <a:solidFill>
              <a:schemeClr val="tx1"/>
            </a:solidFill>
          </a:ln>
          <a:effectLst>
            <a:outerShdw blurRad="50800" dist="127000" dir="3000000" algn="ctr" rotWithShape="0">
              <a:srgbClr val="000000">
                <a:alpha val="43137"/>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4282" y="116632"/>
            <a:ext cx="7310046" cy="523220"/>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Other Aids for Interpretation</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0" name="TextBox 9"/>
          <p:cNvSpPr txBox="1"/>
          <p:nvPr/>
        </p:nvSpPr>
        <p:spPr>
          <a:xfrm>
            <a:off x="366854" y="941819"/>
            <a:ext cx="7284366" cy="830997"/>
          </a:xfrm>
          <a:prstGeom prst="rect">
            <a:avLst/>
          </a:prstGeom>
          <a:noFill/>
        </p:spPr>
        <p:txBody>
          <a:bodyPr wrap="none" rtlCol="0">
            <a:spAutoFit/>
          </a:bodyPr>
          <a:lstStyle/>
          <a:p>
            <a:pPr marL="285750" indent="-285750">
              <a:buFont typeface="Arial" panose="020B0604020202020204" pitchFamily="34" charset="0"/>
              <a:buChar char="•"/>
            </a:pPr>
            <a:r>
              <a:rPr lang="en-CA" sz="1600" dirty="0" smtClean="0">
                <a:latin typeface="Verdana" pitchFamily="34" charset="0"/>
                <a:ea typeface="Verdana" pitchFamily="34" charset="0"/>
                <a:cs typeface="Verdana" pitchFamily="34" charset="0"/>
              </a:rPr>
              <a:t>temporal coverage detects appearance, disappearance, or change</a:t>
            </a:r>
          </a:p>
          <a:p>
            <a:pPr marL="285750" indent="-285750">
              <a:buFont typeface="Arial" panose="020B0604020202020204" pitchFamily="34" charset="0"/>
              <a:buChar char="•"/>
            </a:pPr>
            <a:r>
              <a:rPr lang="en-CA" sz="1600" dirty="0">
                <a:latin typeface="Verdana" pitchFamily="34" charset="0"/>
                <a:ea typeface="Verdana" pitchFamily="34" charset="0"/>
                <a:cs typeface="Verdana" pitchFamily="34" charset="0"/>
              </a:rPr>
              <a:t>m</a:t>
            </a:r>
            <a:r>
              <a:rPr lang="en-CA" sz="1600" dirty="0" smtClean="0">
                <a:latin typeface="Verdana" pitchFamily="34" charset="0"/>
                <a:ea typeface="Verdana" pitchFamily="34" charset="0"/>
                <a:cs typeface="Verdana" pitchFamily="34" charset="0"/>
              </a:rPr>
              <a:t>onthly, weekly, daily, hourly</a:t>
            </a:r>
          </a:p>
          <a:p>
            <a:pPr marL="285750" indent="-285750">
              <a:buFont typeface="Arial" panose="020B0604020202020204" pitchFamily="34" charset="0"/>
              <a:buChar char="•"/>
            </a:pPr>
            <a:r>
              <a:rPr lang="en-CA" sz="1600" dirty="0">
                <a:latin typeface="Verdana" pitchFamily="34" charset="0"/>
                <a:ea typeface="Verdana" pitchFamily="34" charset="0"/>
                <a:cs typeface="Verdana" pitchFamily="34" charset="0"/>
              </a:rPr>
              <a:t>t</a:t>
            </a:r>
            <a:r>
              <a:rPr lang="en-CA" sz="1600" dirty="0" smtClean="0">
                <a:latin typeface="Verdana" pitchFamily="34" charset="0"/>
                <a:ea typeface="Verdana" pitchFamily="34" charset="0"/>
                <a:cs typeface="Verdana" pitchFamily="34" charset="0"/>
              </a:rPr>
              <a:t>urn-around time 30 minutes</a:t>
            </a:r>
            <a:endParaRPr lang="en-CA" sz="1600" dirty="0">
              <a:latin typeface="Verdana" pitchFamily="34" charset="0"/>
              <a:ea typeface="Verdana" pitchFamily="34" charset="0"/>
              <a:cs typeface="Verdana"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6574" y="2007342"/>
            <a:ext cx="4208413" cy="4128453"/>
          </a:xfrm>
          <a:prstGeom prst="rect">
            <a:avLst/>
          </a:prstGeom>
          <a:ln>
            <a:solidFill>
              <a:schemeClr val="tx1"/>
            </a:solidFill>
          </a:ln>
          <a:effectLst>
            <a:outerShdw blurRad="50800" dist="127000" dir="3000000" algn="ctr" rotWithShape="0">
              <a:srgbClr val="000000">
                <a:alpha val="43137"/>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88024" y="1340768"/>
            <a:ext cx="4032448" cy="4802645"/>
          </a:xfrm>
          <a:prstGeom prst="rect">
            <a:avLst/>
          </a:prstGeom>
          <a:ln>
            <a:solidFill>
              <a:schemeClr val="tx1"/>
            </a:solidFill>
          </a:ln>
          <a:effectLst>
            <a:outerShdw blurRad="50800" dist="127000" dir="3000000" algn="ctr" rotWithShape="0">
              <a:srgbClr val="000000">
                <a:alpha val="43137"/>
              </a:srgbClr>
            </a:outerShdw>
          </a:effectLst>
        </p:spPr>
      </p:pic>
      <p:sp>
        <p:nvSpPr>
          <p:cNvPr id="6" name="TextBox 5"/>
          <p:cNvSpPr txBox="1"/>
          <p:nvPr/>
        </p:nvSpPr>
        <p:spPr>
          <a:xfrm>
            <a:off x="6876256" y="5661248"/>
            <a:ext cx="1755609" cy="307777"/>
          </a:xfrm>
          <a:prstGeom prst="rect">
            <a:avLst/>
          </a:prstGeom>
          <a:solidFill>
            <a:schemeClr val="bg1"/>
          </a:solidFill>
          <a:ln>
            <a:solidFill>
              <a:schemeClr val="tx1"/>
            </a:solidFill>
          </a:ln>
        </p:spPr>
        <p:txBody>
          <a:bodyPr wrap="none" rtlCol="0">
            <a:spAutoFit/>
          </a:bodyPr>
          <a:lstStyle/>
          <a:p>
            <a:r>
              <a:rPr lang="en-CA" sz="1400" dirty="0" smtClean="0">
                <a:latin typeface="Arial" panose="020B0604020202020204" pitchFamily="34" charset="0"/>
                <a:cs typeface="Arial" panose="020B0604020202020204" pitchFamily="34" charset="0"/>
              </a:rPr>
              <a:t>December 26, 1917</a:t>
            </a:r>
            <a:endParaRPr lang="en-US" sz="1400" dirty="0">
              <a:latin typeface="Arial" panose="020B0604020202020204" pitchFamily="34" charset="0"/>
              <a:cs typeface="Arial" panose="020B0604020202020204" pitchFamily="34" charset="0"/>
            </a:endParaRPr>
          </a:p>
        </p:txBody>
      </p:sp>
      <p:grpSp>
        <p:nvGrpSpPr>
          <p:cNvPr id="7" name="Group 6"/>
          <p:cNvGrpSpPr/>
          <p:nvPr/>
        </p:nvGrpSpPr>
        <p:grpSpPr>
          <a:xfrm>
            <a:off x="4869538" y="6309320"/>
            <a:ext cx="2582782" cy="413546"/>
            <a:chOff x="4788025" y="6404900"/>
            <a:chExt cx="2582782" cy="413546"/>
          </a:xfrm>
        </p:grpSpPr>
        <p:pic>
          <p:nvPicPr>
            <p:cNvPr id="16" name="Picture 15" descr="Library Logo B&amp;W-transparent.tif"/>
            <p:cNvPicPr>
              <a:picLocks noChangeAspect="1"/>
            </p:cNvPicPr>
            <p:nvPr/>
          </p:nvPicPr>
          <p:blipFill>
            <a:blip r:embed="rId5" cstate="print"/>
            <a:srcRect/>
            <a:stretch>
              <a:fillRect/>
            </a:stretch>
          </p:blipFill>
          <p:spPr bwMode="auto">
            <a:xfrm>
              <a:off x="4788025" y="6404900"/>
              <a:ext cx="741740" cy="413546"/>
            </a:xfrm>
            <a:prstGeom prst="rect">
              <a:avLst/>
            </a:prstGeom>
            <a:noFill/>
            <a:ln w="9525">
              <a:noFill/>
              <a:miter lim="800000"/>
              <a:headEnd/>
              <a:tailEnd/>
            </a:ln>
          </p:spPr>
        </p:pic>
        <p:sp>
          <p:nvSpPr>
            <p:cNvPr id="17" name="TextBox 16"/>
            <p:cNvSpPr txBox="1"/>
            <p:nvPr/>
          </p:nvSpPr>
          <p:spPr>
            <a:xfrm>
              <a:off x="5559093" y="6480868"/>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#5114</a:t>
              </a:r>
              <a:endParaRPr lang="en-CA" sz="1100" dirty="0">
                <a:latin typeface="Verdana" pitchFamily="34" charset="0"/>
                <a:ea typeface="Verdana" pitchFamily="34" charset="0"/>
                <a:cs typeface="Verdana" pitchFamily="34" charset="0"/>
              </a:endParaRPr>
            </a:p>
          </p:txBody>
        </p:sp>
      </p:grpSp>
      <p:grpSp>
        <p:nvGrpSpPr>
          <p:cNvPr id="18" name="Group 17"/>
          <p:cNvGrpSpPr/>
          <p:nvPr/>
        </p:nvGrpSpPr>
        <p:grpSpPr>
          <a:xfrm>
            <a:off x="395536" y="6327822"/>
            <a:ext cx="2582782" cy="413546"/>
            <a:chOff x="4788025" y="6404900"/>
            <a:chExt cx="2582782" cy="413546"/>
          </a:xfrm>
        </p:grpSpPr>
        <p:pic>
          <p:nvPicPr>
            <p:cNvPr id="19" name="Picture 18" descr="Library Logo B&amp;W-transparent.tif"/>
            <p:cNvPicPr>
              <a:picLocks noChangeAspect="1"/>
            </p:cNvPicPr>
            <p:nvPr/>
          </p:nvPicPr>
          <p:blipFill>
            <a:blip r:embed="rId5" cstate="print"/>
            <a:srcRect/>
            <a:stretch>
              <a:fillRect/>
            </a:stretch>
          </p:blipFill>
          <p:spPr bwMode="auto">
            <a:xfrm>
              <a:off x="4788025" y="6404900"/>
              <a:ext cx="741740" cy="413546"/>
            </a:xfrm>
            <a:prstGeom prst="rect">
              <a:avLst/>
            </a:prstGeom>
            <a:noFill/>
            <a:ln w="9525">
              <a:noFill/>
              <a:miter lim="800000"/>
              <a:headEnd/>
              <a:tailEnd/>
            </a:ln>
          </p:spPr>
        </p:pic>
        <p:sp>
          <p:nvSpPr>
            <p:cNvPr id="21" name="TextBox 20"/>
            <p:cNvSpPr txBox="1"/>
            <p:nvPr/>
          </p:nvSpPr>
          <p:spPr>
            <a:xfrm>
              <a:off x="5559093" y="6480868"/>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#5096</a:t>
              </a:r>
              <a:endParaRPr lang="en-CA" sz="1100" dirty="0">
                <a:latin typeface="Verdana" pitchFamily="34" charset="0"/>
                <a:ea typeface="Verdana" pitchFamily="34" charset="0"/>
                <a:cs typeface="Verdana" pitchFamily="34" charset="0"/>
              </a:endParaRPr>
            </a:p>
          </p:txBody>
        </p:sp>
      </p:grpSp>
      <p:sp>
        <p:nvSpPr>
          <p:cNvPr id="23" name="TextBox 22"/>
          <p:cNvSpPr txBox="1"/>
          <p:nvPr/>
        </p:nvSpPr>
        <p:spPr>
          <a:xfrm>
            <a:off x="2868068" y="5677106"/>
            <a:ext cx="1487908" cy="307777"/>
          </a:xfrm>
          <a:prstGeom prst="rect">
            <a:avLst/>
          </a:prstGeom>
          <a:solidFill>
            <a:schemeClr val="bg1"/>
          </a:solidFill>
          <a:ln>
            <a:solidFill>
              <a:schemeClr val="tx1"/>
            </a:solidFill>
          </a:ln>
        </p:spPr>
        <p:txBody>
          <a:bodyPr wrap="none" rtlCol="0">
            <a:spAutoFit/>
          </a:bodyPr>
          <a:lstStyle/>
          <a:p>
            <a:r>
              <a:rPr lang="en-CA" sz="1400" dirty="0" smtClean="0">
                <a:latin typeface="Arial" panose="020B0604020202020204" pitchFamily="34" charset="0"/>
                <a:cs typeface="Arial" panose="020B0604020202020204" pitchFamily="34" charset="0"/>
              </a:rPr>
              <a:t>August 12, 1917</a:t>
            </a:r>
            <a:endParaRPr lang="en-US" sz="1400" dirty="0">
              <a:latin typeface="Arial" panose="020B0604020202020204" pitchFamily="34" charset="0"/>
              <a:cs typeface="Arial" panose="020B0604020202020204" pitchFamily="34" charset="0"/>
            </a:endParaRPr>
          </a:p>
        </p:txBody>
      </p:sp>
      <p:sp>
        <p:nvSpPr>
          <p:cNvPr id="24" name="Oval 23"/>
          <p:cNvSpPr/>
          <p:nvPr/>
        </p:nvSpPr>
        <p:spPr>
          <a:xfrm rot="3446157">
            <a:off x="1034415" y="2272654"/>
            <a:ext cx="1139000" cy="666178"/>
          </a:xfrm>
          <a:prstGeom prst="ellipse">
            <a:avLst/>
          </a:prstGeom>
          <a:noFill/>
          <a:ln w="38100">
            <a:solidFill>
              <a:srgbClr val="C00000"/>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5364088" y="1894112"/>
            <a:ext cx="1182375" cy="666178"/>
          </a:xfrm>
          <a:prstGeom prst="ellipse">
            <a:avLst/>
          </a:prstGeom>
          <a:noFill/>
          <a:ln w="38100">
            <a:solidFill>
              <a:srgbClr val="C00000"/>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rot="6893342">
            <a:off x="1927842" y="3078919"/>
            <a:ext cx="2519686" cy="992104"/>
          </a:xfrm>
          <a:prstGeom prst="ellipse">
            <a:avLst/>
          </a:prstGeom>
          <a:noFill/>
          <a:ln w="38100">
            <a:solidFill>
              <a:srgbClr val="C00000"/>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p:cNvSpPr/>
          <p:nvPr/>
        </p:nvSpPr>
        <p:spPr>
          <a:xfrm rot="7564966">
            <a:off x="5976108" y="3151512"/>
            <a:ext cx="2857374" cy="1120583"/>
          </a:xfrm>
          <a:prstGeom prst="ellipse">
            <a:avLst/>
          </a:prstGeom>
          <a:noFill/>
          <a:ln w="38100">
            <a:solidFill>
              <a:srgbClr val="C00000"/>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323528" y="620688"/>
            <a:ext cx="4871655" cy="369332"/>
          </a:xfrm>
          <a:prstGeom prst="rect">
            <a:avLst/>
          </a:prstGeom>
          <a:noFill/>
        </p:spPr>
        <p:txBody>
          <a:bodyPr wrap="none" rtlCol="0">
            <a:spAutoFit/>
          </a:bodyPr>
          <a:lstStyle/>
          <a:p>
            <a:r>
              <a:rPr lang="en-CA" dirty="0" smtClean="0">
                <a:latin typeface="Verdana" panose="020B0604030504040204" pitchFamily="34" charset="0"/>
                <a:ea typeface="Verdana" panose="020B0604030504040204" pitchFamily="34" charset="0"/>
                <a:cs typeface="Verdana" panose="020B0604030504040204" pitchFamily="34" charset="0"/>
              </a:rPr>
              <a:t>Spotting enemy activity and camouflage</a:t>
            </a: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42876639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5"/>
          <p:cNvSpPr txBox="1">
            <a:spLocks noChangeArrowheads="1"/>
          </p:cNvSpPr>
          <p:nvPr/>
        </p:nvSpPr>
        <p:spPr bwMode="auto">
          <a:xfrm>
            <a:off x="224611" y="169111"/>
            <a:ext cx="5633273" cy="830997"/>
          </a:xfrm>
          <a:prstGeom prst="rect">
            <a:avLst/>
          </a:prstGeom>
          <a:noFill/>
          <a:ln w="9525">
            <a:noFill/>
            <a:miter lim="800000"/>
            <a:headEnd/>
            <a:tailEnd/>
          </a:ln>
        </p:spPr>
        <p:txBody>
          <a:bodyPr wrap="none">
            <a:spAutoFit/>
          </a:bodyPr>
          <a:lstStyle/>
          <a:p>
            <a:r>
              <a:rPr lang="en-CA" sz="2400" b="1" dirty="0" smtClean="0">
                <a:effectLst>
                  <a:outerShdw blurRad="38100" dist="38100" dir="2700000" algn="tl">
                    <a:srgbClr val="000000">
                      <a:alpha val="43137"/>
                    </a:srgbClr>
                  </a:outerShdw>
                </a:effectLst>
                <a:latin typeface="Verdana" pitchFamily="34" charset="0"/>
              </a:rPr>
              <a:t>Aerial Photographs for</a:t>
            </a:r>
          </a:p>
          <a:p>
            <a:r>
              <a:rPr lang="en-CA" sz="2400" b="1" dirty="0" smtClean="0">
                <a:effectLst>
                  <a:outerShdw blurRad="38100" dist="38100" dir="2700000" algn="tl">
                    <a:srgbClr val="000000">
                      <a:alpha val="43137"/>
                    </a:srgbClr>
                  </a:outerShdw>
                </a:effectLst>
                <a:latin typeface="Verdana" pitchFamily="34" charset="0"/>
              </a:rPr>
              <a:t>Offensive </a:t>
            </a:r>
            <a:r>
              <a:rPr lang="en-CA" sz="2400" b="1" dirty="0">
                <a:effectLst>
                  <a:outerShdw blurRad="38100" dist="38100" dir="2700000" algn="tl">
                    <a:srgbClr val="000000">
                      <a:alpha val="43137"/>
                    </a:srgbClr>
                  </a:outerShdw>
                </a:effectLst>
                <a:latin typeface="Verdana" pitchFamily="34" charset="0"/>
              </a:rPr>
              <a:t>&amp; Defensive </a:t>
            </a:r>
            <a:r>
              <a:rPr lang="en-CA" sz="2400" b="1" dirty="0" smtClean="0">
                <a:effectLst>
                  <a:outerShdw blurRad="38100" dist="38100" dir="2700000" algn="tl">
                    <a:srgbClr val="000000">
                      <a:alpha val="43137"/>
                    </a:srgbClr>
                  </a:outerShdw>
                </a:effectLst>
                <a:latin typeface="Verdana" pitchFamily="34" charset="0"/>
              </a:rPr>
              <a:t>Planning</a:t>
            </a:r>
            <a:endParaRPr lang="en-CA" sz="2400" b="1" dirty="0">
              <a:effectLst>
                <a:outerShdw blurRad="38100" dist="38100" dir="2700000" algn="tl">
                  <a:srgbClr val="000000">
                    <a:alpha val="43137"/>
                  </a:srgbClr>
                </a:outerShdw>
              </a:effectLst>
              <a:latin typeface="Verdana" pitchFamily="34" charset="0"/>
            </a:endParaRPr>
          </a:p>
        </p:txBody>
      </p:sp>
      <p:sp>
        <p:nvSpPr>
          <p:cNvPr id="25603" name="TextBox 4"/>
          <p:cNvSpPr txBox="1">
            <a:spLocks noChangeArrowheads="1"/>
          </p:cNvSpPr>
          <p:nvPr/>
        </p:nvSpPr>
        <p:spPr bwMode="auto">
          <a:xfrm>
            <a:off x="357159" y="3273946"/>
            <a:ext cx="5222954" cy="3323987"/>
          </a:xfrm>
          <a:prstGeom prst="rect">
            <a:avLst/>
          </a:prstGeom>
          <a:noFill/>
          <a:ln w="9525">
            <a:noFill/>
            <a:miter lim="800000"/>
            <a:headEnd/>
            <a:tailEnd/>
          </a:ln>
        </p:spPr>
        <p:txBody>
          <a:bodyPr wrap="square">
            <a:spAutoFit/>
          </a:bodyPr>
          <a:lstStyle/>
          <a:p>
            <a:r>
              <a:rPr lang="en-CA" sz="1400" b="1" dirty="0" smtClean="0">
                <a:latin typeface="Verdana" pitchFamily="34" charset="0"/>
              </a:rPr>
              <a:t>Hours </a:t>
            </a:r>
            <a:r>
              <a:rPr lang="en-CA" sz="1400" b="1" dirty="0">
                <a:latin typeface="Verdana" pitchFamily="34" charset="0"/>
              </a:rPr>
              <a:t>Before Battle</a:t>
            </a:r>
          </a:p>
          <a:p>
            <a:pPr>
              <a:buFont typeface="Arial" charset="0"/>
              <a:buChar char="•"/>
            </a:pPr>
            <a:r>
              <a:rPr lang="en-CA" sz="1400" dirty="0">
                <a:latin typeface="Verdana" pitchFamily="34" charset="0"/>
              </a:rPr>
              <a:t> </a:t>
            </a:r>
            <a:r>
              <a:rPr lang="en-CA" sz="1400" dirty="0" smtClean="0">
                <a:latin typeface="Verdana" pitchFamily="34" charset="0"/>
              </a:rPr>
              <a:t>assess success </a:t>
            </a:r>
            <a:r>
              <a:rPr lang="en-CA" sz="1400" dirty="0">
                <a:latin typeface="Verdana" pitchFamily="34" charset="0"/>
              </a:rPr>
              <a:t>of preliminary </a:t>
            </a:r>
            <a:r>
              <a:rPr lang="en-CA" sz="1400" dirty="0" smtClean="0">
                <a:latin typeface="Verdana" pitchFamily="34" charset="0"/>
              </a:rPr>
              <a:t>bombardment</a:t>
            </a:r>
          </a:p>
          <a:p>
            <a:r>
              <a:rPr lang="en-CA" sz="1400" dirty="0" smtClean="0">
                <a:latin typeface="Verdana" pitchFamily="34" charset="0"/>
              </a:rPr>
              <a:t>(destruction of enemy </a:t>
            </a:r>
            <a:r>
              <a:rPr lang="en-CA" sz="1400" dirty="0">
                <a:latin typeface="Verdana" pitchFamily="34" charset="0"/>
              </a:rPr>
              <a:t>trenches, </a:t>
            </a:r>
            <a:r>
              <a:rPr lang="en-CA" sz="1400" dirty="0" smtClean="0">
                <a:latin typeface="Verdana" pitchFamily="34" charset="0"/>
              </a:rPr>
              <a:t>wire &amp; guns)</a:t>
            </a:r>
          </a:p>
          <a:p>
            <a:endParaRPr lang="en-CA" sz="1400" dirty="0">
              <a:latin typeface="Verdana" pitchFamily="34" charset="0"/>
            </a:endParaRPr>
          </a:p>
          <a:p>
            <a:pPr>
              <a:buFont typeface="Arial" charset="0"/>
              <a:buChar char="•"/>
            </a:pPr>
            <a:r>
              <a:rPr lang="en-CA" sz="1400" dirty="0">
                <a:latin typeface="Verdana" pitchFamily="34" charset="0"/>
              </a:rPr>
              <a:t> </a:t>
            </a:r>
            <a:r>
              <a:rPr lang="en-CA" sz="1400" dirty="0" smtClean="0">
                <a:latin typeface="Verdana" pitchFamily="34" charset="0"/>
              </a:rPr>
              <a:t>identify surviving </a:t>
            </a:r>
            <a:r>
              <a:rPr lang="en-CA" sz="1400" dirty="0">
                <a:latin typeface="Verdana" pitchFamily="34" charset="0"/>
              </a:rPr>
              <a:t>enemy </a:t>
            </a:r>
            <a:r>
              <a:rPr lang="en-CA" sz="1400" dirty="0" smtClean="0">
                <a:latin typeface="Verdana" pitchFamily="34" charset="0"/>
              </a:rPr>
              <a:t>guns</a:t>
            </a:r>
          </a:p>
          <a:p>
            <a:r>
              <a:rPr lang="en-CA" sz="1400" dirty="0" smtClean="0">
                <a:latin typeface="Verdana" pitchFamily="34" charset="0"/>
              </a:rPr>
              <a:t>(to concentrate all your artillery </a:t>
            </a:r>
            <a:r>
              <a:rPr lang="en-CA" sz="1400" dirty="0">
                <a:latin typeface="Verdana" pitchFamily="34" charset="0"/>
              </a:rPr>
              <a:t>power </a:t>
            </a:r>
            <a:r>
              <a:rPr lang="en-CA" sz="1400" dirty="0" smtClean="0">
                <a:latin typeface="Verdana" pitchFamily="34" charset="0"/>
              </a:rPr>
              <a:t>on them)</a:t>
            </a:r>
          </a:p>
          <a:p>
            <a:pPr>
              <a:buFont typeface="Arial" charset="0"/>
              <a:buChar char="•"/>
            </a:pPr>
            <a:endParaRPr lang="en-CA" sz="1400" dirty="0">
              <a:latin typeface="Verdana" pitchFamily="34" charset="0"/>
            </a:endParaRPr>
          </a:p>
          <a:p>
            <a:pPr>
              <a:buFont typeface="Arial" charset="0"/>
              <a:buChar char="•"/>
            </a:pPr>
            <a:r>
              <a:rPr lang="en-CA" sz="1400" dirty="0">
                <a:latin typeface="Verdana" pitchFamily="34" charset="0"/>
              </a:rPr>
              <a:t> </a:t>
            </a:r>
            <a:r>
              <a:rPr lang="en-CA" sz="1400" dirty="0" smtClean="0">
                <a:latin typeface="Verdana" pitchFamily="34" charset="0"/>
              </a:rPr>
              <a:t>spot gaps in wire</a:t>
            </a:r>
          </a:p>
          <a:p>
            <a:r>
              <a:rPr lang="en-CA" sz="1400" dirty="0" smtClean="0">
                <a:latin typeface="Verdana" pitchFamily="34" charset="0"/>
              </a:rPr>
              <a:t>(to exploit them for new attack routes)</a:t>
            </a:r>
            <a:endParaRPr lang="en-CA" sz="1400" dirty="0">
              <a:latin typeface="Verdana" pitchFamily="34" charset="0"/>
            </a:endParaRPr>
          </a:p>
          <a:p>
            <a:endParaRPr lang="en-CA" sz="1400" dirty="0">
              <a:latin typeface="Verdana" pitchFamily="34" charset="0"/>
            </a:endParaRPr>
          </a:p>
          <a:p>
            <a:r>
              <a:rPr lang="en-CA" sz="1400" b="1" dirty="0">
                <a:latin typeface="Verdana" pitchFamily="34" charset="0"/>
              </a:rPr>
              <a:t>During Battle</a:t>
            </a:r>
          </a:p>
          <a:p>
            <a:pPr>
              <a:buFont typeface="Arial" charset="0"/>
              <a:buChar char="•"/>
            </a:pPr>
            <a:r>
              <a:rPr lang="en-CA" sz="1400" dirty="0">
                <a:latin typeface="Verdana" pitchFamily="34" charset="0"/>
              </a:rPr>
              <a:t> </a:t>
            </a:r>
            <a:r>
              <a:rPr lang="en-CA" sz="1400" dirty="0" smtClean="0">
                <a:latin typeface="Verdana" pitchFamily="34" charset="0"/>
              </a:rPr>
              <a:t>assess </a:t>
            </a:r>
            <a:r>
              <a:rPr lang="en-CA" sz="1400" dirty="0">
                <a:latin typeface="Verdana" pitchFamily="34" charset="0"/>
              </a:rPr>
              <a:t>damage, new supply routes </a:t>
            </a:r>
            <a:r>
              <a:rPr lang="en-CA" sz="1400" dirty="0" smtClean="0">
                <a:latin typeface="Verdana" pitchFamily="34" charset="0"/>
              </a:rPr>
              <a:t>&amp; </a:t>
            </a:r>
            <a:r>
              <a:rPr lang="en-CA" sz="1400" dirty="0">
                <a:latin typeface="Verdana" pitchFamily="34" charset="0"/>
              </a:rPr>
              <a:t>gun positions</a:t>
            </a:r>
          </a:p>
          <a:p>
            <a:endParaRPr lang="en-CA" sz="1400" dirty="0">
              <a:latin typeface="Verdana" pitchFamily="34" charset="0"/>
            </a:endParaRPr>
          </a:p>
          <a:p>
            <a:r>
              <a:rPr lang="en-CA" sz="1400" b="1" dirty="0">
                <a:latin typeface="Verdana" pitchFamily="34" charset="0"/>
              </a:rPr>
              <a:t>After Battle</a:t>
            </a:r>
          </a:p>
          <a:p>
            <a:pPr>
              <a:buFont typeface="Arial" charset="0"/>
              <a:buChar char="•"/>
            </a:pPr>
            <a:r>
              <a:rPr lang="en-CA" sz="1400" dirty="0">
                <a:latin typeface="Verdana" pitchFamily="34" charset="0"/>
              </a:rPr>
              <a:t> </a:t>
            </a:r>
            <a:r>
              <a:rPr lang="en-CA" sz="1400" dirty="0" smtClean="0">
                <a:latin typeface="Verdana" pitchFamily="34" charset="0"/>
              </a:rPr>
              <a:t>identify </a:t>
            </a:r>
            <a:r>
              <a:rPr lang="en-CA" sz="1400" dirty="0">
                <a:latin typeface="Verdana" pitchFamily="34" charset="0"/>
              </a:rPr>
              <a:t>all </a:t>
            </a:r>
            <a:r>
              <a:rPr lang="en-CA" sz="1400" dirty="0" smtClean="0">
                <a:latin typeface="Verdana" pitchFamily="34" charset="0"/>
              </a:rPr>
              <a:t>new positions to </a:t>
            </a:r>
            <a:r>
              <a:rPr lang="en-CA" sz="1400" dirty="0">
                <a:latin typeface="Verdana" pitchFamily="34" charset="0"/>
              </a:rPr>
              <a:t>update </a:t>
            </a:r>
            <a:r>
              <a:rPr lang="en-CA" sz="1400" dirty="0" smtClean="0">
                <a:latin typeface="Verdana" pitchFamily="34" charset="0"/>
              </a:rPr>
              <a:t>maps</a:t>
            </a:r>
            <a:endParaRPr lang="en-CA" sz="1400" dirty="0">
              <a:latin typeface="Verdana" pitchFamily="34" charset="0"/>
            </a:endParaRPr>
          </a:p>
        </p:txBody>
      </p:sp>
      <p:pic>
        <p:nvPicPr>
          <p:cNvPr id="4" name="Picture 3" descr="Library Logo B&amp;W-transparent.tif"/>
          <p:cNvPicPr>
            <a:picLocks noChangeAspect="1"/>
          </p:cNvPicPr>
          <p:nvPr/>
        </p:nvPicPr>
        <p:blipFill>
          <a:blip r:embed="rId3" cstate="print"/>
          <a:srcRect/>
          <a:stretch>
            <a:fillRect/>
          </a:stretch>
        </p:blipFill>
        <p:spPr bwMode="auto">
          <a:xfrm>
            <a:off x="6436491" y="2213827"/>
            <a:ext cx="741740" cy="413546"/>
          </a:xfrm>
          <a:prstGeom prst="rect">
            <a:avLst/>
          </a:prstGeom>
          <a:noFill/>
          <a:ln w="9525">
            <a:noFill/>
            <a:miter lim="800000"/>
            <a:headEnd/>
            <a:tailEnd/>
          </a:ln>
        </p:spPr>
      </p:pic>
      <p:sp>
        <p:nvSpPr>
          <p:cNvPr id="5" name="TextBox 4"/>
          <p:cNvSpPr txBox="1"/>
          <p:nvPr/>
        </p:nvSpPr>
        <p:spPr>
          <a:xfrm>
            <a:off x="7197229" y="2263619"/>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#4952</a:t>
            </a:r>
            <a:endParaRPr lang="en-CA" sz="1100" dirty="0">
              <a:latin typeface="Verdana" pitchFamily="34" charset="0"/>
              <a:ea typeface="Verdana" pitchFamily="34" charset="0"/>
              <a:cs typeface="Verdana" pitchFamily="34" charset="0"/>
            </a:endParaRPr>
          </a:p>
        </p:txBody>
      </p:sp>
      <p:pic>
        <p:nvPicPr>
          <p:cNvPr id="6" name="Picture 5" descr="Road_Repaired.jpg"/>
          <p:cNvPicPr>
            <a:picLocks noChangeAspect="1"/>
          </p:cNvPicPr>
          <p:nvPr/>
        </p:nvPicPr>
        <p:blipFill>
          <a:blip r:embed="rId4" cstate="print"/>
          <a:stretch>
            <a:fillRect/>
          </a:stretch>
        </p:blipFill>
        <p:spPr>
          <a:xfrm>
            <a:off x="6033705" y="192906"/>
            <a:ext cx="2955935" cy="1867941"/>
          </a:xfrm>
          <a:prstGeom prst="rect">
            <a:avLst/>
          </a:prstGeom>
          <a:ln>
            <a:solidFill>
              <a:schemeClr val="tx1"/>
            </a:solidFill>
          </a:ln>
          <a:effectLst>
            <a:outerShdw blurRad="292100" dist="139700" dir="2700000" algn="tl" rotWithShape="0">
              <a:srgbClr val="333333">
                <a:alpha val="65000"/>
              </a:srgbClr>
            </a:outerShdw>
          </a:effectLst>
        </p:spPr>
      </p:pic>
      <p:sp>
        <p:nvSpPr>
          <p:cNvPr id="7" name="Rectangle 6"/>
          <p:cNvSpPr/>
          <p:nvPr/>
        </p:nvSpPr>
        <p:spPr>
          <a:xfrm>
            <a:off x="323527" y="1038215"/>
            <a:ext cx="6475653" cy="2031325"/>
          </a:xfrm>
          <a:prstGeom prst="rect">
            <a:avLst/>
          </a:prstGeom>
        </p:spPr>
        <p:txBody>
          <a:bodyPr wrap="square">
            <a:spAutoFit/>
          </a:bodyPr>
          <a:lstStyle/>
          <a:p>
            <a:pPr>
              <a:buFont typeface="Arial" charset="0"/>
              <a:buChar char="•"/>
            </a:pPr>
            <a:r>
              <a:rPr lang="en-CA" sz="1400" dirty="0" smtClean="0">
                <a:latin typeface="Verdana" pitchFamily="34" charset="0"/>
              </a:rPr>
              <a:t> assess the </a:t>
            </a:r>
            <a:r>
              <a:rPr lang="en-CA" sz="1400" b="1" dirty="0" smtClean="0">
                <a:latin typeface="Verdana" pitchFamily="34" charset="0"/>
              </a:rPr>
              <a:t>strengths and weakness </a:t>
            </a:r>
            <a:r>
              <a:rPr lang="en-CA" sz="1400" dirty="0" smtClean="0">
                <a:latin typeface="Verdana" pitchFamily="34" charset="0"/>
              </a:rPr>
              <a:t>of enemy's defences</a:t>
            </a:r>
          </a:p>
          <a:p>
            <a:r>
              <a:rPr lang="en-CA" sz="1400" dirty="0" smtClean="0">
                <a:latin typeface="Verdana" pitchFamily="34" charset="0"/>
              </a:rPr>
              <a:t>but also your own.</a:t>
            </a:r>
          </a:p>
          <a:p>
            <a:pPr>
              <a:buFont typeface="Arial" charset="0"/>
              <a:buChar char="•"/>
            </a:pPr>
            <a:endParaRPr lang="en-CA" sz="1400" dirty="0" smtClean="0">
              <a:latin typeface="Verdana" pitchFamily="34" charset="0"/>
            </a:endParaRPr>
          </a:p>
          <a:p>
            <a:pPr>
              <a:buFont typeface="Arial" charset="0"/>
              <a:buChar char="•"/>
            </a:pPr>
            <a:r>
              <a:rPr lang="en-CA" sz="1400" dirty="0" smtClean="0">
                <a:latin typeface="Verdana" pitchFamily="34" charset="0"/>
              </a:rPr>
              <a:t> detect enemy </a:t>
            </a:r>
            <a:r>
              <a:rPr lang="en-CA" sz="1400" b="1" dirty="0" smtClean="0">
                <a:latin typeface="Verdana" pitchFamily="34" charset="0"/>
              </a:rPr>
              <a:t>camouflage</a:t>
            </a:r>
            <a:r>
              <a:rPr lang="en-CA" sz="1400" dirty="0" smtClean="0">
                <a:latin typeface="Verdana" pitchFamily="34" charset="0"/>
              </a:rPr>
              <a:t> and success of your own</a:t>
            </a:r>
          </a:p>
          <a:p>
            <a:pPr>
              <a:buFont typeface="Arial" charset="0"/>
              <a:buChar char="•"/>
            </a:pPr>
            <a:endParaRPr lang="en-CA" sz="1400" dirty="0" smtClean="0">
              <a:latin typeface="Verdana" pitchFamily="34" charset="0"/>
            </a:endParaRPr>
          </a:p>
          <a:p>
            <a:pPr>
              <a:buFont typeface="Arial" charset="0"/>
              <a:buChar char="•"/>
            </a:pPr>
            <a:r>
              <a:rPr lang="en-CA" sz="1400" dirty="0" smtClean="0">
                <a:latin typeface="Verdana" pitchFamily="34" charset="0"/>
              </a:rPr>
              <a:t> track progress of </a:t>
            </a:r>
            <a:r>
              <a:rPr lang="en-CA" sz="1400" b="1" dirty="0" smtClean="0">
                <a:latin typeface="Verdana" pitchFamily="34" charset="0"/>
              </a:rPr>
              <a:t>maintenance work </a:t>
            </a:r>
            <a:r>
              <a:rPr lang="en-CA" sz="1400" dirty="0" smtClean="0">
                <a:latin typeface="Verdana" pitchFamily="34" charset="0"/>
              </a:rPr>
              <a:t>on both sides</a:t>
            </a:r>
          </a:p>
          <a:p>
            <a:pPr>
              <a:buFont typeface="Arial" charset="0"/>
              <a:buChar char="•"/>
            </a:pPr>
            <a:endParaRPr lang="en-CA" sz="1400" dirty="0" smtClean="0">
              <a:latin typeface="Verdana" pitchFamily="34" charset="0"/>
            </a:endParaRPr>
          </a:p>
          <a:p>
            <a:pPr>
              <a:buFont typeface="Arial" charset="0"/>
              <a:buChar char="•"/>
            </a:pPr>
            <a:r>
              <a:rPr lang="en-CA" sz="1400" dirty="0" smtClean="0">
                <a:latin typeface="Verdana" pitchFamily="34" charset="0"/>
              </a:rPr>
              <a:t> detect </a:t>
            </a:r>
            <a:r>
              <a:rPr lang="en-CA" sz="1400" b="1" dirty="0" smtClean="0">
                <a:latin typeface="Verdana" pitchFamily="34" charset="0"/>
              </a:rPr>
              <a:t>preparations for an attack</a:t>
            </a:r>
            <a:r>
              <a:rPr lang="en-CA" sz="1400" dirty="0" smtClean="0">
                <a:latin typeface="Verdana" pitchFamily="34" charset="0"/>
              </a:rPr>
              <a:t>.</a:t>
            </a:r>
          </a:p>
          <a:p>
            <a:r>
              <a:rPr lang="en-CA" sz="1400" dirty="0" smtClean="0">
                <a:latin typeface="Verdana" pitchFamily="34" charset="0"/>
              </a:rPr>
              <a:t>(increase in enemy troops, new trenches, roads, rail, &amp;  airfields)</a:t>
            </a:r>
            <a:endParaRPr lang="en-CA" sz="1400" dirty="0">
              <a:latin typeface="Verdana" pitchFamily="34" charset="0"/>
            </a:endParaRPr>
          </a:p>
        </p:txBody>
      </p:sp>
      <p:pic>
        <p:nvPicPr>
          <p:cNvPr id="8" name="Picture 7" descr="Library Logo B&amp;W-transparent.tif"/>
          <p:cNvPicPr>
            <a:picLocks noChangeAspect="1"/>
          </p:cNvPicPr>
          <p:nvPr/>
        </p:nvPicPr>
        <p:blipFill>
          <a:blip r:embed="rId3" cstate="print"/>
          <a:srcRect/>
          <a:stretch>
            <a:fillRect/>
          </a:stretch>
        </p:blipFill>
        <p:spPr bwMode="auto">
          <a:xfrm>
            <a:off x="6429065" y="5733256"/>
            <a:ext cx="741740" cy="413546"/>
          </a:xfrm>
          <a:prstGeom prst="rect">
            <a:avLst/>
          </a:prstGeom>
          <a:noFill/>
          <a:ln w="9525">
            <a:noFill/>
            <a:miter lim="800000"/>
            <a:headEnd/>
            <a:tailEnd/>
          </a:ln>
        </p:spPr>
      </p:pic>
      <p:sp>
        <p:nvSpPr>
          <p:cNvPr id="9" name="TextBox 8"/>
          <p:cNvSpPr txBox="1"/>
          <p:nvPr/>
        </p:nvSpPr>
        <p:spPr>
          <a:xfrm>
            <a:off x="7189803" y="5783048"/>
            <a:ext cx="1811714" cy="261610"/>
          </a:xfrm>
          <a:prstGeom prst="rect">
            <a:avLst/>
          </a:prstGeom>
          <a:noFill/>
        </p:spPr>
        <p:txBody>
          <a:bodyPr wrap="none" rtlCol="0">
            <a:spAutoFit/>
          </a:bodyPr>
          <a:lstStyle/>
          <a:p>
            <a:r>
              <a:rPr lang="en-CA" sz="1100" dirty="0" smtClean="0">
                <a:latin typeface="Verdana" pitchFamily="34" charset="0"/>
                <a:ea typeface="Verdana" pitchFamily="34" charset="0"/>
                <a:cs typeface="Verdana" pitchFamily="34" charset="0"/>
              </a:rPr>
              <a:t>Digital Archives #4980</a:t>
            </a:r>
            <a:endParaRPr lang="en-CA" sz="1100" dirty="0">
              <a:latin typeface="Verdana" pitchFamily="34" charset="0"/>
              <a:ea typeface="Verdana" pitchFamily="34" charset="0"/>
              <a:cs typeface="Verdana" pitchFamily="34" charset="0"/>
            </a:endParaRPr>
          </a:p>
        </p:txBody>
      </p:sp>
      <p:pic>
        <p:nvPicPr>
          <p:cNvPr id="10" name="Picture 9" descr="Road_New.jpg"/>
          <p:cNvPicPr>
            <a:picLocks noChangeAspect="1"/>
          </p:cNvPicPr>
          <p:nvPr/>
        </p:nvPicPr>
        <p:blipFill>
          <a:blip r:embed="rId5" cstate="print"/>
          <a:stretch>
            <a:fillRect/>
          </a:stretch>
        </p:blipFill>
        <p:spPr>
          <a:xfrm>
            <a:off x="4932040" y="3151915"/>
            <a:ext cx="4032384" cy="2365317"/>
          </a:xfrm>
          <a:prstGeom prst="rect">
            <a:avLst/>
          </a:prstGeom>
          <a:ln>
            <a:solidFill>
              <a:schemeClr val="tx1"/>
            </a:solidFill>
          </a:ln>
          <a:effectLst>
            <a:outerShdw blurRad="292100" dist="139700" dir="2700000" algn="tl" rotWithShape="0">
              <a:srgbClr val="333333">
                <a:alpha val="65000"/>
              </a:srgbClr>
            </a:outerShdw>
          </a:effectLst>
        </p:spPr>
      </p:pic>
      <p:sp>
        <p:nvSpPr>
          <p:cNvPr id="11" name="Oval 10"/>
          <p:cNvSpPr/>
          <p:nvPr/>
        </p:nvSpPr>
        <p:spPr>
          <a:xfrm rot="20060681">
            <a:off x="6234728" y="4302160"/>
            <a:ext cx="1271079" cy="1015840"/>
          </a:xfrm>
          <a:prstGeom prst="ellipse">
            <a:avLst/>
          </a:prstGeom>
          <a:noFill/>
          <a:ln w="38100">
            <a:solidFill>
              <a:srgbClr val="C00000"/>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rot="1717941">
            <a:off x="5722870" y="1147285"/>
            <a:ext cx="2190616" cy="666178"/>
          </a:xfrm>
          <a:prstGeom prst="ellipse">
            <a:avLst/>
          </a:prstGeom>
          <a:noFill/>
          <a:ln w="38100">
            <a:solidFill>
              <a:srgbClr val="C00000"/>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4282" y="116632"/>
            <a:ext cx="7310046" cy="523220"/>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Origin of Air Photo Interpretation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1" name="Rectangle 10"/>
          <p:cNvSpPr/>
          <p:nvPr/>
        </p:nvSpPr>
        <p:spPr>
          <a:xfrm>
            <a:off x="539552" y="959242"/>
            <a:ext cx="7992888" cy="1077218"/>
          </a:xfrm>
          <a:prstGeom prst="rect">
            <a:avLst/>
          </a:prstGeom>
        </p:spPr>
        <p:txBody>
          <a:bodyPr wrap="square">
            <a:spAutoFit/>
          </a:bodyPr>
          <a:lstStyle/>
          <a:p>
            <a:r>
              <a:rPr lang="en-CA" sz="1600" dirty="0" smtClean="0">
                <a:latin typeface="Verdana" pitchFamily="34" charset="0"/>
                <a:ea typeface="Verdana" pitchFamily="34" charset="0"/>
                <a:cs typeface="Verdana" pitchFamily="34" charset="0"/>
              </a:rPr>
              <a:t>“the small scale of the photographs, in which a machine gun shows as a mere pin point, adds to the uncertainty [of identification], with the net result of making interpretation a task of minute study and deduction worthy of Sherlock Holmes.” </a:t>
            </a:r>
            <a:r>
              <a:rPr lang="en-CA" sz="1000" dirty="0" smtClean="0">
                <a:latin typeface="Verdana" pitchFamily="34" charset="0"/>
                <a:ea typeface="Verdana" pitchFamily="34" charset="0"/>
                <a:cs typeface="Verdana" pitchFamily="34" charset="0"/>
              </a:rPr>
              <a:t>Herbert Eugene Ives (1920) </a:t>
            </a:r>
            <a:endParaRPr lang="en-CA" sz="1000" dirty="0">
              <a:latin typeface="Verdana" pitchFamily="34" charset="0"/>
              <a:ea typeface="Verdana" pitchFamily="34" charset="0"/>
              <a:cs typeface="Verdana" pitchFamily="34" charset="0"/>
            </a:endParaRPr>
          </a:p>
        </p:txBody>
      </p:sp>
      <p:sp>
        <p:nvSpPr>
          <p:cNvPr id="20" name="Rectangle 19"/>
          <p:cNvSpPr/>
          <p:nvPr/>
        </p:nvSpPr>
        <p:spPr>
          <a:xfrm>
            <a:off x="7249422" y="4149080"/>
            <a:ext cx="1643058" cy="400110"/>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Benedict Cumberbatch</a:t>
            </a:r>
          </a:p>
          <a:p>
            <a:r>
              <a:rPr lang="en-CA" sz="1000" dirty="0" smtClean="0">
                <a:latin typeface="Verdana" pitchFamily="34" charset="0"/>
                <a:ea typeface="Verdana" pitchFamily="34" charset="0"/>
                <a:cs typeface="Verdana" pitchFamily="34" charset="0"/>
              </a:rPr>
              <a:t>Sherlock, 2010-2017</a:t>
            </a:r>
            <a:endParaRPr lang="en-CA" sz="1000" dirty="0">
              <a:latin typeface="Verdana" pitchFamily="34" charset="0"/>
              <a:ea typeface="Verdana" pitchFamily="34" charset="0"/>
              <a:cs typeface="Verdana" pitchFamily="34" charset="0"/>
            </a:endParaRPr>
          </a:p>
        </p:txBody>
      </p:sp>
      <p:sp>
        <p:nvSpPr>
          <p:cNvPr id="15" name="TextBox 14"/>
          <p:cNvSpPr txBox="1"/>
          <p:nvPr/>
        </p:nvSpPr>
        <p:spPr>
          <a:xfrm>
            <a:off x="539552" y="692696"/>
            <a:ext cx="7272808" cy="338554"/>
          </a:xfrm>
          <a:prstGeom prst="rect">
            <a:avLst/>
          </a:prstGeom>
          <a:noFill/>
        </p:spPr>
        <p:txBody>
          <a:bodyPr wrap="square" rtlCol="0">
            <a:spAutoFit/>
          </a:bodyPr>
          <a:lstStyle/>
          <a:p>
            <a:r>
              <a:rPr lang="en-CA" sz="1600" b="1" dirty="0" smtClean="0">
                <a:latin typeface="Verdana" pitchFamily="34" charset="0"/>
                <a:ea typeface="Verdana" pitchFamily="34" charset="0"/>
                <a:cs typeface="Verdana" pitchFamily="34" charset="0"/>
              </a:rPr>
              <a:t>Deductive Reasoning and the </a:t>
            </a:r>
            <a:r>
              <a:rPr lang="en-CA" sz="1600" b="1" dirty="0">
                <a:latin typeface="Verdana" pitchFamily="34" charset="0"/>
                <a:ea typeface="Verdana" pitchFamily="34" charset="0"/>
                <a:cs typeface="Verdana" pitchFamily="34" charset="0"/>
              </a:rPr>
              <a:t>I</a:t>
            </a:r>
            <a:r>
              <a:rPr lang="en-CA" sz="1600" b="1" dirty="0" smtClean="0">
                <a:latin typeface="Verdana" pitchFamily="34" charset="0"/>
                <a:ea typeface="Verdana" pitchFamily="34" charset="0"/>
                <a:cs typeface="Verdana" pitchFamily="34" charset="0"/>
              </a:rPr>
              <a:t>nfluence of Sherlock Holmes:</a:t>
            </a:r>
            <a:endParaRPr lang="en-CA" sz="1600" dirty="0">
              <a:latin typeface="Verdana" pitchFamily="34" charset="0"/>
              <a:ea typeface="Verdana" pitchFamily="34" charset="0"/>
              <a:cs typeface="Verdana"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27784" y="3861048"/>
            <a:ext cx="3548663" cy="2403689"/>
          </a:xfrm>
          <a:prstGeom prst="rect">
            <a:avLst/>
          </a:prstGeom>
          <a:ln>
            <a:solidFill>
              <a:schemeClr val="tx1"/>
            </a:solidFill>
          </a:ln>
          <a:effectLst>
            <a:outerShdw blurRad="50800" algn="ctr" rotWithShape="0">
              <a:srgbClr val="000000">
                <a:alpha val="43137"/>
              </a:srgbClr>
            </a:outerShdw>
          </a:effectLst>
        </p:spPr>
      </p:pic>
      <p:sp>
        <p:nvSpPr>
          <p:cNvPr id="4" name="TextBox 3"/>
          <p:cNvSpPr txBox="1"/>
          <p:nvPr/>
        </p:nvSpPr>
        <p:spPr>
          <a:xfrm>
            <a:off x="163520" y="4613066"/>
            <a:ext cx="2536272" cy="400110"/>
          </a:xfrm>
          <a:prstGeom prst="rect">
            <a:avLst/>
          </a:prstGeom>
          <a:noFill/>
        </p:spPr>
        <p:txBody>
          <a:bodyPr wrap="none" rtlCol="0">
            <a:spAutoFit/>
          </a:bodyPr>
          <a:lstStyle/>
          <a:p>
            <a:r>
              <a:rPr lang="en-CA" sz="1000" dirty="0" smtClean="0">
                <a:latin typeface="Verdana" panose="020B0604030504040204" pitchFamily="34" charset="0"/>
                <a:ea typeface="Verdana" panose="020B0604030504040204" pitchFamily="34" charset="0"/>
                <a:cs typeface="Verdana" panose="020B0604030504040204" pitchFamily="34" charset="0"/>
              </a:rPr>
              <a:t>Basil Rathbone</a:t>
            </a:r>
          </a:p>
          <a:p>
            <a:r>
              <a:rPr lang="en-CA" sz="1000" dirty="0" smtClean="0">
                <a:latin typeface="Verdana" panose="020B0604030504040204" pitchFamily="34" charset="0"/>
                <a:ea typeface="Verdana" panose="020B0604030504040204" pitchFamily="34" charset="0"/>
                <a:cs typeface="Verdana" panose="020B0604030504040204" pitchFamily="34" charset="0"/>
              </a:rPr>
              <a:t>The Hound of the Baskervilles, 1939</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sp>
        <p:nvSpPr>
          <p:cNvPr id="12" name="TextBox 11"/>
          <p:cNvSpPr txBox="1"/>
          <p:nvPr/>
        </p:nvSpPr>
        <p:spPr>
          <a:xfrm>
            <a:off x="2555776" y="6269250"/>
            <a:ext cx="3299301" cy="400110"/>
          </a:xfrm>
          <a:prstGeom prst="rect">
            <a:avLst/>
          </a:prstGeom>
          <a:noFill/>
        </p:spPr>
        <p:txBody>
          <a:bodyPr wrap="none" rtlCol="0">
            <a:spAutoFit/>
          </a:bodyPr>
          <a:lstStyle/>
          <a:p>
            <a:r>
              <a:rPr lang="en-CA" sz="1000" dirty="0" smtClean="0">
                <a:latin typeface="Verdana" panose="020B0604030504040204" pitchFamily="34" charset="0"/>
                <a:ea typeface="Verdana" panose="020B0604030504040204" pitchFamily="34" charset="0"/>
                <a:cs typeface="Verdana" panose="020B0604030504040204" pitchFamily="34" charset="0"/>
              </a:rPr>
              <a:t>Jeremy Brett</a:t>
            </a:r>
          </a:p>
          <a:p>
            <a:r>
              <a:rPr lang="en-CA" sz="1000" dirty="0" smtClean="0">
                <a:latin typeface="Verdana" panose="020B0604030504040204" pitchFamily="34" charset="0"/>
                <a:ea typeface="Verdana" panose="020B0604030504040204" pitchFamily="34" charset="0"/>
                <a:cs typeface="Verdana" panose="020B0604030504040204" pitchFamily="34" charset="0"/>
              </a:rPr>
              <a:t>The Adventures of Sherlock Holmes, 1984-1994</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pic>
        <p:nvPicPr>
          <p:cNvPr id="22" name="Picture 21" descr="sherlock-magnifying-glass-crop.jpg"/>
          <p:cNvPicPr>
            <a:picLocks noChangeAspect="1"/>
          </p:cNvPicPr>
          <p:nvPr/>
        </p:nvPicPr>
        <p:blipFill>
          <a:blip r:embed="rId4" cstate="print"/>
          <a:stretch>
            <a:fillRect/>
          </a:stretch>
        </p:blipFill>
        <p:spPr>
          <a:xfrm>
            <a:off x="5220072" y="1844824"/>
            <a:ext cx="3600400" cy="2253850"/>
          </a:xfrm>
          <a:prstGeom prst="rect">
            <a:avLst/>
          </a:prstGeom>
          <a:ln>
            <a:solidFill>
              <a:schemeClr val="tx1"/>
            </a:solidFill>
          </a:ln>
          <a:effectLst>
            <a:outerShdw blurRad="88900" dist="127000" dir="3000000" algn="tl" rotWithShape="0">
              <a:srgbClr val="333333">
                <a:alpha val="65000"/>
              </a:srgbClr>
            </a:outerShdw>
          </a:effectLst>
        </p:spPr>
      </p:pic>
      <p:pic>
        <p:nvPicPr>
          <p:cNvPr id="13" name="Picture 2" descr="E:\Gords_Pics\Dad's_Interests\AirHome4.JPG"/>
          <p:cNvPicPr>
            <a:picLocks noChangeAspect="1" noChangeArrowheads="1"/>
          </p:cNvPicPr>
          <p:nvPr/>
        </p:nvPicPr>
        <p:blipFill>
          <a:blip r:embed="rId5" cstate="print"/>
          <a:srcRect/>
          <a:stretch>
            <a:fillRect/>
          </a:stretch>
        </p:blipFill>
        <p:spPr bwMode="auto">
          <a:xfrm>
            <a:off x="6024955" y="4653136"/>
            <a:ext cx="2651501" cy="1988626"/>
          </a:xfrm>
          <a:prstGeom prst="rect">
            <a:avLst/>
          </a:prstGeom>
          <a:ln>
            <a:solidFill>
              <a:schemeClr val="tx1"/>
            </a:solidFill>
          </a:ln>
          <a:effectLst>
            <a:outerShdw blurRad="177800" dist="127000" dir="2700000" algn="tl" rotWithShape="0">
              <a:srgbClr val="333333">
                <a:alpha val="65000"/>
              </a:srgbClr>
            </a:outerShdw>
          </a:effectLst>
        </p:spPr>
      </p:pic>
      <p:pic>
        <p:nvPicPr>
          <p:cNvPr id="2" name="Picture 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51520" y="2122571"/>
            <a:ext cx="3201845" cy="2407029"/>
          </a:xfrm>
          <a:prstGeom prst="rect">
            <a:avLst/>
          </a:prstGeom>
          <a:ln>
            <a:solidFill>
              <a:schemeClr val="tx1"/>
            </a:solidFill>
          </a:ln>
          <a:effectLst>
            <a:outerShdw blurRad="50800" dist="127000" dir="3000000" algn="ctr" rotWithShape="0">
              <a:srgbClr val="000000">
                <a:alpha val="43137"/>
              </a:srgbClr>
            </a:outerShdw>
          </a:effectLst>
        </p:spPr>
      </p:pic>
      <p:sp>
        <p:nvSpPr>
          <p:cNvPr id="5" name="TextBox 4"/>
          <p:cNvSpPr txBox="1"/>
          <p:nvPr/>
        </p:nvSpPr>
        <p:spPr>
          <a:xfrm>
            <a:off x="3626091" y="2735625"/>
            <a:ext cx="1468672" cy="369332"/>
          </a:xfrm>
          <a:prstGeom prst="rect">
            <a:avLst/>
          </a:prstGeom>
          <a:noFill/>
        </p:spPr>
        <p:txBody>
          <a:bodyPr wrap="none" rtlCol="0">
            <a:spAutoFit/>
          </a:bodyPr>
          <a:lstStyle/>
          <a:p>
            <a:r>
              <a:rPr lang="en-CA" dirty="0" smtClean="0">
                <a:latin typeface="Verdana" panose="020B0604030504040204" pitchFamily="34" charset="0"/>
                <a:ea typeface="Verdana" panose="020B0604030504040204" pitchFamily="34" charset="0"/>
                <a:cs typeface="Verdana" panose="020B0604030504040204" pitchFamily="34" charset="0"/>
              </a:rPr>
              <a:t>1887-1927</a:t>
            </a:r>
            <a:endParaRPr lang="en-US"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raters_TMs_NORTH.jpg"/>
          <p:cNvPicPr>
            <a:picLocks noChangeAspect="1"/>
          </p:cNvPicPr>
          <p:nvPr/>
        </p:nvPicPr>
        <p:blipFill>
          <a:blip r:embed="rId3" cstate="print"/>
          <a:stretch>
            <a:fillRect/>
          </a:stretch>
        </p:blipFill>
        <p:spPr>
          <a:xfrm>
            <a:off x="0" y="2564309"/>
            <a:ext cx="4526574" cy="3420812"/>
          </a:xfrm>
          <a:prstGeom prst="rect">
            <a:avLst/>
          </a:prstGeom>
        </p:spPr>
      </p:pic>
      <p:pic>
        <p:nvPicPr>
          <p:cNvPr id="7" name="Picture 6" descr="craters_TMs_ShadowOrient.jpg"/>
          <p:cNvPicPr>
            <a:picLocks noChangeAspect="1"/>
          </p:cNvPicPr>
          <p:nvPr/>
        </p:nvPicPr>
        <p:blipFill>
          <a:blip r:embed="rId4" cstate="print"/>
          <a:stretch>
            <a:fillRect/>
          </a:stretch>
        </p:blipFill>
        <p:spPr>
          <a:xfrm>
            <a:off x="4606591" y="2564309"/>
            <a:ext cx="4537409" cy="3429000"/>
          </a:xfrm>
          <a:prstGeom prst="rect">
            <a:avLst/>
          </a:prstGeom>
        </p:spPr>
      </p:pic>
      <p:sp>
        <p:nvSpPr>
          <p:cNvPr id="8" name="TextBox 7"/>
          <p:cNvSpPr txBox="1"/>
          <p:nvPr/>
        </p:nvSpPr>
        <p:spPr>
          <a:xfrm>
            <a:off x="107504" y="86751"/>
            <a:ext cx="4392309" cy="954107"/>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a:t>
            </a:r>
          </a:p>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Interpretation 101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9" name="TextBox 8"/>
          <p:cNvSpPr txBox="1"/>
          <p:nvPr/>
        </p:nvSpPr>
        <p:spPr>
          <a:xfrm>
            <a:off x="6229867" y="1556792"/>
            <a:ext cx="2502608" cy="369332"/>
          </a:xfrm>
          <a:prstGeom prst="rect">
            <a:avLst/>
          </a:prstGeom>
          <a:noFill/>
          <a:effectLst>
            <a:outerShdw blurRad="50800" dist="279400" dir="3000000" algn="ctr" rotWithShape="0">
              <a:srgbClr val="000000">
                <a:alpha val="43137"/>
              </a:srgbClr>
            </a:outerShdw>
          </a:effectLst>
        </p:spPr>
        <p:txBody>
          <a:bodyPr wrap="none" rtlCol="0">
            <a:spAutoFit/>
          </a:bodyPr>
          <a:lstStyle/>
          <a:p>
            <a:r>
              <a:rPr lang="en-CA"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Game of Shadows</a:t>
            </a:r>
            <a:endParaRPr lang="en-CA"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1" name="Oval 10"/>
          <p:cNvSpPr/>
          <p:nvPr/>
        </p:nvSpPr>
        <p:spPr>
          <a:xfrm>
            <a:off x="107504" y="2536925"/>
            <a:ext cx="504056" cy="504056"/>
          </a:xfrm>
          <a:prstGeom prst="ellipse">
            <a:avLst/>
          </a:prstGeom>
          <a:noFill/>
          <a:ln w="38100">
            <a:solidFill>
              <a:schemeClr val="bg1"/>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Down Arrow 11"/>
          <p:cNvSpPr/>
          <p:nvPr/>
        </p:nvSpPr>
        <p:spPr>
          <a:xfrm rot="10800000">
            <a:off x="179512" y="3184997"/>
            <a:ext cx="500063" cy="428625"/>
          </a:xfrm>
          <a:prstGeom prst="downArrow">
            <a:avLst/>
          </a:prstGeom>
          <a:solidFill>
            <a:schemeClr val="bg2"/>
          </a:solidFill>
          <a:ln>
            <a:solidFill>
              <a:schemeClr val="bg2"/>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Oval 12"/>
          <p:cNvSpPr/>
          <p:nvPr/>
        </p:nvSpPr>
        <p:spPr>
          <a:xfrm>
            <a:off x="8532440" y="5489253"/>
            <a:ext cx="504056" cy="504056"/>
          </a:xfrm>
          <a:prstGeom prst="ellipse">
            <a:avLst/>
          </a:prstGeom>
          <a:noFill/>
          <a:ln w="38100">
            <a:solidFill>
              <a:schemeClr val="bg1"/>
            </a:solidFill>
          </a:ln>
          <a:effectLst>
            <a:outerShdw blurRad="50800" dist="635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179512" y="2176885"/>
            <a:ext cx="832279" cy="369332"/>
          </a:xfrm>
          <a:prstGeom prst="rect">
            <a:avLst/>
          </a:prstGeom>
          <a:noFill/>
        </p:spPr>
        <p:txBody>
          <a:bodyPr wrap="none" rtlCol="0">
            <a:spAutoFit/>
          </a:bodyPr>
          <a:lstStyle/>
          <a:p>
            <a:r>
              <a:rPr lang="en-CA" dirty="0" smtClean="0">
                <a:latin typeface="Verdana" pitchFamily="34" charset="0"/>
                <a:ea typeface="Verdana" pitchFamily="34" charset="0"/>
                <a:cs typeface="Verdana" pitchFamily="34" charset="0"/>
              </a:rPr>
              <a:t>North</a:t>
            </a:r>
            <a:endParaRPr lang="en-CA" dirty="0">
              <a:latin typeface="Verdana" pitchFamily="34" charset="0"/>
              <a:ea typeface="Verdana" pitchFamily="34" charset="0"/>
              <a:cs typeface="Verdana" pitchFamily="34" charset="0"/>
            </a:endParaRPr>
          </a:p>
        </p:txBody>
      </p:sp>
      <p:sp>
        <p:nvSpPr>
          <p:cNvPr id="15" name="TextBox 14"/>
          <p:cNvSpPr txBox="1"/>
          <p:nvPr/>
        </p:nvSpPr>
        <p:spPr>
          <a:xfrm>
            <a:off x="8172400" y="6065317"/>
            <a:ext cx="832279" cy="369332"/>
          </a:xfrm>
          <a:prstGeom prst="rect">
            <a:avLst/>
          </a:prstGeom>
          <a:noFill/>
        </p:spPr>
        <p:txBody>
          <a:bodyPr wrap="none" rtlCol="0">
            <a:spAutoFit/>
          </a:bodyPr>
          <a:lstStyle/>
          <a:p>
            <a:r>
              <a:rPr lang="en-CA" dirty="0" smtClean="0">
                <a:latin typeface="Verdana" pitchFamily="34" charset="0"/>
                <a:ea typeface="Verdana" pitchFamily="34" charset="0"/>
                <a:cs typeface="Verdana" pitchFamily="34" charset="0"/>
              </a:rPr>
              <a:t>North</a:t>
            </a:r>
            <a:endParaRPr lang="en-CA" dirty="0">
              <a:latin typeface="Verdana" pitchFamily="34" charset="0"/>
              <a:ea typeface="Verdana" pitchFamily="34" charset="0"/>
              <a:cs typeface="Verdana" pitchFamily="34" charset="0"/>
            </a:endParaRPr>
          </a:p>
        </p:txBody>
      </p:sp>
      <p:sp>
        <p:nvSpPr>
          <p:cNvPr id="16" name="TextBox 15"/>
          <p:cNvSpPr txBox="1"/>
          <p:nvPr/>
        </p:nvSpPr>
        <p:spPr>
          <a:xfrm>
            <a:off x="1763688" y="2248893"/>
            <a:ext cx="2447273" cy="307777"/>
          </a:xfrm>
          <a:prstGeom prst="rect">
            <a:avLst/>
          </a:prstGeom>
          <a:noFill/>
        </p:spPr>
        <p:txBody>
          <a:bodyPr wrap="none" rtlCol="0">
            <a:spAutoFit/>
          </a:bodyPr>
          <a:lstStyle/>
          <a:p>
            <a:r>
              <a:rPr lang="en-CA" sz="1400" dirty="0" smtClean="0">
                <a:latin typeface="Verdana" pitchFamily="34" charset="0"/>
                <a:ea typeface="Verdana" pitchFamily="34" charset="0"/>
                <a:cs typeface="Verdana" pitchFamily="34" charset="0"/>
              </a:rPr>
              <a:t>Incorrect: shadows away</a:t>
            </a:r>
            <a:endParaRPr lang="en-CA" sz="1400" dirty="0">
              <a:latin typeface="Verdana" pitchFamily="34" charset="0"/>
              <a:ea typeface="Verdana" pitchFamily="34" charset="0"/>
              <a:cs typeface="Verdana" pitchFamily="34" charset="0"/>
            </a:endParaRPr>
          </a:p>
        </p:txBody>
      </p:sp>
      <p:sp>
        <p:nvSpPr>
          <p:cNvPr id="17" name="TextBox 16"/>
          <p:cNvSpPr txBox="1"/>
          <p:nvPr/>
        </p:nvSpPr>
        <p:spPr>
          <a:xfrm>
            <a:off x="5508104" y="5993309"/>
            <a:ext cx="2447978" cy="307777"/>
          </a:xfrm>
          <a:prstGeom prst="rect">
            <a:avLst/>
          </a:prstGeom>
          <a:noFill/>
        </p:spPr>
        <p:txBody>
          <a:bodyPr wrap="none" rtlCol="0">
            <a:spAutoFit/>
          </a:bodyPr>
          <a:lstStyle/>
          <a:p>
            <a:r>
              <a:rPr lang="en-CA" sz="1400" dirty="0" smtClean="0">
                <a:latin typeface="Verdana" pitchFamily="34" charset="0"/>
                <a:ea typeface="Verdana" pitchFamily="34" charset="0"/>
                <a:cs typeface="Verdana" pitchFamily="34" charset="0"/>
              </a:rPr>
              <a:t>Correct: shadows toward</a:t>
            </a:r>
            <a:endParaRPr lang="en-CA" sz="1400" dirty="0">
              <a:latin typeface="Verdana" pitchFamily="34" charset="0"/>
              <a:ea typeface="Verdana" pitchFamily="34" charset="0"/>
              <a:cs typeface="Verdana" pitchFamily="34" charset="0"/>
            </a:endParaRPr>
          </a:p>
        </p:txBody>
      </p:sp>
      <p:pic>
        <p:nvPicPr>
          <p:cNvPr id="18" name="Picture 2" descr="C:\Users\Gord\Documents\Work_MapCollection\Probus\Presentations\X_mark.png"/>
          <p:cNvPicPr>
            <a:picLocks noChangeAspect="1" noChangeArrowheads="1"/>
          </p:cNvPicPr>
          <p:nvPr/>
        </p:nvPicPr>
        <p:blipFill>
          <a:blip r:embed="rId5" cstate="print"/>
          <a:srcRect/>
          <a:stretch>
            <a:fillRect/>
          </a:stretch>
        </p:blipFill>
        <p:spPr bwMode="auto">
          <a:xfrm>
            <a:off x="971600" y="2176885"/>
            <a:ext cx="792162" cy="906462"/>
          </a:xfrm>
          <a:prstGeom prst="rect">
            <a:avLst/>
          </a:prstGeom>
          <a:noFill/>
          <a:ln w="9525">
            <a:noFill/>
            <a:miter lim="800000"/>
            <a:headEnd/>
            <a:tailEnd/>
          </a:ln>
          <a:effectLst>
            <a:outerShdw blurRad="50800" dist="215900" dir="5400000" algn="ctr" rotWithShape="0">
              <a:srgbClr val="000000">
                <a:alpha val="43137"/>
              </a:srgbClr>
            </a:outerShdw>
          </a:effectLst>
        </p:spPr>
      </p:pic>
      <p:pic>
        <p:nvPicPr>
          <p:cNvPr id="19" name="Picture 4" descr="F:\Probus\images\check-mark-md.png"/>
          <p:cNvPicPr>
            <a:picLocks noChangeAspect="1" noChangeArrowheads="1"/>
          </p:cNvPicPr>
          <p:nvPr/>
        </p:nvPicPr>
        <p:blipFill>
          <a:blip r:embed="rId6" cstate="print"/>
          <a:srcRect/>
          <a:stretch>
            <a:fillRect/>
          </a:stretch>
        </p:blipFill>
        <p:spPr bwMode="auto">
          <a:xfrm>
            <a:off x="4932040" y="5417245"/>
            <a:ext cx="980154" cy="898649"/>
          </a:xfrm>
          <a:prstGeom prst="rect">
            <a:avLst/>
          </a:prstGeom>
          <a:noFill/>
          <a:ln w="9525">
            <a:noFill/>
            <a:miter lim="800000"/>
            <a:headEnd/>
            <a:tailEnd/>
          </a:ln>
          <a:effectLst>
            <a:outerShdw blurRad="50800" dist="203200" dir="5400000" algn="ctr" rotWithShape="0">
              <a:srgbClr val="000000">
                <a:alpha val="43137"/>
              </a:srgbClr>
            </a:outerShdw>
          </a:effectLst>
        </p:spPr>
      </p:pic>
      <p:pic>
        <p:nvPicPr>
          <p:cNvPr id="20" name="Picture 19" descr="North_Calc_Dial.jpeg"/>
          <p:cNvPicPr>
            <a:picLocks noChangeAspect="1"/>
          </p:cNvPicPr>
          <p:nvPr/>
        </p:nvPicPr>
        <p:blipFill>
          <a:blip r:embed="rId7" cstate="print"/>
          <a:stretch>
            <a:fillRect/>
          </a:stretch>
        </p:blipFill>
        <p:spPr>
          <a:xfrm>
            <a:off x="4139952" y="692696"/>
            <a:ext cx="1735139" cy="2016224"/>
          </a:xfrm>
          <a:prstGeom prst="rect">
            <a:avLst/>
          </a:prstGeom>
          <a:ln>
            <a:solidFill>
              <a:schemeClr val="tx1"/>
            </a:solidFill>
          </a:ln>
          <a:effectLst>
            <a:outerShdw blurRad="292100" dist="139700" dir="2700000" algn="tl" rotWithShape="0">
              <a:srgbClr val="333333">
                <a:alpha val="65000"/>
              </a:srgbClr>
            </a:outerShdw>
          </a:effectLst>
        </p:spPr>
      </p:pic>
      <p:sp>
        <p:nvSpPr>
          <p:cNvPr id="21" name="TextBox 20"/>
          <p:cNvSpPr txBox="1"/>
          <p:nvPr/>
        </p:nvSpPr>
        <p:spPr>
          <a:xfrm>
            <a:off x="4947573" y="2780928"/>
            <a:ext cx="992579" cy="246221"/>
          </a:xfrm>
          <a:prstGeom prst="rect">
            <a:avLst/>
          </a:prstGeom>
          <a:noFill/>
        </p:spPr>
        <p:txBody>
          <a:bodyPr wrap="none" rtlCol="0">
            <a:spAutoFit/>
          </a:bodyPr>
          <a:lstStyle/>
          <a:p>
            <a:pPr algn="r"/>
            <a:r>
              <a:rPr lang="en-CA" sz="1000" dirty="0" smtClean="0">
                <a:solidFill>
                  <a:schemeClr val="bg1"/>
                </a:solidFill>
                <a:latin typeface="Verdana" pitchFamily="34" charset="0"/>
                <a:ea typeface="Verdana" pitchFamily="34" charset="0"/>
                <a:cs typeface="Verdana" pitchFamily="34" charset="0"/>
              </a:rPr>
              <a:t>(Ives, 1920)</a:t>
            </a:r>
            <a:endParaRPr lang="en-CA" sz="1000" dirty="0">
              <a:solidFill>
                <a:schemeClr val="bg1"/>
              </a:solidFill>
              <a:latin typeface="Verdana" pitchFamily="34" charset="0"/>
              <a:ea typeface="Verdana" pitchFamily="34" charset="0"/>
              <a:cs typeface="Verdana" pitchFamily="34" charset="0"/>
            </a:endParaRPr>
          </a:p>
        </p:txBody>
      </p:sp>
      <p:pic>
        <p:nvPicPr>
          <p:cNvPr id="22" name="Picture 3" descr="Library Logo B&amp;W-transparent.tif"/>
          <p:cNvPicPr>
            <a:picLocks noChangeAspect="1"/>
          </p:cNvPicPr>
          <p:nvPr/>
        </p:nvPicPr>
        <p:blipFill>
          <a:blip r:embed="rId8" cstate="print"/>
          <a:srcRect/>
          <a:stretch>
            <a:fillRect/>
          </a:stretch>
        </p:blipFill>
        <p:spPr bwMode="auto">
          <a:xfrm>
            <a:off x="142844" y="6055229"/>
            <a:ext cx="714380" cy="398107"/>
          </a:xfrm>
          <a:prstGeom prst="rect">
            <a:avLst/>
          </a:prstGeom>
          <a:noFill/>
          <a:ln w="9525">
            <a:noFill/>
            <a:miter lim="800000"/>
            <a:headEnd/>
            <a:tailEnd/>
          </a:ln>
        </p:spPr>
      </p:pic>
      <p:sp>
        <p:nvSpPr>
          <p:cNvPr id="25" name="Rectangle 24"/>
          <p:cNvSpPr/>
          <p:nvPr/>
        </p:nvSpPr>
        <p:spPr>
          <a:xfrm>
            <a:off x="785786" y="6135677"/>
            <a:ext cx="1643058" cy="246221"/>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Digital Archive #5120</a:t>
            </a:r>
            <a:endParaRPr lang="en-CA" sz="1000" dirty="0">
              <a:latin typeface="Verdana" pitchFamily="34" charset="0"/>
              <a:ea typeface="Verdana" pitchFamily="34" charset="0"/>
              <a:cs typeface="Verdana" pitchFamily="34" charset="0"/>
            </a:endParaRPr>
          </a:p>
        </p:txBody>
      </p:sp>
      <p:sp>
        <p:nvSpPr>
          <p:cNvPr id="2" name="Rectangle 1"/>
          <p:cNvSpPr/>
          <p:nvPr/>
        </p:nvSpPr>
        <p:spPr>
          <a:xfrm>
            <a:off x="107504" y="6523444"/>
            <a:ext cx="4481183" cy="400110"/>
          </a:xfrm>
          <a:prstGeom prst="rect">
            <a:avLst/>
          </a:prstGeom>
        </p:spPr>
        <p:txBody>
          <a:bodyPr wrap="square">
            <a:spAutoFit/>
          </a:bodyPr>
          <a:lstStyle/>
          <a:p>
            <a:r>
              <a:rPr lang="en-CA" sz="1000" dirty="0">
                <a:latin typeface="Verdana" panose="020B0604030504040204" pitchFamily="34" charset="0"/>
                <a:ea typeface="Verdana" panose="020B0604030504040204" pitchFamily="34" charset="0"/>
                <a:cs typeface="Verdana" panose="020B0604030504040204" pitchFamily="34" charset="0"/>
                <a:hlinkClick r:id="rId9"/>
              </a:rPr>
              <a:t>http://</a:t>
            </a:r>
            <a:r>
              <a:rPr lang="en-CA" sz="1000" dirty="0" smtClean="0">
                <a:latin typeface="Verdana" panose="020B0604030504040204" pitchFamily="34" charset="0"/>
                <a:ea typeface="Verdana" panose="020B0604030504040204" pitchFamily="34" charset="0"/>
                <a:cs typeface="Verdana" panose="020B0604030504040204" pitchFamily="34" charset="0"/>
                <a:hlinkClick r:id="rId9"/>
              </a:rPr>
              <a:t>digitalarchive.mcmaster.ca/islandora/object/macrepo:5120</a:t>
            </a:r>
            <a:endParaRPr lang="en-CA" sz="1000" dirty="0" smtClean="0">
              <a:latin typeface="Verdana" panose="020B0604030504040204" pitchFamily="34" charset="0"/>
              <a:ea typeface="Verdana" panose="020B0604030504040204" pitchFamily="34" charset="0"/>
              <a:cs typeface="Verdana" panose="020B0604030504040204" pitchFamily="34" charset="0"/>
            </a:endParaRPr>
          </a:p>
          <a:p>
            <a:endParaRPr lang="en-CA" sz="1000"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6156176" y="188640"/>
            <a:ext cx="2801057" cy="1311010"/>
          </a:xfrm>
          <a:prstGeom prst="rect">
            <a:avLst/>
          </a:prstGeom>
          <a:ln>
            <a:solidFill>
              <a:schemeClr val="tx1"/>
            </a:solidFill>
          </a:ln>
          <a:effectLst>
            <a:outerShdw blurRad="50800" dist="127000" dir="3000000" algn="ctr" rotWithShape="0">
              <a:srgbClr val="000000">
                <a:alpha val="43137"/>
              </a:srgbClr>
            </a:outerShdw>
          </a:effectLst>
        </p:spPr>
      </p:pic>
      <p:sp>
        <p:nvSpPr>
          <p:cNvPr id="4" name="TextBox 3"/>
          <p:cNvSpPr txBox="1"/>
          <p:nvPr/>
        </p:nvSpPr>
        <p:spPr>
          <a:xfrm>
            <a:off x="886171" y="1414517"/>
            <a:ext cx="2860078" cy="646331"/>
          </a:xfrm>
          <a:prstGeom prst="rect">
            <a:avLst/>
          </a:prstGeom>
          <a:noFill/>
        </p:spPr>
        <p:txBody>
          <a:bodyPr wrap="none" rtlCol="0">
            <a:spAutoFit/>
          </a:bodyPr>
          <a:lstStyle/>
          <a:p>
            <a:pPr marL="285750" indent="-285750">
              <a:buFont typeface="Arial" panose="020B0604020202020204" pitchFamily="34" charset="0"/>
              <a:buChar char="•"/>
            </a:pPr>
            <a:r>
              <a:rPr lang="en-CA" dirty="0">
                <a:latin typeface="Verdana" panose="020B0604030504040204" pitchFamily="34" charset="0"/>
                <a:ea typeface="Verdana" panose="020B0604030504040204" pitchFamily="34" charset="0"/>
                <a:cs typeface="Verdana" panose="020B0604030504040204" pitchFamily="34" charset="0"/>
              </a:rPr>
              <a:t>d</a:t>
            </a:r>
            <a:r>
              <a:rPr lang="en-CA" dirty="0" smtClean="0">
                <a:latin typeface="Verdana" panose="020B0604030504040204" pitchFamily="34" charset="0"/>
                <a:ea typeface="Verdana" panose="020B0604030504040204" pitchFamily="34" charset="0"/>
                <a:cs typeface="Verdana" panose="020B0604030504040204" pitchFamily="34" charset="0"/>
              </a:rPr>
              <a:t>irection of north</a:t>
            </a:r>
          </a:p>
          <a:p>
            <a:pPr marL="285750" indent="-285750">
              <a:buFont typeface="Arial" panose="020B0604020202020204" pitchFamily="34" charset="0"/>
              <a:buChar char="•"/>
            </a:pPr>
            <a:r>
              <a:rPr lang="en-CA" dirty="0">
                <a:latin typeface="Verdana" panose="020B0604030504040204" pitchFamily="34" charset="0"/>
                <a:ea typeface="Verdana" panose="020B0604030504040204" pitchFamily="34" charset="0"/>
                <a:cs typeface="Verdana" panose="020B0604030504040204" pitchFamily="34" charset="0"/>
              </a:rPr>
              <a:t>d</a:t>
            </a:r>
            <a:r>
              <a:rPr lang="en-CA" dirty="0" smtClean="0">
                <a:latin typeface="Verdana" panose="020B0604030504040204" pitchFamily="34" charset="0"/>
                <a:ea typeface="Verdana" panose="020B0604030504040204" pitchFamily="34" charset="0"/>
                <a:cs typeface="Verdana" panose="020B0604030504040204" pitchFamily="34" charset="0"/>
              </a:rPr>
              <a:t>irection of shadows</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 name="TextBox 4"/>
          <p:cNvSpPr txBox="1"/>
          <p:nvPr/>
        </p:nvSpPr>
        <p:spPr>
          <a:xfrm>
            <a:off x="386107" y="1092659"/>
            <a:ext cx="2993127" cy="369332"/>
          </a:xfrm>
          <a:prstGeom prst="rect">
            <a:avLst/>
          </a:prstGeom>
          <a:noFill/>
        </p:spPr>
        <p:txBody>
          <a:bodyPr wrap="none" rtlCol="0">
            <a:spAutoFit/>
          </a:bodyPr>
          <a:lstStyle/>
          <a:p>
            <a:r>
              <a:rPr lang="en-CA" dirty="0" smtClean="0">
                <a:latin typeface="Verdana" panose="020B0604030504040204" pitchFamily="34" charset="0"/>
                <a:ea typeface="Verdana" panose="020B0604030504040204" pitchFamily="34" charset="0"/>
                <a:cs typeface="Verdana" panose="020B0604030504040204" pitchFamily="34" charset="0"/>
              </a:rPr>
              <a:t>A game of misdirection?</a:t>
            </a:r>
            <a:endParaRPr lang="en-US"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3247" y="167819"/>
            <a:ext cx="4536504" cy="954107"/>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a:t>
            </a:r>
          </a:p>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Interpretation 101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6" name="TextBox 5"/>
          <p:cNvSpPr txBox="1"/>
          <p:nvPr/>
        </p:nvSpPr>
        <p:spPr>
          <a:xfrm>
            <a:off x="283973" y="1159584"/>
            <a:ext cx="8680515" cy="1477328"/>
          </a:xfrm>
          <a:prstGeom prst="rect">
            <a:avLst/>
          </a:prstGeom>
          <a:noFill/>
        </p:spPr>
        <p:txBody>
          <a:bodyPr wrap="square" rtlCol="0">
            <a:spAutoFit/>
          </a:bodyPr>
          <a:lstStyle/>
          <a:p>
            <a:pPr marL="342900" indent="-342900">
              <a:buFont typeface="+mj-lt"/>
              <a:buAutoNum type="arabicPeriod"/>
            </a:pPr>
            <a:r>
              <a:rPr lang="en-CA" dirty="0" smtClean="0">
                <a:latin typeface="Verdana" pitchFamily="34" charset="0"/>
                <a:ea typeface="Verdana" pitchFamily="34" charset="0"/>
                <a:cs typeface="Verdana" pitchFamily="34" charset="0"/>
              </a:rPr>
              <a:t>examine entire photo in detail</a:t>
            </a:r>
          </a:p>
          <a:p>
            <a:pPr marL="342900" indent="-342900">
              <a:buFont typeface="+mj-lt"/>
              <a:buAutoNum type="arabicPeriod"/>
            </a:pPr>
            <a:r>
              <a:rPr lang="en-CA" dirty="0" smtClean="0">
                <a:latin typeface="Verdana" pitchFamily="34" charset="0"/>
                <a:ea typeface="Verdana" pitchFamily="34" charset="0"/>
                <a:cs typeface="Verdana" pitchFamily="34" charset="0"/>
              </a:rPr>
              <a:t>compare photos from different angles</a:t>
            </a:r>
          </a:p>
          <a:p>
            <a:pPr marL="342900" indent="-342900">
              <a:buFont typeface="+mj-lt"/>
              <a:buAutoNum type="arabicPeriod"/>
            </a:pPr>
            <a:r>
              <a:rPr lang="en-CA" dirty="0" smtClean="0">
                <a:latin typeface="Verdana" pitchFamily="34" charset="0"/>
                <a:ea typeface="Verdana" pitchFamily="34" charset="0"/>
                <a:cs typeface="Verdana" pitchFamily="34" charset="0"/>
              </a:rPr>
              <a:t>compare photos from different dates</a:t>
            </a:r>
          </a:p>
          <a:p>
            <a:pPr marL="342900" indent="-342900">
              <a:buFont typeface="+mj-lt"/>
              <a:buAutoNum type="arabicPeriod"/>
            </a:pPr>
            <a:r>
              <a:rPr lang="en-CA" dirty="0" smtClean="0">
                <a:latin typeface="Verdana" pitchFamily="34" charset="0"/>
                <a:ea typeface="Verdana" pitchFamily="34" charset="0"/>
                <a:cs typeface="Verdana" pitchFamily="34" charset="0"/>
              </a:rPr>
              <a:t>compare with maps of same area to determine scale or use FL + Al</a:t>
            </a:r>
          </a:p>
          <a:p>
            <a:pPr marL="342900" indent="-342900">
              <a:buFont typeface="+mj-lt"/>
              <a:buAutoNum type="arabicPeriod"/>
            </a:pPr>
            <a:r>
              <a:rPr lang="en-CA" dirty="0" smtClean="0">
                <a:latin typeface="Verdana" pitchFamily="34" charset="0"/>
                <a:ea typeface="Verdana" pitchFamily="34" charset="0"/>
                <a:cs typeface="Verdana" pitchFamily="34" charset="0"/>
              </a:rPr>
              <a:t>angle of sun and shadow lengths can determine height of objects</a:t>
            </a:r>
            <a:endParaRPr lang="en-CA" dirty="0">
              <a:latin typeface="Verdana" pitchFamily="34" charset="0"/>
              <a:ea typeface="Verdana" pitchFamily="34" charset="0"/>
              <a:cs typeface="Verdana" pitchFamily="34" charset="0"/>
            </a:endParaRPr>
          </a:p>
        </p:txBody>
      </p:sp>
      <p:pic>
        <p:nvPicPr>
          <p:cNvPr id="7" name="Picture 6" descr="Sherlock_magnifying_glass.jpg"/>
          <p:cNvPicPr>
            <a:picLocks noChangeAspect="1"/>
          </p:cNvPicPr>
          <p:nvPr/>
        </p:nvPicPr>
        <p:blipFill>
          <a:blip r:embed="rId3" cstate="print"/>
          <a:stretch>
            <a:fillRect/>
          </a:stretch>
        </p:blipFill>
        <p:spPr>
          <a:xfrm>
            <a:off x="5364088" y="179965"/>
            <a:ext cx="3096344" cy="1733953"/>
          </a:xfrm>
          <a:prstGeom prst="rect">
            <a:avLst/>
          </a:prstGeom>
          <a:ln>
            <a:solidFill>
              <a:schemeClr val="tx1"/>
            </a:solidFill>
          </a:ln>
          <a:effectLst>
            <a:outerShdw blurRad="292100" dist="139700" dir="2700000" algn="tl" rotWithShape="0">
              <a:srgbClr val="333333">
                <a:alpha val="65000"/>
              </a:srgbClr>
            </a:outerShdw>
          </a:effectLst>
        </p:spPr>
      </p:pic>
      <p:grpSp>
        <p:nvGrpSpPr>
          <p:cNvPr id="14" name="Group 13"/>
          <p:cNvGrpSpPr/>
          <p:nvPr/>
        </p:nvGrpSpPr>
        <p:grpSpPr>
          <a:xfrm>
            <a:off x="5959918" y="3645024"/>
            <a:ext cx="2943883" cy="2520280"/>
            <a:chOff x="6020605" y="2780928"/>
            <a:chExt cx="2943883" cy="2520280"/>
          </a:xfrm>
        </p:grpSpPr>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20605" y="2780928"/>
              <a:ext cx="2943883" cy="2207913"/>
            </a:xfrm>
            <a:prstGeom prst="rect">
              <a:avLst/>
            </a:prstGeom>
            <a:ln w="9525">
              <a:solidFill>
                <a:schemeClr val="tx1"/>
              </a:solidFill>
            </a:ln>
            <a:effectLst>
              <a:outerShdw blurRad="76200" dist="127000" dir="2400000" algn="ctr" rotWithShape="0">
                <a:srgbClr val="000000">
                  <a:alpha val="43137"/>
                </a:srgbClr>
              </a:outerShdw>
            </a:effectLst>
          </p:spPr>
        </p:pic>
        <p:sp>
          <p:nvSpPr>
            <p:cNvPr id="3" name="TextBox 2"/>
            <p:cNvSpPr txBox="1"/>
            <p:nvPr/>
          </p:nvSpPr>
          <p:spPr>
            <a:xfrm>
              <a:off x="7884368" y="5054987"/>
              <a:ext cx="184731" cy="246221"/>
            </a:xfrm>
            <a:prstGeom prst="rect">
              <a:avLst/>
            </a:prstGeom>
            <a:noFill/>
          </p:spPr>
          <p:txBody>
            <a:bodyPr wrap="none" rtlCol="0">
              <a:spAutoFit/>
            </a:bodyPr>
            <a:lstStyle/>
            <a:p>
              <a:endParaRPr lang="en-CA" sz="1000" dirty="0">
                <a:latin typeface="Verdana" panose="020B0604030504040204" pitchFamily="34" charset="0"/>
                <a:ea typeface="Verdana" panose="020B0604030504040204" pitchFamily="34" charset="0"/>
                <a:cs typeface="Verdana" panose="020B0604030504040204" pitchFamily="34" charset="0"/>
              </a:endParaRPr>
            </a:p>
          </p:txBody>
        </p:sp>
      </p:grpSp>
      <p:sp>
        <p:nvSpPr>
          <p:cNvPr id="11" name="TextBox 10"/>
          <p:cNvSpPr txBox="1"/>
          <p:nvPr/>
        </p:nvSpPr>
        <p:spPr>
          <a:xfrm>
            <a:off x="296827" y="5589240"/>
            <a:ext cx="3887603" cy="1169551"/>
          </a:xfrm>
          <a:prstGeom prst="rect">
            <a:avLst/>
          </a:prstGeom>
          <a:noFill/>
        </p:spPr>
        <p:txBody>
          <a:bodyPr wrap="none" rtlCol="0">
            <a:spAutoFit/>
          </a:bodyPr>
          <a:lstStyle/>
          <a:p>
            <a:r>
              <a:rPr lang="en-CA" sz="1200" dirty="0" smtClean="0">
                <a:latin typeface="Verdana" pitchFamily="34" charset="0"/>
                <a:ea typeface="Verdana" pitchFamily="34" charset="0"/>
                <a:cs typeface="Verdana" pitchFamily="34" charset="0"/>
              </a:rPr>
              <a:t>“Where was the Sun?</a:t>
            </a:r>
          </a:p>
          <a:p>
            <a:r>
              <a:rPr lang="en-CA" sz="1200" dirty="0" smtClean="0">
                <a:latin typeface="Verdana" pitchFamily="34" charset="0"/>
                <a:ea typeface="Verdana" pitchFamily="34" charset="0"/>
                <a:cs typeface="Verdana" pitchFamily="34" charset="0"/>
              </a:rPr>
              <a:t>Over the Oak.</a:t>
            </a:r>
          </a:p>
          <a:p>
            <a:r>
              <a:rPr lang="en-CA" sz="1200" dirty="0" smtClean="0">
                <a:latin typeface="Verdana" pitchFamily="34" charset="0"/>
                <a:ea typeface="Verdana" pitchFamily="34" charset="0"/>
                <a:cs typeface="Verdana" pitchFamily="34" charset="0"/>
              </a:rPr>
              <a:t>Where was the Shadow?</a:t>
            </a:r>
          </a:p>
          <a:p>
            <a:r>
              <a:rPr lang="en-CA" sz="1200" dirty="0" smtClean="0">
                <a:latin typeface="Verdana" pitchFamily="34" charset="0"/>
                <a:ea typeface="Verdana" pitchFamily="34" charset="0"/>
                <a:cs typeface="Verdana" pitchFamily="34" charset="0"/>
              </a:rPr>
              <a:t>Under the Elm.”</a:t>
            </a:r>
          </a:p>
          <a:p>
            <a:endParaRPr lang="en-CA" sz="1200" dirty="0" smtClean="0">
              <a:latin typeface="Verdana" pitchFamily="34" charset="0"/>
              <a:ea typeface="Verdana" pitchFamily="34" charset="0"/>
              <a:cs typeface="Verdana" pitchFamily="34" charset="0"/>
            </a:endParaRPr>
          </a:p>
          <a:p>
            <a:r>
              <a:rPr lang="en-CA" sz="1000" dirty="0" smtClean="0">
                <a:latin typeface="Verdana" pitchFamily="34" charset="0"/>
                <a:ea typeface="Verdana" pitchFamily="34" charset="0"/>
                <a:cs typeface="Verdana" pitchFamily="34" charset="0"/>
              </a:rPr>
              <a:t>Riddle from </a:t>
            </a:r>
            <a:r>
              <a:rPr lang="en-CA" sz="1000" i="1" dirty="0" smtClean="0">
                <a:latin typeface="Verdana" pitchFamily="34" charset="0"/>
                <a:ea typeface="Verdana" pitchFamily="34" charset="0"/>
                <a:cs typeface="Verdana" pitchFamily="34" charset="0"/>
              </a:rPr>
              <a:t>the Adventure of the Musgrave Ritual </a:t>
            </a:r>
            <a:r>
              <a:rPr lang="en-CA" sz="1000" dirty="0" smtClean="0">
                <a:latin typeface="Verdana" pitchFamily="34" charset="0"/>
                <a:ea typeface="Verdana" pitchFamily="34" charset="0"/>
                <a:cs typeface="Verdana" pitchFamily="34" charset="0"/>
              </a:rPr>
              <a:t>(1893)</a:t>
            </a:r>
            <a:endParaRPr lang="en-CA" sz="1000" dirty="0">
              <a:latin typeface="Verdana" pitchFamily="34" charset="0"/>
              <a:ea typeface="Verdana" pitchFamily="34" charset="0"/>
              <a:cs typeface="Verdana" pitchFamily="34" charset="0"/>
            </a:endParaRPr>
          </a:p>
        </p:txBody>
      </p:sp>
      <p:pic>
        <p:nvPicPr>
          <p:cNvPr id="12" name="Picture 11" descr="musgrave_2.jpg"/>
          <p:cNvPicPr>
            <a:picLocks noChangeAspect="1"/>
          </p:cNvPicPr>
          <p:nvPr/>
        </p:nvPicPr>
        <p:blipFill>
          <a:blip r:embed="rId5" cstate="print"/>
          <a:stretch>
            <a:fillRect/>
          </a:stretch>
        </p:blipFill>
        <p:spPr>
          <a:xfrm>
            <a:off x="386502" y="3036591"/>
            <a:ext cx="3244063" cy="2449267"/>
          </a:xfrm>
          <a:prstGeom prst="rect">
            <a:avLst/>
          </a:prstGeom>
          <a:ln>
            <a:solidFill>
              <a:schemeClr val="tx1"/>
            </a:solidFill>
          </a:ln>
          <a:effectLst>
            <a:outerShdw blurRad="292100" dist="139700" dir="2700000" algn="tl" rotWithShape="0">
              <a:srgbClr val="333333">
                <a:alpha val="65000"/>
              </a:srgbClr>
            </a:outerShdw>
          </a:effectLst>
        </p:spPr>
      </p:pic>
      <p:sp>
        <p:nvSpPr>
          <p:cNvPr id="10" name="TextBox 9"/>
          <p:cNvSpPr txBox="1"/>
          <p:nvPr/>
        </p:nvSpPr>
        <p:spPr>
          <a:xfrm>
            <a:off x="281137" y="2749554"/>
            <a:ext cx="3454792" cy="246221"/>
          </a:xfrm>
          <a:prstGeom prst="rect">
            <a:avLst/>
          </a:prstGeom>
          <a:noFill/>
        </p:spPr>
        <p:txBody>
          <a:bodyPr wrap="none" rtlCol="0">
            <a:spAutoFit/>
          </a:bodyPr>
          <a:lstStyle/>
          <a:p>
            <a:r>
              <a:rPr lang="en-CA" sz="1000" i="1" dirty="0" smtClean="0">
                <a:latin typeface="Verdana" pitchFamily="34" charset="0"/>
                <a:ea typeface="Verdana" pitchFamily="34" charset="0"/>
                <a:cs typeface="Verdana" pitchFamily="34" charset="0"/>
              </a:rPr>
              <a:t>the Adventure of the Musgrave Ritual, </a:t>
            </a:r>
            <a:r>
              <a:rPr lang="en-CA" sz="1000" dirty="0" smtClean="0">
                <a:latin typeface="Verdana" pitchFamily="34" charset="0"/>
                <a:ea typeface="Verdana" pitchFamily="34" charset="0"/>
                <a:cs typeface="Verdana" pitchFamily="34" charset="0"/>
              </a:rPr>
              <a:t>BBC (1986)</a:t>
            </a:r>
            <a:endParaRPr lang="en-CA" sz="1000" dirty="0">
              <a:latin typeface="Verdana" pitchFamily="34" charset="0"/>
              <a:ea typeface="Verdana" pitchFamily="34" charset="0"/>
              <a:cs typeface="Verdana" pitchFamily="34" charset="0"/>
            </a:endParaRPr>
          </a:p>
        </p:txBody>
      </p:sp>
      <p:pic>
        <p:nvPicPr>
          <p:cNvPr id="4" name="Picture 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491880" y="4498290"/>
            <a:ext cx="2214739" cy="1883038"/>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577113" y="2814736"/>
            <a:ext cx="4355976" cy="590477"/>
          </a:xfrm>
          <a:prstGeom prst="rect">
            <a:avLst/>
          </a:prstGeom>
          <a:ln>
            <a:solidFill>
              <a:schemeClr val="tx1"/>
            </a:solidFill>
          </a:ln>
        </p:spPr>
      </p:pic>
      <p:sp>
        <p:nvSpPr>
          <p:cNvPr id="15" name="Right Arrow 14"/>
          <p:cNvSpPr/>
          <p:nvPr/>
        </p:nvSpPr>
        <p:spPr>
          <a:xfrm rot="3945294">
            <a:off x="8304563" y="2339584"/>
            <a:ext cx="510317" cy="500066"/>
          </a:xfrm>
          <a:prstGeom prst="rightArrow">
            <a:avLst/>
          </a:prstGeom>
          <a:solidFill>
            <a:srgbClr val="FF0000"/>
          </a:solidFill>
          <a:ln>
            <a:solidFill>
              <a:srgbClr val="C00000"/>
            </a:solidFill>
          </a:ln>
          <a:effectLst>
            <a:outerShdw blurRad="50800" dist="1143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5029" y="133469"/>
            <a:ext cx="4316971" cy="954107"/>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a:t>
            </a:r>
          </a:p>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Interpretation 101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9" name="Rectangle 18"/>
          <p:cNvSpPr/>
          <p:nvPr/>
        </p:nvSpPr>
        <p:spPr>
          <a:xfrm>
            <a:off x="288455" y="1159584"/>
            <a:ext cx="4176464" cy="1477328"/>
          </a:xfrm>
          <a:prstGeom prst="rect">
            <a:avLst/>
          </a:prstGeom>
        </p:spPr>
        <p:txBody>
          <a:bodyPr wrap="square">
            <a:spAutoFit/>
          </a:bodyPr>
          <a:lstStyle/>
          <a:p>
            <a:r>
              <a:rPr lang="en-CA" b="1" dirty="0" smtClean="0">
                <a:latin typeface="Verdana" pitchFamily="34" charset="0"/>
                <a:ea typeface="Verdana" pitchFamily="34" charset="0"/>
                <a:cs typeface="Verdana" pitchFamily="34" charset="0"/>
              </a:rPr>
              <a:t>Tone &amp; Texture: Vegetation</a:t>
            </a:r>
          </a:p>
          <a:p>
            <a:pPr>
              <a:buFont typeface="Arial" pitchFamily="34" charset="0"/>
              <a:buChar char="•"/>
            </a:pPr>
            <a:r>
              <a:rPr lang="en-CA" dirty="0" smtClean="0">
                <a:latin typeface="Verdana" pitchFamily="34" charset="0"/>
                <a:ea typeface="Verdana" pitchFamily="34" charset="0"/>
                <a:cs typeface="Verdana" pitchFamily="34" charset="0"/>
              </a:rPr>
              <a:t> light bounces, absorbs, transmits</a:t>
            </a:r>
          </a:p>
          <a:p>
            <a:pPr>
              <a:buFont typeface="Arial" pitchFamily="34" charset="0"/>
              <a:buChar char="•"/>
            </a:pPr>
            <a:r>
              <a:rPr lang="en-CA" dirty="0" smtClean="0">
                <a:latin typeface="Verdana" pitchFamily="34" charset="0"/>
                <a:ea typeface="Verdana" pitchFamily="34" charset="0"/>
                <a:cs typeface="Verdana" pitchFamily="34" charset="0"/>
              </a:rPr>
              <a:t> camouflage paint</a:t>
            </a:r>
          </a:p>
          <a:p>
            <a:pPr>
              <a:buFont typeface="Arial" pitchFamily="34" charset="0"/>
              <a:buChar char="•"/>
            </a:pPr>
            <a:r>
              <a:rPr lang="en-CA" dirty="0" smtClean="0">
                <a:latin typeface="Verdana" pitchFamily="34" charset="0"/>
                <a:ea typeface="Verdana" pitchFamily="34" charset="0"/>
                <a:cs typeface="Verdana" pitchFamily="34" charset="0"/>
              </a:rPr>
              <a:t> cut branches</a:t>
            </a:r>
          </a:p>
          <a:p>
            <a:pPr>
              <a:buFont typeface="Arial" pitchFamily="34" charset="0"/>
              <a:buChar char="•"/>
            </a:pPr>
            <a:r>
              <a:rPr lang="en-CA" dirty="0">
                <a:latin typeface="Verdana" pitchFamily="34" charset="0"/>
                <a:ea typeface="Verdana" pitchFamily="34" charset="0"/>
                <a:cs typeface="Verdana" pitchFamily="34" charset="0"/>
              </a:rPr>
              <a:t> </a:t>
            </a:r>
            <a:r>
              <a:rPr lang="en-CA" dirty="0" smtClean="0">
                <a:latin typeface="Verdana" pitchFamily="34" charset="0"/>
                <a:ea typeface="Verdana" pitchFamily="34" charset="0"/>
                <a:cs typeface="Verdana" pitchFamily="34" charset="0"/>
              </a:rPr>
              <a:t>bands of barbed wire</a:t>
            </a: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70519" y="2780928"/>
            <a:ext cx="4993969" cy="3837782"/>
          </a:xfrm>
          <a:prstGeom prst="rect">
            <a:avLst/>
          </a:prstGeom>
          <a:ln>
            <a:solidFill>
              <a:schemeClr val="tx1"/>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512" y="2780928"/>
            <a:ext cx="3569427" cy="2438132"/>
          </a:xfrm>
          <a:prstGeom prst="rect">
            <a:avLst/>
          </a:prstGeom>
          <a:ln>
            <a:solidFill>
              <a:schemeClr val="tx1"/>
            </a:solidFill>
          </a:ln>
          <a:effectLst>
            <a:outerShdw blurRad="50800" dist="127000" dir="3000000" algn="ctr" rotWithShape="0">
              <a:srgbClr val="000000">
                <a:alpha val="43137"/>
              </a:srgbClr>
            </a:outerShdw>
          </a:effectLst>
        </p:spPr>
      </p:pic>
      <p:sp>
        <p:nvSpPr>
          <p:cNvPr id="10" name="TextBox 9"/>
          <p:cNvSpPr txBox="1"/>
          <p:nvPr/>
        </p:nvSpPr>
        <p:spPr>
          <a:xfrm>
            <a:off x="4094973" y="4515153"/>
            <a:ext cx="2205219" cy="369332"/>
          </a:xfrm>
          <a:prstGeom prst="rect">
            <a:avLst/>
          </a:prstGeom>
          <a:noFill/>
        </p:spPr>
        <p:txBody>
          <a:bodyPr wrap="none" rtlCol="0">
            <a:spAutoFit/>
          </a:bodyPr>
          <a:lstStyle/>
          <a:p>
            <a:r>
              <a:rPr lang="en-CA" dirty="0" smtClean="0">
                <a:solidFill>
                  <a:schemeClr val="bg1"/>
                </a:solidFill>
                <a:latin typeface="Verdana" panose="020B0604030504040204" pitchFamily="34" charset="0"/>
                <a:ea typeface="Verdana" panose="020B0604030504040204" pitchFamily="34" charset="0"/>
                <a:cs typeface="Verdana" panose="020B0604030504040204" pitchFamily="34" charset="0"/>
              </a:rPr>
              <a:t>Agricultural fields</a:t>
            </a:r>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p:cNvSpPr txBox="1"/>
          <p:nvPr/>
        </p:nvSpPr>
        <p:spPr>
          <a:xfrm>
            <a:off x="683568" y="3594502"/>
            <a:ext cx="2020105" cy="338554"/>
          </a:xfrm>
          <a:prstGeom prst="rect">
            <a:avLst/>
          </a:prstGeom>
          <a:noFill/>
        </p:spPr>
        <p:txBody>
          <a:bodyPr wrap="none" rtlCol="0">
            <a:spAutoFit/>
          </a:bodyPr>
          <a:lstStyle/>
          <a:p>
            <a:r>
              <a:rPr lang="en-CA" sz="1600" dirty="0" smtClean="0">
                <a:solidFill>
                  <a:schemeClr val="bg1"/>
                </a:solidFill>
              </a:rPr>
              <a:t>Band of barbed wire</a:t>
            </a:r>
            <a:endParaRPr lang="en-US" sz="1600" dirty="0">
              <a:solidFill>
                <a:schemeClr val="bg1"/>
              </a:solidFill>
            </a:endParaRPr>
          </a:p>
        </p:txBody>
      </p:sp>
      <p:sp>
        <p:nvSpPr>
          <p:cNvPr id="18" name="Right Arrow 17"/>
          <p:cNvSpPr/>
          <p:nvPr/>
        </p:nvSpPr>
        <p:spPr>
          <a:xfrm rot="7356801">
            <a:off x="1311994" y="4094799"/>
            <a:ext cx="514724" cy="423068"/>
          </a:xfrm>
          <a:prstGeom prst="rightArrow">
            <a:avLst/>
          </a:prstGeom>
          <a:solidFill>
            <a:schemeClr val="bg1"/>
          </a:solidFill>
          <a:ln>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ight Arrow 19"/>
          <p:cNvSpPr/>
          <p:nvPr/>
        </p:nvSpPr>
        <p:spPr>
          <a:xfrm rot="3800784">
            <a:off x="4996889" y="5202224"/>
            <a:ext cx="514724" cy="423068"/>
          </a:xfrm>
          <a:prstGeom prst="rightArrow">
            <a:avLst/>
          </a:prstGeom>
          <a:solidFill>
            <a:schemeClr val="bg1"/>
          </a:solidFill>
          <a:ln>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ight Arrow 20"/>
          <p:cNvSpPr/>
          <p:nvPr/>
        </p:nvSpPr>
        <p:spPr>
          <a:xfrm rot="976377">
            <a:off x="6303062" y="4618800"/>
            <a:ext cx="514724" cy="423068"/>
          </a:xfrm>
          <a:prstGeom prst="rightArrow">
            <a:avLst/>
          </a:prstGeom>
          <a:solidFill>
            <a:schemeClr val="bg1"/>
          </a:solidFill>
          <a:ln>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16685" y="1052736"/>
            <a:ext cx="4087763" cy="3062632"/>
          </a:xfrm>
          <a:prstGeom prst="rect">
            <a:avLst/>
          </a:prstGeom>
          <a:ln>
            <a:solidFill>
              <a:schemeClr val="tx1"/>
            </a:solidFill>
          </a:ln>
          <a:effectLst>
            <a:outerShdw blurRad="50800" dist="127000" dir="3000000" algn="ctr" rotWithShape="0">
              <a:srgbClr val="000000">
                <a:alpha val="43137"/>
              </a:srgbClr>
            </a:outerShdw>
          </a:effectLst>
        </p:spPr>
      </p:pic>
      <p:sp>
        <p:nvSpPr>
          <p:cNvPr id="6" name="TextBox 5"/>
          <p:cNvSpPr txBox="1"/>
          <p:nvPr/>
        </p:nvSpPr>
        <p:spPr>
          <a:xfrm>
            <a:off x="4499992" y="1052736"/>
            <a:ext cx="3312368" cy="523220"/>
          </a:xfrm>
          <a:prstGeom prst="rect">
            <a:avLst/>
          </a:prstGeom>
          <a:noFill/>
        </p:spPr>
        <p:txBody>
          <a:bodyPr wrap="square" rtlCol="0">
            <a:spAutoFit/>
          </a:bodyPr>
          <a:lstStyle/>
          <a:p>
            <a:r>
              <a:rPr lang="en-CA" sz="1400" dirty="0" smtClean="0">
                <a:latin typeface="Verdana" panose="020B0604030504040204" pitchFamily="34" charset="0"/>
                <a:ea typeface="Verdana" panose="020B0604030504040204" pitchFamily="34" charset="0"/>
                <a:cs typeface="Verdana" panose="020B0604030504040204" pitchFamily="34" charset="0"/>
              </a:rPr>
              <a:t>German artillery position camouflaged with cut vegetation.</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p:cNvSpPr txBox="1"/>
          <p:nvPr/>
        </p:nvSpPr>
        <p:spPr>
          <a:xfrm>
            <a:off x="4283968" y="260648"/>
            <a:ext cx="4646785" cy="369332"/>
          </a:xfrm>
          <a:prstGeom prst="rect">
            <a:avLst/>
          </a:prstGeom>
          <a:noFill/>
        </p:spPr>
        <p:txBody>
          <a:bodyPr wrap="none" rtlCol="0">
            <a:spAutoFit/>
          </a:bodyPr>
          <a:lstStyle/>
          <a:p>
            <a:r>
              <a:rPr lang="en-CA" dirty="0" smtClean="0">
                <a:latin typeface="Verdana" pitchFamily="34" charset="0"/>
                <a:ea typeface="Verdana" pitchFamily="34" charset="0"/>
                <a:cs typeface="Verdana" pitchFamily="34" charset="0"/>
              </a:rPr>
              <a:t>Uncovering the True Nature of Objects</a:t>
            </a:r>
            <a:endParaRPr lang="en-CA"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8094" y="108015"/>
            <a:ext cx="4316971" cy="954107"/>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a:t>
            </a:r>
          </a:p>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Interpretation 101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4" name="TextBox 3"/>
          <p:cNvSpPr txBox="1"/>
          <p:nvPr/>
        </p:nvSpPr>
        <p:spPr>
          <a:xfrm>
            <a:off x="6804248" y="2887776"/>
            <a:ext cx="1584088" cy="1477328"/>
          </a:xfrm>
          <a:prstGeom prst="rect">
            <a:avLst/>
          </a:prstGeom>
          <a:noFill/>
        </p:spPr>
        <p:txBody>
          <a:bodyPr wrap="none" rtlCol="0">
            <a:spAutoFit/>
          </a:bodyPr>
          <a:lstStyle/>
          <a:p>
            <a:r>
              <a:rPr lang="en-CA"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Signatures</a:t>
            </a:r>
            <a:endParaRPr lang="en-CA"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marL="285750" indent="-285750">
              <a:buFont typeface="Arial" panose="020B0604020202020204" pitchFamily="34" charset="0"/>
              <a:buChar char="•"/>
            </a:pPr>
            <a:r>
              <a:rPr lang="en-CA" dirty="0">
                <a:effectLst>
                  <a:outerShdw blurRad="38100" dist="38100" dir="2700000" algn="tl">
                    <a:srgbClr val="000000">
                      <a:alpha val="43137"/>
                    </a:srgbClr>
                  </a:outerShdw>
                </a:effectLst>
                <a:latin typeface="Verdana" pitchFamily="34" charset="0"/>
                <a:ea typeface="Verdana" pitchFamily="34" charset="0"/>
                <a:cs typeface="Verdana" pitchFamily="34" charset="0"/>
              </a:rPr>
              <a:t>d</a:t>
            </a:r>
            <a:r>
              <a:rPr lang="en-CA"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umps</a:t>
            </a:r>
          </a:p>
          <a:p>
            <a:pPr marL="285750" indent="-285750">
              <a:buFont typeface="Arial" panose="020B0604020202020204" pitchFamily="34" charset="0"/>
              <a:buChar char="•"/>
            </a:pPr>
            <a:r>
              <a:rPr lang="en-CA"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barracks</a:t>
            </a:r>
          </a:p>
          <a:p>
            <a:pPr marL="285750" indent="-285750">
              <a:buFont typeface="Arial" panose="020B0604020202020204" pitchFamily="34" charset="0"/>
              <a:buChar char="•"/>
            </a:pPr>
            <a:r>
              <a:rPr lang="en-CA"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factories</a:t>
            </a:r>
          </a:p>
          <a:p>
            <a:pPr marL="285750" indent="-285750">
              <a:buFont typeface="Arial" panose="020B0604020202020204" pitchFamily="34" charset="0"/>
              <a:buChar char="•"/>
            </a:pPr>
            <a:r>
              <a:rPr lang="en-CA"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batteries</a:t>
            </a:r>
          </a:p>
        </p:txBody>
      </p:sp>
      <p:pic>
        <p:nvPicPr>
          <p:cNvPr id="7" name="Picture 3" descr="Library Logo B&amp;W-transparent.tif"/>
          <p:cNvPicPr>
            <a:picLocks noChangeAspect="1"/>
          </p:cNvPicPr>
          <p:nvPr/>
        </p:nvPicPr>
        <p:blipFill>
          <a:blip r:embed="rId3" cstate="print"/>
          <a:srcRect/>
          <a:stretch>
            <a:fillRect/>
          </a:stretch>
        </p:blipFill>
        <p:spPr bwMode="auto">
          <a:xfrm>
            <a:off x="5981393" y="6271253"/>
            <a:ext cx="714380" cy="398107"/>
          </a:xfrm>
          <a:prstGeom prst="rect">
            <a:avLst/>
          </a:prstGeom>
          <a:noFill/>
          <a:ln w="9525">
            <a:noFill/>
            <a:miter lim="800000"/>
            <a:headEnd/>
            <a:tailEnd/>
          </a:ln>
        </p:spPr>
      </p:pic>
      <p:sp>
        <p:nvSpPr>
          <p:cNvPr id="10" name="Rectangle 9"/>
          <p:cNvSpPr/>
          <p:nvPr/>
        </p:nvSpPr>
        <p:spPr>
          <a:xfrm>
            <a:off x="4355976" y="6347195"/>
            <a:ext cx="1643058" cy="246221"/>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Digital Archive #4977</a:t>
            </a:r>
            <a:endParaRPr lang="en-CA" sz="1000" dirty="0">
              <a:latin typeface="Verdana" pitchFamily="34" charset="0"/>
              <a:ea typeface="Verdana" pitchFamily="34" charset="0"/>
              <a:cs typeface="Verdana"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512" y="1124744"/>
            <a:ext cx="6516261" cy="5004736"/>
          </a:xfrm>
          <a:prstGeom prst="rect">
            <a:avLst/>
          </a:prstGeom>
          <a:ln>
            <a:solidFill>
              <a:schemeClr val="tx1"/>
            </a:solidFill>
          </a:ln>
          <a:effectLst>
            <a:outerShdw blurRad="50800" dist="127000" dir="3000000" algn="ctr" rotWithShape="0">
              <a:srgbClr val="000000">
                <a:alpha val="43137"/>
              </a:srgbClr>
            </a:outerShdw>
          </a:effectLst>
        </p:spPr>
      </p:pic>
      <p:sp>
        <p:nvSpPr>
          <p:cNvPr id="18" name="TextBox 17"/>
          <p:cNvSpPr txBox="1"/>
          <p:nvPr/>
        </p:nvSpPr>
        <p:spPr>
          <a:xfrm>
            <a:off x="4139952" y="620688"/>
            <a:ext cx="5036892" cy="369332"/>
          </a:xfrm>
          <a:prstGeom prst="rect">
            <a:avLst/>
          </a:prstGeom>
          <a:noFill/>
        </p:spPr>
        <p:txBody>
          <a:bodyPr wrap="none" rtlCol="0">
            <a:spAutoFit/>
          </a:bodyPr>
          <a:lstStyle/>
          <a:p>
            <a:r>
              <a:rPr lang="en-CA" dirty="0" smtClean="0">
                <a:latin typeface="Verdana" panose="020B0604030504040204" pitchFamily="34" charset="0"/>
                <a:ea typeface="Verdana" panose="020B0604030504040204" pitchFamily="34" charset="0"/>
                <a:cs typeface="Verdana" panose="020B0604030504040204" pitchFamily="34" charset="0"/>
              </a:rPr>
              <a:t>Shape &amp; Pattern Recognition (Signatures)</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0" name="Oval 19"/>
          <p:cNvSpPr/>
          <p:nvPr/>
        </p:nvSpPr>
        <p:spPr>
          <a:xfrm rot="1842767">
            <a:off x="2710009" y="3176468"/>
            <a:ext cx="1160929" cy="640806"/>
          </a:xfrm>
          <a:prstGeom prst="ellipse">
            <a:avLst/>
          </a:prstGeom>
          <a:noFill/>
          <a:ln w="38100">
            <a:solidFill>
              <a:srgbClr val="C00000"/>
            </a:solidFill>
          </a:ln>
          <a:effectLst>
            <a:outerShdw blurRad="50800" dist="889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rot="20932000">
            <a:off x="3828285" y="3741243"/>
            <a:ext cx="1503479" cy="647565"/>
          </a:xfrm>
          <a:prstGeom prst="ellipse">
            <a:avLst/>
          </a:prstGeom>
          <a:noFill/>
          <a:ln w="38100">
            <a:solidFill>
              <a:srgbClr val="C00000"/>
            </a:solidFill>
          </a:ln>
          <a:effectLst>
            <a:outerShdw blurRad="50800" dist="889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Down Arrow 21"/>
          <p:cNvSpPr/>
          <p:nvPr/>
        </p:nvSpPr>
        <p:spPr>
          <a:xfrm rot="9491546">
            <a:off x="5353803" y="2592749"/>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Down Arrow 22"/>
          <p:cNvSpPr/>
          <p:nvPr/>
        </p:nvSpPr>
        <p:spPr>
          <a:xfrm rot="16738791">
            <a:off x="2268426" y="2498737"/>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extBox 5"/>
          <p:cNvSpPr txBox="1"/>
          <p:nvPr/>
        </p:nvSpPr>
        <p:spPr>
          <a:xfrm>
            <a:off x="6798891" y="4593902"/>
            <a:ext cx="1949573" cy="923330"/>
          </a:xfrm>
          <a:prstGeom prst="rect">
            <a:avLst/>
          </a:prstGeom>
          <a:noFill/>
        </p:spPr>
        <p:txBody>
          <a:bodyPr wrap="none" rtlCol="0">
            <a:spAutoFit/>
          </a:bodyPr>
          <a:lstStyle/>
          <a:p>
            <a:r>
              <a:rPr lang="en-CA" b="1" dirty="0" smtClean="0">
                <a:latin typeface="Verdana" panose="020B0604030504040204" pitchFamily="34" charset="0"/>
                <a:ea typeface="Verdana" panose="020B0604030504040204" pitchFamily="34" charset="0"/>
                <a:cs typeface="Verdana" panose="020B0604030504040204" pitchFamily="34" charset="0"/>
              </a:rPr>
              <a:t>Fingerprints</a:t>
            </a:r>
          </a:p>
          <a:p>
            <a:pPr marL="285750" indent="-285750">
              <a:buFont typeface="Arial" panose="020B0604020202020204" pitchFamily="34" charset="0"/>
              <a:buChar char="•"/>
            </a:pPr>
            <a:r>
              <a:rPr lang="en-CA" dirty="0" smtClean="0">
                <a:latin typeface="Verdana" panose="020B0604030504040204" pitchFamily="34" charset="0"/>
                <a:ea typeface="Verdana" panose="020B0604030504040204" pitchFamily="34" charset="0"/>
                <a:cs typeface="Verdana" panose="020B0604030504040204" pitchFamily="34" charset="0"/>
              </a:rPr>
              <a:t>Plumes</a:t>
            </a:r>
          </a:p>
          <a:p>
            <a:pPr marL="285750" indent="-285750">
              <a:buFont typeface="Arial" panose="020B0604020202020204" pitchFamily="34" charset="0"/>
              <a:buChar char="•"/>
            </a:pPr>
            <a:r>
              <a:rPr lang="en-CA" dirty="0" smtClean="0">
                <a:latin typeface="Verdana" panose="020B0604030504040204" pitchFamily="34" charset="0"/>
                <a:ea typeface="Verdana" panose="020B0604030504040204" pitchFamily="34" charset="0"/>
                <a:cs typeface="Verdana" panose="020B0604030504040204" pitchFamily="34" charset="0"/>
              </a:rPr>
              <a:t>melted snow</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4" name="Down Arrow 23"/>
          <p:cNvSpPr/>
          <p:nvPr/>
        </p:nvSpPr>
        <p:spPr>
          <a:xfrm rot="1616871">
            <a:off x="2625750" y="1585613"/>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Rectangle 24"/>
          <p:cNvSpPr/>
          <p:nvPr/>
        </p:nvSpPr>
        <p:spPr>
          <a:xfrm>
            <a:off x="6804248" y="1239037"/>
            <a:ext cx="2338115" cy="1477328"/>
          </a:xfrm>
          <a:prstGeom prst="rect">
            <a:avLst/>
          </a:prstGeom>
        </p:spPr>
        <p:txBody>
          <a:bodyPr wrap="square">
            <a:spAutoFit/>
          </a:bodyPr>
          <a:lstStyle/>
          <a:p>
            <a:r>
              <a:rPr lang="en-CA" b="1" dirty="0" smtClean="0">
                <a:latin typeface="Verdana" pitchFamily="34" charset="0"/>
                <a:ea typeface="Verdana" pitchFamily="34" charset="0"/>
                <a:cs typeface="Verdana" pitchFamily="34" charset="0"/>
              </a:rPr>
              <a:t>Shape</a:t>
            </a:r>
          </a:p>
          <a:p>
            <a:pPr>
              <a:buFont typeface="Arial" pitchFamily="34" charset="0"/>
              <a:buChar char="•"/>
            </a:pPr>
            <a:r>
              <a:rPr lang="en-CA" dirty="0" smtClean="0">
                <a:latin typeface="Verdana" pitchFamily="34" charset="0"/>
                <a:ea typeface="Verdana" pitchFamily="34" charset="0"/>
                <a:cs typeface="Verdana" pitchFamily="34" charset="0"/>
              </a:rPr>
              <a:t> railways vs roads</a:t>
            </a:r>
          </a:p>
          <a:p>
            <a:pPr>
              <a:buFont typeface="Arial" pitchFamily="34" charset="0"/>
              <a:buChar char="•"/>
            </a:pPr>
            <a:r>
              <a:rPr lang="en-CA" dirty="0">
                <a:latin typeface="Verdana" pitchFamily="34" charset="0"/>
                <a:ea typeface="Verdana" pitchFamily="34" charset="0"/>
                <a:cs typeface="Verdana" pitchFamily="34" charset="0"/>
              </a:rPr>
              <a:t> </a:t>
            </a:r>
            <a:r>
              <a:rPr lang="en-CA" dirty="0" smtClean="0">
                <a:latin typeface="Verdana" pitchFamily="34" charset="0"/>
                <a:ea typeface="Verdana" pitchFamily="34" charset="0"/>
                <a:cs typeface="Verdana" pitchFamily="34" charset="0"/>
              </a:rPr>
              <a:t>dumps and guns</a:t>
            </a:r>
          </a:p>
          <a:p>
            <a:pPr>
              <a:buFont typeface="Arial" pitchFamily="34" charset="0"/>
              <a:buChar char="•"/>
            </a:pPr>
            <a:r>
              <a:rPr lang="en-CA" dirty="0">
                <a:latin typeface="Verdana" pitchFamily="34" charset="0"/>
                <a:ea typeface="Verdana" pitchFamily="34" charset="0"/>
                <a:cs typeface="Verdana" pitchFamily="34" charset="0"/>
              </a:rPr>
              <a:t> </a:t>
            </a:r>
            <a:r>
              <a:rPr lang="en-CA" dirty="0" smtClean="0">
                <a:latin typeface="Verdana" pitchFamily="34" charset="0"/>
                <a:ea typeface="Verdana" pitchFamily="34" charset="0"/>
                <a:cs typeface="Verdana" pitchFamily="34" charset="0"/>
              </a:rPr>
              <a:t>battery size</a:t>
            </a:r>
          </a:p>
          <a:p>
            <a:pPr>
              <a:buFont typeface="Arial" pitchFamily="34" charset="0"/>
              <a:buChar char="•"/>
            </a:pPr>
            <a:r>
              <a:rPr lang="en-CA" dirty="0" smtClean="0">
                <a:latin typeface="Verdana" pitchFamily="34" charset="0"/>
                <a:ea typeface="Verdana" pitchFamily="34" charset="0"/>
                <a:cs typeface="Verdana" pitchFamily="34" charset="0"/>
              </a:rPr>
              <a:t> battery direction</a:t>
            </a:r>
          </a:p>
        </p:txBody>
      </p:sp>
      <p:pic>
        <p:nvPicPr>
          <p:cNvPr id="16" name="Picture 1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32749" y="4158961"/>
            <a:ext cx="2771099" cy="2222367"/>
          </a:xfrm>
          <a:prstGeom prst="rect">
            <a:avLst/>
          </a:prstGeom>
          <a:ln>
            <a:solidFill>
              <a:schemeClr val="tx1"/>
            </a:solidFill>
          </a:ln>
          <a:effectLst>
            <a:outerShdw blurRad="50800" dist="127000" dir="3000000" algn="ctr" rotWithShape="0">
              <a:srgbClr val="000000">
                <a:alpha val="43137"/>
              </a:srgbClr>
            </a:outerShdw>
          </a:effectLst>
        </p:spPr>
      </p:pic>
      <p:sp>
        <p:nvSpPr>
          <p:cNvPr id="17" name="Rectangle 16"/>
          <p:cNvSpPr/>
          <p:nvPr/>
        </p:nvSpPr>
        <p:spPr>
          <a:xfrm>
            <a:off x="395536" y="6439476"/>
            <a:ext cx="1608133" cy="307777"/>
          </a:xfrm>
          <a:prstGeom prst="rect">
            <a:avLst/>
          </a:prstGeom>
        </p:spPr>
        <p:txBody>
          <a:bodyPr wrap="none">
            <a:spAutoFit/>
          </a:bodyPr>
          <a:lstStyle/>
          <a:p>
            <a:r>
              <a:rPr lang="en-CA" sz="1400" dirty="0">
                <a:latin typeface="Verdana" panose="020B0604030504040204" pitchFamily="34" charset="0"/>
                <a:ea typeface="Verdana" panose="020B0604030504040204" pitchFamily="34" charset="0"/>
                <a:cs typeface="Verdana" panose="020B0604030504040204" pitchFamily="34" charset="0"/>
              </a:rPr>
              <a:t>Artillery </a:t>
            </a:r>
            <a:r>
              <a:rPr lang="en-CA" sz="1400" dirty="0" smtClean="0">
                <a:latin typeface="Verdana" panose="020B0604030504040204" pitchFamily="34" charset="0"/>
                <a:ea typeface="Verdana" panose="020B0604030504040204" pitchFamily="34" charset="0"/>
                <a:cs typeface="Verdana" panose="020B0604030504040204" pitchFamily="34" charset="0"/>
              </a:rPr>
              <a:t>battery</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19" name="Down Arrow 18"/>
          <p:cNvSpPr/>
          <p:nvPr/>
        </p:nvSpPr>
        <p:spPr>
          <a:xfrm rot="13287641">
            <a:off x="2616482" y="3760888"/>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extLst>
      <p:ext uri="{BB962C8B-B14F-4D97-AF65-F5344CB8AC3E}">
        <p14:creationId xmlns:p14="http://schemas.microsoft.com/office/powerpoint/2010/main" xmlns="" val="270899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Turenne_Foliage.jpg"/>
          <p:cNvPicPr>
            <a:picLocks noChangeAspect="1"/>
          </p:cNvPicPr>
          <p:nvPr/>
        </p:nvPicPr>
        <p:blipFill>
          <a:blip r:embed="rId3" cstate="print"/>
          <a:stretch>
            <a:fillRect/>
          </a:stretch>
        </p:blipFill>
        <p:spPr>
          <a:xfrm>
            <a:off x="611560" y="743607"/>
            <a:ext cx="4200420" cy="534968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07504" y="44624"/>
            <a:ext cx="8707482" cy="523220"/>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 Interpretation 101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pic>
        <p:nvPicPr>
          <p:cNvPr id="7" name="Picture 3" descr="Library Logo B&amp;W-transparent.tif"/>
          <p:cNvPicPr>
            <a:picLocks noChangeAspect="1"/>
          </p:cNvPicPr>
          <p:nvPr/>
        </p:nvPicPr>
        <p:blipFill>
          <a:blip r:embed="rId4" cstate="print"/>
          <a:srcRect/>
          <a:stretch>
            <a:fillRect/>
          </a:stretch>
        </p:blipFill>
        <p:spPr bwMode="auto">
          <a:xfrm>
            <a:off x="611560" y="6271253"/>
            <a:ext cx="714380" cy="398107"/>
          </a:xfrm>
          <a:prstGeom prst="rect">
            <a:avLst/>
          </a:prstGeom>
          <a:noFill/>
          <a:ln w="9525">
            <a:noFill/>
            <a:miter lim="800000"/>
            <a:headEnd/>
            <a:tailEnd/>
          </a:ln>
        </p:spPr>
      </p:pic>
      <p:sp>
        <p:nvSpPr>
          <p:cNvPr id="10" name="Rectangle 9"/>
          <p:cNvSpPr/>
          <p:nvPr/>
        </p:nvSpPr>
        <p:spPr>
          <a:xfrm>
            <a:off x="1325940" y="6310784"/>
            <a:ext cx="1643058" cy="246221"/>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Digital Archive #5096</a:t>
            </a:r>
            <a:endParaRPr lang="en-CA" sz="1000" dirty="0">
              <a:latin typeface="Verdana" pitchFamily="34" charset="0"/>
              <a:ea typeface="Verdana" pitchFamily="34" charset="0"/>
              <a:cs typeface="Verdana" pitchFamily="34" charset="0"/>
            </a:endParaRPr>
          </a:p>
        </p:txBody>
      </p:sp>
      <p:pic>
        <p:nvPicPr>
          <p:cNvPr id="19" name="Picture 3" descr="Library Logo B&amp;W-transparent.tif"/>
          <p:cNvPicPr>
            <a:picLocks noChangeAspect="1"/>
          </p:cNvPicPr>
          <p:nvPr/>
        </p:nvPicPr>
        <p:blipFill>
          <a:blip r:embed="rId4" cstate="print"/>
          <a:srcRect/>
          <a:stretch>
            <a:fillRect/>
          </a:stretch>
        </p:blipFill>
        <p:spPr bwMode="auto">
          <a:xfrm>
            <a:off x="5214958" y="6271253"/>
            <a:ext cx="714380" cy="398107"/>
          </a:xfrm>
          <a:prstGeom prst="rect">
            <a:avLst/>
          </a:prstGeom>
          <a:noFill/>
          <a:ln w="9525">
            <a:noFill/>
            <a:miter lim="800000"/>
            <a:headEnd/>
            <a:tailEnd/>
          </a:ln>
        </p:spPr>
      </p:pic>
      <p:sp>
        <p:nvSpPr>
          <p:cNvPr id="20" name="Rectangle 19"/>
          <p:cNvSpPr/>
          <p:nvPr/>
        </p:nvSpPr>
        <p:spPr>
          <a:xfrm>
            <a:off x="5929338" y="6310784"/>
            <a:ext cx="1643058" cy="246221"/>
          </a:xfrm>
          <a:prstGeom prst="rect">
            <a:avLst/>
          </a:prstGeom>
        </p:spPr>
        <p:txBody>
          <a:bodyPr wrap="square">
            <a:spAutoFit/>
          </a:bodyPr>
          <a:lstStyle/>
          <a:p>
            <a:r>
              <a:rPr lang="en-CA" sz="1000" dirty="0" smtClean="0">
                <a:latin typeface="Verdana" pitchFamily="34" charset="0"/>
                <a:ea typeface="Verdana" pitchFamily="34" charset="0"/>
                <a:cs typeface="Verdana" pitchFamily="34" charset="0"/>
              </a:rPr>
              <a:t>Digital Archive #4732</a:t>
            </a:r>
            <a:endParaRPr lang="en-CA" sz="1000" dirty="0">
              <a:latin typeface="Verdana" pitchFamily="34" charset="0"/>
              <a:ea typeface="Verdana" pitchFamily="34" charset="0"/>
              <a:cs typeface="Verdana" pitchFamily="34" charset="0"/>
            </a:endParaRPr>
          </a:p>
        </p:txBody>
      </p:sp>
      <p:pic>
        <p:nvPicPr>
          <p:cNvPr id="14" name="Picture 13" descr="Turenne_Crossing_Destroyed_Huts.jpg"/>
          <p:cNvPicPr>
            <a:picLocks noChangeAspect="1"/>
          </p:cNvPicPr>
          <p:nvPr/>
        </p:nvPicPr>
        <p:blipFill>
          <a:blip r:embed="rId5" cstate="print"/>
          <a:stretch>
            <a:fillRect/>
          </a:stretch>
        </p:blipFill>
        <p:spPr>
          <a:xfrm>
            <a:off x="5143503" y="1239821"/>
            <a:ext cx="3778261" cy="4858035"/>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5049978" y="550421"/>
            <a:ext cx="3428311" cy="646331"/>
          </a:xfrm>
          <a:prstGeom prst="rect">
            <a:avLst/>
          </a:prstGeom>
          <a:noFill/>
        </p:spPr>
        <p:txBody>
          <a:bodyPr wrap="none" rtlCol="0">
            <a:spAutoFit/>
          </a:bodyPr>
          <a:lstStyle/>
          <a:p>
            <a:r>
              <a:rPr lang="en-CA" dirty="0" smtClean="0">
                <a:latin typeface="Verdana" pitchFamily="34" charset="0"/>
                <a:ea typeface="Verdana" pitchFamily="34" charset="0"/>
                <a:cs typeface="Verdana" pitchFamily="34" charset="0"/>
              </a:rPr>
              <a:t>Fingerprints and Footprints:</a:t>
            </a:r>
          </a:p>
          <a:p>
            <a:r>
              <a:rPr lang="en-CA" dirty="0" smtClean="0">
                <a:latin typeface="Verdana" pitchFamily="34" charset="0"/>
                <a:ea typeface="Verdana" pitchFamily="34" charset="0"/>
                <a:cs typeface="Verdana" pitchFamily="34" charset="0"/>
              </a:rPr>
              <a:t>Camouflage Discipline</a:t>
            </a:r>
            <a:endParaRPr lang="en-CA" dirty="0">
              <a:latin typeface="Verdana" pitchFamily="34" charset="0"/>
              <a:ea typeface="Verdana" pitchFamily="34" charset="0"/>
              <a:cs typeface="Verdana" pitchFamily="34" charset="0"/>
            </a:endParaRPr>
          </a:p>
        </p:txBody>
      </p:sp>
      <p:sp>
        <p:nvSpPr>
          <p:cNvPr id="3" name="Oval 2"/>
          <p:cNvSpPr/>
          <p:nvPr/>
        </p:nvSpPr>
        <p:spPr>
          <a:xfrm rot="2224475">
            <a:off x="1279952" y="2331461"/>
            <a:ext cx="2088723" cy="965210"/>
          </a:xfrm>
          <a:prstGeom prst="ellipse">
            <a:avLst/>
          </a:prstGeom>
          <a:noFill/>
          <a:ln w="38100">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rot="18958474">
            <a:off x="6836796" y="863253"/>
            <a:ext cx="1068244" cy="4670017"/>
          </a:xfrm>
          <a:prstGeom prst="ellipse">
            <a:avLst/>
          </a:prstGeom>
          <a:noFill/>
          <a:ln w="38100">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ight Arrow 8"/>
          <p:cNvSpPr/>
          <p:nvPr/>
        </p:nvSpPr>
        <p:spPr>
          <a:xfrm rot="7356801">
            <a:off x="6450539" y="1504259"/>
            <a:ext cx="514724" cy="423068"/>
          </a:xfrm>
          <a:prstGeom prst="rightArrow">
            <a:avLst/>
          </a:prstGeom>
          <a:solidFill>
            <a:schemeClr val="bg1"/>
          </a:solidFill>
          <a:ln>
            <a:solidFill>
              <a:schemeClr val="bg1"/>
            </a:solidFill>
          </a:ln>
          <a:effectLst>
            <a:outerShdw blurRad="50800" dist="1016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8541" y="581779"/>
            <a:ext cx="2361891" cy="1323439"/>
          </a:xfrm>
          <a:prstGeom prst="rect">
            <a:avLst/>
          </a:prstGeom>
          <a:noFill/>
        </p:spPr>
        <p:txBody>
          <a:bodyPr wrap="square" rtlCol="0">
            <a:spAutoFit/>
          </a:bodyPr>
          <a:lstStyle/>
          <a:p>
            <a:r>
              <a:rPr lang="en-CA" sz="1600" b="1" dirty="0" smtClean="0">
                <a:latin typeface="Verdana" panose="020B0604030504040204" pitchFamily="34" charset="0"/>
                <a:ea typeface="Verdana" panose="020B0604030504040204" pitchFamily="34" charset="0"/>
                <a:cs typeface="Verdana" panose="020B0604030504040204" pitchFamily="34" charset="0"/>
              </a:rPr>
              <a:t>Stage 1:</a:t>
            </a:r>
          </a:p>
          <a:p>
            <a:r>
              <a:rPr lang="en-CA" sz="1600" dirty="0" smtClean="0">
                <a:latin typeface="Verdana" panose="020B0604030504040204" pitchFamily="34" charset="0"/>
                <a:ea typeface="Verdana" panose="020B0604030504040204" pitchFamily="34" charset="0"/>
                <a:cs typeface="Verdana" panose="020B0604030504040204" pitchFamily="34" charset="0"/>
              </a:rPr>
              <a:t>5-7 graves per row</a:t>
            </a:r>
          </a:p>
          <a:p>
            <a:r>
              <a:rPr lang="en-CA" sz="1600" dirty="0" smtClean="0">
                <a:latin typeface="Verdana" panose="020B0604030504040204" pitchFamily="34" charset="0"/>
                <a:ea typeface="Verdana" panose="020B0604030504040204" pitchFamily="34" charset="0"/>
                <a:cs typeface="Verdana" panose="020B0604030504040204" pitchFamily="34" charset="0"/>
              </a:rPr>
              <a:t>Symmetrical design</a:t>
            </a:r>
          </a:p>
          <a:p>
            <a:r>
              <a:rPr lang="en-CA" sz="1600" dirty="0" smtClean="0">
                <a:latin typeface="Verdana" panose="020B0604030504040204" pitchFamily="34" charset="0"/>
                <a:ea typeface="Verdana" panose="020B0604030504040204" pitchFamily="34" charset="0"/>
                <a:cs typeface="Verdana" panose="020B0604030504040204" pitchFamily="34" charset="0"/>
              </a:rPr>
              <a:t>Landscaped with crosses</a:t>
            </a:r>
            <a:endParaRPr lang="en-CA" sz="1600" dirty="0">
              <a:latin typeface="Verdana" panose="020B0604030504040204" pitchFamily="34" charset="0"/>
              <a:ea typeface="Verdana" panose="020B0604030504040204" pitchFamily="34" charset="0"/>
              <a:cs typeface="Verdana" panose="020B0604030504040204" pitchFamily="34" charset="0"/>
            </a:endParaRPr>
          </a:p>
        </p:txBody>
      </p:sp>
      <p:sp>
        <p:nvSpPr>
          <p:cNvPr id="21" name="TextBox 20"/>
          <p:cNvSpPr txBox="1"/>
          <p:nvPr/>
        </p:nvSpPr>
        <p:spPr>
          <a:xfrm>
            <a:off x="6098541" y="1877923"/>
            <a:ext cx="2953053" cy="1077218"/>
          </a:xfrm>
          <a:prstGeom prst="rect">
            <a:avLst/>
          </a:prstGeom>
          <a:noFill/>
        </p:spPr>
        <p:txBody>
          <a:bodyPr wrap="square" rtlCol="0">
            <a:spAutoFit/>
          </a:bodyPr>
          <a:lstStyle/>
          <a:p>
            <a:r>
              <a:rPr lang="en-CA" sz="1600" b="1" dirty="0" smtClean="0">
                <a:latin typeface="Verdana" panose="020B0604030504040204" pitchFamily="34" charset="0"/>
                <a:ea typeface="Verdana" panose="020B0604030504040204" pitchFamily="34" charset="0"/>
                <a:cs typeface="Verdana" panose="020B0604030504040204" pitchFamily="34" charset="0"/>
              </a:rPr>
              <a:t>Stage 2:</a:t>
            </a:r>
          </a:p>
          <a:p>
            <a:r>
              <a:rPr lang="en-CA" sz="1600" dirty="0" smtClean="0">
                <a:latin typeface="Verdana" panose="020B0604030504040204" pitchFamily="34" charset="0"/>
                <a:ea typeface="Verdana" panose="020B0604030504040204" pitchFamily="34" charset="0"/>
                <a:cs typeface="Verdana" panose="020B0604030504040204" pitchFamily="34" charset="0"/>
              </a:rPr>
              <a:t>5-7 graves in straight rows</a:t>
            </a:r>
          </a:p>
          <a:p>
            <a:r>
              <a:rPr lang="en-CA" sz="1600" dirty="0" smtClean="0">
                <a:latin typeface="Verdana" panose="020B0604030504040204" pitchFamily="34" charset="0"/>
                <a:ea typeface="Verdana" panose="020B0604030504040204" pitchFamily="34" charset="0"/>
                <a:cs typeface="Verdana" panose="020B0604030504040204" pitchFamily="34" charset="0"/>
              </a:rPr>
              <a:t>Less attention to landscaping</a:t>
            </a:r>
            <a:endParaRPr lang="en-CA" sz="1600" dirty="0">
              <a:latin typeface="Verdana" panose="020B0604030504040204" pitchFamily="34" charset="0"/>
              <a:ea typeface="Verdana" panose="020B0604030504040204" pitchFamily="34" charset="0"/>
              <a:cs typeface="Verdana" panose="020B0604030504040204" pitchFamily="34" charset="0"/>
            </a:endParaRPr>
          </a:p>
        </p:txBody>
      </p:sp>
      <p:sp>
        <p:nvSpPr>
          <p:cNvPr id="22" name="TextBox 21"/>
          <p:cNvSpPr txBox="1"/>
          <p:nvPr/>
        </p:nvSpPr>
        <p:spPr>
          <a:xfrm>
            <a:off x="6098541" y="3030051"/>
            <a:ext cx="2953053" cy="1323439"/>
          </a:xfrm>
          <a:prstGeom prst="rect">
            <a:avLst/>
          </a:prstGeom>
          <a:noFill/>
        </p:spPr>
        <p:txBody>
          <a:bodyPr wrap="none" rtlCol="0">
            <a:spAutoFit/>
          </a:bodyPr>
          <a:lstStyle/>
          <a:p>
            <a:r>
              <a:rPr lang="en-CA" sz="1600" b="1" dirty="0" smtClean="0">
                <a:latin typeface="Verdana" panose="020B0604030504040204" pitchFamily="34" charset="0"/>
                <a:ea typeface="Verdana" panose="020B0604030504040204" pitchFamily="34" charset="0"/>
                <a:cs typeface="Verdana" panose="020B0604030504040204" pitchFamily="34" charset="0"/>
              </a:rPr>
              <a:t>Stage 3:</a:t>
            </a:r>
          </a:p>
          <a:p>
            <a:r>
              <a:rPr lang="en-CA" sz="1600" dirty="0" smtClean="0">
                <a:latin typeface="Verdana" panose="020B0604030504040204" pitchFamily="34" charset="0"/>
                <a:ea typeface="Verdana" panose="020B0604030504040204" pitchFamily="34" charset="0"/>
                <a:cs typeface="Verdana" panose="020B0604030504040204" pitchFamily="34" charset="0"/>
              </a:rPr>
              <a:t>Doubles existing size</a:t>
            </a:r>
          </a:p>
          <a:p>
            <a:r>
              <a:rPr lang="en-CA" sz="1600" dirty="0" smtClean="0">
                <a:latin typeface="Verdana" panose="020B0604030504040204" pitchFamily="34" charset="0"/>
                <a:ea typeface="Verdana" panose="020B0604030504040204" pitchFamily="34" charset="0"/>
                <a:cs typeface="Verdana" panose="020B0604030504040204" pitchFamily="34" charset="0"/>
              </a:rPr>
              <a:t>Up to 15 graves per row</a:t>
            </a:r>
          </a:p>
          <a:p>
            <a:r>
              <a:rPr lang="en-CA" sz="1600" dirty="0" smtClean="0">
                <a:latin typeface="Verdana" panose="020B0604030504040204" pitchFamily="34" charset="0"/>
                <a:ea typeface="Verdana" panose="020B0604030504040204" pitchFamily="34" charset="0"/>
                <a:cs typeface="Verdana" panose="020B0604030504040204" pitchFamily="34" charset="0"/>
              </a:rPr>
              <a:t>No crosses or landscaping</a:t>
            </a:r>
          </a:p>
          <a:p>
            <a:r>
              <a:rPr lang="en-CA" sz="1600" dirty="0" smtClean="0">
                <a:latin typeface="Verdana" panose="020B0604030504040204" pitchFamily="34" charset="0"/>
                <a:ea typeface="Verdana" panose="020B0604030504040204" pitchFamily="34" charset="0"/>
                <a:cs typeface="Verdana" panose="020B0604030504040204" pitchFamily="34" charset="0"/>
              </a:rPr>
              <a:t>Access road added</a:t>
            </a:r>
            <a:endParaRPr lang="en-CA" sz="16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xtBox 22"/>
          <p:cNvSpPr txBox="1"/>
          <p:nvPr/>
        </p:nvSpPr>
        <p:spPr>
          <a:xfrm>
            <a:off x="6084169" y="4398203"/>
            <a:ext cx="2967426" cy="1323439"/>
          </a:xfrm>
          <a:prstGeom prst="rect">
            <a:avLst/>
          </a:prstGeom>
          <a:noFill/>
        </p:spPr>
        <p:txBody>
          <a:bodyPr wrap="square" rtlCol="0">
            <a:spAutoFit/>
          </a:bodyPr>
          <a:lstStyle/>
          <a:p>
            <a:r>
              <a:rPr lang="en-CA" sz="1600" b="1" dirty="0" smtClean="0">
                <a:latin typeface="Verdana" panose="020B0604030504040204" pitchFamily="34" charset="0"/>
                <a:ea typeface="Verdana" panose="020B0604030504040204" pitchFamily="34" charset="0"/>
                <a:cs typeface="Verdana" panose="020B0604030504040204" pitchFamily="34" charset="0"/>
              </a:rPr>
              <a:t>Stage 4:</a:t>
            </a:r>
          </a:p>
          <a:p>
            <a:r>
              <a:rPr lang="en-CA" sz="1600" dirty="0" smtClean="0">
                <a:latin typeface="Verdana" panose="020B0604030504040204" pitchFamily="34" charset="0"/>
                <a:ea typeface="Verdana" panose="020B0604030504040204" pitchFamily="34" charset="0"/>
                <a:cs typeface="Verdana" panose="020B0604030504040204" pitchFamily="34" charset="0"/>
              </a:rPr>
              <a:t>Not in use yet</a:t>
            </a:r>
          </a:p>
          <a:p>
            <a:r>
              <a:rPr lang="en-CA" sz="1600" dirty="0" smtClean="0">
                <a:latin typeface="Verdana" panose="020B0604030504040204" pitchFamily="34" charset="0"/>
                <a:ea typeface="Verdana" panose="020B0604030504040204" pitchFamily="34" charset="0"/>
                <a:cs typeface="Verdana" panose="020B0604030504040204" pitchFamily="34" charset="0"/>
              </a:rPr>
              <a:t>Size cleared indicates expectation of more casualties</a:t>
            </a:r>
            <a:endParaRPr lang="en-CA" sz="1600"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p:cNvSpPr txBox="1"/>
          <p:nvPr/>
        </p:nvSpPr>
        <p:spPr>
          <a:xfrm>
            <a:off x="6084168" y="5766355"/>
            <a:ext cx="2015295" cy="830997"/>
          </a:xfrm>
          <a:prstGeom prst="rect">
            <a:avLst/>
          </a:prstGeom>
          <a:noFill/>
        </p:spPr>
        <p:txBody>
          <a:bodyPr wrap="none" rtlCol="0">
            <a:spAutoFit/>
          </a:bodyPr>
          <a:lstStyle/>
          <a:p>
            <a:r>
              <a:rPr lang="en-CA" sz="1600" b="1" dirty="0">
                <a:latin typeface="Verdana" panose="020B0604030504040204" pitchFamily="34" charset="0"/>
                <a:ea typeface="Verdana" panose="020B0604030504040204" pitchFamily="34" charset="0"/>
                <a:cs typeface="Verdana" panose="020B0604030504040204" pitchFamily="34" charset="0"/>
              </a:rPr>
              <a:t>m</a:t>
            </a:r>
            <a:r>
              <a:rPr lang="en-CA" sz="1600" b="1" dirty="0" smtClean="0">
                <a:latin typeface="Verdana" panose="020B0604030504040204" pitchFamily="34" charset="0"/>
                <a:ea typeface="Verdana" panose="020B0604030504040204" pitchFamily="34" charset="0"/>
                <a:cs typeface="Verdana" panose="020B0604030504040204" pitchFamily="34" charset="0"/>
              </a:rPr>
              <a:t>orale down</a:t>
            </a:r>
          </a:p>
          <a:p>
            <a:r>
              <a:rPr lang="en-CA" sz="1600" b="1" dirty="0">
                <a:latin typeface="Verdana" panose="020B0604030504040204" pitchFamily="34" charset="0"/>
                <a:ea typeface="Verdana" panose="020B0604030504040204" pitchFamily="34" charset="0"/>
                <a:cs typeface="Verdana" panose="020B0604030504040204" pitchFamily="34" charset="0"/>
              </a:rPr>
              <a:t>r</a:t>
            </a:r>
            <a:r>
              <a:rPr lang="en-CA" sz="1600" b="1" dirty="0" smtClean="0">
                <a:latin typeface="Verdana" panose="020B0604030504040204" pitchFamily="34" charset="0"/>
                <a:ea typeface="Verdana" panose="020B0604030504040204" pitchFamily="34" charset="0"/>
                <a:cs typeface="Verdana" panose="020B0604030504040204" pitchFamily="34" charset="0"/>
              </a:rPr>
              <a:t>esources down</a:t>
            </a:r>
          </a:p>
          <a:p>
            <a:r>
              <a:rPr lang="en-CA" sz="1600" b="1" dirty="0" smtClean="0">
                <a:latin typeface="Verdana" panose="020B0604030504040204" pitchFamily="34" charset="0"/>
                <a:ea typeface="Verdana" panose="020B0604030504040204" pitchFamily="34" charset="0"/>
                <a:cs typeface="Verdana" panose="020B0604030504040204" pitchFamily="34" charset="0"/>
              </a:rPr>
              <a:t>casualties up</a:t>
            </a:r>
            <a:endParaRPr lang="en-CA" sz="1600"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3795" y="1212521"/>
            <a:ext cx="5662721" cy="5259967"/>
          </a:xfrm>
          <a:prstGeom prst="rect">
            <a:avLst/>
          </a:prstGeom>
          <a:ln>
            <a:solidFill>
              <a:schemeClr val="tx1"/>
            </a:solidFill>
          </a:ln>
          <a:effectLst>
            <a:outerShdw blurRad="50800" dist="127000" dir="3000000" algn="ctr" rotWithShape="0">
              <a:srgbClr val="000000">
                <a:alpha val="43137"/>
              </a:srgbClr>
            </a:outerShdw>
          </a:effectLst>
        </p:spPr>
      </p:pic>
      <p:sp>
        <p:nvSpPr>
          <p:cNvPr id="26" name="Oval 25"/>
          <p:cNvSpPr/>
          <p:nvPr/>
        </p:nvSpPr>
        <p:spPr>
          <a:xfrm rot="21222060">
            <a:off x="637606" y="1459887"/>
            <a:ext cx="3177529" cy="741457"/>
          </a:xfrm>
          <a:prstGeom prst="ellipse">
            <a:avLst/>
          </a:prstGeom>
          <a:noFill/>
          <a:ln w="38100">
            <a:solidFill>
              <a:srgbClr val="C00000"/>
            </a:solidFill>
          </a:ln>
          <a:effectLst>
            <a:outerShdw blurRad="50800" dist="889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p:cNvSpPr txBox="1"/>
          <p:nvPr/>
        </p:nvSpPr>
        <p:spPr>
          <a:xfrm>
            <a:off x="2795388" y="1253757"/>
            <a:ext cx="3227982" cy="369332"/>
          </a:xfrm>
          <a:prstGeom prst="rect">
            <a:avLst/>
          </a:prstGeom>
          <a:noFill/>
        </p:spPr>
        <p:txBody>
          <a:bodyPr wrap="square">
            <a:spAutoFit/>
          </a:bodyPr>
          <a:lstStyle/>
          <a:p>
            <a:pPr>
              <a:defRPr/>
            </a:pPr>
            <a:r>
              <a:rPr lang="en-CA"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Psychological Analysis</a:t>
            </a:r>
            <a:endParaRPr lang="en-CA" b="1"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20" name="TextBox 19"/>
          <p:cNvSpPr txBox="1"/>
          <p:nvPr/>
        </p:nvSpPr>
        <p:spPr>
          <a:xfrm>
            <a:off x="123464" y="97468"/>
            <a:ext cx="8928130" cy="523220"/>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Aerial Photograph Interpretation 101 </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8" name="Rectangle 7"/>
          <p:cNvSpPr/>
          <p:nvPr/>
        </p:nvSpPr>
        <p:spPr>
          <a:xfrm>
            <a:off x="4552032" y="6546854"/>
            <a:ext cx="1444626" cy="246221"/>
          </a:xfrm>
          <a:prstGeom prst="rect">
            <a:avLst/>
          </a:prstGeom>
        </p:spPr>
        <p:txBody>
          <a:bodyPr wrap="none">
            <a:spAutoFit/>
          </a:bodyPr>
          <a:lstStyle/>
          <a:p>
            <a:r>
              <a:rPr lang="en-CA" sz="1000" dirty="0" smtClean="0">
                <a:latin typeface="Verdana" pitchFamily="34" charset="0"/>
              </a:rPr>
              <a:t>(</a:t>
            </a:r>
            <a:r>
              <a:rPr lang="en-CA" sz="1000" dirty="0" err="1" smtClean="0">
                <a:latin typeface="Verdana" pitchFamily="34" charset="0"/>
              </a:rPr>
              <a:t>Stichelbaut</a:t>
            </a:r>
            <a:r>
              <a:rPr lang="en-CA" sz="1000" dirty="0" smtClean="0">
                <a:latin typeface="Verdana" pitchFamily="34" charset="0"/>
              </a:rPr>
              <a:t>, 2013)</a:t>
            </a:r>
            <a:endParaRPr lang="en-CA" sz="1000" dirty="0"/>
          </a:p>
        </p:txBody>
      </p:sp>
      <p:sp>
        <p:nvSpPr>
          <p:cNvPr id="12" name="TextBox 11"/>
          <p:cNvSpPr txBox="1"/>
          <p:nvPr/>
        </p:nvSpPr>
        <p:spPr>
          <a:xfrm>
            <a:off x="107504" y="562704"/>
            <a:ext cx="3711272" cy="369332"/>
          </a:xfrm>
          <a:prstGeom prst="rect">
            <a:avLst/>
          </a:prstGeom>
          <a:noFill/>
        </p:spPr>
        <p:txBody>
          <a:bodyPr wrap="none" rtlCol="0">
            <a:spAutoFit/>
          </a:bodyPr>
          <a:lstStyle/>
          <a:p>
            <a:r>
              <a:rPr lang="en-CA"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Putting Them on the Couch</a:t>
            </a:r>
            <a:endParaRPr lang="en-CA"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2" name="TextBox 1"/>
          <p:cNvSpPr txBox="1"/>
          <p:nvPr/>
        </p:nvSpPr>
        <p:spPr>
          <a:xfrm>
            <a:off x="849693" y="807280"/>
            <a:ext cx="2969083" cy="307777"/>
          </a:xfrm>
          <a:prstGeom prst="rect">
            <a:avLst/>
          </a:prstGeom>
          <a:noFill/>
        </p:spPr>
        <p:txBody>
          <a:bodyPr wrap="none" rtlCol="0">
            <a:spAutoFit/>
          </a:bodyPr>
          <a:lstStyle/>
          <a:p>
            <a:r>
              <a:rPr lang="en-CA" sz="1400" dirty="0" smtClean="0"/>
              <a:t>…and looking at the bigger picture.</a:t>
            </a:r>
            <a:endParaRPr lang="en-CA" sz="1400" dirty="0"/>
          </a:p>
        </p:txBody>
      </p:sp>
      <p:sp>
        <p:nvSpPr>
          <p:cNvPr id="14" name="Down Arrow 13"/>
          <p:cNvSpPr/>
          <p:nvPr/>
        </p:nvSpPr>
        <p:spPr>
          <a:xfrm rot="21214624">
            <a:off x="2806584" y="1899693"/>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Down Arrow 14"/>
          <p:cNvSpPr/>
          <p:nvPr/>
        </p:nvSpPr>
        <p:spPr>
          <a:xfrm rot="20775716">
            <a:off x="1809008" y="1993387"/>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Down Arrow 15"/>
          <p:cNvSpPr/>
          <p:nvPr/>
        </p:nvSpPr>
        <p:spPr>
          <a:xfrm rot="9491546">
            <a:off x="4069190" y="3269290"/>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Down Arrow 12"/>
          <p:cNvSpPr/>
          <p:nvPr/>
        </p:nvSpPr>
        <p:spPr>
          <a:xfrm rot="1380732">
            <a:off x="4302001" y="1741423"/>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Freeform 8"/>
          <p:cNvSpPr/>
          <p:nvPr/>
        </p:nvSpPr>
        <p:spPr>
          <a:xfrm>
            <a:off x="3420811" y="2309971"/>
            <a:ext cx="1439221" cy="470957"/>
          </a:xfrm>
          <a:custGeom>
            <a:avLst/>
            <a:gdLst>
              <a:gd name="connsiteX0" fmla="*/ 0 w 893618"/>
              <a:gd name="connsiteY0" fmla="*/ 62345 h 374072"/>
              <a:gd name="connsiteX1" fmla="*/ 207818 w 893618"/>
              <a:gd name="connsiteY1" fmla="*/ 374072 h 374072"/>
              <a:gd name="connsiteX2" fmla="*/ 893618 w 893618"/>
              <a:gd name="connsiteY2" fmla="*/ 290945 h 374072"/>
              <a:gd name="connsiteX3" fmla="*/ 685800 w 893618"/>
              <a:gd name="connsiteY3" fmla="*/ 0 h 374072"/>
              <a:gd name="connsiteX4" fmla="*/ 0 w 893618"/>
              <a:gd name="connsiteY4" fmla="*/ 62345 h 37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618" h="374072">
                <a:moveTo>
                  <a:pt x="0" y="62345"/>
                </a:moveTo>
                <a:lnTo>
                  <a:pt x="207818" y="374072"/>
                </a:lnTo>
                <a:lnTo>
                  <a:pt x="893618" y="290945"/>
                </a:lnTo>
                <a:lnTo>
                  <a:pt x="685800" y="0"/>
                </a:lnTo>
                <a:lnTo>
                  <a:pt x="0" y="62345"/>
                </a:lnTo>
                <a:close/>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Freeform 9"/>
          <p:cNvSpPr/>
          <p:nvPr/>
        </p:nvSpPr>
        <p:spPr>
          <a:xfrm>
            <a:off x="2594265" y="2420888"/>
            <a:ext cx="1113639" cy="457504"/>
          </a:xfrm>
          <a:custGeom>
            <a:avLst/>
            <a:gdLst>
              <a:gd name="connsiteX0" fmla="*/ 0 w 675409"/>
              <a:gd name="connsiteY0" fmla="*/ 31173 h 363682"/>
              <a:gd name="connsiteX1" fmla="*/ 218209 w 675409"/>
              <a:gd name="connsiteY1" fmla="*/ 363682 h 363682"/>
              <a:gd name="connsiteX2" fmla="*/ 675409 w 675409"/>
              <a:gd name="connsiteY2" fmla="*/ 280554 h 363682"/>
              <a:gd name="connsiteX3" fmla="*/ 467591 w 675409"/>
              <a:gd name="connsiteY3" fmla="*/ 0 h 363682"/>
              <a:gd name="connsiteX4" fmla="*/ 0 w 675409"/>
              <a:gd name="connsiteY4" fmla="*/ 31173 h 363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09" h="363682">
                <a:moveTo>
                  <a:pt x="0" y="31173"/>
                </a:moveTo>
                <a:lnTo>
                  <a:pt x="218209" y="363682"/>
                </a:lnTo>
                <a:lnTo>
                  <a:pt x="675409" y="280554"/>
                </a:lnTo>
                <a:lnTo>
                  <a:pt x="467591" y="0"/>
                </a:lnTo>
                <a:lnTo>
                  <a:pt x="0" y="3117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Freeform 10"/>
          <p:cNvSpPr/>
          <p:nvPr/>
        </p:nvSpPr>
        <p:spPr>
          <a:xfrm>
            <a:off x="1619672" y="2492896"/>
            <a:ext cx="1717479" cy="958016"/>
          </a:xfrm>
          <a:custGeom>
            <a:avLst/>
            <a:gdLst>
              <a:gd name="connsiteX0" fmla="*/ 0 w 1132609"/>
              <a:gd name="connsiteY0" fmla="*/ 62346 h 644237"/>
              <a:gd name="connsiteX1" fmla="*/ 394855 w 1132609"/>
              <a:gd name="connsiteY1" fmla="*/ 644237 h 644237"/>
              <a:gd name="connsiteX2" fmla="*/ 1132609 w 1132609"/>
              <a:gd name="connsiteY2" fmla="*/ 592282 h 644237"/>
              <a:gd name="connsiteX3" fmla="*/ 623455 w 1132609"/>
              <a:gd name="connsiteY3" fmla="*/ 0 h 644237"/>
              <a:gd name="connsiteX4" fmla="*/ 0 w 1132609"/>
              <a:gd name="connsiteY4" fmla="*/ 62346 h 644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609" h="644237">
                <a:moveTo>
                  <a:pt x="0" y="62346"/>
                </a:moveTo>
                <a:lnTo>
                  <a:pt x="394855" y="644237"/>
                </a:lnTo>
                <a:lnTo>
                  <a:pt x="1132609" y="592282"/>
                </a:lnTo>
                <a:lnTo>
                  <a:pt x="623455" y="0"/>
                </a:lnTo>
                <a:lnTo>
                  <a:pt x="0" y="62346"/>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Freeform 16"/>
          <p:cNvSpPr/>
          <p:nvPr/>
        </p:nvSpPr>
        <p:spPr>
          <a:xfrm>
            <a:off x="2974708" y="2710387"/>
            <a:ext cx="2173355" cy="646605"/>
          </a:xfrm>
          <a:custGeom>
            <a:avLst/>
            <a:gdLst>
              <a:gd name="connsiteX0" fmla="*/ 0 w 1298864"/>
              <a:gd name="connsiteY0" fmla="*/ 135082 h 446809"/>
              <a:gd name="connsiteX1" fmla="*/ 228600 w 1298864"/>
              <a:gd name="connsiteY1" fmla="*/ 446809 h 446809"/>
              <a:gd name="connsiteX2" fmla="*/ 1298864 w 1298864"/>
              <a:gd name="connsiteY2" fmla="*/ 301336 h 446809"/>
              <a:gd name="connsiteX3" fmla="*/ 1122218 w 1298864"/>
              <a:gd name="connsiteY3" fmla="*/ 0 h 446809"/>
              <a:gd name="connsiteX4" fmla="*/ 0 w 1298864"/>
              <a:gd name="connsiteY4" fmla="*/ 135082 h 446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864" h="446809">
                <a:moveTo>
                  <a:pt x="0" y="135082"/>
                </a:moveTo>
                <a:lnTo>
                  <a:pt x="228600" y="446809"/>
                </a:lnTo>
                <a:lnTo>
                  <a:pt x="1298864" y="301336"/>
                </a:lnTo>
                <a:lnTo>
                  <a:pt x="1122218" y="0"/>
                </a:lnTo>
                <a:lnTo>
                  <a:pt x="0" y="135082"/>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115617" y="4158298"/>
            <a:ext cx="2207218" cy="1512548"/>
          </a:xfrm>
          <a:prstGeom prst="ellipse">
            <a:avLst/>
          </a:prstGeom>
          <a:noFill/>
          <a:ln w="38100">
            <a:solidFill>
              <a:srgbClr val="C00000"/>
            </a:solidFill>
          </a:ln>
          <a:effectLst>
            <a:outerShdw blurRad="50800" dist="889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Down Arrow 23"/>
          <p:cNvSpPr/>
          <p:nvPr/>
        </p:nvSpPr>
        <p:spPr>
          <a:xfrm rot="5400000">
            <a:off x="2534146" y="3833476"/>
            <a:ext cx="500062" cy="428625"/>
          </a:xfrm>
          <a:prstGeom prst="downArrow">
            <a:avLst/>
          </a:prstGeom>
          <a:solidFill>
            <a:srgbClr val="FF0000"/>
          </a:solidFill>
          <a:ln>
            <a:solidFill>
              <a:srgbClr val="C00000"/>
            </a:solidFill>
          </a:ln>
          <a:effectLst>
            <a:outerShdw blurRad="50800" dist="101600" dir="37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150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3" grpId="0"/>
      <p:bldP spid="19" grpId="0"/>
      <p:bldP spid="26" grpId="0" animBg="1"/>
      <p:bldP spid="14" grpId="0" animBg="1"/>
      <p:bldP spid="15" grpId="0" animBg="1"/>
      <p:bldP spid="16" grpId="0" animBg="1"/>
      <p:bldP spid="13" grpId="0" animBg="1"/>
      <p:bldP spid="9" grpId="0" animBg="1"/>
      <p:bldP spid="10" grpId="0" animBg="1"/>
      <p:bldP spid="11" grpId="0" animBg="1"/>
      <p:bldP spid="17" grpId="0" animBg="1"/>
      <p:bldP spid="25"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1765430" cy="523220"/>
          </a:xfrm>
          <a:prstGeom prst="rect">
            <a:avLst/>
          </a:prstGeom>
          <a:noFill/>
        </p:spPr>
        <p:txBody>
          <a:bodyPr wrap="square" rtlCol="0">
            <a:spAutoFit/>
          </a:bodyPr>
          <a:lstStyle/>
          <a:p>
            <a:r>
              <a:rPr lang="en-CA" sz="2800" b="1"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Legacy</a:t>
            </a:r>
            <a:endParaRPr lang="en-CA" sz="2800"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32040" y="260648"/>
            <a:ext cx="3916756" cy="3528392"/>
          </a:xfrm>
          <a:prstGeom prst="rect">
            <a:avLst/>
          </a:prstGeom>
          <a:ln>
            <a:solidFill>
              <a:schemeClr val="tx1"/>
            </a:solidFill>
          </a:ln>
          <a:effectLst>
            <a:outerShdw blurRad="50800" dist="127000" dir="3000000" algn="ctr" rotWithShape="0">
              <a:srgbClr val="000000">
                <a:alpha val="43137"/>
              </a:srgbClr>
            </a:outerShdw>
          </a:effectLst>
        </p:spPr>
      </p:pic>
      <p:pic>
        <p:nvPicPr>
          <p:cNvPr id="13" name="Picture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4496" y="908720"/>
            <a:ext cx="3727464" cy="2795598"/>
          </a:xfrm>
          <a:prstGeom prst="rect">
            <a:avLst/>
          </a:prstGeom>
          <a:ln>
            <a:solidFill>
              <a:schemeClr val="tx1"/>
            </a:solidFill>
          </a:ln>
          <a:effectLst>
            <a:outerShdw blurRad="50800" dist="127000" dir="3000000" algn="ctr" rotWithShape="0">
              <a:srgbClr val="000000">
                <a:alpha val="43137"/>
              </a:srgbClr>
            </a:outerShdw>
          </a:effectLst>
        </p:spPr>
      </p:pic>
      <p:pic>
        <p:nvPicPr>
          <p:cNvPr id="12" name="Picture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1418" y="692696"/>
            <a:ext cx="1513114" cy="1008112"/>
          </a:xfrm>
          <a:prstGeom prst="rect">
            <a:avLst/>
          </a:prstGeom>
          <a:ln>
            <a:solidFill>
              <a:schemeClr val="tx1"/>
            </a:solidFill>
          </a:ln>
          <a:effectLst>
            <a:outerShdw blurRad="50800" dist="127000" dir="5400000" algn="ctr" rotWithShape="0">
              <a:srgbClr val="000000">
                <a:alpha val="43137"/>
              </a:srgbClr>
            </a:outerShdw>
          </a:effectLst>
        </p:spPr>
      </p:pic>
      <p:sp>
        <p:nvSpPr>
          <p:cNvPr id="15" name="TextBox 14"/>
          <p:cNvSpPr txBox="1"/>
          <p:nvPr/>
        </p:nvSpPr>
        <p:spPr>
          <a:xfrm>
            <a:off x="1835696" y="620688"/>
            <a:ext cx="3816424" cy="276999"/>
          </a:xfrm>
          <a:prstGeom prst="rect">
            <a:avLst/>
          </a:prstGeom>
          <a:noFill/>
        </p:spPr>
        <p:txBody>
          <a:bodyPr wrap="square" rtlCol="0">
            <a:spAutoFit/>
          </a:bodyPr>
          <a:lstStyle/>
          <a:p>
            <a:r>
              <a:rPr lang="en-CA" sz="1200" dirty="0" err="1" smtClean="0">
                <a:latin typeface="Verdana" panose="020B0604030504040204" pitchFamily="34" charset="0"/>
                <a:ea typeface="Verdana" panose="020B0604030504040204" pitchFamily="34" charset="0"/>
                <a:cs typeface="Verdana" panose="020B0604030504040204" pitchFamily="34" charset="0"/>
              </a:rPr>
              <a:t>Ledegem</a:t>
            </a:r>
            <a:r>
              <a:rPr lang="en-CA" sz="1200" dirty="0" smtClean="0">
                <a:latin typeface="Verdana" panose="020B0604030504040204" pitchFamily="34" charset="0"/>
                <a:ea typeface="Verdana" panose="020B0604030504040204" pitchFamily="34" charset="0"/>
                <a:cs typeface="Verdana" panose="020B0604030504040204" pitchFamily="34" charset="0"/>
              </a:rPr>
              <a:t> Station in 2017 and in 1918</a:t>
            </a:r>
            <a:endParaRPr lang="en-US" sz="1200" dirty="0">
              <a:latin typeface="Verdana" panose="020B0604030504040204" pitchFamily="34" charset="0"/>
              <a:ea typeface="Verdana" panose="020B0604030504040204" pitchFamily="34" charset="0"/>
              <a:cs typeface="Verdana" panose="020B0604030504040204" pitchFamily="34" charset="0"/>
            </a:endParaRPr>
          </a:p>
        </p:txBody>
      </p:sp>
      <p:sp>
        <p:nvSpPr>
          <p:cNvPr id="9" name="TextBox 8"/>
          <p:cNvSpPr txBox="1"/>
          <p:nvPr/>
        </p:nvSpPr>
        <p:spPr>
          <a:xfrm>
            <a:off x="2699792" y="5355793"/>
            <a:ext cx="2880320" cy="1169551"/>
          </a:xfrm>
          <a:prstGeom prst="rect">
            <a:avLst/>
          </a:prstGeom>
          <a:noFill/>
        </p:spPr>
        <p:txBody>
          <a:bodyPr wrap="square" rtlCol="0">
            <a:spAutoFit/>
          </a:bodyPr>
          <a:lstStyle/>
          <a:p>
            <a:r>
              <a:rPr lang="en-CA" sz="1400" dirty="0" smtClean="0"/>
              <a:t>archaeologists and engineers using our maps and photos to determine where to employ ground-penetrating radar.</a:t>
            </a:r>
          </a:p>
          <a:p>
            <a:r>
              <a:rPr lang="en-CA" sz="1400" dirty="0" smtClean="0"/>
              <a:t>(France and Belgium)</a:t>
            </a:r>
          </a:p>
        </p:txBody>
      </p:sp>
      <p:pic>
        <p:nvPicPr>
          <p:cNvPr id="10"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364088" y="4269093"/>
            <a:ext cx="3312368" cy="2208245"/>
          </a:xfrm>
          <a:prstGeom prst="rect">
            <a:avLst/>
          </a:prstGeom>
          <a:ln w="12700">
            <a:solidFill>
              <a:schemeClr val="tx1"/>
            </a:solidFill>
          </a:ln>
          <a:effectLst>
            <a:outerShdw blurRad="63500" dist="101600" dir="3000000" algn="ctr" rotWithShape="0">
              <a:srgbClr val="000000">
                <a:alpha val="43137"/>
              </a:srgbClr>
            </a:outerShdw>
          </a:effectLst>
        </p:spPr>
      </p:pic>
      <p:pic>
        <p:nvPicPr>
          <p:cNvPr id="8"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987824" y="3645024"/>
            <a:ext cx="1584176" cy="1584176"/>
          </a:xfrm>
          <a:prstGeom prst="rect">
            <a:avLst/>
          </a:prstGeom>
          <a:ln>
            <a:solidFill>
              <a:schemeClr val="tx1"/>
            </a:solidFill>
          </a:ln>
          <a:effectLst>
            <a:outerShdw blurRad="50800" dist="101600" dir="3000000" algn="ctr" rotWithShape="0">
              <a:srgbClr val="000000">
                <a:alpha val="43137"/>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17568" y="3416100"/>
            <a:ext cx="2194192" cy="3109244"/>
          </a:xfrm>
          <a:prstGeom prst="rect">
            <a:avLst/>
          </a:prstGeom>
          <a:ln w="12700">
            <a:solidFill>
              <a:schemeClr val="tx1"/>
            </a:solidFill>
          </a:ln>
          <a:effectLst>
            <a:outerShdw blurRad="63500" dist="190500" dir="3000000" algn="ctr" rotWithShape="0">
              <a:srgbClr val="000000">
                <a:alpha val="43137"/>
              </a:srgbClr>
            </a:outerShdw>
          </a:effectLst>
        </p:spPr>
      </p:pic>
      <p:sp>
        <p:nvSpPr>
          <p:cNvPr id="16" name="TextBox 15"/>
          <p:cNvSpPr txBox="1"/>
          <p:nvPr/>
        </p:nvSpPr>
        <p:spPr>
          <a:xfrm>
            <a:off x="1691680" y="251356"/>
            <a:ext cx="2592376" cy="369332"/>
          </a:xfrm>
          <a:prstGeom prst="rect">
            <a:avLst/>
          </a:prstGeom>
          <a:noFill/>
        </p:spPr>
        <p:txBody>
          <a:bodyPr wrap="none" rtlCol="0">
            <a:spAutoFit/>
          </a:bodyPr>
          <a:lstStyle/>
          <a:p>
            <a:r>
              <a:rPr lang="en-CA" dirty="0" smtClean="0">
                <a:latin typeface="Verdana" pitchFamily="34" charset="0"/>
                <a:ea typeface="Verdana" pitchFamily="34" charset="0"/>
                <a:cs typeface="Verdana" pitchFamily="34" charset="0"/>
              </a:rPr>
              <a:t>Continuing Influence</a:t>
            </a:r>
            <a:endParaRPr lang="en-CA"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11438514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4"/>
          <p:cNvSpPr txBox="1">
            <a:spLocks noChangeArrowheads="1"/>
          </p:cNvSpPr>
          <p:nvPr/>
        </p:nvSpPr>
        <p:spPr bwMode="auto">
          <a:xfrm>
            <a:off x="179512" y="1662548"/>
            <a:ext cx="8928992" cy="5001369"/>
          </a:xfrm>
          <a:prstGeom prst="rect">
            <a:avLst/>
          </a:prstGeom>
          <a:noFill/>
          <a:ln w="9525">
            <a:noFill/>
            <a:miter lim="800000"/>
            <a:headEnd/>
            <a:tailEnd/>
          </a:ln>
        </p:spPr>
        <p:txBody>
          <a:bodyPr wrap="square">
            <a:spAutoFit/>
          </a:bodyPr>
          <a:lstStyle/>
          <a:p>
            <a:r>
              <a:rPr lang="en-CA" sz="1100" dirty="0">
                <a:latin typeface="Verdana" panose="020B0604030504040204" pitchFamily="34" charset="0"/>
                <a:ea typeface="Verdana" panose="020B0604030504040204" pitchFamily="34" charset="0"/>
                <a:cs typeface="Verdana" panose="020B0604030504040204" pitchFamily="34" charset="0"/>
              </a:rPr>
              <a:t>Beach, J. (2013). </a:t>
            </a:r>
            <a:r>
              <a:rPr lang="en-CA" sz="1100" i="1" dirty="0">
                <a:latin typeface="Verdana" panose="020B0604030504040204" pitchFamily="34" charset="0"/>
                <a:ea typeface="Verdana" panose="020B0604030504040204" pitchFamily="34" charset="0"/>
                <a:cs typeface="Verdana" panose="020B0604030504040204" pitchFamily="34" charset="0"/>
              </a:rPr>
              <a:t>Haig's </a:t>
            </a:r>
            <a:r>
              <a:rPr lang="en-CA" sz="1100" i="1" dirty="0" smtClean="0">
                <a:latin typeface="Verdana" panose="020B0604030504040204" pitchFamily="34" charset="0"/>
                <a:ea typeface="Verdana" panose="020B0604030504040204" pitchFamily="34" charset="0"/>
                <a:cs typeface="Verdana" panose="020B0604030504040204" pitchFamily="34" charset="0"/>
              </a:rPr>
              <a:t>intelligence: </a:t>
            </a:r>
            <a:r>
              <a:rPr lang="en-CA" sz="1100" i="1" dirty="0">
                <a:latin typeface="Verdana" panose="020B0604030504040204" pitchFamily="34" charset="0"/>
                <a:ea typeface="Verdana" panose="020B0604030504040204" pitchFamily="34" charset="0"/>
                <a:cs typeface="Verdana" panose="020B0604030504040204" pitchFamily="34" charset="0"/>
              </a:rPr>
              <a:t>GHQ and the German Army, 1916-1918</a:t>
            </a:r>
            <a:r>
              <a:rPr lang="en-CA" sz="1100" dirty="0">
                <a:latin typeface="Verdana" panose="020B0604030504040204" pitchFamily="34" charset="0"/>
                <a:ea typeface="Verdana" panose="020B0604030504040204" pitchFamily="34" charset="0"/>
                <a:cs typeface="Verdana" panose="020B0604030504040204" pitchFamily="34" charset="0"/>
              </a:rPr>
              <a:t>. Cambridge: Cambridge University Press</a:t>
            </a:r>
            <a:r>
              <a:rPr lang="en-CA" sz="1100" dirty="0" smtClean="0">
                <a:latin typeface="Verdana" panose="020B0604030504040204" pitchFamily="34" charset="0"/>
                <a:ea typeface="Verdana" panose="020B0604030504040204" pitchFamily="34" charset="0"/>
                <a:cs typeface="Verdana" panose="020B0604030504040204" pitchFamily="34" charset="0"/>
              </a:rPr>
              <a:t>.</a:t>
            </a:r>
          </a:p>
          <a:p>
            <a:endParaRPr lang="en-CA" sz="1100" dirty="0">
              <a:latin typeface="Verdana" panose="020B0604030504040204" pitchFamily="34" charset="0"/>
              <a:ea typeface="Verdana" panose="020B0604030504040204" pitchFamily="34" charset="0"/>
              <a:cs typeface="Verdana" panose="020B0604030504040204" pitchFamily="34" charset="0"/>
            </a:endParaRPr>
          </a:p>
          <a:p>
            <a:r>
              <a:rPr lang="en-CA" sz="1100" dirty="0" smtClean="0">
                <a:latin typeface="Verdana" pitchFamily="34" charset="0"/>
              </a:rPr>
              <a:t>Collier</a:t>
            </a:r>
            <a:r>
              <a:rPr lang="en-CA" sz="1100" dirty="0">
                <a:latin typeface="Verdana" pitchFamily="34" charset="0"/>
              </a:rPr>
              <a:t>, P. (January 01, 2002). The Impact on Topographic Mapping of Developments in Land and Air Survey: 1900-1939. </a:t>
            </a:r>
            <a:r>
              <a:rPr lang="en-CA" sz="1100" i="1" dirty="0">
                <a:latin typeface="Verdana" pitchFamily="34" charset="0"/>
              </a:rPr>
              <a:t>Cartography and Geographic Information Science, 29,</a:t>
            </a:r>
            <a:r>
              <a:rPr lang="en-CA" sz="1100" dirty="0">
                <a:latin typeface="Verdana" pitchFamily="34" charset="0"/>
              </a:rPr>
              <a:t>3, 155-174</a:t>
            </a:r>
            <a:r>
              <a:rPr lang="en-CA" sz="1100" dirty="0" smtClean="0">
                <a:latin typeface="Verdana" pitchFamily="34" charset="0"/>
              </a:rPr>
              <a:t>.</a:t>
            </a:r>
          </a:p>
          <a:p>
            <a:endParaRPr lang="en-CA" sz="1100" dirty="0">
              <a:latin typeface="Verdana" pitchFamily="34" charset="0"/>
            </a:endParaRPr>
          </a:p>
          <a:p>
            <a:r>
              <a:rPr lang="en-CA" sz="1100" dirty="0" smtClean="0">
                <a:latin typeface="Verdana" pitchFamily="34" charset="0"/>
              </a:rPr>
              <a:t>Dye, P. (Spring, 2009). France and the Development of British Military Aviation. </a:t>
            </a:r>
            <a:r>
              <a:rPr lang="en-CA" sz="1100" i="1" dirty="0" smtClean="0">
                <a:latin typeface="Verdana" pitchFamily="34" charset="0"/>
              </a:rPr>
              <a:t>Royal Air Force: Air Power Review, 12, 1</a:t>
            </a:r>
            <a:r>
              <a:rPr lang="en-CA" sz="1100" dirty="0" smtClean="0">
                <a:latin typeface="Verdana" pitchFamily="34" charset="0"/>
              </a:rPr>
              <a:t>, 14-26.</a:t>
            </a:r>
            <a:endParaRPr lang="en-CA" sz="1100" dirty="0">
              <a:latin typeface="Verdana" pitchFamily="34" charset="0"/>
            </a:endParaRPr>
          </a:p>
          <a:p>
            <a:r>
              <a:rPr lang="en-CA" sz="1100" dirty="0">
                <a:latin typeface="Verdana" pitchFamily="34" charset="0"/>
              </a:rPr>
              <a:t> </a:t>
            </a:r>
          </a:p>
          <a:p>
            <a:r>
              <a:rPr lang="en-CA" sz="1100" dirty="0">
                <a:latin typeface="Verdana" pitchFamily="34" charset="0"/>
              </a:rPr>
              <a:t>Finnegan, T. J., &amp; Center for Strategic Intelligence Research (U.S.). (2006). </a:t>
            </a:r>
            <a:r>
              <a:rPr lang="en-CA" sz="1100" i="1" dirty="0">
                <a:latin typeface="Verdana" pitchFamily="34" charset="0"/>
              </a:rPr>
              <a:t>Shooting the front: Allied aerial reconnaissance and photographic interpretation on the Western Front--World War I</a:t>
            </a:r>
            <a:r>
              <a:rPr lang="en-CA" sz="1100" dirty="0">
                <a:latin typeface="Verdana" pitchFamily="34" charset="0"/>
              </a:rPr>
              <a:t>. [Washington, D.C.]: Center for Strategic Intelligence Research, National Defense Intelligence College.</a:t>
            </a:r>
          </a:p>
          <a:p>
            <a:endParaRPr lang="en-CA" sz="1100" dirty="0">
              <a:latin typeface="Verdana" pitchFamily="34" charset="0"/>
            </a:endParaRPr>
          </a:p>
          <a:p>
            <a:r>
              <a:rPr lang="en-CA" sz="1100" dirty="0" err="1">
                <a:latin typeface="Verdana" pitchFamily="34" charset="0"/>
              </a:rPr>
              <a:t>Heiman</a:t>
            </a:r>
            <a:r>
              <a:rPr lang="en-CA" sz="1100" dirty="0">
                <a:latin typeface="Verdana" pitchFamily="34" charset="0"/>
              </a:rPr>
              <a:t>, Grover</a:t>
            </a:r>
            <a:r>
              <a:rPr lang="en-CA" sz="1100" dirty="0" smtClean="0">
                <a:latin typeface="Verdana" pitchFamily="34" charset="0"/>
              </a:rPr>
              <a:t>. (1972).</a:t>
            </a:r>
            <a:r>
              <a:rPr lang="en-CA" sz="1100" dirty="0">
                <a:latin typeface="Verdana" pitchFamily="34" charset="0"/>
              </a:rPr>
              <a:t> </a:t>
            </a:r>
            <a:r>
              <a:rPr lang="en-CA" sz="1100" i="1" dirty="0">
                <a:latin typeface="Verdana" pitchFamily="34" charset="0"/>
              </a:rPr>
              <a:t>Aerial Photography: </a:t>
            </a:r>
            <a:r>
              <a:rPr lang="en-CA" sz="1100" i="1" dirty="0" smtClean="0">
                <a:latin typeface="Verdana" pitchFamily="34" charset="0"/>
              </a:rPr>
              <a:t>the story </a:t>
            </a:r>
            <a:r>
              <a:rPr lang="en-CA" sz="1100" i="1" dirty="0">
                <a:latin typeface="Verdana" pitchFamily="34" charset="0"/>
              </a:rPr>
              <a:t>of </a:t>
            </a:r>
            <a:r>
              <a:rPr lang="en-CA" sz="1100" i="1" dirty="0" smtClean="0">
                <a:latin typeface="Verdana" pitchFamily="34" charset="0"/>
              </a:rPr>
              <a:t>aerial mapping </a:t>
            </a:r>
            <a:r>
              <a:rPr lang="en-CA" sz="1100" i="1" dirty="0">
                <a:latin typeface="Verdana" pitchFamily="34" charset="0"/>
              </a:rPr>
              <a:t>and </a:t>
            </a:r>
            <a:r>
              <a:rPr lang="en-CA" sz="1100" i="1" dirty="0" smtClean="0">
                <a:latin typeface="Verdana" pitchFamily="34" charset="0"/>
              </a:rPr>
              <a:t>reconnaissance.</a:t>
            </a:r>
            <a:r>
              <a:rPr lang="en-CA" sz="1100" dirty="0">
                <a:latin typeface="Verdana" pitchFamily="34" charset="0"/>
              </a:rPr>
              <a:t> </a:t>
            </a:r>
            <a:r>
              <a:rPr lang="en-CA" sz="1100" dirty="0" smtClean="0">
                <a:latin typeface="Verdana" pitchFamily="34" charset="0"/>
              </a:rPr>
              <a:t>New </a:t>
            </a:r>
            <a:r>
              <a:rPr lang="en-CA" sz="1100" dirty="0">
                <a:latin typeface="Verdana" pitchFamily="34" charset="0"/>
              </a:rPr>
              <a:t>York: The Macmillan Company </a:t>
            </a:r>
            <a:r>
              <a:rPr lang="en-CA" sz="1100" dirty="0" smtClean="0">
                <a:latin typeface="Verdana" pitchFamily="34" charset="0"/>
              </a:rPr>
              <a:t>Ltd.</a:t>
            </a:r>
            <a:endParaRPr lang="en-CA" sz="1100" dirty="0">
              <a:latin typeface="Verdana" pitchFamily="34" charset="0"/>
            </a:endParaRPr>
          </a:p>
          <a:p>
            <a:endParaRPr lang="en-CA" sz="1100" dirty="0">
              <a:latin typeface="Verdana" pitchFamily="34" charset="0"/>
            </a:endParaRPr>
          </a:p>
          <a:p>
            <a:r>
              <a:rPr lang="en-CA" sz="1100" dirty="0" smtClean="0">
                <a:latin typeface="Verdana" pitchFamily="34" charset="0"/>
              </a:rPr>
              <a:t>Ives</a:t>
            </a:r>
            <a:r>
              <a:rPr lang="en-CA" sz="1100" dirty="0">
                <a:latin typeface="Verdana" pitchFamily="34" charset="0"/>
              </a:rPr>
              <a:t>, H. E. (1920). </a:t>
            </a:r>
            <a:r>
              <a:rPr lang="en-CA" sz="1100" i="1" dirty="0">
                <a:latin typeface="Verdana" pitchFamily="34" charset="0"/>
              </a:rPr>
              <a:t>Airplane </a:t>
            </a:r>
            <a:r>
              <a:rPr lang="en-CA" sz="1100" i="1" dirty="0" smtClean="0">
                <a:latin typeface="Verdana" pitchFamily="34" charset="0"/>
              </a:rPr>
              <a:t>Photography</a:t>
            </a:r>
            <a:r>
              <a:rPr lang="en-CA" sz="1100" dirty="0">
                <a:latin typeface="Verdana" pitchFamily="34" charset="0"/>
              </a:rPr>
              <a:t>. Philadelphia: Lippincott</a:t>
            </a:r>
            <a:r>
              <a:rPr lang="en-CA" sz="1100" dirty="0" smtClean="0">
                <a:latin typeface="Verdana" pitchFamily="34" charset="0"/>
              </a:rPr>
              <a:t>.</a:t>
            </a:r>
          </a:p>
          <a:p>
            <a:endParaRPr lang="en-CA" sz="1100" dirty="0">
              <a:latin typeface="Verdana" pitchFamily="34" charset="0"/>
            </a:endParaRPr>
          </a:p>
          <a:p>
            <a:r>
              <a:rPr lang="en-CA" sz="1100" dirty="0" smtClean="0">
                <a:latin typeface="Verdana" pitchFamily="34" charset="0"/>
              </a:rPr>
              <a:t>Mead, Peter. (1983). </a:t>
            </a:r>
            <a:r>
              <a:rPr lang="en-CA" sz="1100" i="1" dirty="0" smtClean="0">
                <a:latin typeface="Verdana" pitchFamily="34" charset="0"/>
              </a:rPr>
              <a:t>The Eye in the Air: history of air observation and reconnaissance for the army, 1745-1945</a:t>
            </a:r>
            <a:r>
              <a:rPr lang="en-CA" sz="1100" dirty="0" smtClean="0">
                <a:latin typeface="Verdana" pitchFamily="34" charset="0"/>
              </a:rPr>
              <a:t>. London: H.M.S.O.</a:t>
            </a:r>
          </a:p>
          <a:p>
            <a:endParaRPr lang="en-CA" sz="1100" dirty="0" smtClean="0">
              <a:latin typeface="Verdana" pitchFamily="34" charset="0"/>
            </a:endParaRPr>
          </a:p>
          <a:p>
            <a:r>
              <a:rPr lang="en-CA" sz="1100" dirty="0" smtClean="0">
                <a:latin typeface="Verdana" pitchFamily="34" charset="0"/>
              </a:rPr>
              <a:t>Nesbit, Roy Conyers. (1997). </a:t>
            </a:r>
            <a:r>
              <a:rPr lang="en-CA" sz="1100" i="1" dirty="0" smtClean="0">
                <a:latin typeface="Verdana" pitchFamily="34" charset="0"/>
              </a:rPr>
              <a:t>Eyes of the RAF: a history of photo-reconnaissance</a:t>
            </a:r>
            <a:r>
              <a:rPr lang="en-CA" sz="1100" dirty="0" smtClean="0">
                <a:latin typeface="Verdana" pitchFamily="34" charset="0"/>
              </a:rPr>
              <a:t>. </a:t>
            </a:r>
            <a:r>
              <a:rPr lang="en-CA" sz="1100" dirty="0" err="1" smtClean="0">
                <a:latin typeface="Verdana" pitchFamily="34" charset="0"/>
              </a:rPr>
              <a:t>Godalming</a:t>
            </a:r>
            <a:r>
              <a:rPr lang="en-CA" sz="1100" dirty="0" smtClean="0">
                <a:latin typeface="Verdana" pitchFamily="34" charset="0"/>
              </a:rPr>
              <a:t>, Surrey: Bramley Books.</a:t>
            </a:r>
          </a:p>
          <a:p>
            <a:endParaRPr lang="en-CA" sz="1100" dirty="0" smtClean="0">
              <a:latin typeface="Verdana" pitchFamily="34" charset="0"/>
            </a:endParaRPr>
          </a:p>
          <a:p>
            <a:r>
              <a:rPr lang="en-CA" sz="1100" dirty="0" smtClean="0">
                <a:latin typeface="Verdana" pitchFamily="34" charset="0"/>
              </a:rPr>
              <a:t>Sinclair</a:t>
            </a:r>
            <a:r>
              <a:rPr lang="en-CA" sz="1100" dirty="0">
                <a:latin typeface="Verdana" pitchFamily="34" charset="0"/>
              </a:rPr>
              <a:t>, J.C. </a:t>
            </a:r>
            <a:r>
              <a:rPr lang="en-CA" sz="1100" dirty="0" smtClean="0">
                <a:latin typeface="Verdana" pitchFamily="34" charset="0"/>
              </a:rPr>
              <a:t>(2008). </a:t>
            </a:r>
            <a:r>
              <a:rPr lang="en-CA" sz="1100" i="1" dirty="0" smtClean="0">
                <a:latin typeface="Verdana" pitchFamily="34" charset="0"/>
              </a:rPr>
              <a:t>One Hundred Years </a:t>
            </a:r>
            <a:r>
              <a:rPr lang="en-CA" sz="1100" i="1" dirty="0">
                <a:latin typeface="Verdana" pitchFamily="34" charset="0"/>
              </a:rPr>
              <a:t>of </a:t>
            </a:r>
            <a:r>
              <a:rPr lang="en-CA" sz="1100" i="1" dirty="0" smtClean="0">
                <a:latin typeface="Verdana" pitchFamily="34" charset="0"/>
              </a:rPr>
              <a:t>Canadian Military Mapping, 1903-2003</a:t>
            </a:r>
            <a:r>
              <a:rPr lang="en-CA" sz="1100" dirty="0" smtClean="0">
                <a:latin typeface="Verdana" pitchFamily="34" charset="0"/>
              </a:rPr>
              <a:t>. Ottawa: </a:t>
            </a:r>
            <a:r>
              <a:rPr lang="en-CA" sz="1100" dirty="0" err="1" smtClean="0">
                <a:latin typeface="Verdana" pitchFamily="34" charset="0"/>
              </a:rPr>
              <a:t>Baico</a:t>
            </a:r>
            <a:r>
              <a:rPr lang="en-CA" sz="1100" dirty="0" smtClean="0">
                <a:latin typeface="Verdana" pitchFamily="34" charset="0"/>
              </a:rPr>
              <a:t> Publishing Inc.</a:t>
            </a:r>
            <a:endParaRPr lang="en-CA" sz="1100" dirty="0">
              <a:latin typeface="Verdana" pitchFamily="34" charset="0"/>
            </a:endParaRPr>
          </a:p>
          <a:p>
            <a:r>
              <a:rPr lang="en-CA" sz="1100" dirty="0">
                <a:latin typeface="Verdana" pitchFamily="34" charset="0"/>
              </a:rPr>
              <a:t> </a:t>
            </a:r>
          </a:p>
          <a:p>
            <a:r>
              <a:rPr lang="en-CA" sz="1100" dirty="0" err="1">
                <a:latin typeface="Verdana" pitchFamily="34" charset="0"/>
              </a:rPr>
              <a:t>Stichelbaut</a:t>
            </a:r>
            <a:r>
              <a:rPr lang="en-CA" sz="1100" dirty="0">
                <a:latin typeface="Verdana" pitchFamily="34" charset="0"/>
              </a:rPr>
              <a:t>, B., </a:t>
            </a:r>
            <a:r>
              <a:rPr lang="en-CA" sz="1100" dirty="0" err="1">
                <a:latin typeface="Verdana" pitchFamily="34" charset="0"/>
              </a:rPr>
              <a:t>Chielens</a:t>
            </a:r>
            <a:r>
              <a:rPr lang="en-CA" sz="1100" dirty="0">
                <a:latin typeface="Verdana" pitchFamily="34" charset="0"/>
              </a:rPr>
              <a:t>, P., In Flanders Fields Museum., Imperial War Museum (Great Britain), &amp; </a:t>
            </a:r>
            <a:r>
              <a:rPr lang="en-CA" sz="1100" dirty="0" err="1">
                <a:latin typeface="Verdana" pitchFamily="34" charset="0"/>
              </a:rPr>
              <a:t>Musée</a:t>
            </a:r>
            <a:r>
              <a:rPr lang="en-CA" sz="1100" dirty="0">
                <a:latin typeface="Verdana" pitchFamily="34" charset="0"/>
              </a:rPr>
              <a:t> royal de </a:t>
            </a:r>
            <a:r>
              <a:rPr lang="en-CA" sz="1100" dirty="0" err="1">
                <a:latin typeface="Verdana" pitchFamily="34" charset="0"/>
              </a:rPr>
              <a:t>l'Armée</a:t>
            </a:r>
            <a:r>
              <a:rPr lang="en-CA" sz="1100" dirty="0">
                <a:latin typeface="Verdana" pitchFamily="34" charset="0"/>
              </a:rPr>
              <a:t> et </a:t>
            </a:r>
            <a:r>
              <a:rPr lang="en-CA" sz="1100" dirty="0" err="1">
                <a:latin typeface="Verdana" pitchFamily="34" charset="0"/>
              </a:rPr>
              <a:t>d'histoire</a:t>
            </a:r>
            <a:r>
              <a:rPr lang="en-CA" sz="1100" dirty="0">
                <a:latin typeface="Verdana" pitchFamily="34" charset="0"/>
              </a:rPr>
              <a:t> </a:t>
            </a:r>
            <a:r>
              <a:rPr lang="en-CA" sz="1100" dirty="0" err="1">
                <a:latin typeface="Verdana" pitchFamily="34" charset="0"/>
              </a:rPr>
              <a:t>militaire</a:t>
            </a:r>
            <a:r>
              <a:rPr lang="en-CA" sz="1100" dirty="0">
                <a:latin typeface="Verdana" pitchFamily="34" charset="0"/>
              </a:rPr>
              <a:t>. (2013). </a:t>
            </a:r>
            <a:r>
              <a:rPr lang="en-CA" sz="1100" i="1" dirty="0">
                <a:latin typeface="Verdana" pitchFamily="34" charset="0"/>
              </a:rPr>
              <a:t>The Great War seen from the air in Flanders fields, 1914-1918</a:t>
            </a:r>
            <a:r>
              <a:rPr lang="en-CA" sz="1100" dirty="0">
                <a:latin typeface="Verdana" pitchFamily="34" charset="0"/>
              </a:rPr>
              <a:t>. Brussels: </a:t>
            </a:r>
            <a:r>
              <a:rPr lang="en-CA" sz="1100" dirty="0" err="1">
                <a:latin typeface="Verdana" pitchFamily="34" charset="0"/>
              </a:rPr>
              <a:t>Mercatorfonds</a:t>
            </a:r>
            <a:r>
              <a:rPr lang="en-CA" sz="1100" dirty="0">
                <a:latin typeface="Verdana" pitchFamily="34" charset="0"/>
              </a:rPr>
              <a:t>.</a:t>
            </a:r>
          </a:p>
          <a:p>
            <a:r>
              <a:rPr lang="en-CA" sz="1100" dirty="0">
                <a:latin typeface="Verdana" pitchFamily="34" charset="0"/>
              </a:rPr>
              <a:t> </a:t>
            </a:r>
          </a:p>
          <a:p>
            <a:r>
              <a:rPr lang="en-CA" sz="1100" dirty="0">
                <a:latin typeface="Verdana" pitchFamily="34" charset="0"/>
              </a:rPr>
              <a:t>Thomson, D. W. (1975). </a:t>
            </a:r>
            <a:r>
              <a:rPr lang="en-CA" sz="1100" i="1" dirty="0" err="1">
                <a:latin typeface="Verdana" pitchFamily="34" charset="0"/>
              </a:rPr>
              <a:t>Skyview</a:t>
            </a:r>
            <a:r>
              <a:rPr lang="en-CA" sz="1100" i="1" dirty="0">
                <a:latin typeface="Verdana" pitchFamily="34" charset="0"/>
              </a:rPr>
              <a:t> Canada: A story of aerial photography in Canada</a:t>
            </a:r>
            <a:r>
              <a:rPr lang="en-CA" sz="1100" dirty="0">
                <a:latin typeface="Verdana" pitchFamily="34" charset="0"/>
              </a:rPr>
              <a:t>. Ottawa: Dept. of Energy, Mines and Resources.</a:t>
            </a:r>
          </a:p>
        </p:txBody>
      </p:sp>
      <p:sp>
        <p:nvSpPr>
          <p:cNvPr id="31747" name="TextBox 5"/>
          <p:cNvSpPr txBox="1">
            <a:spLocks noChangeArrowheads="1"/>
          </p:cNvSpPr>
          <p:nvPr/>
        </p:nvSpPr>
        <p:spPr bwMode="auto">
          <a:xfrm>
            <a:off x="179512" y="1124744"/>
            <a:ext cx="1562100" cy="369888"/>
          </a:xfrm>
          <a:prstGeom prst="rect">
            <a:avLst/>
          </a:prstGeom>
          <a:noFill/>
          <a:ln w="9525">
            <a:noFill/>
            <a:miter lim="800000"/>
            <a:headEnd/>
            <a:tailEnd/>
          </a:ln>
        </p:spPr>
        <p:txBody>
          <a:bodyPr wrap="none">
            <a:spAutoFit/>
          </a:bodyPr>
          <a:lstStyle/>
          <a:p>
            <a:r>
              <a:rPr lang="en-CA" dirty="0">
                <a:latin typeface="Verdana" pitchFamily="34" charset="0"/>
              </a:rPr>
              <a:t>References:</a:t>
            </a:r>
          </a:p>
        </p:txBody>
      </p:sp>
      <p:sp>
        <p:nvSpPr>
          <p:cNvPr id="31749" name="TextBox 7"/>
          <p:cNvSpPr txBox="1">
            <a:spLocks noChangeArrowheads="1"/>
          </p:cNvSpPr>
          <p:nvPr/>
        </p:nvSpPr>
        <p:spPr bwMode="auto">
          <a:xfrm>
            <a:off x="6300192" y="116632"/>
            <a:ext cx="2539478" cy="1138773"/>
          </a:xfrm>
          <a:prstGeom prst="rect">
            <a:avLst/>
          </a:prstGeom>
          <a:noFill/>
          <a:ln w="9525">
            <a:noFill/>
            <a:miter lim="800000"/>
            <a:headEnd/>
            <a:tailEnd/>
          </a:ln>
        </p:spPr>
        <p:txBody>
          <a:bodyPr wrap="none">
            <a:spAutoFit/>
          </a:bodyPr>
          <a:lstStyle/>
          <a:p>
            <a:r>
              <a:rPr lang="en-US" sz="2000" b="1" dirty="0" err="1">
                <a:solidFill>
                  <a:schemeClr val="bg1"/>
                </a:solidFill>
                <a:effectLst>
                  <a:outerShdw blurRad="38100" dist="38100" dir="2700000" algn="tl">
                    <a:srgbClr val="000000">
                      <a:alpha val="43137"/>
                    </a:srgbClr>
                  </a:outerShdw>
                </a:effectLst>
                <a:latin typeface="Verdana" pitchFamily="34" charset="0"/>
              </a:rPr>
              <a:t>Gord</a:t>
            </a:r>
            <a:r>
              <a:rPr lang="en-US" sz="2000" b="1" dirty="0">
                <a:solidFill>
                  <a:schemeClr val="bg1"/>
                </a:solidFill>
                <a:effectLst>
                  <a:outerShdw blurRad="38100" dist="38100" dir="2700000" algn="tl">
                    <a:srgbClr val="000000">
                      <a:alpha val="43137"/>
                    </a:srgbClr>
                  </a:outerShdw>
                </a:effectLst>
                <a:latin typeface="Verdana" pitchFamily="34" charset="0"/>
              </a:rPr>
              <a:t> Beck</a:t>
            </a:r>
          </a:p>
          <a:p>
            <a:r>
              <a:rPr lang="en-US" sz="1200" b="1" dirty="0">
                <a:solidFill>
                  <a:schemeClr val="bg1"/>
                </a:solidFill>
                <a:effectLst>
                  <a:outerShdw blurRad="38100" dist="38100" dir="2700000" algn="tl">
                    <a:srgbClr val="000000">
                      <a:alpha val="43137"/>
                    </a:srgbClr>
                  </a:outerShdw>
                </a:effectLst>
                <a:latin typeface="Verdana" pitchFamily="34" charset="0"/>
              </a:rPr>
              <a:t>Map Specialist</a:t>
            </a:r>
          </a:p>
          <a:p>
            <a:r>
              <a:rPr lang="en-US" sz="1200" b="1" dirty="0">
                <a:solidFill>
                  <a:schemeClr val="bg1"/>
                </a:solidFill>
                <a:effectLst>
                  <a:outerShdw blurRad="38100" dist="38100" dir="2700000" algn="tl">
                    <a:srgbClr val="000000">
                      <a:alpha val="43137"/>
                    </a:srgbClr>
                  </a:outerShdw>
                </a:effectLst>
                <a:latin typeface="Verdana" pitchFamily="34" charset="0"/>
              </a:rPr>
              <a:t>Lloyd Reeds Map Collection</a:t>
            </a:r>
          </a:p>
          <a:p>
            <a:r>
              <a:rPr lang="en-US" sz="1200" b="1" dirty="0">
                <a:solidFill>
                  <a:schemeClr val="bg1"/>
                </a:solidFill>
                <a:effectLst>
                  <a:outerShdw blurRad="38100" dist="38100" dir="2700000" algn="tl">
                    <a:srgbClr val="000000">
                      <a:alpha val="43137"/>
                    </a:srgbClr>
                  </a:outerShdw>
                </a:effectLst>
                <a:latin typeface="Verdana" pitchFamily="34" charset="0"/>
              </a:rPr>
              <a:t>Mills Memorial Library</a:t>
            </a:r>
          </a:p>
          <a:p>
            <a:r>
              <a:rPr lang="en-US" sz="1200" b="1" dirty="0" smtClean="0">
                <a:solidFill>
                  <a:schemeClr val="bg1"/>
                </a:solidFill>
                <a:effectLst>
                  <a:outerShdw blurRad="38100" dist="38100" dir="2700000" algn="tl">
                    <a:srgbClr val="000000">
                      <a:alpha val="43137"/>
                    </a:srgbClr>
                  </a:outerShdw>
                </a:effectLst>
                <a:latin typeface="Verdana" pitchFamily="34" charset="0"/>
              </a:rPr>
              <a:t>beckg@mcmaster.ca</a:t>
            </a:r>
            <a:endParaRPr lang="en-US" sz="1200" b="1" dirty="0">
              <a:solidFill>
                <a:schemeClr val="bg1"/>
              </a:solidFill>
              <a:effectLst>
                <a:outerShdw blurRad="38100" dist="38100" dir="2700000" algn="tl">
                  <a:srgbClr val="000000">
                    <a:alpha val="43137"/>
                  </a:srgbClr>
                </a:outerShdw>
              </a:effectLst>
              <a:latin typeface="Verdana"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188640"/>
            <a:ext cx="3507193" cy="1121048"/>
          </a:xfrm>
          <a:prstGeom prst="rect">
            <a:avLst/>
          </a:prstGeom>
        </p:spPr>
      </p:pic>
    </p:spTree>
    <p:extLst>
      <p:ext uri="{BB962C8B-B14F-4D97-AF65-F5344CB8AC3E}">
        <p14:creationId xmlns:p14="http://schemas.microsoft.com/office/powerpoint/2010/main" xmlns="" val="2800644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11731</TotalTime>
  <Words>6370</Words>
  <Application>Microsoft Office PowerPoint</Application>
  <PresentationFormat>On-screen Show (4:3)</PresentationFormat>
  <Paragraphs>551</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Lens above Lens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UL Libraries, McMaster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Lens above Lens</dc:title>
  <dc:creator>beckg</dc:creator>
  <cp:lastModifiedBy>Hewlett-Packard Company</cp:lastModifiedBy>
  <cp:revision>885</cp:revision>
  <dcterms:created xsi:type="dcterms:W3CDTF">2014-08-07T19:15:28Z</dcterms:created>
  <dcterms:modified xsi:type="dcterms:W3CDTF">2020-04-04T13:01:35Z</dcterms:modified>
</cp:coreProperties>
</file>