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7" r:id="rId5"/>
    <p:sldId id="268" r:id="rId6"/>
    <p:sldId id="269" r:id="rId7"/>
    <p:sldId id="284" r:id="rId8"/>
    <p:sldId id="270" r:id="rId9"/>
    <p:sldId id="271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82" r:id="rId19"/>
    <p:sldId id="278" r:id="rId20"/>
    <p:sldId id="281" r:id="rId21"/>
    <p:sldId id="279" r:id="rId22"/>
    <p:sldId id="285" r:id="rId23"/>
    <p:sldId id="286" r:id="rId24"/>
    <p:sldId id="287" r:id="rId25"/>
    <p:sldId id="288" r:id="rId26"/>
    <p:sldId id="289" r:id="rId27"/>
    <p:sldId id="280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hew Davi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5"/>
    <p:restoredTop sz="92770"/>
  </p:normalViewPr>
  <p:slideViewPr>
    <p:cSldViewPr snapToGrid="0" snapToObjects="1">
      <p:cViewPr varScale="1">
        <p:scale>
          <a:sx n="137" d="100"/>
          <a:sy n="137" d="100"/>
        </p:scale>
        <p:origin x="282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A5F1D-1A96-CF4A-9F61-F3F4B958F37A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254F4-AC19-A841-B060-F06A1D0C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to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54F4-AC19-A841-B060-F06A1D0CEB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3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</a:t>
            </a:r>
            <a:r>
              <a:rPr lang="en-US"/>
              <a:t>to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54F4-AC19-A841-B060-F06A1D0CEB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3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these are are ways to represent</a:t>
            </a:r>
            <a:r>
              <a:rPr lang="en-US" baseline="0" dirty="0"/>
              <a:t> data visually in a way that makes sense to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54F4-AC19-A841-B060-F06A1D0CEB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54F4-AC19-A841-B060-F06A1D0CEB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13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- http://</a:t>
            </a:r>
            <a:r>
              <a:rPr lang="en-US" dirty="0" err="1"/>
              <a:t>bl.ocks.org</a:t>
            </a:r>
            <a:r>
              <a:rPr lang="en-US" dirty="0"/>
              <a:t>/</a:t>
            </a:r>
            <a:r>
              <a:rPr lang="en-US" dirty="0" err="1"/>
              <a:t>robschmuecker</a:t>
            </a:r>
            <a:r>
              <a:rPr lang="en-US" dirty="0"/>
              <a:t>/7880033</a:t>
            </a:r>
          </a:p>
          <a:p>
            <a:r>
              <a:rPr lang="en-US" dirty="0"/>
              <a:t>http://</a:t>
            </a:r>
            <a:r>
              <a:rPr lang="en-US" dirty="0" err="1"/>
              <a:t>mbostock.github.io</a:t>
            </a:r>
            <a:r>
              <a:rPr lang="en-US" dirty="0"/>
              <a:t>/d3/talk/20111018/</a:t>
            </a:r>
            <a:r>
              <a:rPr lang="en-US" dirty="0" err="1"/>
              <a:t>tree.html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bost.ocks.org</a:t>
            </a:r>
            <a:r>
              <a:rPr lang="en-US" dirty="0"/>
              <a:t>/mike/hive/</a:t>
            </a:r>
          </a:p>
          <a:p>
            <a:r>
              <a:rPr lang="en-US" dirty="0"/>
              <a:t>http://</a:t>
            </a:r>
            <a:r>
              <a:rPr lang="en-US" dirty="0" err="1"/>
              <a:t>mbostock.github.io</a:t>
            </a:r>
            <a:r>
              <a:rPr lang="en-US" dirty="0"/>
              <a:t>/d3/talk/20111018/</a:t>
            </a:r>
            <a:r>
              <a:rPr lang="en-US" dirty="0" err="1"/>
              <a:t>cluster.html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bl.ocks.org</a:t>
            </a:r>
            <a:r>
              <a:rPr lang="en-US" dirty="0"/>
              <a:t>/</a:t>
            </a:r>
            <a:r>
              <a:rPr lang="en-US" dirty="0" err="1"/>
              <a:t>mbostock</a:t>
            </a:r>
            <a:r>
              <a:rPr lang="en-US" dirty="0"/>
              <a:t>/4063550</a:t>
            </a:r>
          </a:p>
          <a:p>
            <a:r>
              <a:rPr lang="en-US" dirty="0"/>
              <a:t>http://</a:t>
            </a:r>
            <a:r>
              <a:rPr lang="en-US" dirty="0" err="1"/>
              <a:t>bl.ocks.org</a:t>
            </a:r>
            <a:r>
              <a:rPr lang="en-US" dirty="0"/>
              <a:t>/</a:t>
            </a:r>
            <a:r>
              <a:rPr lang="en-US" dirty="0" err="1"/>
              <a:t>mbostock</a:t>
            </a:r>
            <a:r>
              <a:rPr lang="en-US" dirty="0"/>
              <a:t>/4063582</a:t>
            </a:r>
          </a:p>
          <a:p>
            <a:r>
              <a:rPr lang="en-US" dirty="0"/>
              <a:t>http://</a:t>
            </a:r>
            <a:r>
              <a:rPr lang="en-US" dirty="0" err="1"/>
              <a:t>mbostock.github.io</a:t>
            </a:r>
            <a:r>
              <a:rPr lang="en-US" dirty="0"/>
              <a:t>/d3/talk/20111018/</a:t>
            </a:r>
            <a:r>
              <a:rPr lang="en-US" dirty="0" err="1"/>
              <a:t>partition.html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54F4-AC19-A841-B060-F06A1D0CEB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6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254F4-AC19-A841-B060-F06A1D0CEB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3js.org" TargetMode="External"/><Relationship Id="rId3" Type="http://schemas.openxmlformats.org/officeDocument/2006/relationships/hyperlink" Target="https://www.oxygenxml.com" TargetMode="External"/><Relationship Id="rId7" Type="http://schemas.openxmlformats.org/officeDocument/2006/relationships/hyperlink" Target="https://gephi.org" TargetMode="External"/><Relationship Id="rId2" Type="http://schemas.openxmlformats.org/officeDocument/2006/relationships/hyperlink" Target="http://openrefine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aikato.ac.nz/ml/weka/" TargetMode="External"/><Relationship Id="rId5" Type="http://schemas.openxmlformats.org/officeDocument/2006/relationships/hyperlink" Target="http://rattle.togaware.com" TargetMode="External"/><Relationship Id="rId4" Type="http://schemas.openxmlformats.org/officeDocument/2006/relationships/hyperlink" Target="https://cran.r-project.org" TargetMode="External"/><Relationship Id="rId9" Type="http://schemas.openxmlformats.org/officeDocument/2006/relationships/hyperlink" Target="http://www.tableau.co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berg.com/graphics/2015-whats-warming-the-world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d.is/infographics/issue-38-celebrity-activism#open" TargetMode="External"/><Relationship Id="rId5" Type="http://schemas.openxmlformats.org/officeDocument/2006/relationships/hyperlink" Target="http://cs.colby.edu/courses/S14/cs251/LectureNotes/figures/developer_skills.jpg" TargetMode="External"/><Relationship Id="rId4" Type="http://schemas.openxmlformats.org/officeDocument/2006/relationships/hyperlink" Target="http://xkcd.com/980/huge/#x=-6416&amp;y=-7232&amp;z=3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d3/d3/wiki/Galler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 More With Digital Scholarship: Visualization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Matthew Davis</a:t>
            </a:r>
          </a:p>
          <a:p>
            <a:r>
              <a:rPr lang="en-US" dirty="0"/>
              <a:t>January 26</a:t>
            </a:r>
            <a:r>
              <a:rPr lang="en-US" baseline="30000" dirty="0"/>
              <a:t>th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6709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visualization?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people talk about visualization, they are often referring to data visualizations.	</a:t>
            </a:r>
          </a:p>
          <a:p>
            <a:pPr lvl="1"/>
            <a:r>
              <a:rPr lang="en-US" dirty="0"/>
              <a:t>Maps</a:t>
            </a:r>
          </a:p>
        </p:txBody>
      </p:sp>
      <p:pic>
        <p:nvPicPr>
          <p:cNvPr id="4" name="Picture 3" descr="ag_firepolys_999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80" y="3120571"/>
            <a:ext cx="4135120" cy="35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7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visualization?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people talk about visualization, they are often referring to data visualizations</a:t>
            </a:r>
          </a:p>
          <a:p>
            <a:pPr lvl="1"/>
            <a:r>
              <a:rPr lang="en-US" dirty="0"/>
              <a:t>Maps</a:t>
            </a:r>
          </a:p>
          <a:p>
            <a:pPr lvl="1"/>
            <a:r>
              <a:rPr lang="en-US" dirty="0"/>
              <a:t>Charts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12" y="3196591"/>
            <a:ext cx="4133088" cy="34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94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visualization?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people talk about visualization, they are often referring to data visualizations</a:t>
            </a:r>
          </a:p>
          <a:p>
            <a:pPr lvl="1"/>
            <a:r>
              <a:rPr lang="en-US" dirty="0"/>
              <a:t>Maps</a:t>
            </a:r>
          </a:p>
          <a:p>
            <a:pPr lvl="1"/>
            <a:r>
              <a:rPr lang="en-US" dirty="0"/>
              <a:t>Charts</a:t>
            </a:r>
          </a:p>
          <a:p>
            <a:pPr lvl="1"/>
            <a:r>
              <a:rPr lang="en-US" dirty="0"/>
              <a:t>Graphs</a:t>
            </a:r>
          </a:p>
        </p:txBody>
      </p:sp>
      <p:pic>
        <p:nvPicPr>
          <p:cNvPr id="4" name="Picture 3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12" y="3693886"/>
            <a:ext cx="4133088" cy="29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80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84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Really, there isn’t one.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11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Charts, Maps, and Graphs are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Ways to graphically represent complex data in a way that is hopefully immediately intuitive and understandable by a person.</a:t>
            </a:r>
          </a:p>
        </p:txBody>
      </p:sp>
    </p:spTree>
    <p:extLst>
      <p:ext uri="{BB962C8B-B14F-4D97-AF65-F5344CB8AC3E}">
        <p14:creationId xmlns:p14="http://schemas.microsoft.com/office/powerpoint/2010/main" val="2195138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Charts, Maps, and Graphs are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Ways to graphically represent complex data in a way that is hopefully immediately intuitive and understandable by a person.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Fundamentally bound by the organizational structure of the data that the visualization is drawn from.</a:t>
            </a:r>
          </a:p>
        </p:txBody>
      </p:sp>
    </p:spTree>
    <p:extLst>
      <p:ext uri="{BB962C8B-B14F-4D97-AF65-F5344CB8AC3E}">
        <p14:creationId xmlns:p14="http://schemas.microsoft.com/office/powerpoint/2010/main" val="2048347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Charts, Maps, and Graphs are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Comparing play structures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r>
              <a:rPr lang="en-US" dirty="0"/>
              <a:t>Example: The Lydgate Corpora</a:t>
            </a:r>
          </a:p>
        </p:txBody>
      </p:sp>
    </p:spTree>
    <p:extLst>
      <p:ext uri="{BB962C8B-B14F-4D97-AF65-F5344CB8AC3E}">
        <p14:creationId xmlns:p14="http://schemas.microsoft.com/office/powerpoint/2010/main" val="3257058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Science According to Popular Conception	</a:t>
            </a:r>
          </a:p>
        </p:txBody>
      </p:sp>
      <p:pic>
        <p:nvPicPr>
          <p:cNvPr id="6" name="Picture 5" descr="Data_visualization_process_v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1596572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74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Explanatory versus Exploratory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An Exploratory Visualization is:</a:t>
            </a:r>
          </a:p>
          <a:p>
            <a:pPr lvl="1"/>
            <a:r>
              <a:rPr lang="en-US" dirty="0"/>
              <a:t>A way to get familiar with the data you’re working with.</a:t>
            </a:r>
          </a:p>
          <a:p>
            <a:pPr lvl="1"/>
            <a:r>
              <a:rPr lang="en-US" dirty="0"/>
              <a:t>Often drawn from a series of set graphical techniques.</a:t>
            </a:r>
          </a:p>
          <a:p>
            <a:pPr lvl="1"/>
            <a:r>
              <a:rPr lang="en-US" dirty="0"/>
              <a:t>A slow process – looking at the data in order to find the one or two things that are interesting.</a:t>
            </a:r>
          </a:p>
          <a:p>
            <a:pPr lvl="1"/>
            <a:endParaRPr lang="en-US" dirty="0"/>
          </a:p>
          <a:p>
            <a:r>
              <a:rPr lang="en-US" dirty="0"/>
              <a:t>An Explanatory Visualization is:</a:t>
            </a:r>
          </a:p>
          <a:p>
            <a:pPr lvl="1"/>
            <a:r>
              <a:rPr lang="en-US" dirty="0"/>
              <a:t>Showing those one or two interesting things about the data.</a:t>
            </a:r>
          </a:p>
          <a:p>
            <a:pPr lvl="1"/>
            <a:r>
              <a:rPr lang="en-US" dirty="0"/>
              <a:t>The process of using data in order to tell a story or to reinforce a narrative you have already determined based on your other research.</a:t>
            </a:r>
          </a:p>
          <a:p>
            <a:pPr lvl="1"/>
            <a:r>
              <a:rPr lang="en-US" dirty="0"/>
              <a:t>The primary type of data visualization we interact with both inside and outside of the academy beyond our own work.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These two are not mutually exclusive. </a:t>
            </a:r>
            <a:r>
              <a:rPr lang="en-US" dirty="0"/>
              <a:t>Sometimes the process of expanding upon or modifying an explanatory visualization created for another purpose can yield interesting results.</a:t>
            </a:r>
          </a:p>
        </p:txBody>
      </p:sp>
    </p:spTree>
    <p:extLst>
      <p:ext uri="{BB962C8B-B14F-4D97-AF65-F5344CB8AC3E}">
        <p14:creationId xmlns:p14="http://schemas.microsoft.com/office/powerpoint/2010/main" val="177984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Defining what visualization is </a:t>
            </a:r>
            <a:r>
              <a:rPr lang="en-US" i="1" dirty="0"/>
              <a:t>for our purposes.</a:t>
            </a:r>
            <a:endParaRPr lang="en-US" dirty="0"/>
          </a:p>
          <a:p>
            <a:r>
              <a:rPr lang="en-US" dirty="0"/>
              <a:t>Looking at some methods to capture three-dimensional objects for digital display and analysis, with the idea of allowing drill-down in the real world.</a:t>
            </a:r>
          </a:p>
          <a:p>
            <a:r>
              <a:rPr lang="en-US" dirty="0"/>
              <a:t>Considering what the underlying data of a visualization might be and how much data is necessary.</a:t>
            </a:r>
          </a:p>
          <a:p>
            <a:r>
              <a:rPr lang="en-US" dirty="0"/>
              <a:t>Determining what elements are necessary, at a minimum, to make a visualization useful to others.</a:t>
            </a:r>
          </a:p>
          <a:p>
            <a:r>
              <a:rPr lang="en-US" dirty="0"/>
              <a:t>Thinking about different purposes for visualization.</a:t>
            </a:r>
          </a:p>
          <a:p>
            <a:r>
              <a:rPr lang="en-US" dirty="0"/>
              <a:t>Discussing how to critique visualizations.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07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Tools for analysis (by no means complete!)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Data refining</a:t>
            </a:r>
          </a:p>
          <a:p>
            <a:pPr lvl="1"/>
            <a:r>
              <a:rPr lang="en-US" dirty="0"/>
              <a:t>Microsoft Excel</a:t>
            </a:r>
          </a:p>
          <a:p>
            <a:pPr lvl="1"/>
            <a:r>
              <a:rPr lang="en-US" dirty="0" err="1"/>
              <a:t>OpenRefine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http://openrefine.org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OxyGen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https://www.oxygenxml.com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Realistically, if the data set is in an open format any tool able to import that format will work for you.  </a:t>
            </a:r>
            <a:r>
              <a:rPr lang="en-US" dirty="0">
                <a:solidFill>
                  <a:srgbClr val="FF0000"/>
                </a:solidFill>
              </a:rPr>
              <a:t>Do not use proprietary tools with their own data formats unless they have an export option!</a:t>
            </a:r>
          </a:p>
          <a:p>
            <a:endParaRPr lang="en-US" dirty="0"/>
          </a:p>
          <a:p>
            <a:r>
              <a:rPr lang="en-US" dirty="0"/>
              <a:t>Visualization</a:t>
            </a:r>
          </a:p>
          <a:p>
            <a:pPr lvl="1"/>
            <a:r>
              <a:rPr lang="en-US" dirty="0"/>
              <a:t>Microsoft Excel</a:t>
            </a:r>
          </a:p>
          <a:p>
            <a:pPr lvl="1"/>
            <a:r>
              <a:rPr lang="en-US" dirty="0"/>
              <a:t>R (</a:t>
            </a:r>
            <a:r>
              <a:rPr lang="en-US" dirty="0">
                <a:hlinkClick r:id="rId4"/>
              </a:rPr>
              <a:t>https://cran.r-project.org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Rattle </a:t>
            </a:r>
            <a:r>
              <a:rPr lang="en-US" dirty="0" err="1"/>
              <a:t>Gui</a:t>
            </a:r>
            <a:r>
              <a:rPr lang="en-US" dirty="0"/>
              <a:t> (</a:t>
            </a:r>
            <a:r>
              <a:rPr lang="en-US" dirty="0">
                <a:hlinkClick r:id="rId5"/>
              </a:rPr>
              <a:t>http://rattle.togaware.com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Weka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http://www.cs.waikato.ac.nz/ml/weka/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Gephi</a:t>
            </a:r>
            <a:r>
              <a:rPr lang="en-US" dirty="0"/>
              <a:t> (</a:t>
            </a:r>
            <a:r>
              <a:rPr lang="en-US" dirty="0">
                <a:hlinkClick r:id="rId7"/>
              </a:rPr>
              <a:t>https://gephi.org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D3.js (</a:t>
            </a:r>
            <a:r>
              <a:rPr lang="en-US" dirty="0">
                <a:hlinkClick r:id="rId8"/>
              </a:rPr>
              <a:t>https://d3js.org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Tableau (</a:t>
            </a:r>
            <a:r>
              <a:rPr lang="en-US" dirty="0">
                <a:hlinkClick r:id="rId9"/>
              </a:rPr>
              <a:t>http://www.tableau.com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86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visualizations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Readily convey some aspect of the data in a clear, concise, and easily understood manner.</a:t>
            </a:r>
          </a:p>
          <a:p>
            <a:r>
              <a:rPr lang="en-US" dirty="0"/>
              <a:t>Provide information and contextualization that cannot easily be conveyed by another means. </a:t>
            </a:r>
            <a:r>
              <a:rPr lang="en-US" dirty="0">
                <a:solidFill>
                  <a:srgbClr val="FF0000"/>
                </a:solidFill>
              </a:rPr>
              <a:t>Don’t make a visualization for the sake of making a visualization!</a:t>
            </a:r>
          </a:p>
          <a:p>
            <a:r>
              <a:rPr lang="en-US" dirty="0"/>
              <a:t>Provide ready access to the underlying data so that interested people can take your work to the next level or check your analysis.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79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Three-dimensional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the relationships between things don’t work quite right in the two-dimensional context of a screen.</a:t>
            </a:r>
          </a:p>
          <a:p>
            <a:endParaRPr lang="en-US" dirty="0"/>
          </a:p>
          <a:p>
            <a:r>
              <a:rPr lang="en-US" dirty="0"/>
              <a:t>3D models can help to make the relationships between things more accessible.</a:t>
            </a:r>
          </a:p>
        </p:txBody>
      </p:sp>
    </p:spTree>
    <p:extLst>
      <p:ext uri="{BB962C8B-B14F-4D97-AF65-F5344CB8AC3E}">
        <p14:creationId xmlns:p14="http://schemas.microsoft.com/office/powerpoint/2010/main" val="3859121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scanning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1763" r="11763"/>
          <a:stretch>
            <a:fillRect/>
          </a:stretch>
        </p:blipFill>
        <p:spPr>
          <a:xfrm>
            <a:off x="457200" y="1600200"/>
            <a:ext cx="4572000" cy="25144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756834"/>
            <a:ext cx="3581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Photogrammetry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2048945"/>
            <a:ext cx="6858000" cy="40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22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Visualization: Yea or Nay?</a:t>
            </a:r>
          </a:p>
        </p:txBody>
      </p:sp>
      <p:pic>
        <p:nvPicPr>
          <p:cNvPr id="3" name="Picture 2" descr="Screen Shot 2016-11-16 at 1.39.3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59"/>
            <a:ext cx="9144000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71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Visualization: Yea or Nay?</a:t>
            </a:r>
          </a:p>
        </p:txBody>
      </p:sp>
      <p:pic>
        <p:nvPicPr>
          <p:cNvPr id="3" name="Picture 2" descr="Screen Shot 2016-11-16 at 1.39.3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59"/>
            <a:ext cx="9144000" cy="5755341"/>
          </a:xfrm>
          <a:prstGeom prst="rect">
            <a:avLst/>
          </a:prstGeom>
        </p:spPr>
      </p:pic>
      <p:pic>
        <p:nvPicPr>
          <p:cNvPr id="4" name="Picture 3" descr="Screen Shot 2016-11-16 at 1.40.3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59"/>
            <a:ext cx="9144000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53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Exercise: Good or Bad Visualization?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http://www.bloomberg.com/graphics/2015-whats-warming-the-world/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hlinkClick r:id="rId4"/>
              </a:rPr>
              <a:t>http://xkcd.com/980/huge/#x=-6416&amp;y=-7232&amp;z=3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hlinkClick r:id="rId5"/>
              </a:rPr>
              <a:t>http://cs.colby.edu/courses/S14/cs251/LectureNotes/figures/developer_skills.jpg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hlinkClick r:id="rId6"/>
              </a:rPr>
              <a:t>https://www.good.is/infographics/issue-38-celebrity-activism#open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What would make these better?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789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Possible Visualizations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https://github.com/d3/d3/wiki/Gallery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1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visualization?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people talk about visualization, they are often referring to data visualizations.  </a:t>
            </a:r>
            <a:r>
              <a:rPr lang="en-US" i="1" dirty="0">
                <a:solidFill>
                  <a:srgbClr val="FF0000"/>
                </a:solidFill>
              </a:rPr>
              <a:t>This is not the only kind available, however.</a:t>
            </a:r>
          </a:p>
        </p:txBody>
      </p:sp>
    </p:spTree>
    <p:extLst>
      <p:ext uri="{BB962C8B-B14F-4D97-AF65-F5344CB8AC3E}">
        <p14:creationId xmlns:p14="http://schemas.microsoft.com/office/powerpoint/2010/main" val="3835135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visualization?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people talk about visualization, they are often referring to data visualizations.  </a:t>
            </a:r>
            <a:r>
              <a:rPr lang="en-US" i="1" dirty="0">
                <a:solidFill>
                  <a:srgbClr val="FF0000"/>
                </a:solidFill>
              </a:rPr>
              <a:t>These are not the only kind available, however.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A visualization is anything that uses images, diagrams, or animations to communicate a message.  </a:t>
            </a:r>
          </a:p>
        </p:txBody>
      </p:sp>
    </p:spTree>
    <p:extLst>
      <p:ext uri="{BB962C8B-B14F-4D97-AF65-F5344CB8AC3E}">
        <p14:creationId xmlns:p14="http://schemas.microsoft.com/office/powerpoint/2010/main" val="531933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– Yea or Nay?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020" y="2568575"/>
            <a:ext cx="3997960" cy="17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97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– Yea or Nay?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179320"/>
            <a:ext cx="548640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– Yea or Nay?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83F54-2CBD-5648-8FD2-BFBCFC580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4" y="2612572"/>
            <a:ext cx="7918319" cy="309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91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– Yea or Nay?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535" y="1788160"/>
            <a:ext cx="2614930" cy="3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7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– Yea or Nay?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49" y="1214755"/>
            <a:ext cx="2477770" cy="389509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767" y="1316779"/>
            <a:ext cx="1828800" cy="187071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835" y="3379893"/>
            <a:ext cx="2614930" cy="328168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165" y="1268412"/>
            <a:ext cx="3430270" cy="1984375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59290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1444</TotalTime>
  <Words>996</Words>
  <Application>Microsoft Macintosh PowerPoint</Application>
  <PresentationFormat>On-screen Show (4:3)</PresentationFormat>
  <Paragraphs>115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 Black </vt:lpstr>
      <vt:lpstr>Do More With Digital Scholarship: Visualization</vt:lpstr>
      <vt:lpstr>What are we doing here?</vt:lpstr>
      <vt:lpstr>What is visualization?</vt:lpstr>
      <vt:lpstr>What is visualization?</vt:lpstr>
      <vt:lpstr>Visualization – Yea or Nay?</vt:lpstr>
      <vt:lpstr>Visualization – Yea or Nay?</vt:lpstr>
      <vt:lpstr>Visualization – Yea or Nay?</vt:lpstr>
      <vt:lpstr>Visualization – Yea or Nay?</vt:lpstr>
      <vt:lpstr>Visualization – Yea or Nay?</vt:lpstr>
      <vt:lpstr>What is visualization?</vt:lpstr>
      <vt:lpstr>What is visualization?</vt:lpstr>
      <vt:lpstr>What is visualization?</vt:lpstr>
      <vt:lpstr>What’s the Difference?</vt:lpstr>
      <vt:lpstr>What’s the Difference?</vt:lpstr>
      <vt:lpstr>Charts, Maps, and Graphs are…</vt:lpstr>
      <vt:lpstr>Charts, Maps, and Graphs are…</vt:lpstr>
      <vt:lpstr>Charts, Maps, and Graphs are…</vt:lpstr>
      <vt:lpstr>Data Science According to Popular Conception </vt:lpstr>
      <vt:lpstr>Explanatory versus Exploratory Graphs</vt:lpstr>
      <vt:lpstr>Tools for analysis (by no means complete!)</vt:lpstr>
      <vt:lpstr>Good visualizations…</vt:lpstr>
      <vt:lpstr>Three-dimensional models</vt:lpstr>
      <vt:lpstr>LIDAR scanning</vt:lpstr>
      <vt:lpstr>Photogrammetry</vt:lpstr>
      <vt:lpstr>Visualization: Yea or Nay?</vt:lpstr>
      <vt:lpstr>Visualization: Yea or Nay?</vt:lpstr>
      <vt:lpstr>Exercise: Good or Bad Visualization?</vt:lpstr>
      <vt:lpstr>Examples of Possible Visualizations</vt:lpstr>
    </vt:vector>
  </TitlesOfParts>
  <Company>Texas A&amp;M Department of English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Davis</dc:creator>
  <cp:lastModifiedBy>Matthew Evan Davis</cp:lastModifiedBy>
  <cp:revision>39</cp:revision>
  <dcterms:created xsi:type="dcterms:W3CDTF">2016-11-02T13:33:41Z</dcterms:created>
  <dcterms:modified xsi:type="dcterms:W3CDTF">2018-01-26T00:04:40Z</dcterms:modified>
</cp:coreProperties>
</file>