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7" r:id="rId7"/>
    <p:sldId id="271" r:id="rId8"/>
    <p:sldId id="259" r:id="rId9"/>
    <p:sldId id="260" r:id="rId10"/>
    <p:sldId id="261" r:id="rId11"/>
    <p:sldId id="278" r:id="rId12"/>
    <p:sldId id="263" r:id="rId13"/>
    <p:sldId id="264" r:id="rId14"/>
    <p:sldId id="265" r:id="rId15"/>
    <p:sldId id="266" r:id="rId16"/>
    <p:sldId id="268" r:id="rId17"/>
    <p:sldId id="269" r:id="rId18"/>
    <p:sldId id="267"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8"/>
    <p:restoredTop sz="94674"/>
  </p:normalViewPr>
  <p:slideViewPr>
    <p:cSldViewPr snapToGrid="0" snapToObjects="1">
      <p:cViewPr varScale="1">
        <p:scale>
          <a:sx n="124" d="100"/>
          <a:sy n="124" d="100"/>
        </p:scale>
        <p:origin x="41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9/21/17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9/21/17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9/21/17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9/21/17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avism17@mcmaster.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i-c.org/Guidelines/P5/" TargetMode="External"/><Relationship Id="rId3" Type="http://schemas.openxmlformats.org/officeDocument/2006/relationships/hyperlink" Target="https://www.getty.edu/research/publications/electronic_publications/intrometadata/crosswalk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i-c.org/release/doc/tei-p5-doc/en/html/ref-p.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ei-c.org/Vault/P5/3.1.0/doc/tei-p5-doc/en/html/DS.html" TargetMode="External"/><Relationship Id="rId4" Type="http://schemas.openxmlformats.org/officeDocument/2006/relationships/hyperlink" Target="http://www.tei-c.org/Vault/P5/3.1.0/doc/tei-p5-doc/en/html/" TargetMode="External"/><Relationship Id="rId1" Type="http://schemas.openxmlformats.org/officeDocument/2006/relationships/slideLayout" Target="../slideLayouts/slideLayout2.xml"/><Relationship Id="rId2" Type="http://schemas.openxmlformats.org/officeDocument/2006/relationships/hyperlink" Target="http://www.tei-c.org/Vault/P5/3.1.0/doc/tei-p5-doc/en/html/HD.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xygenxml.com/" TargetMode="External"/><Relationship Id="rId4" Type="http://schemas.openxmlformats.org/officeDocument/2006/relationships/hyperlink" Target="http://www.xeditor.com/portal" TargetMode="External"/><Relationship Id="rId5" Type="http://schemas.openxmlformats.org/officeDocument/2006/relationships/hyperlink" Target="http://www.adobe.com/products/framemaker.html" TargetMode="External"/><Relationship Id="rId1" Type="http://schemas.openxmlformats.org/officeDocument/2006/relationships/slideLayout" Target="../slideLayouts/slideLayout2.xml"/><Relationship Id="rId2" Type="http://schemas.openxmlformats.org/officeDocument/2006/relationships/hyperlink" Target="https://en.wikipedia.org/wiki/Comparison_of_XML_edito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wrc.ca/projects/infrastructure-projects/technical-projects/cwrc-writer/" TargetMode="External"/><Relationship Id="rId4" Type="http://schemas.openxmlformats.org/officeDocument/2006/relationships/hyperlink" Target="http://www.tei-c.org/Guidelines/Customization/Lite/" TargetMode="External"/><Relationship Id="rId5" Type="http://schemas.openxmlformats.org/officeDocument/2006/relationships/hyperlink" Target="http://apps.testing.cwrc.ca/editor/dev/index.htm" TargetMode="External"/><Relationship Id="rId1" Type="http://schemas.openxmlformats.org/officeDocument/2006/relationships/slideLayout" Target="../slideLayouts/slideLayout2.xml"/><Relationship Id="rId2" Type="http://schemas.openxmlformats.org/officeDocument/2006/relationships/hyperlink" Target="http://tapasprojec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sm17@mcmaster.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3.org/standards/xml/core" TargetMode="Externa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3.org/standards/xml/co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 More with Digital Scholarship: XML-Based Metadata</a:t>
            </a:r>
            <a:r>
              <a:rPr lang="en-US" dirty="0" smtClean="0"/>
              <a:t>	</a:t>
            </a:r>
            <a:endParaRPr lang="en-US" dirty="0"/>
          </a:p>
        </p:txBody>
      </p:sp>
      <p:sp>
        <p:nvSpPr>
          <p:cNvPr id="3" name="Subtitle 2"/>
          <p:cNvSpPr>
            <a:spLocks noGrp="1"/>
          </p:cNvSpPr>
          <p:nvPr>
            <p:ph type="subTitle" idx="1"/>
          </p:nvPr>
        </p:nvSpPr>
        <p:spPr/>
        <p:txBody>
          <a:bodyPr/>
          <a:lstStyle/>
          <a:p>
            <a:r>
              <a:rPr lang="en-US" smtClean="0"/>
              <a:t>September 26th, </a:t>
            </a:r>
            <a:r>
              <a:rPr lang="en-US" dirty="0" smtClean="0"/>
              <a:t>2017</a:t>
            </a:r>
          </a:p>
          <a:p>
            <a:r>
              <a:rPr lang="en-US" dirty="0" smtClean="0"/>
              <a:t>Matthew Evan Davis</a:t>
            </a:r>
          </a:p>
          <a:p>
            <a:r>
              <a:rPr lang="en-US" dirty="0" smtClean="0"/>
              <a:t>Postdoctoral Fellow, Sherman Centre for Digital Scholarship</a:t>
            </a:r>
          </a:p>
          <a:p>
            <a:r>
              <a:rPr lang="en-US" dirty="0" smtClean="0">
                <a:hlinkClick r:id="rId2"/>
              </a:rPr>
              <a:t>davism17@mcmaster.ca</a:t>
            </a:r>
            <a:endParaRPr lang="en-US" dirty="0" smtClean="0"/>
          </a:p>
          <a:p>
            <a:r>
              <a:rPr lang="en-US" dirty="0" smtClean="0"/>
              <a:t>@</a:t>
            </a:r>
            <a:r>
              <a:rPr lang="en-US" dirty="0" err="1" smtClean="0"/>
              <a:t>medievalmatt</a:t>
            </a:r>
            <a:endParaRPr lang="en-US" dirty="0" smtClean="0"/>
          </a:p>
          <a:p>
            <a:endParaRPr lang="en-US" dirty="0"/>
          </a:p>
        </p:txBody>
      </p:sp>
    </p:spTree>
    <p:extLst>
      <p:ext uri="{BB962C8B-B14F-4D97-AF65-F5344CB8AC3E}">
        <p14:creationId xmlns:p14="http://schemas.microsoft.com/office/powerpoint/2010/main" val="1951309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does </a:t>
            </a:r>
            <a:r>
              <a:rPr lang="en-US" dirty="0" smtClean="0">
                <a:solidFill>
                  <a:schemeClr val="tx1"/>
                </a:solidFill>
              </a:rPr>
              <a:t>XML</a:t>
            </a:r>
            <a:r>
              <a:rPr lang="en-US" dirty="0" smtClean="0">
                <a:solidFill>
                  <a:schemeClr val="tx1"/>
                </a:solidFill>
              </a:rPr>
              <a:t> </a:t>
            </a:r>
            <a:r>
              <a:rPr lang="en-US" dirty="0" smtClean="0">
                <a:solidFill>
                  <a:schemeClr val="tx1"/>
                </a:solidFill>
              </a:rPr>
              <a:t>do this?</a:t>
            </a:r>
            <a:endParaRPr lang="en-US" dirty="0"/>
          </a:p>
        </p:txBody>
      </p:sp>
      <p:sp>
        <p:nvSpPr>
          <p:cNvPr id="3" name="Content Placeholder 2"/>
          <p:cNvSpPr>
            <a:spLocks noGrp="1"/>
          </p:cNvSpPr>
          <p:nvPr>
            <p:ph idx="1"/>
          </p:nvPr>
        </p:nvSpPr>
        <p:spPr/>
        <p:txBody>
          <a:bodyPr>
            <a:normAutofit fontScale="70000" lnSpcReduction="20000"/>
          </a:bodyPr>
          <a:lstStyle/>
          <a:p>
            <a:r>
              <a:rPr lang="en-US" sz="2000" dirty="0" smtClean="0"/>
              <a:t>Generally speaking, XML comes in various ”flavors,” called standards, that set out rules to lay over the top of the general XML framework, but are specific to the project in question.</a:t>
            </a:r>
          </a:p>
          <a:p>
            <a:r>
              <a:rPr lang="en-US" sz="2000" dirty="0" smtClean="0"/>
              <a:t>The example on the previous page was written using the TEI, or Text Encoding Initiative</a:t>
            </a:r>
            <a:r>
              <a:rPr lang="en-US" sz="2000" dirty="0"/>
              <a:t>, standard for XML, and </a:t>
            </a:r>
            <a:r>
              <a:rPr lang="en-US" sz="2000" dirty="0" smtClean="0"/>
              <a:t>that standard </a:t>
            </a:r>
            <a:r>
              <a:rPr lang="en-US" sz="2000" dirty="0"/>
              <a:t>can be found at </a:t>
            </a:r>
            <a:r>
              <a:rPr lang="en-US" sz="2000" dirty="0">
                <a:hlinkClick r:id="rId2"/>
              </a:rPr>
              <a:t>http://www.tei-c.org/Guidelines/P5</a:t>
            </a:r>
            <a:r>
              <a:rPr lang="en-US" sz="2000" dirty="0" smtClean="0">
                <a:hlinkClick r:id="rId2"/>
              </a:rPr>
              <a:t>/</a:t>
            </a:r>
            <a:r>
              <a:rPr lang="en-US" sz="2000" dirty="0" smtClean="0"/>
              <a:t>.</a:t>
            </a:r>
          </a:p>
          <a:p>
            <a:r>
              <a:rPr lang="en-US" sz="2000" dirty="0" smtClean="0"/>
              <a:t>There are a number of other XML standards for metadata, and a good sampling of them (with links to the standards for each) can be found at the Getty’s </a:t>
            </a:r>
            <a:r>
              <a:rPr lang="en-US" sz="2000" dirty="0"/>
              <a:t>Metadata Standards Crosswalk page: </a:t>
            </a:r>
            <a:r>
              <a:rPr lang="en-US" sz="2000" dirty="0">
                <a:hlinkClick r:id="rId3"/>
              </a:rPr>
              <a:t>https://</a:t>
            </a:r>
            <a:r>
              <a:rPr lang="en-US" sz="2000" dirty="0" smtClean="0">
                <a:hlinkClick r:id="rId3"/>
              </a:rPr>
              <a:t>www.getty.edu/research/publications/electronic_publications/intrometadata/crosswalks.html</a:t>
            </a:r>
            <a:r>
              <a:rPr lang="en-US" sz="2000" dirty="0" smtClean="0"/>
              <a:t>.</a:t>
            </a:r>
          </a:p>
          <a:p>
            <a:r>
              <a:rPr lang="en-US" sz="2000" dirty="0" smtClean="0"/>
              <a:t>A crosswalk is a piece of code that is used to translate from one metadata standard to another.  You can also have multiple standards on a single XML page, and if you’re interested in this we can talk about it at the workshop on Friday.</a:t>
            </a:r>
          </a:p>
          <a:p>
            <a:r>
              <a:rPr lang="en-US" sz="2000" dirty="0" smtClean="0"/>
              <a:t>No matter the standard, though, there are certain aspects that remain the same because they’re part of the underlying XML framework.</a:t>
            </a:r>
            <a:endParaRPr lang="en-US" sz="2000" dirty="0" smtClean="0"/>
          </a:p>
        </p:txBody>
      </p:sp>
    </p:spTree>
    <p:extLst>
      <p:ext uri="{BB962C8B-B14F-4D97-AF65-F5344CB8AC3E}">
        <p14:creationId xmlns:p14="http://schemas.microsoft.com/office/powerpoint/2010/main" val="2214639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lnSpcReduction="10000"/>
          </a:bodyPr>
          <a:lstStyle/>
          <a:p>
            <a:r>
              <a:rPr lang="en-US" dirty="0"/>
              <a:t>XML, much like HTML, is built on the concepts of </a:t>
            </a:r>
            <a:r>
              <a:rPr lang="en-US" dirty="0">
                <a:solidFill>
                  <a:srgbClr val="FF0000"/>
                </a:solidFill>
              </a:rPr>
              <a:t>start tags</a:t>
            </a:r>
            <a:r>
              <a:rPr lang="en-US" dirty="0"/>
              <a:t>, </a:t>
            </a:r>
            <a:r>
              <a:rPr lang="en-US" dirty="0">
                <a:solidFill>
                  <a:srgbClr val="008000"/>
                </a:solidFill>
              </a:rPr>
              <a:t>end tags</a:t>
            </a:r>
            <a:r>
              <a:rPr lang="en-US" dirty="0"/>
              <a:t>, and </a:t>
            </a:r>
            <a:r>
              <a:rPr lang="en-US" dirty="0">
                <a:solidFill>
                  <a:srgbClr val="0000FF"/>
                </a:solidFill>
              </a:rPr>
              <a:t>empty elements</a:t>
            </a:r>
            <a:r>
              <a:rPr lang="en-US" dirty="0"/>
              <a:t>:</a:t>
            </a:r>
          </a:p>
          <a:p>
            <a:pPr marL="0" indent="0">
              <a:buNone/>
            </a:pPr>
            <a:r>
              <a:rPr lang="en-US" sz="1800" dirty="0">
                <a:solidFill>
                  <a:schemeClr val="tx1"/>
                </a:solidFill>
              </a:rPr>
              <a:t>	</a:t>
            </a:r>
            <a:r>
              <a:rPr lang="en-US" sz="1800" dirty="0">
                <a:solidFill>
                  <a:srgbClr val="FF0000"/>
                </a:solidFill>
                <a:latin typeface="Courier"/>
                <a:cs typeface="Courier"/>
              </a:rPr>
              <a:t>&lt;p&gt;</a:t>
            </a:r>
            <a:r>
              <a:rPr lang="en-US" sz="1800" dirty="0">
                <a:solidFill>
                  <a:schemeClr val="tx1"/>
                </a:solidFill>
                <a:latin typeface="Courier"/>
                <a:cs typeface="Courier"/>
              </a:rPr>
              <a:t>The quick brown fox jumped over the lazy dog</a:t>
            </a:r>
            <a:r>
              <a:rPr lang="en-US" sz="1800" dirty="0">
                <a:solidFill>
                  <a:srgbClr val="008000"/>
                </a:solidFill>
                <a:latin typeface="Courier"/>
                <a:cs typeface="Courier"/>
              </a:rPr>
              <a:t>&lt;/p&gt;</a:t>
            </a:r>
          </a:p>
          <a:p>
            <a:pPr marL="0" indent="0">
              <a:buNone/>
            </a:pPr>
            <a:r>
              <a:rPr lang="en-US" sz="1800" dirty="0">
                <a:solidFill>
                  <a:srgbClr val="008000"/>
                </a:solidFill>
                <a:latin typeface="Courier"/>
                <a:cs typeface="Courier"/>
              </a:rPr>
              <a:t>	</a:t>
            </a:r>
            <a:r>
              <a:rPr lang="en-US" sz="1800" dirty="0">
                <a:solidFill>
                  <a:srgbClr val="0000FF"/>
                </a:solidFill>
                <a:latin typeface="Courier"/>
                <a:cs typeface="Courier"/>
              </a:rPr>
              <a:t>&lt;p/&gt;</a:t>
            </a:r>
            <a:endParaRPr lang="en-US" dirty="0"/>
          </a:p>
          <a:p>
            <a:r>
              <a:rPr lang="en-US" dirty="0" smtClean="0"/>
              <a:t>The element is the information contained by the angle brackets, and the slash indicates whether it is at the beginning of the element, the end of the element, or an empty element.</a:t>
            </a:r>
          </a:p>
          <a:p>
            <a:endParaRPr lang="en-US" dirty="0"/>
          </a:p>
        </p:txBody>
      </p:sp>
    </p:spTree>
    <p:extLst>
      <p:ext uri="{BB962C8B-B14F-4D97-AF65-F5344CB8AC3E}">
        <p14:creationId xmlns:p14="http://schemas.microsoft.com/office/powerpoint/2010/main" val="518971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Terminology</a:t>
            </a:r>
            <a:endParaRPr lang="en-US" dirty="0"/>
          </a:p>
        </p:txBody>
      </p:sp>
      <p:sp>
        <p:nvSpPr>
          <p:cNvPr id="3" name="Content Placeholder 2"/>
          <p:cNvSpPr>
            <a:spLocks noGrp="1"/>
          </p:cNvSpPr>
          <p:nvPr>
            <p:ph idx="1"/>
          </p:nvPr>
        </p:nvSpPr>
        <p:spPr/>
        <p:txBody>
          <a:bodyPr>
            <a:normAutofit fontScale="70000" lnSpcReduction="20000"/>
          </a:bodyPr>
          <a:lstStyle/>
          <a:p>
            <a:r>
              <a:rPr lang="en-US" sz="2000" dirty="0" smtClean="0"/>
              <a:t>The </a:t>
            </a:r>
            <a:r>
              <a:rPr lang="en-US" sz="2000" dirty="0" smtClean="0"/>
              <a:t>example given in the last slide consists entirely of elements:</a:t>
            </a:r>
          </a:p>
          <a:p>
            <a:pPr marL="0" indent="0">
              <a:buNone/>
            </a:pPr>
            <a:r>
              <a:rPr lang="en-US" sz="1500" dirty="0">
                <a:solidFill>
                  <a:schemeClr val="tx1"/>
                </a:solidFill>
              </a:rPr>
              <a:t>	</a:t>
            </a:r>
            <a:r>
              <a:rPr lang="en-US" sz="1500" dirty="0">
                <a:solidFill>
                  <a:srgbClr val="FF0000"/>
                </a:solidFill>
                <a:latin typeface="Courier"/>
                <a:cs typeface="Courier"/>
              </a:rPr>
              <a:t>&lt;p&gt;</a:t>
            </a:r>
            <a:r>
              <a:rPr lang="en-US" sz="1500" dirty="0">
                <a:solidFill>
                  <a:schemeClr val="tx1"/>
                </a:solidFill>
                <a:latin typeface="Courier"/>
                <a:cs typeface="Courier"/>
              </a:rPr>
              <a:t>The quick brown fox jumped over the lazy dog</a:t>
            </a:r>
            <a:r>
              <a:rPr lang="en-US" sz="1500" dirty="0">
                <a:solidFill>
                  <a:srgbClr val="008000"/>
                </a:solidFill>
                <a:latin typeface="Courier"/>
                <a:cs typeface="Courier"/>
              </a:rPr>
              <a:t>&lt;/p&gt;</a:t>
            </a:r>
          </a:p>
          <a:p>
            <a:pPr marL="0" indent="0">
              <a:buNone/>
            </a:pPr>
            <a:r>
              <a:rPr lang="en-US" sz="1500" dirty="0">
                <a:solidFill>
                  <a:srgbClr val="008000"/>
                </a:solidFill>
                <a:latin typeface="Courier"/>
                <a:cs typeface="Courier"/>
              </a:rPr>
              <a:t>	</a:t>
            </a:r>
            <a:r>
              <a:rPr lang="en-US" sz="1500" dirty="0">
                <a:solidFill>
                  <a:srgbClr val="0000FF"/>
                </a:solidFill>
                <a:latin typeface="Courier"/>
                <a:cs typeface="Courier"/>
              </a:rPr>
              <a:t>&lt;p/</a:t>
            </a:r>
            <a:r>
              <a:rPr lang="en-US" sz="1500" dirty="0" smtClean="0">
                <a:solidFill>
                  <a:srgbClr val="0000FF"/>
                </a:solidFill>
                <a:latin typeface="Courier"/>
                <a:cs typeface="Courier"/>
              </a:rPr>
              <a:t>&gt;</a:t>
            </a:r>
            <a:endParaRPr lang="en-US" sz="1500" dirty="0" smtClean="0"/>
          </a:p>
          <a:p>
            <a:r>
              <a:rPr lang="en-US" sz="2000" dirty="0" smtClean="0"/>
              <a:t>If you want to add additional information to an XML element that is meant to be machine readable, but not readable by humans, you can include what is called an </a:t>
            </a:r>
            <a:r>
              <a:rPr lang="en-US" sz="2000" dirty="0" smtClean="0">
                <a:solidFill>
                  <a:srgbClr val="660066"/>
                </a:solidFill>
              </a:rPr>
              <a:t>attribute</a:t>
            </a:r>
            <a:r>
              <a:rPr lang="en-US" sz="2000" dirty="0"/>
              <a:t>:</a:t>
            </a:r>
            <a:r>
              <a:rPr lang="en-US" sz="2000" dirty="0" smtClean="0"/>
              <a:t> </a:t>
            </a:r>
          </a:p>
          <a:p>
            <a:pPr marL="0" indent="0">
              <a:buNone/>
            </a:pPr>
            <a:r>
              <a:rPr lang="en-US" sz="1600" dirty="0">
                <a:solidFill>
                  <a:schemeClr val="tx1"/>
                </a:solidFill>
              </a:rPr>
              <a:t>	</a:t>
            </a:r>
            <a:r>
              <a:rPr lang="en-US" sz="1600" dirty="0">
                <a:solidFill>
                  <a:srgbClr val="FF0000"/>
                </a:solidFill>
                <a:latin typeface="Courier"/>
                <a:cs typeface="Courier"/>
              </a:rPr>
              <a:t>&lt;p </a:t>
            </a:r>
            <a:r>
              <a:rPr lang="en-US" sz="1600" dirty="0">
                <a:solidFill>
                  <a:srgbClr val="660066"/>
                </a:solidFill>
                <a:latin typeface="Courier"/>
                <a:cs typeface="Courier"/>
              </a:rPr>
              <a:t>rend=“align(center) case(</a:t>
            </a:r>
            <a:r>
              <a:rPr lang="en-US" sz="1600" dirty="0" err="1">
                <a:solidFill>
                  <a:srgbClr val="660066"/>
                </a:solidFill>
                <a:latin typeface="Courier"/>
                <a:cs typeface="Courier"/>
              </a:rPr>
              <a:t>allcaps</a:t>
            </a:r>
            <a:r>
              <a:rPr lang="en-US" sz="1600" dirty="0">
                <a:solidFill>
                  <a:srgbClr val="660066"/>
                </a:solidFill>
                <a:latin typeface="Courier"/>
                <a:cs typeface="Courier"/>
              </a:rPr>
              <a:t>)”</a:t>
            </a:r>
            <a:r>
              <a:rPr lang="en-US" sz="1600" dirty="0">
                <a:solidFill>
                  <a:srgbClr val="FF0000"/>
                </a:solidFill>
                <a:latin typeface="Courier"/>
                <a:cs typeface="Courier"/>
              </a:rPr>
              <a:t>&gt;</a:t>
            </a:r>
            <a:r>
              <a:rPr lang="en-US" sz="1600" dirty="0">
                <a:solidFill>
                  <a:schemeClr val="tx1"/>
                </a:solidFill>
                <a:latin typeface="Courier"/>
                <a:cs typeface="Courier"/>
              </a:rPr>
              <a:t>The quick brown fox jumped over the lazy dog</a:t>
            </a:r>
            <a:r>
              <a:rPr lang="en-US" sz="1600" dirty="0">
                <a:solidFill>
                  <a:srgbClr val="008000"/>
                </a:solidFill>
                <a:latin typeface="Courier"/>
                <a:cs typeface="Courier"/>
              </a:rPr>
              <a:t>&lt;/p&gt;</a:t>
            </a:r>
          </a:p>
          <a:p>
            <a:pPr marL="0" indent="0">
              <a:buNone/>
            </a:pPr>
            <a:r>
              <a:rPr lang="en-US" sz="1600" dirty="0">
                <a:solidFill>
                  <a:srgbClr val="008000"/>
                </a:solidFill>
                <a:latin typeface="Courier"/>
                <a:cs typeface="Courier"/>
              </a:rPr>
              <a:t>	</a:t>
            </a:r>
            <a:r>
              <a:rPr lang="en-US" sz="1600" dirty="0">
                <a:solidFill>
                  <a:srgbClr val="0000FF"/>
                </a:solidFill>
                <a:latin typeface="Courier"/>
                <a:cs typeface="Courier"/>
              </a:rPr>
              <a:t>&lt;p/</a:t>
            </a:r>
            <a:r>
              <a:rPr lang="en-US" sz="1600" dirty="0" smtClean="0">
                <a:solidFill>
                  <a:srgbClr val="0000FF"/>
                </a:solidFill>
                <a:latin typeface="Courier"/>
                <a:cs typeface="Courier"/>
              </a:rPr>
              <a:t>&gt;</a:t>
            </a:r>
            <a:endParaRPr lang="en-US" sz="1600" dirty="0" smtClean="0"/>
          </a:p>
          <a:p>
            <a:r>
              <a:rPr lang="en-US" sz="2000" dirty="0" smtClean="0"/>
              <a:t>The description of each element in the TEI guidelines not only tells you what the intended purpose of the element is, but what attributes can be attached to that element. For the attributes that can attach to the element &lt;p&gt;</a:t>
            </a:r>
            <a:r>
              <a:rPr lang="en-US" sz="2000" dirty="0"/>
              <a:t>, browse to </a:t>
            </a:r>
            <a:r>
              <a:rPr lang="en-US" sz="2000" dirty="0">
                <a:hlinkClick r:id="rId2"/>
              </a:rPr>
              <a:t>http://www.tei-c.org/release/doc/tei-p5-doc/en/html/ref-</a:t>
            </a:r>
            <a:r>
              <a:rPr lang="en-US" sz="2000" dirty="0" smtClean="0">
                <a:hlinkClick r:id="rId2"/>
              </a:rPr>
              <a:t>p.html</a:t>
            </a:r>
            <a:r>
              <a:rPr lang="en-US" sz="2000" dirty="0" smtClean="0"/>
              <a:t>. </a:t>
            </a:r>
          </a:p>
          <a:p>
            <a:pPr marL="0" indent="0">
              <a:buNone/>
            </a:pPr>
            <a:endParaRPr lang="en-US" sz="1500" dirty="0" smtClean="0"/>
          </a:p>
          <a:p>
            <a:endParaRPr lang="en-US" sz="2000" dirty="0" smtClean="0"/>
          </a:p>
          <a:p>
            <a:endParaRPr lang="en-US" dirty="0"/>
          </a:p>
        </p:txBody>
      </p:sp>
    </p:spTree>
    <p:extLst>
      <p:ext uri="{BB962C8B-B14F-4D97-AF65-F5344CB8AC3E}">
        <p14:creationId xmlns:p14="http://schemas.microsoft.com/office/powerpoint/2010/main" val="407189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Terminology</a:t>
            </a:r>
            <a:endParaRPr lang="en-US" dirty="0"/>
          </a:p>
        </p:txBody>
      </p:sp>
      <p:sp>
        <p:nvSpPr>
          <p:cNvPr id="3" name="Content Placeholder 2"/>
          <p:cNvSpPr>
            <a:spLocks noGrp="1"/>
          </p:cNvSpPr>
          <p:nvPr>
            <p:ph idx="1"/>
          </p:nvPr>
        </p:nvSpPr>
        <p:spPr/>
        <p:txBody>
          <a:bodyPr>
            <a:normAutofit/>
          </a:bodyPr>
          <a:lstStyle/>
          <a:p>
            <a:pPr marL="0" indent="0">
              <a:buNone/>
            </a:pPr>
            <a:endParaRPr lang="en-US" sz="1500" dirty="0" smtClean="0"/>
          </a:p>
          <a:p>
            <a:endParaRPr lang="en-US" sz="2000" dirty="0" smtClean="0"/>
          </a:p>
          <a:p>
            <a:endParaRPr lang="en-US" dirty="0"/>
          </a:p>
        </p:txBody>
      </p:sp>
      <p:pic>
        <p:nvPicPr>
          <p:cNvPr id="4" name="Picture 3" descr="Screen Shot 2017-03-08 at 11.29.26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477" y="2024461"/>
            <a:ext cx="8077152" cy="4833539"/>
          </a:xfrm>
          <a:prstGeom prst="rect">
            <a:avLst/>
          </a:prstGeom>
        </p:spPr>
      </p:pic>
    </p:spTree>
    <p:extLst>
      <p:ext uri="{BB962C8B-B14F-4D97-AF65-F5344CB8AC3E}">
        <p14:creationId xmlns:p14="http://schemas.microsoft.com/office/powerpoint/2010/main" val="4055187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 I actually build a document?</a:t>
            </a:r>
            <a:endParaRPr lang="en-US" dirty="0"/>
          </a:p>
        </p:txBody>
      </p:sp>
      <p:sp>
        <p:nvSpPr>
          <p:cNvPr id="3" name="Content Placeholder 2"/>
          <p:cNvSpPr>
            <a:spLocks noGrp="1"/>
          </p:cNvSpPr>
          <p:nvPr>
            <p:ph idx="1"/>
          </p:nvPr>
        </p:nvSpPr>
        <p:spPr/>
        <p:txBody>
          <a:bodyPr>
            <a:normAutofit fontScale="55000" lnSpcReduction="20000"/>
          </a:bodyPr>
          <a:lstStyle/>
          <a:p>
            <a:r>
              <a:rPr lang="en-US" sz="2000" dirty="0" smtClean="0"/>
              <a:t>This is the smallest TEI document possible:</a:t>
            </a:r>
          </a:p>
          <a:p>
            <a:pPr marL="0" indent="0">
              <a:spcBef>
                <a:spcPts val="0"/>
              </a:spcBef>
              <a:buNone/>
            </a:pPr>
            <a:r>
              <a:rPr lang="en-US" sz="2000" dirty="0"/>
              <a:t> </a:t>
            </a:r>
            <a:r>
              <a:rPr lang="en-US" sz="2000" dirty="0" smtClean="0"/>
              <a:t>        </a:t>
            </a:r>
            <a:r>
              <a:rPr lang="mr-IN" sz="2000" dirty="0" smtClean="0"/>
              <a:t> </a:t>
            </a:r>
            <a:r>
              <a:rPr lang="mr-IN" sz="2000" dirty="0">
                <a:solidFill>
                  <a:srgbClr val="FF0000"/>
                </a:solidFill>
                <a:latin typeface="Courier"/>
                <a:cs typeface="Courier"/>
              </a:rPr>
              <a:t>&lt;TEI </a:t>
            </a:r>
            <a:r>
              <a:rPr lang="mr-IN" sz="2000" dirty="0">
                <a:solidFill>
                  <a:srgbClr val="660066"/>
                </a:solidFill>
                <a:latin typeface="Courier"/>
                <a:cs typeface="Courier"/>
              </a:rPr>
              <a:t>version="5.0" xmlns="http://www.tei-c.org/ns/1.0"</a:t>
            </a:r>
            <a:r>
              <a:rPr lang="mr-IN" sz="2000" dirty="0">
                <a:solidFill>
                  <a:srgbClr val="FF0000"/>
                </a:solidFill>
                <a:latin typeface="Courier"/>
                <a:cs typeface="Courier"/>
              </a:rPr>
              <a:t>&gt;</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&lt;teiHeader&gt;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&lt;fileDesc&gt;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&lt;titleStmt&gt;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&lt;title&gt;</a:t>
            </a:r>
            <a:r>
              <a:rPr lang="mr-IN" sz="2000" dirty="0">
                <a:latin typeface="Courier"/>
                <a:cs typeface="Courier"/>
              </a:rPr>
              <a:t>The shortest TEI Document Imaginable</a:t>
            </a:r>
            <a:r>
              <a:rPr lang="mr-IN" sz="2000" dirty="0">
                <a:solidFill>
                  <a:srgbClr val="0000FF"/>
                </a:solidFill>
                <a:latin typeface="Courier"/>
                <a:cs typeface="Courier"/>
              </a:rPr>
              <a:t>&lt;/title&gt;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&lt;/titleStmt&gt;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&lt;publicationStmt&gt;</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&lt;p&gt;</a:t>
            </a:r>
            <a:r>
              <a:rPr lang="mr-IN" sz="2000" dirty="0">
                <a:latin typeface="Courier"/>
                <a:cs typeface="Courier"/>
              </a:rPr>
              <a:t>First published as part of TEI P2, this is the P5 version using a name space.</a:t>
            </a:r>
            <a:r>
              <a:rPr lang="mr-IN" sz="2000" dirty="0">
                <a:solidFill>
                  <a:srgbClr val="0000FF"/>
                </a:solidFill>
                <a:latin typeface="Courier"/>
                <a:cs typeface="Courier"/>
              </a:rPr>
              <a:t>&lt;/p&gt;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&lt;/publicationStmt&gt;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&lt;sourceDesc&gt;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&lt;p&gt;</a:t>
            </a:r>
            <a:r>
              <a:rPr lang="mr-IN" sz="2000" dirty="0">
                <a:latin typeface="Courier"/>
                <a:cs typeface="Courier"/>
              </a:rPr>
              <a:t>No source: this is an original work.</a:t>
            </a:r>
            <a:r>
              <a:rPr lang="mr-IN" sz="2000" dirty="0">
                <a:solidFill>
                  <a:srgbClr val="0000FF"/>
                </a:solidFill>
                <a:latin typeface="Courier"/>
                <a:cs typeface="Courier"/>
              </a:rPr>
              <a:t>&lt;/p&gt;</a:t>
            </a:r>
            <a:r>
              <a:rPr lang="mr-IN" sz="2000" dirty="0">
                <a:latin typeface="Courier"/>
                <a:cs typeface="Courier"/>
              </a:rPr>
              <a: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&lt;/sourceDesc&gt;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&lt;/fileDesc&gt;</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 &lt;/teiHeader&gt;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&lt;text&gt;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&lt;body&gt;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&lt;p&gt;</a:t>
            </a:r>
            <a:r>
              <a:rPr lang="mr-IN" sz="2000" dirty="0">
                <a:latin typeface="Courier"/>
                <a:cs typeface="Courier"/>
              </a:rPr>
              <a:t>This is about the shortest TEI document imaginable.</a:t>
            </a:r>
            <a:r>
              <a:rPr lang="mr-IN" sz="2000" dirty="0">
                <a:solidFill>
                  <a:srgbClr val="0000FF"/>
                </a:solidFill>
                <a:latin typeface="Courier"/>
                <a:cs typeface="Courier"/>
              </a:rPr>
              <a:t>&lt;/p&gt;</a:t>
            </a:r>
            <a:r>
              <a:rPr lang="mr-IN" sz="2000" dirty="0">
                <a:latin typeface="Courier"/>
                <a:cs typeface="Courier"/>
              </a:rPr>
              <a: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&lt;/body&gt;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&lt;/text&gt;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&lt;/TEI&gt;</a:t>
            </a:r>
            <a:endParaRPr lang="en-US" sz="2000" dirty="0" smtClean="0">
              <a:solidFill>
                <a:srgbClr val="0000FF"/>
              </a:solidFill>
              <a:latin typeface="Courier"/>
              <a:cs typeface="Courier"/>
            </a:endParaRPr>
          </a:p>
          <a:p>
            <a:r>
              <a:rPr lang="en-US" sz="2000" dirty="0" smtClean="0"/>
              <a:t>A TEI document consists of two parts </a:t>
            </a:r>
            <a:r>
              <a:rPr lang="mr-IN" sz="2000" dirty="0" smtClean="0"/>
              <a:t>–</a:t>
            </a:r>
            <a:r>
              <a:rPr lang="en-US" sz="2000" dirty="0" smtClean="0"/>
              <a:t> the metadata about the document, which is contained in a tree under the &lt;</a:t>
            </a:r>
            <a:r>
              <a:rPr lang="en-US" sz="2000" dirty="0" err="1" smtClean="0"/>
              <a:t>teiHeader</a:t>
            </a:r>
            <a:r>
              <a:rPr lang="en-US" sz="2000" dirty="0" smtClean="0"/>
              <a:t>&gt;, and the actual document itself, which is contained either under a &lt;text&gt; or a &lt;</a:t>
            </a:r>
            <a:r>
              <a:rPr lang="en-US" sz="2000" dirty="0" err="1" smtClean="0"/>
              <a:t>sourceDoc</a:t>
            </a:r>
            <a:r>
              <a:rPr lang="en-US" sz="2000" dirty="0" smtClean="0"/>
              <a:t>&gt; element..</a:t>
            </a:r>
          </a:p>
          <a:p>
            <a:endParaRPr lang="en-US" dirty="0"/>
          </a:p>
        </p:txBody>
      </p:sp>
    </p:spTree>
    <p:extLst>
      <p:ext uri="{BB962C8B-B14F-4D97-AF65-F5344CB8AC3E}">
        <p14:creationId xmlns:p14="http://schemas.microsoft.com/office/powerpoint/2010/main" val="75539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 I actually build a document?</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Everything else you do is a process of checking the guidelines, determining what element matches with what you are trying to transcribe, and applying it </a:t>
            </a:r>
            <a:r>
              <a:rPr lang="en-US" sz="2000" dirty="0" smtClean="0"/>
              <a:t>accordingly.</a:t>
            </a:r>
          </a:p>
          <a:p>
            <a:r>
              <a:rPr lang="en-US" sz="2000" dirty="0" smtClean="0"/>
              <a:t>The underlying structure of the TEI Header can </a:t>
            </a:r>
            <a:r>
              <a:rPr lang="en-US" sz="2000" dirty="0"/>
              <a:t>be found at </a:t>
            </a:r>
            <a:r>
              <a:rPr lang="en-US" sz="2000" dirty="0">
                <a:hlinkClick r:id="rId2"/>
              </a:rPr>
              <a:t>http://www.tei-c.org/Vault/P5/3.1.0/doc/tei-p5-doc/en/html/</a:t>
            </a:r>
            <a:r>
              <a:rPr lang="en-US" sz="2000" dirty="0" smtClean="0">
                <a:hlinkClick r:id="rId2"/>
              </a:rPr>
              <a:t>HD.html</a:t>
            </a:r>
            <a:r>
              <a:rPr lang="en-US" sz="2000" dirty="0" smtClean="0"/>
              <a:t>, while the underlying structure for a default text can </a:t>
            </a:r>
            <a:r>
              <a:rPr lang="en-US" sz="2000" dirty="0"/>
              <a:t>be found at </a:t>
            </a:r>
            <a:r>
              <a:rPr lang="en-US" sz="2000" dirty="0">
                <a:hlinkClick r:id="rId3"/>
              </a:rPr>
              <a:t>http://www.tei-c.org/Vault/P5/3.1.0/doc/tei-p5-doc/en/html/</a:t>
            </a:r>
            <a:r>
              <a:rPr lang="en-US" sz="2000" dirty="0" smtClean="0">
                <a:hlinkClick r:id="rId3"/>
              </a:rPr>
              <a:t>DS.html</a:t>
            </a:r>
            <a:r>
              <a:rPr lang="en-US" sz="2000" dirty="0" smtClean="0"/>
              <a:t>.</a:t>
            </a:r>
          </a:p>
          <a:p>
            <a:r>
              <a:rPr lang="en-US" sz="2000" dirty="0" smtClean="0"/>
              <a:t>Note that the default text structure does not handle every situation that is likely to come up!  The Table of Contents for the full Guidelines (at </a:t>
            </a:r>
            <a:r>
              <a:rPr lang="en-US" sz="2000" dirty="0">
                <a:hlinkClick r:id="rId4"/>
              </a:rPr>
              <a:t>http://www.tei-c.org/Vault/P5/3.1.0/doc/tei-p5-doc/en/html</a:t>
            </a:r>
            <a:r>
              <a:rPr lang="en-US" sz="2000" dirty="0" smtClean="0">
                <a:hlinkClick r:id="rId4"/>
              </a:rPr>
              <a:t>/</a:t>
            </a:r>
            <a:r>
              <a:rPr lang="en-US" sz="2000" dirty="0" smtClean="0"/>
              <a:t>) can be useful for ferreting out the various ways that your document fits (and doesn’t fit!) TEI as it is written.</a:t>
            </a:r>
          </a:p>
          <a:p>
            <a:endParaRPr lang="en-US" dirty="0"/>
          </a:p>
        </p:txBody>
      </p:sp>
    </p:spTree>
    <p:extLst>
      <p:ext uri="{BB962C8B-B14F-4D97-AF65-F5344CB8AC3E}">
        <p14:creationId xmlns:p14="http://schemas.microsoft.com/office/powerpoint/2010/main" val="351831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Editorial Tools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Anything that can edit text can be used to create an XML document.  XML-specific tools simply allow you to validate the XML for correctness against the schema, run various programmatic transformations against the document, or autocomplete certain elements.</a:t>
            </a:r>
          </a:p>
          <a:p>
            <a:r>
              <a:rPr lang="en-US" sz="2000" dirty="0" smtClean="0"/>
              <a:t>Possible examples (a fuller list comparing features can be found </a:t>
            </a:r>
            <a:r>
              <a:rPr lang="en-US" sz="2000" dirty="0"/>
              <a:t>on Wikipedia: </a:t>
            </a:r>
            <a:r>
              <a:rPr lang="en-US" sz="2000" dirty="0">
                <a:hlinkClick r:id="rId2"/>
              </a:rPr>
              <a:t>https://en.wikipedia.org/wiki/</a:t>
            </a:r>
            <a:r>
              <a:rPr lang="en-US" sz="2000" dirty="0" smtClean="0">
                <a:hlinkClick r:id="rId2"/>
              </a:rPr>
              <a:t>Comparison_of_XML_editors</a:t>
            </a:r>
            <a:r>
              <a:rPr lang="en-US" sz="2000" dirty="0" smtClean="0"/>
              <a:t>):</a:t>
            </a:r>
          </a:p>
          <a:p>
            <a:pPr lvl="1"/>
            <a:r>
              <a:rPr lang="en-US" sz="1600" dirty="0" err="1" smtClean="0"/>
              <a:t>OxyGen</a:t>
            </a:r>
            <a:r>
              <a:rPr lang="en-US" sz="1600" dirty="0"/>
              <a:t> (</a:t>
            </a:r>
            <a:r>
              <a:rPr lang="en-US" sz="1600" dirty="0">
                <a:hlinkClick r:id="rId3"/>
              </a:rPr>
              <a:t>https://www.oxygenxml.com</a:t>
            </a:r>
            <a:r>
              <a:rPr lang="en-US" sz="1600" dirty="0" smtClean="0">
                <a:hlinkClick r:id="rId3"/>
              </a:rPr>
              <a:t>/</a:t>
            </a:r>
            <a:r>
              <a:rPr lang="en-US" sz="1600" dirty="0" smtClean="0"/>
              <a:t>): academic license (US$99)</a:t>
            </a:r>
          </a:p>
          <a:p>
            <a:pPr lvl="1"/>
            <a:r>
              <a:rPr lang="en-US" sz="1600" dirty="0" err="1" smtClean="0"/>
              <a:t>Xeditor</a:t>
            </a:r>
            <a:r>
              <a:rPr lang="en-US" sz="1600" dirty="0"/>
              <a:t> (</a:t>
            </a:r>
            <a:r>
              <a:rPr lang="en-US" sz="1600" dirty="0">
                <a:hlinkClick r:id="rId4"/>
              </a:rPr>
              <a:t>http://www.xeditor.com/</a:t>
            </a:r>
            <a:r>
              <a:rPr lang="en-US" sz="1600" dirty="0" smtClean="0">
                <a:hlinkClick r:id="rId4"/>
              </a:rPr>
              <a:t>portal</a:t>
            </a:r>
            <a:r>
              <a:rPr lang="en-US" sz="1600" dirty="0" smtClean="0"/>
              <a:t>): web-based, pricing by enquiry.</a:t>
            </a:r>
          </a:p>
          <a:p>
            <a:pPr lvl="1"/>
            <a:r>
              <a:rPr lang="en-US" sz="1600" dirty="0" smtClean="0"/>
              <a:t>Adobe </a:t>
            </a:r>
            <a:r>
              <a:rPr lang="en-US" sz="1600" dirty="0" err="1" smtClean="0"/>
              <a:t>Framemaker</a:t>
            </a:r>
            <a:r>
              <a:rPr lang="en-US" sz="1600" dirty="0"/>
              <a:t> (</a:t>
            </a:r>
            <a:r>
              <a:rPr lang="en-US" sz="1600" dirty="0">
                <a:hlinkClick r:id="rId5"/>
              </a:rPr>
              <a:t>http://www.adobe.com/products/</a:t>
            </a:r>
            <a:r>
              <a:rPr lang="en-US" sz="1600" dirty="0" smtClean="0">
                <a:hlinkClick r:id="rId5"/>
              </a:rPr>
              <a:t>framemaker.html</a:t>
            </a:r>
            <a:r>
              <a:rPr lang="en-US" sz="1600" dirty="0" smtClean="0"/>
              <a:t>): </a:t>
            </a:r>
            <a:r>
              <a:rPr lang="en-US" sz="1600" dirty="0" err="1" smtClean="0"/>
              <a:t>commerical</a:t>
            </a:r>
            <a:r>
              <a:rPr lang="en-US" sz="1600" dirty="0" smtClean="0"/>
              <a:t> license (US$999)</a:t>
            </a:r>
          </a:p>
          <a:p>
            <a:pPr lvl="1"/>
            <a:endParaRPr lang="en-US" sz="1800" dirty="0" smtClean="0"/>
          </a:p>
          <a:p>
            <a:endParaRPr lang="en-US" dirty="0"/>
          </a:p>
        </p:txBody>
      </p:sp>
    </p:spTree>
    <p:extLst>
      <p:ext uri="{BB962C8B-B14F-4D97-AF65-F5344CB8AC3E}">
        <p14:creationId xmlns:p14="http://schemas.microsoft.com/office/powerpoint/2010/main" val="1163414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Online Tools</a:t>
            </a:r>
            <a:endParaRPr lang="en-US" dirty="0"/>
          </a:p>
        </p:txBody>
      </p:sp>
      <p:sp>
        <p:nvSpPr>
          <p:cNvPr id="3" name="Content Placeholder 2"/>
          <p:cNvSpPr>
            <a:spLocks noGrp="1"/>
          </p:cNvSpPr>
          <p:nvPr>
            <p:ph idx="1"/>
          </p:nvPr>
        </p:nvSpPr>
        <p:spPr/>
        <p:txBody>
          <a:bodyPr>
            <a:normAutofit/>
          </a:bodyPr>
          <a:lstStyle/>
          <a:p>
            <a:r>
              <a:rPr lang="en-US" sz="2000" dirty="0"/>
              <a:t>TAPAS (</a:t>
            </a:r>
            <a:r>
              <a:rPr lang="en-US" sz="2000" dirty="0">
                <a:hlinkClick r:id="rId2"/>
              </a:rPr>
              <a:t>http://tapasproject.org</a:t>
            </a:r>
            <a:r>
              <a:rPr lang="en-US" sz="2000" dirty="0" smtClean="0">
                <a:hlinkClick r:id="rId2"/>
              </a:rPr>
              <a:t>/</a:t>
            </a:r>
            <a:r>
              <a:rPr lang="en-US" sz="2000" dirty="0" smtClean="0"/>
              <a:t>): designed to “Visualize, Store, and Share Your TEI.” </a:t>
            </a:r>
          </a:p>
          <a:p>
            <a:r>
              <a:rPr lang="en-US" sz="2000" dirty="0" smtClean="0"/>
              <a:t>CWRC</a:t>
            </a:r>
            <a:r>
              <a:rPr lang="en-US" sz="2000" dirty="0"/>
              <a:t>-Writer (</a:t>
            </a:r>
            <a:r>
              <a:rPr lang="en-US" sz="2000" dirty="0">
                <a:hlinkClick r:id="rId3"/>
              </a:rPr>
              <a:t>http://www.cwrc.ca/projects/infrastructure-projects/technical-projects/cwrc-writer</a:t>
            </a:r>
            <a:r>
              <a:rPr lang="en-US" sz="2000" dirty="0" smtClean="0">
                <a:hlinkClick r:id="rId3"/>
              </a:rPr>
              <a:t>/</a:t>
            </a:r>
            <a:r>
              <a:rPr lang="en-US" sz="2000" dirty="0" smtClean="0"/>
              <a:t>). Based on a </a:t>
            </a:r>
            <a:r>
              <a:rPr lang="en-US" sz="2000" dirty="0"/>
              <a:t>modified version of TEI Lite (</a:t>
            </a:r>
            <a:r>
              <a:rPr lang="en-US" sz="2000" dirty="0">
                <a:hlinkClick r:id="rId4"/>
              </a:rPr>
              <a:t>http://www.tei-c.org/Guidelines/Customization/Lite</a:t>
            </a:r>
            <a:r>
              <a:rPr lang="en-US" sz="2000" dirty="0" smtClean="0">
                <a:hlinkClick r:id="rId4"/>
              </a:rPr>
              <a:t>/</a:t>
            </a:r>
            <a:r>
              <a:rPr lang="en-US" sz="2000" dirty="0" smtClean="0"/>
              <a:t>)</a:t>
            </a:r>
          </a:p>
          <a:p>
            <a:r>
              <a:rPr lang="en-US" sz="2000" u="sng" dirty="0">
                <a:hlinkClick r:id="rId5"/>
              </a:rPr>
              <a:t>http://apps.testing.cwrc.ca/editor/dev/</a:t>
            </a:r>
            <a:r>
              <a:rPr lang="en-US" sz="2000" u="sng" dirty="0" smtClean="0">
                <a:hlinkClick r:id="rId5"/>
              </a:rPr>
              <a:t>index.htm</a:t>
            </a:r>
            <a:endParaRPr lang="en-US" sz="2000" u="sng" dirty="0"/>
          </a:p>
          <a:p>
            <a:pPr lvl="1"/>
            <a:r>
              <a:rPr lang="en-US" sz="1600" dirty="0" smtClean="0"/>
              <a:t>Username: </a:t>
            </a:r>
            <a:r>
              <a:rPr lang="en-US" sz="1600" dirty="0" err="1" smtClean="0"/>
              <a:t>cwrc</a:t>
            </a:r>
            <a:endParaRPr lang="en-US" sz="1600" dirty="0" smtClean="0"/>
          </a:p>
          <a:p>
            <a:pPr lvl="1"/>
            <a:r>
              <a:rPr lang="en-US" sz="1600" dirty="0" smtClean="0"/>
              <a:t>Password: </a:t>
            </a:r>
            <a:r>
              <a:rPr lang="en-US" sz="1600" dirty="0" err="1"/>
              <a:t>cwrcy</a:t>
            </a:r>
            <a:endParaRPr lang="en-US" sz="1600" dirty="0"/>
          </a:p>
          <a:p>
            <a:endParaRPr lang="en-US" sz="1600" dirty="0" smtClean="0"/>
          </a:p>
          <a:p>
            <a:pPr lvl="1"/>
            <a:endParaRPr lang="en-US" sz="1800" dirty="0" smtClean="0"/>
          </a:p>
          <a:p>
            <a:endParaRPr lang="en-US" dirty="0"/>
          </a:p>
        </p:txBody>
      </p:sp>
    </p:spTree>
    <p:extLst>
      <p:ext uri="{BB962C8B-B14F-4D97-AF65-F5344CB8AC3E}">
        <p14:creationId xmlns:p14="http://schemas.microsoft.com/office/powerpoint/2010/main" val="1237234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Displaying, Searching and Working With </a:t>
            </a:r>
            <a:r>
              <a:rPr lang="en-US" sz="4000" dirty="0" smtClean="0">
                <a:solidFill>
                  <a:schemeClr val="tx1"/>
                </a:solidFill>
              </a:rPr>
              <a:t>an XML Text</a:t>
            </a:r>
            <a:endParaRPr lang="en-US" sz="4000" dirty="0"/>
          </a:p>
        </p:txBody>
      </p:sp>
      <p:sp>
        <p:nvSpPr>
          <p:cNvPr id="3" name="Content Placeholder 2"/>
          <p:cNvSpPr>
            <a:spLocks noGrp="1"/>
          </p:cNvSpPr>
          <p:nvPr>
            <p:ph idx="1"/>
          </p:nvPr>
        </p:nvSpPr>
        <p:spPr/>
        <p:txBody>
          <a:bodyPr>
            <a:normAutofit fontScale="92500" lnSpcReduction="10000"/>
          </a:bodyPr>
          <a:lstStyle/>
          <a:p>
            <a:r>
              <a:rPr lang="en-US" sz="2000" dirty="0" smtClean="0"/>
              <a:t>There are </a:t>
            </a:r>
            <a:r>
              <a:rPr lang="en-US" sz="2000" dirty="0" smtClean="0"/>
              <a:t>two </a:t>
            </a:r>
            <a:r>
              <a:rPr lang="en-US" sz="2000" dirty="0" smtClean="0"/>
              <a:t>languages</a:t>
            </a:r>
            <a:r>
              <a:rPr lang="en-US" sz="2000" dirty="0" smtClean="0"/>
              <a:t> </a:t>
            </a:r>
            <a:r>
              <a:rPr lang="en-US" sz="2000" dirty="0" smtClean="0"/>
              <a:t>that will let you manipulate the document you’ve just created: XSLT and XQuery.</a:t>
            </a:r>
          </a:p>
          <a:p>
            <a:r>
              <a:rPr lang="en-US" sz="2000" dirty="0" smtClean="0"/>
              <a:t>XSLT stands for </a:t>
            </a:r>
            <a:r>
              <a:rPr lang="en-US" sz="2000" dirty="0" err="1" smtClean="0"/>
              <a:t>eXtensible</a:t>
            </a:r>
            <a:r>
              <a:rPr lang="en-US" sz="2000" dirty="0" smtClean="0"/>
              <a:t> </a:t>
            </a:r>
            <a:r>
              <a:rPr lang="en-US" sz="2000" dirty="0" err="1" smtClean="0"/>
              <a:t>Stylesheet</a:t>
            </a:r>
            <a:r>
              <a:rPr lang="en-US" sz="2000" dirty="0" smtClean="0"/>
              <a:t> </a:t>
            </a:r>
            <a:r>
              <a:rPr lang="en-US" sz="2000" dirty="0" err="1" smtClean="0"/>
              <a:t>Langauge</a:t>
            </a:r>
            <a:r>
              <a:rPr lang="en-US" sz="2000" dirty="0" smtClean="0"/>
              <a:t> Transformations. It is a language designed to transform XML documents into other formats </a:t>
            </a:r>
            <a:r>
              <a:rPr lang="mr-IN" sz="2000" dirty="0" smtClean="0"/>
              <a:t>–</a:t>
            </a:r>
            <a:r>
              <a:rPr lang="en-US" sz="2000" dirty="0" smtClean="0"/>
              <a:t> other versions of XML, Word Documents, plain text, etc. </a:t>
            </a:r>
          </a:p>
          <a:p>
            <a:r>
              <a:rPr lang="en-US" sz="2000" dirty="0" smtClean="0"/>
              <a:t>XQuery is a programming language that can both query and transform collections of data, including TEI documents</a:t>
            </a:r>
            <a:r>
              <a:rPr lang="en-US" sz="2000" dirty="0" smtClean="0"/>
              <a:t>.</a:t>
            </a:r>
          </a:p>
          <a:p>
            <a:r>
              <a:rPr lang="en-US" sz="2000" dirty="0" smtClean="0"/>
              <a:t>XSLT and XQuery are similar to, but significantly different in structure to XML, and idiosyncratic enough that it’s easier to talk about them with an example of your encoded data to work with. </a:t>
            </a:r>
            <a:endParaRPr lang="en-US" sz="2000" dirty="0" smtClean="0"/>
          </a:p>
          <a:p>
            <a:endParaRPr lang="en-US" dirty="0"/>
          </a:p>
        </p:txBody>
      </p:sp>
    </p:spTree>
    <p:extLst>
      <p:ext uri="{BB962C8B-B14F-4D97-AF65-F5344CB8AC3E}">
        <p14:creationId xmlns:p14="http://schemas.microsoft.com/office/powerpoint/2010/main" val="222994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Thank you!</a:t>
            </a:r>
            <a:endParaRPr lang="en-US" dirty="0"/>
          </a:p>
        </p:txBody>
      </p:sp>
      <p:sp>
        <p:nvSpPr>
          <p:cNvPr id="3" name="Content Placeholder 2"/>
          <p:cNvSpPr>
            <a:spLocks noGrp="1"/>
          </p:cNvSpPr>
          <p:nvPr>
            <p:ph idx="1"/>
          </p:nvPr>
        </p:nvSpPr>
        <p:spPr/>
        <p:txBody>
          <a:bodyPr>
            <a:normAutofit lnSpcReduction="10000"/>
          </a:bodyPr>
          <a:lstStyle/>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r>
              <a:rPr lang="en-US" dirty="0" smtClean="0"/>
              <a:t>Matthew Evan Davis</a:t>
            </a:r>
          </a:p>
          <a:p>
            <a:pPr marL="0" indent="0" algn="ctr">
              <a:spcBef>
                <a:spcPts val="0"/>
              </a:spcBef>
              <a:buNone/>
            </a:pPr>
            <a:r>
              <a:rPr lang="en-US" dirty="0" smtClean="0">
                <a:hlinkClick r:id="rId2"/>
              </a:rPr>
              <a:t>davism17@mcmaster.ca</a:t>
            </a:r>
            <a:endParaRPr lang="en-US" dirty="0" smtClean="0"/>
          </a:p>
          <a:p>
            <a:pPr marL="0" indent="0" algn="ctr">
              <a:spcBef>
                <a:spcPts val="0"/>
              </a:spcBef>
              <a:buNone/>
            </a:pPr>
            <a:r>
              <a:rPr lang="en-US" dirty="0" smtClean="0"/>
              <a:t>@</a:t>
            </a:r>
            <a:r>
              <a:rPr lang="en-US" dirty="0" err="1" smtClean="0"/>
              <a:t>medievalmatt</a:t>
            </a:r>
            <a:endParaRPr lang="en-US" dirty="0" smtClean="0"/>
          </a:p>
        </p:txBody>
      </p:sp>
    </p:spTree>
    <p:extLst>
      <p:ext uri="{BB962C8B-B14F-4D97-AF65-F5344CB8AC3E}">
        <p14:creationId xmlns:p14="http://schemas.microsoft.com/office/powerpoint/2010/main" val="165695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XML-Based Metadata mean?</a:t>
            </a:r>
            <a:endParaRPr lang="en-US" dirty="0"/>
          </a:p>
        </p:txBody>
      </p:sp>
      <p:sp>
        <p:nvSpPr>
          <p:cNvPr id="3" name="Content Placeholder 2"/>
          <p:cNvSpPr>
            <a:spLocks noGrp="1"/>
          </p:cNvSpPr>
          <p:nvPr>
            <p:ph idx="1"/>
          </p:nvPr>
        </p:nvSpPr>
        <p:spPr>
          <a:xfrm>
            <a:off x="685800" y="2209800"/>
            <a:ext cx="7770813" cy="4648200"/>
          </a:xfrm>
        </p:spPr>
        <p:txBody>
          <a:bodyPr>
            <a:normAutofit lnSpcReduction="10000"/>
          </a:bodyPr>
          <a:lstStyle/>
          <a:p>
            <a:r>
              <a:rPr lang="en-US" sz="2200" dirty="0" smtClean="0"/>
              <a:t>XML </a:t>
            </a:r>
            <a:r>
              <a:rPr lang="mr-IN" sz="2200" dirty="0" smtClean="0"/>
              <a:t>–</a:t>
            </a:r>
            <a:r>
              <a:rPr lang="en-US" sz="2200" dirty="0" smtClean="0"/>
              <a:t> </a:t>
            </a:r>
            <a:r>
              <a:rPr lang="en-US" sz="2200" dirty="0" err="1" smtClean="0"/>
              <a:t>eXtensible</a:t>
            </a:r>
            <a:r>
              <a:rPr lang="en-US" sz="2200" dirty="0" smtClean="0"/>
              <a:t> Markup </a:t>
            </a:r>
            <a:r>
              <a:rPr lang="en-US" sz="2200" dirty="0"/>
              <a:t>Language (</a:t>
            </a:r>
            <a:r>
              <a:rPr lang="en-US" sz="2200" dirty="0">
                <a:hlinkClick r:id="rId2"/>
              </a:rPr>
              <a:t>https://</a:t>
            </a:r>
            <a:r>
              <a:rPr lang="en-US" sz="2200" dirty="0" smtClean="0">
                <a:hlinkClick r:id="rId2"/>
              </a:rPr>
              <a:t>www.w3.org/standards/xml/core</a:t>
            </a:r>
            <a:r>
              <a:rPr lang="en-US" sz="2200" dirty="0"/>
              <a:t>)</a:t>
            </a:r>
            <a:endParaRPr lang="en-US" sz="2200" dirty="0" smtClean="0"/>
          </a:p>
          <a:p>
            <a:pPr lvl="1"/>
            <a:r>
              <a:rPr lang="en-US" sz="2000" dirty="0" smtClean="0"/>
              <a:t>A set of rules for encoding a document in a format that both humans and machines can read.</a:t>
            </a:r>
          </a:p>
          <a:p>
            <a:pPr marL="0" indent="0">
              <a:buNone/>
            </a:pPr>
            <a:endParaRPr lang="en-US" dirty="0" smtClean="0">
              <a:solidFill>
                <a:schemeClr val="tx1"/>
              </a:solidFill>
            </a:endParaRPr>
          </a:p>
          <a:p>
            <a:endParaRPr lang="en-US" dirty="0" smtClean="0"/>
          </a:p>
          <a:p>
            <a:endParaRPr lang="en-US" dirty="0" smtClean="0"/>
          </a:p>
          <a:p>
            <a:pPr lvl="1"/>
            <a:r>
              <a:rPr lang="en-US" sz="2000" dirty="0" smtClean="0"/>
              <a:t>These rules are meant for annotating documents, but can also be used to store data.</a:t>
            </a:r>
          </a:p>
          <a:p>
            <a:pPr lvl="1"/>
            <a:r>
              <a:rPr lang="en-US" sz="2000" dirty="0" smtClean="0"/>
              <a:t>Very similar in appearance to HTML, but both more flexible and stricter in implementation.</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486" y="3544584"/>
            <a:ext cx="3104654" cy="1631400"/>
          </a:xfrm>
          <a:prstGeom prst="rect">
            <a:avLst/>
          </a:prstGeom>
        </p:spPr>
      </p:pic>
    </p:spTree>
    <p:extLst>
      <p:ext uri="{BB962C8B-B14F-4D97-AF65-F5344CB8AC3E}">
        <p14:creationId xmlns:p14="http://schemas.microsoft.com/office/powerpoint/2010/main" val="676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XML-Based Metadata mean?</a:t>
            </a:r>
            <a:endParaRPr lang="en-US" dirty="0"/>
          </a:p>
        </p:txBody>
      </p:sp>
      <p:sp>
        <p:nvSpPr>
          <p:cNvPr id="3" name="Content Placeholder 2"/>
          <p:cNvSpPr>
            <a:spLocks noGrp="1"/>
          </p:cNvSpPr>
          <p:nvPr>
            <p:ph idx="1"/>
          </p:nvPr>
        </p:nvSpPr>
        <p:spPr>
          <a:xfrm>
            <a:off x="685800" y="2209800"/>
            <a:ext cx="7770813" cy="4648200"/>
          </a:xfrm>
        </p:spPr>
        <p:txBody>
          <a:bodyPr>
            <a:normAutofit lnSpcReduction="10000"/>
          </a:bodyPr>
          <a:lstStyle/>
          <a:p>
            <a:r>
              <a:rPr lang="en-US" sz="2200" dirty="0" smtClean="0"/>
              <a:t>XML </a:t>
            </a:r>
            <a:r>
              <a:rPr lang="mr-IN" sz="2200" dirty="0" smtClean="0"/>
              <a:t>–</a:t>
            </a:r>
            <a:r>
              <a:rPr lang="en-US" sz="2200" dirty="0" smtClean="0"/>
              <a:t> </a:t>
            </a:r>
            <a:r>
              <a:rPr lang="en-US" sz="2200" dirty="0" err="1" smtClean="0"/>
              <a:t>eXtensible</a:t>
            </a:r>
            <a:r>
              <a:rPr lang="en-US" sz="2200" dirty="0" smtClean="0"/>
              <a:t> Markup </a:t>
            </a:r>
            <a:r>
              <a:rPr lang="en-US" sz="2200" dirty="0"/>
              <a:t>Language (</a:t>
            </a:r>
            <a:r>
              <a:rPr lang="en-US" sz="2200" dirty="0">
                <a:hlinkClick r:id="rId2"/>
              </a:rPr>
              <a:t>https://</a:t>
            </a:r>
            <a:r>
              <a:rPr lang="en-US" sz="2200" dirty="0" smtClean="0">
                <a:hlinkClick r:id="rId2"/>
              </a:rPr>
              <a:t>www.w3.org/standards/xml/core)</a:t>
            </a:r>
            <a:endParaRPr lang="en-US" sz="2200" dirty="0" smtClean="0"/>
          </a:p>
          <a:p>
            <a:r>
              <a:rPr lang="en-US" sz="2200" dirty="0" smtClean="0"/>
              <a:t>Metadata </a:t>
            </a:r>
            <a:r>
              <a:rPr lang="mr-IN" sz="2200" dirty="0" smtClean="0"/>
              <a:t>–</a:t>
            </a:r>
            <a:r>
              <a:rPr lang="en-US" sz="2200" dirty="0" smtClean="0"/>
              <a:t> data that gives information about other data (how meta!). It falls into three types:</a:t>
            </a:r>
          </a:p>
          <a:p>
            <a:pPr lvl="1"/>
            <a:r>
              <a:rPr lang="en-US" sz="2000" b="1" dirty="0" smtClean="0">
                <a:solidFill>
                  <a:srgbClr val="FFC000"/>
                </a:solidFill>
              </a:rPr>
              <a:t>Descriptive</a:t>
            </a:r>
            <a:r>
              <a:rPr lang="en-US" sz="2000" b="1" dirty="0" smtClean="0"/>
              <a:t> </a:t>
            </a:r>
            <a:r>
              <a:rPr lang="en-US" sz="2000" dirty="0"/>
              <a:t>m</a:t>
            </a:r>
            <a:r>
              <a:rPr lang="en-US" sz="2000" dirty="0" smtClean="0"/>
              <a:t>etadata is information, such as a title, abstract, author information, or keywords that might help find and identify the underlying data</a:t>
            </a:r>
          </a:p>
          <a:p>
            <a:pPr lvl="1"/>
            <a:r>
              <a:rPr lang="en-US" sz="2000" b="1" dirty="0" smtClean="0">
                <a:solidFill>
                  <a:srgbClr val="C00000"/>
                </a:solidFill>
              </a:rPr>
              <a:t>Structural</a:t>
            </a:r>
            <a:r>
              <a:rPr lang="en-US" sz="2000" b="1" dirty="0" smtClean="0"/>
              <a:t> </a:t>
            </a:r>
            <a:r>
              <a:rPr lang="en-US" sz="2000" dirty="0" smtClean="0"/>
              <a:t>metadata is metadata about how the underlying data is put together </a:t>
            </a:r>
            <a:r>
              <a:rPr lang="mr-IN" sz="2000" dirty="0" smtClean="0"/>
              <a:t>–</a:t>
            </a:r>
            <a:r>
              <a:rPr lang="en-US" sz="2000" dirty="0" smtClean="0"/>
              <a:t> chapters in a book, songs on an album, or other aspects of the types, versions and relationships of materials</a:t>
            </a:r>
          </a:p>
          <a:p>
            <a:pPr lvl="1"/>
            <a:r>
              <a:rPr lang="en-US" sz="2000" b="1" dirty="0" smtClean="0">
                <a:solidFill>
                  <a:srgbClr val="FF2EFF"/>
                </a:solidFill>
              </a:rPr>
              <a:t>Administrative</a:t>
            </a:r>
            <a:r>
              <a:rPr lang="en-US" sz="2000" b="1" dirty="0" smtClean="0"/>
              <a:t> </a:t>
            </a:r>
            <a:r>
              <a:rPr lang="en-US" sz="2000" dirty="0" smtClean="0"/>
              <a:t>metadata is information, such as a creation date, that helps to manage the underlying data.</a:t>
            </a:r>
            <a:endParaRPr lang="en-US" sz="2000" b="1" dirty="0" smtClean="0"/>
          </a:p>
        </p:txBody>
      </p:sp>
    </p:spTree>
    <p:extLst>
      <p:ext uri="{BB962C8B-B14F-4D97-AF65-F5344CB8AC3E}">
        <p14:creationId xmlns:p14="http://schemas.microsoft.com/office/powerpoint/2010/main" val="174335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What?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548" y="2290281"/>
            <a:ext cx="6195316" cy="3851421"/>
          </a:xfrm>
          <a:prstGeom prst="rect">
            <a:avLst/>
          </a:prstGeom>
        </p:spPr>
      </p:pic>
    </p:spTree>
    <p:extLst>
      <p:ext uri="{BB962C8B-B14F-4D97-AF65-F5344CB8AC3E}">
        <p14:creationId xmlns:p14="http://schemas.microsoft.com/office/powerpoint/2010/main" val="1080688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What?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56" y="2220217"/>
            <a:ext cx="5829300" cy="3835400"/>
          </a:xfrm>
          <a:prstGeom prst="rect">
            <a:avLst/>
          </a:prstGeom>
        </p:spPr>
      </p:pic>
    </p:spTree>
    <p:extLst>
      <p:ext uri="{BB962C8B-B14F-4D97-AF65-F5344CB8AC3E}">
        <p14:creationId xmlns:p14="http://schemas.microsoft.com/office/powerpoint/2010/main" val="117861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what?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06" y="2270446"/>
            <a:ext cx="7975600" cy="3619500"/>
          </a:xfrm>
          <a:prstGeom prst="rect">
            <a:avLst/>
          </a:prstGeom>
        </p:spPr>
      </p:pic>
    </p:spTree>
    <p:extLst>
      <p:ext uri="{BB962C8B-B14F-4D97-AF65-F5344CB8AC3E}">
        <p14:creationId xmlns:p14="http://schemas.microsoft.com/office/powerpoint/2010/main" val="1402854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do for </a:t>
            </a:r>
            <a:r>
              <a:rPr lang="en-US" i="1" dirty="0" smtClean="0"/>
              <a:t>me?</a:t>
            </a:r>
            <a:endParaRPr lang="en-US" dirty="0"/>
          </a:p>
        </p:txBody>
      </p:sp>
      <p:sp>
        <p:nvSpPr>
          <p:cNvPr id="3" name="Content Placeholder 2"/>
          <p:cNvSpPr>
            <a:spLocks noGrp="1"/>
          </p:cNvSpPr>
          <p:nvPr>
            <p:ph idx="1"/>
          </p:nvPr>
        </p:nvSpPr>
        <p:spPr/>
        <p:txBody>
          <a:bodyPr>
            <a:normAutofit/>
          </a:bodyPr>
          <a:lstStyle/>
          <a:p>
            <a:r>
              <a:rPr lang="en-US" dirty="0" smtClean="0"/>
              <a:t>Because XML-based metadata schemes allow you to encode both information about at text and the content of that text, you can do various things with the information despite only having encoded it once.</a:t>
            </a:r>
          </a:p>
          <a:p>
            <a:r>
              <a:rPr lang="en-US" dirty="0" smtClean="0"/>
              <a:t> </a:t>
            </a:r>
            <a:r>
              <a:rPr lang="en-US" dirty="0" smtClean="0">
                <a:solidFill>
                  <a:schemeClr val="tx1"/>
                </a:solidFill>
              </a:rPr>
              <a:t>So </a:t>
            </a:r>
            <a:r>
              <a:rPr lang="en-US" dirty="0" smtClean="0">
                <a:solidFill>
                  <a:schemeClr val="tx1"/>
                </a:solidFill>
              </a:rPr>
              <a:t>what?  Why not just put your transcription </a:t>
            </a:r>
            <a:r>
              <a:rPr lang="en-US" dirty="0" smtClean="0">
                <a:solidFill>
                  <a:schemeClr val="tx1"/>
                </a:solidFill>
              </a:rPr>
              <a:t>into an excel sheet, a word file, or something else and be done with it? How is this useful?</a:t>
            </a:r>
            <a:endParaRPr lang="en-US" dirty="0" smtClean="0">
              <a:solidFill>
                <a:schemeClr val="tx1"/>
              </a:solidFill>
            </a:endParaRP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246502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 what? </a:t>
            </a:r>
            <a:endParaRPr lang="en-US" dirty="0"/>
          </a:p>
        </p:txBody>
      </p:sp>
      <p:sp>
        <p:nvSpPr>
          <p:cNvPr id="3" name="Content Placeholder 2"/>
          <p:cNvSpPr>
            <a:spLocks noGrp="1"/>
          </p:cNvSpPr>
          <p:nvPr>
            <p:ph idx="1"/>
          </p:nvPr>
        </p:nvSpPr>
        <p:spPr/>
        <p:txBody>
          <a:bodyPr/>
          <a:lstStyle/>
          <a:p>
            <a:r>
              <a:rPr lang="en-US" sz="2000" dirty="0" smtClean="0"/>
              <a:t>.</a:t>
            </a:r>
            <a:r>
              <a:rPr lang="en-US" sz="2000" dirty="0" err="1" smtClean="0"/>
              <a:t>pdf</a:t>
            </a:r>
            <a:r>
              <a:rPr lang="en-US" sz="2000" dirty="0" smtClean="0"/>
              <a:t> files, text files, and html, once created, can generally only be used in the original contexts they were created for</a:t>
            </a:r>
            <a:r>
              <a:rPr lang="en-US" dirty="0" smtClean="0"/>
              <a:t>.</a:t>
            </a:r>
          </a:p>
          <a:p>
            <a:pPr marL="0" indent="0">
              <a:buNone/>
            </a:pPr>
            <a:endParaRPr lang="en-US" dirty="0" smtClean="0">
              <a:solidFill>
                <a:schemeClr val="tx1"/>
              </a:solidFill>
            </a:endParaRPr>
          </a:p>
          <a:p>
            <a:endParaRPr lang="en-US" dirty="0"/>
          </a:p>
        </p:txBody>
      </p:sp>
      <p:pic>
        <p:nvPicPr>
          <p:cNvPr id="4" name="Picture 3" descr="Screen Shot 2017-03-07 at 10.21.1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46" y="2912177"/>
            <a:ext cx="6967402" cy="4204706"/>
          </a:xfrm>
          <a:prstGeom prst="rect">
            <a:avLst/>
          </a:prstGeom>
        </p:spPr>
      </p:pic>
    </p:spTree>
    <p:extLst>
      <p:ext uri="{BB962C8B-B14F-4D97-AF65-F5344CB8AC3E}">
        <p14:creationId xmlns:p14="http://schemas.microsoft.com/office/powerpoint/2010/main" val="16200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 what? </a:t>
            </a:r>
            <a:endParaRPr lang="en-US" dirty="0"/>
          </a:p>
        </p:txBody>
      </p:sp>
      <p:sp>
        <p:nvSpPr>
          <p:cNvPr id="3" name="Content Placeholder 2"/>
          <p:cNvSpPr>
            <a:spLocks noGrp="1"/>
          </p:cNvSpPr>
          <p:nvPr>
            <p:ph idx="1"/>
          </p:nvPr>
        </p:nvSpPr>
        <p:spPr/>
        <p:txBody>
          <a:bodyPr/>
          <a:lstStyle/>
          <a:p>
            <a:r>
              <a:rPr lang="en-US" sz="2000" dirty="0" smtClean="0"/>
              <a:t>An XML-based file</a:t>
            </a:r>
            <a:r>
              <a:rPr lang="en-US" sz="2000" dirty="0" smtClean="0"/>
              <a:t>, </a:t>
            </a:r>
            <a:r>
              <a:rPr lang="en-US" sz="2000" dirty="0" smtClean="0"/>
              <a:t>on the other hand, can be converted to any of the formats mentioned, can be utilized in whole or in part by other projects, and can be searched on across multiple documents easily.</a:t>
            </a:r>
            <a:endParaRPr lang="en-US" dirty="0" smtClean="0">
              <a:solidFill>
                <a:schemeClr val="tx1"/>
              </a:solidFill>
            </a:endParaRPr>
          </a:p>
          <a:p>
            <a:endParaRPr lang="en-US" dirty="0"/>
          </a:p>
        </p:txBody>
      </p:sp>
      <p:pic>
        <p:nvPicPr>
          <p:cNvPr id="5" name="Picture 4" descr="Screen Shot 2017-03-07 at 10.24.01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464" y="3335184"/>
            <a:ext cx="6361043" cy="3806584"/>
          </a:xfrm>
          <a:prstGeom prst="rect">
            <a:avLst/>
          </a:prstGeom>
        </p:spPr>
      </p:pic>
    </p:spTree>
    <p:extLst>
      <p:ext uri="{BB962C8B-B14F-4D97-AF65-F5344CB8AC3E}">
        <p14:creationId xmlns:p14="http://schemas.microsoft.com/office/powerpoint/2010/main" val="24142440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4582</TotalTime>
  <Words>1184</Words>
  <Application>Microsoft Macintosh PowerPoint</Application>
  <PresentationFormat>On-screen Show (4:3)</PresentationFormat>
  <Paragraphs>108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Calisto MT</vt:lpstr>
      <vt:lpstr>Courier</vt:lpstr>
      <vt:lpstr>Wingdings</vt:lpstr>
      <vt:lpstr>Folio</vt:lpstr>
      <vt:lpstr>Do More with Digital Scholarship: XML-Based Metadata </vt:lpstr>
      <vt:lpstr>So what does XML-Based Metadata mean?</vt:lpstr>
      <vt:lpstr>So what does XML-Based Metadata mean?</vt:lpstr>
      <vt:lpstr>What’s What?</vt:lpstr>
      <vt:lpstr>What’s What?</vt:lpstr>
      <vt:lpstr>What’s what?</vt:lpstr>
      <vt:lpstr>So what does this do for me?</vt:lpstr>
      <vt:lpstr>So what? </vt:lpstr>
      <vt:lpstr>So what? </vt:lpstr>
      <vt:lpstr>How does XML do this?</vt:lpstr>
      <vt:lpstr>Terminology</vt:lpstr>
      <vt:lpstr>Terminology</vt:lpstr>
      <vt:lpstr>Terminology</vt:lpstr>
      <vt:lpstr>How do I actually build a document?</vt:lpstr>
      <vt:lpstr>How do I actually build a document?</vt:lpstr>
      <vt:lpstr>Editorial Tools</vt:lpstr>
      <vt:lpstr>Online Tools</vt:lpstr>
      <vt:lpstr>Displaying, Searching and Working With an XML Text</vt:lpstr>
      <vt:lpstr>Thank you!</vt:lpstr>
    </vt:vector>
  </TitlesOfParts>
  <Company>Texas A&amp;M Department of English</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Digital Scholarship 1</dc:title>
  <dc:creator>Matthew Davis</dc:creator>
  <cp:lastModifiedBy>Matthew Evan Davis</cp:lastModifiedBy>
  <cp:revision>26</cp:revision>
  <dcterms:created xsi:type="dcterms:W3CDTF">2017-03-07T14:56:10Z</dcterms:created>
  <dcterms:modified xsi:type="dcterms:W3CDTF">2017-09-21T17:31:38Z</dcterms:modified>
</cp:coreProperties>
</file>