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71" r:id="rId5"/>
    <p:sldId id="259" r:id="rId6"/>
    <p:sldId id="260" r:id="rId7"/>
    <p:sldId id="261" r:id="rId8"/>
    <p:sldId id="263" r:id="rId9"/>
    <p:sldId id="264" r:id="rId10"/>
    <p:sldId id="265" r:id="rId11"/>
    <p:sldId id="266" r:id="rId12"/>
    <p:sldId id="268" r:id="rId13"/>
    <p:sldId id="269" r:id="rId14"/>
    <p:sldId id="267"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3" d="100"/>
          <a:sy n="123" d="100"/>
        </p:scale>
        <p:origin x="-9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27094"/>
            <a:ext cx="7772400" cy="1470025"/>
          </a:xfrm>
        </p:spPr>
        <p:txBody>
          <a:bodyPr anchor="b" anchorCtr="0"/>
          <a:lstStyle>
            <a:lvl1pPr>
              <a:defRPr sz="5400">
                <a:gradFill>
                  <a:gsLst>
                    <a:gs pos="0">
                      <a:schemeClr val="tx2"/>
                    </a:gs>
                    <a:gs pos="100000">
                      <a:schemeClr val="tx2">
                        <a:lumMod val="75000"/>
                      </a:schemeClr>
                    </a:gs>
                  </a:gsLst>
                  <a:lin ang="5400000" scaled="0"/>
                </a:gradFill>
                <a:effectLst>
                  <a:outerShdw blurRad="50800" dist="25400" dir="5400000" algn="t" rotWithShape="0">
                    <a:prstClr val="black">
                      <a:alpha val="40000"/>
                    </a:prstClr>
                  </a:outerShdw>
                </a:effectLst>
              </a:defRPr>
            </a:lvl1pPr>
          </a:lstStyle>
          <a:p>
            <a:r>
              <a:rPr lang="en-US" smtClean="0"/>
              <a:t>Click to edit Master title style</a:t>
            </a:r>
            <a:endParaRPr/>
          </a:p>
        </p:txBody>
      </p:sp>
      <p:sp>
        <p:nvSpPr>
          <p:cNvPr id="3" name="Subtitle 2"/>
          <p:cNvSpPr>
            <a:spLocks noGrp="1"/>
          </p:cNvSpPr>
          <p:nvPr>
            <p:ph type="subTitle" idx="1"/>
          </p:nvPr>
        </p:nvSpPr>
        <p:spPr>
          <a:xfrm>
            <a:off x="685801" y="3810000"/>
            <a:ext cx="7770812" cy="1752600"/>
          </a:xfrm>
        </p:spPr>
        <p:txBody>
          <a:bodyPr>
            <a:normAutofit/>
          </a:bodyPr>
          <a:lstStyle>
            <a:lvl1pPr marL="0" indent="0" algn="ctr">
              <a:spcBef>
                <a:spcPts val="300"/>
              </a:spcBef>
              <a:buNone/>
              <a:defRPr sz="1600">
                <a:gradFill>
                  <a:gsLst>
                    <a:gs pos="0">
                      <a:schemeClr val="tx2"/>
                    </a:gs>
                    <a:gs pos="100000">
                      <a:schemeClr val="tx2">
                        <a:lumMod val="75000"/>
                      </a:schemeClr>
                    </a:gs>
                  </a:gsLst>
                  <a:lin ang="5400000" scaled="0"/>
                </a:gradFill>
                <a:effectLst>
                  <a:outerShdw blurRad="50800" dist="38100" dir="5400000" algn="t"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1778F24D-EB19-4AE0-B015-2BEA6D5224F2}" type="datetimeFigureOut">
              <a:rPr lang="en-US" smtClean="0"/>
              <a:t>3/8/17</a:t>
            </a:fld>
            <a:endParaRPr lang="en-US"/>
          </a:p>
        </p:txBody>
      </p:sp>
      <p:sp>
        <p:nvSpPr>
          <p:cNvPr id="5" name="Footer Placeholder 4"/>
          <p:cNvSpPr>
            <a:spLocks noGrp="1"/>
          </p:cNvSpPr>
          <p:nvPr>
            <p:ph type="ftr" sz="quarter" idx="11"/>
          </p:nvPr>
        </p:nvSpPr>
        <p:spPr/>
        <p:txBody>
          <a:bodyPr/>
          <a:lstStyle/>
          <a:p>
            <a:endParaRPr lang="en-US"/>
          </a:p>
        </p:txBody>
      </p:sp>
      <p:pic>
        <p:nvPicPr>
          <p:cNvPr id="7" name="Picture 6" descr="CoverGlyph.png"/>
          <p:cNvPicPr>
            <a:picLocks noChangeAspect="1"/>
          </p:cNvPicPr>
          <p:nvPr/>
        </p:nvPicPr>
        <p:blipFill>
          <a:blip r:embed="rId2"/>
          <a:stretch>
            <a:fillRect/>
          </a:stretch>
        </p:blipFill>
        <p:spPr>
          <a:xfrm>
            <a:off x="4010025" y="3048000"/>
            <a:ext cx="1123950" cy="771525"/>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738282"/>
            <a:ext cx="7770813" cy="1048870"/>
          </a:xfrm>
          <a:effectLst/>
        </p:spPr>
        <p:txBody>
          <a:bodyPr vert="horz" lIns="91440" tIns="45720" rIns="91440" bIns="45720" rtlCol="0" anchor="b" anchorCtr="0">
            <a:noAutofit/>
          </a:bodyPr>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286000" y="457200"/>
            <a:ext cx="4572000" cy="3173506"/>
          </a:xfrm>
          <a:ln w="101600">
            <a:solidFill>
              <a:schemeClr val="tx1"/>
            </a:solidFill>
            <a:miter lim="800000"/>
          </a:ln>
          <a:effectLst>
            <a:outerShdw blurRad="50800" dist="38100" dir="2700000" algn="tl" rotWithShape="0">
              <a:prstClr val="black">
                <a:alpha val="40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85800" y="5181600"/>
            <a:ext cx="7770813" cy="685800"/>
          </a:xfrm>
        </p:spPr>
        <p:txBody>
          <a:bodyPr vert="horz" lIns="91440" tIns="45720" rIns="91440" bIns="45720" rtlCol="0">
            <a:normAutofit/>
          </a:bodyPr>
          <a:lstStyle>
            <a:lvl1pPr marL="0" indent="0" algn="ctr">
              <a:spcBef>
                <a:spcPts val="300"/>
              </a:spcBef>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Clr>
                <a:schemeClr val="accent3"/>
              </a:buClr>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1778F24D-EB19-4AE0-B015-2BEA6D5224F2}" type="datetimeFigureOut">
              <a:rPr lang="en-US" smtClean="0"/>
              <a:t>3/8/17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D9BD3-E57B-4194-A545-2804EB95D970}" type="slidenum">
              <a:rPr lang="en-US" smtClean="0"/>
              <a:t>‹#›</a:t>
            </a:fld>
            <a:endParaRPr lang="en-US"/>
          </a:p>
        </p:txBody>
      </p:sp>
      <p:pic>
        <p:nvPicPr>
          <p:cNvPr id="11" name="Picture 2" descr="HR-Glyph-R3.png"/>
          <p:cNvPicPr>
            <a:picLocks noChangeAspect="1" noChangeArrowheads="1"/>
          </p:cNvPicPr>
          <p:nvPr/>
        </p:nvPicPr>
        <p:blipFill>
          <a:blip r:embed="rId2" cstate="print"/>
          <a:srcRect/>
          <a:stretch>
            <a:fillRect/>
          </a:stretch>
        </p:blipFill>
        <p:spPr bwMode="auto">
          <a:xfrm>
            <a:off x="3749040" y="4890247"/>
            <a:ext cx="1645920" cy="170411"/>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286000" indent="-457200">
              <a:defRPr/>
            </a:lvl6pPr>
            <a:lvl7pPr marL="2286000" indent="-457200">
              <a:defRPr/>
            </a:lvl7pPr>
            <a:lvl8pPr marL="2286000" indent="-457200">
              <a:defRPr/>
            </a:lvl8pPr>
            <a:lvl9pPr marL="2286000" indent="-4572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778F24D-EB19-4AE0-B015-2BEA6D5224F2}" type="datetimeFigureOut">
              <a:rPr lang="en-US" smtClean="0"/>
              <a:t>3/8/17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9BD3-E57B-4194-A545-2804EB95D970}" type="slidenum">
              <a:rPr lang="en-US" smtClean="0"/>
              <a:t>‹#›</a:t>
            </a:fld>
            <a:endParaRPr lang="en-US"/>
          </a:p>
        </p:txBody>
      </p:sp>
      <p:pic>
        <p:nvPicPr>
          <p:cNvPr id="10"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7882"/>
            <a:ext cx="1524000" cy="5325036"/>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537882"/>
            <a:ext cx="5889812" cy="5325036"/>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778F24D-EB19-4AE0-B015-2BEA6D5224F2}" type="datetimeFigureOut">
              <a:rPr lang="en-US" smtClean="0"/>
              <a:t>3/8/17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9BD3-E57B-4194-A545-2804EB95D970}" type="slidenum">
              <a:rPr lang="en-US" smtClean="0"/>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rot="5400000">
            <a:off x="6052928" y="3115195"/>
            <a:ext cx="1645920" cy="170411"/>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778F24D-EB19-4AE0-B015-2BEA6D5224F2}" type="datetimeFigureOut">
              <a:rPr lang="en-US" smtClean="0"/>
              <a:t>3/8/17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9BD3-E57B-4194-A545-2804EB95D970}" type="slidenum">
              <a:rPr lang="en-US" smtClean="0"/>
              <a:t>‹#›</a:t>
            </a:fld>
            <a:endParaRPr lang="en-US"/>
          </a:p>
        </p:txBody>
      </p:sp>
      <p:pic>
        <p:nvPicPr>
          <p:cNvPr id="8"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626440"/>
            <a:ext cx="7770813" cy="1472184"/>
          </a:xfrm>
        </p:spPr>
        <p:txBody>
          <a:bodyPr anchor="b" anchorCtr="0"/>
          <a:lstStyle>
            <a:lvl1pPr algn="ctr">
              <a:defRPr sz="5400" b="0" i="0" cap="none" baseline="0"/>
            </a:lvl1pPr>
          </a:lstStyle>
          <a:p>
            <a:r>
              <a:rPr lang="en-US" smtClean="0"/>
              <a:t>Click to edit Master title style</a:t>
            </a:r>
            <a:endParaRPr/>
          </a:p>
        </p:txBody>
      </p:sp>
      <p:sp>
        <p:nvSpPr>
          <p:cNvPr id="3" name="Text Placeholder 2"/>
          <p:cNvSpPr>
            <a:spLocks noGrp="1"/>
          </p:cNvSpPr>
          <p:nvPr>
            <p:ph type="body" idx="1"/>
          </p:nvPr>
        </p:nvSpPr>
        <p:spPr>
          <a:xfrm>
            <a:off x="685800" y="3813048"/>
            <a:ext cx="7770813" cy="1755648"/>
          </a:xfrm>
        </p:spPr>
        <p:txBody>
          <a:bodyPr anchor="t" anchorCtr="0">
            <a:normAutofit/>
          </a:bodyPr>
          <a:lstStyle>
            <a:lvl1pPr marL="0" indent="0" algn="ctr">
              <a:spcBef>
                <a:spcPts val="30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78F24D-EB19-4AE0-B015-2BEA6D5224F2}" type="datetimeFigureOut">
              <a:rPr lang="en-US" smtClean="0"/>
              <a:t>3/8/17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9BD3-E57B-4194-A545-2804EB95D970}" type="slidenum">
              <a:rPr lang="en-US" smtClean="0"/>
              <a:t>‹#›</a:t>
            </a:fld>
            <a:endParaRPr lang="en-US"/>
          </a:p>
        </p:txBody>
      </p:sp>
      <p:pic>
        <p:nvPicPr>
          <p:cNvPr id="7" name="Picture 6" descr="Glyph-SectionHeader.png"/>
          <p:cNvPicPr>
            <a:picLocks noChangeAspect="1"/>
          </p:cNvPicPr>
          <p:nvPr/>
        </p:nvPicPr>
        <p:blipFill>
          <a:blip r:embed="rId2"/>
          <a:stretch>
            <a:fillRect/>
          </a:stretch>
        </p:blipFill>
        <p:spPr>
          <a:xfrm>
            <a:off x="4038600" y="3174066"/>
            <a:ext cx="1066800" cy="59055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85800" y="2209801"/>
            <a:ext cx="3657600" cy="3657600"/>
          </a:xfrm>
        </p:spPr>
        <p:txBody>
          <a:bodyPr>
            <a:normAutofit/>
          </a:bodyPr>
          <a:lstStyle>
            <a:lvl1pPr>
              <a:defRPr sz="2200"/>
            </a:lvl1pPr>
            <a:lvl2pPr>
              <a:defRPr sz="20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00600" y="2209801"/>
            <a:ext cx="3657600" cy="3657600"/>
          </a:xfrm>
        </p:spPr>
        <p:txBody>
          <a:bodyPr>
            <a:normAutofit/>
          </a:bodyPr>
          <a:lstStyle>
            <a:lvl1pPr>
              <a:defRPr sz="2200"/>
            </a:lvl1pPr>
            <a:lvl2pPr>
              <a:defRPr sz="20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1778F24D-EB19-4AE0-B015-2BEA6D5224F2}" type="datetimeFigureOut">
              <a:rPr lang="en-US" smtClean="0"/>
              <a:t>3/8/17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D9BD3-E57B-4194-A545-2804EB95D970}" type="slidenum">
              <a:rPr lang="en-US" smtClean="0"/>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2027238"/>
            <a:ext cx="3657600" cy="639762"/>
          </a:xfrm>
        </p:spPr>
        <p:txBody>
          <a:bodyPr anchor="ctr" anchorCtr="0"/>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819400"/>
            <a:ext cx="3657600" cy="3048000"/>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00600" y="2027238"/>
            <a:ext cx="3657600" cy="639762"/>
          </a:xfrm>
        </p:spPr>
        <p:txBody>
          <a:bodyPr anchor="ctr" anchorCtr="0"/>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2819400"/>
            <a:ext cx="3657600" cy="3048000"/>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1778F24D-EB19-4AE0-B015-2BEA6D5224F2}" type="datetimeFigureOut">
              <a:rPr lang="en-US" smtClean="0"/>
              <a:t>3/8/17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0D9BD3-E57B-4194-A545-2804EB95D970}" type="slidenum">
              <a:rPr lang="en-US" smtClean="0"/>
              <a:t>‹#›</a:t>
            </a:fld>
            <a:endParaRPr lang="en-US"/>
          </a:p>
        </p:txBody>
      </p:sp>
      <p:pic>
        <p:nvPicPr>
          <p:cNvPr id="11"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1778F24D-EB19-4AE0-B015-2BEA6D5224F2}" type="datetimeFigureOut">
              <a:rPr lang="en-US" smtClean="0"/>
              <a:t>3/8/17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0D9BD3-E57B-4194-A545-2804EB95D970}" type="slidenum">
              <a:rPr lang="en-US" smtClean="0"/>
              <a:t>‹#›</a:t>
            </a:fld>
            <a:endParaRPr lang="en-US"/>
          </a:p>
        </p:txBody>
      </p:sp>
      <p:pic>
        <p:nvPicPr>
          <p:cNvPr id="8"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78F24D-EB19-4AE0-B015-2BEA6D5224F2}" type="datetimeFigureOut">
              <a:rPr lang="en-US" smtClean="0"/>
              <a:t>3/8/17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0D9BD3-E57B-4194-A545-2804EB95D97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6" y="914400"/>
            <a:ext cx="3657600" cy="1162050"/>
          </a:xfrm>
        </p:spPr>
        <p:txBody>
          <a:bodyPr anchor="b"/>
          <a:lstStyle>
            <a:lvl1pPr algn="ctr">
              <a:defRPr sz="3800" b="0"/>
            </a:lvl1pPr>
          </a:lstStyle>
          <a:p>
            <a:r>
              <a:rPr lang="en-US" smtClean="0"/>
              <a:t>Click to edit Master title style</a:t>
            </a:r>
            <a:endParaRPr/>
          </a:p>
        </p:txBody>
      </p:sp>
      <p:sp>
        <p:nvSpPr>
          <p:cNvPr id="3" name="Content Placeholder 2"/>
          <p:cNvSpPr>
            <a:spLocks noGrp="1"/>
          </p:cNvSpPr>
          <p:nvPr>
            <p:ph idx="1"/>
          </p:nvPr>
        </p:nvSpPr>
        <p:spPr>
          <a:xfrm>
            <a:off x="4796118" y="457199"/>
            <a:ext cx="3657600" cy="5410201"/>
          </a:xfrm>
        </p:spPr>
        <p:txBody>
          <a:bodyPr>
            <a:normAutofit/>
          </a:bodyPr>
          <a:lstStyle>
            <a:lvl1pPr>
              <a:defRPr sz="2400"/>
            </a:lvl1pPr>
            <a:lvl2pPr>
              <a:defRPr sz="2200"/>
            </a:lvl2pPr>
            <a:lvl3pPr>
              <a:defRPr sz="2000"/>
            </a:lvl3pPr>
            <a:lvl4pPr>
              <a:defRPr sz="1800"/>
            </a:lvl4pPr>
            <a:lvl5pPr>
              <a:defRPr sz="1800"/>
            </a:lvl5pPr>
            <a:lvl6pPr marL="2290763" indent="-461963">
              <a:tabLst/>
              <a:defRPr sz="2000"/>
            </a:lvl6pPr>
            <a:lvl7pPr marL="2290763" indent="-461963">
              <a:tabLst/>
              <a:defRPr sz="2000"/>
            </a:lvl7pPr>
            <a:lvl8pPr marL="2290763" indent="-461963">
              <a:tabLst/>
              <a:defRPr sz="2000"/>
            </a:lvl8pPr>
            <a:lvl9pPr marL="2290763" indent="-461963">
              <a:tabLst/>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58906" y="2590799"/>
            <a:ext cx="3657600" cy="2895601"/>
          </a:xfrm>
        </p:spPr>
        <p:txBody>
          <a:bodyPr>
            <a:normAutofit/>
          </a:bodyPr>
          <a:lstStyle>
            <a:lvl1pPr marL="0" indent="0" algn="ctr">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78F24D-EB19-4AE0-B015-2BEA6D5224F2}" type="datetimeFigureOut">
              <a:rPr lang="en-US" smtClean="0"/>
              <a:t>3/8/17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D9BD3-E57B-4194-A545-2804EB95D970}" type="slidenum">
              <a:rPr lang="en-US" smtClean="0"/>
              <a:t>‹#›</a:t>
            </a:fld>
            <a:endParaRPr lang="en-US"/>
          </a:p>
        </p:txBody>
      </p:sp>
      <p:pic>
        <p:nvPicPr>
          <p:cNvPr id="10" name="Picture 2" descr="HR-Glyph-R3.png"/>
          <p:cNvPicPr>
            <a:picLocks noChangeAspect="1" noChangeArrowheads="1"/>
          </p:cNvPicPr>
          <p:nvPr/>
        </p:nvPicPr>
        <p:blipFill>
          <a:blip r:embed="rId2" cstate="print"/>
          <a:srcRect/>
          <a:stretch>
            <a:fillRect/>
          </a:stretch>
        </p:blipFill>
        <p:spPr bwMode="auto">
          <a:xfrm>
            <a:off x="1664746" y="2286000"/>
            <a:ext cx="1645920" cy="170411"/>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9013" y="914400"/>
            <a:ext cx="3657600" cy="1161288"/>
          </a:xfrm>
          <a:effectLst/>
        </p:spPr>
        <p:txBody>
          <a:bodyPr vert="horz" lIns="91440" tIns="45720" rIns="91440" bIns="45720" rtlCol="0" anchor="b" anchorCtr="0">
            <a:noAutofit/>
          </a:bodyPr>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58906" y="457200"/>
            <a:ext cx="3657600" cy="5413248"/>
          </a:xfrm>
          <a:ln w="101600">
            <a:solidFill>
              <a:schemeClr val="tx1"/>
            </a:solidFill>
            <a:miter lim="800000"/>
          </a:ln>
          <a:effectLst>
            <a:outerShdw blurRad="50800" dist="381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799013" y="2587752"/>
            <a:ext cx="3657600" cy="2898648"/>
          </a:xfrm>
        </p:spPr>
        <p:txBody>
          <a:bodyPr vert="horz" lIns="91440" tIns="45720" rIns="91440" bIns="45720" rtlCol="0">
            <a:normAutofit/>
          </a:bodyPr>
          <a:lstStyle>
            <a:lvl1pPr marL="0" indent="0" algn="ctr">
              <a:spcBef>
                <a:spcPts val="600"/>
              </a:spcBef>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Clr>
                <a:schemeClr val="accent3"/>
              </a:buClr>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1778F24D-EB19-4AE0-B015-2BEA6D5224F2}" type="datetimeFigureOut">
              <a:rPr lang="en-US" smtClean="0"/>
              <a:t>3/8/17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D9BD3-E57B-4194-A545-2804EB95D970}" type="slidenum">
              <a:rPr lang="en-US" smtClean="0"/>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a:off x="5804853" y="2286000"/>
            <a:ext cx="1645920" cy="170411"/>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4305300" y="6289115"/>
            <a:ext cx="533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90D9BD3-E57B-4194-A545-2804EB95D970}" type="slidenum">
              <a:rPr lang="en-US" smtClean="0"/>
              <a:t>‹#›</a:t>
            </a:fld>
            <a:endParaRPr lang="en-US"/>
          </a:p>
        </p:txBody>
      </p:sp>
      <p:sp>
        <p:nvSpPr>
          <p:cNvPr id="2" name="Title Placeholder 1"/>
          <p:cNvSpPr>
            <a:spLocks noGrp="1"/>
          </p:cNvSpPr>
          <p:nvPr>
            <p:ph type="title"/>
          </p:nvPr>
        </p:nvSpPr>
        <p:spPr>
          <a:xfrm>
            <a:off x="685800" y="67236"/>
            <a:ext cx="7770813" cy="1371600"/>
          </a:xfrm>
          <a:prstGeom prst="rect">
            <a:avLst/>
          </a:prstGeom>
          <a:effectLst/>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685800" y="2209800"/>
            <a:ext cx="7770813" cy="3657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400800" y="6289115"/>
            <a:ext cx="237564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78F24D-EB19-4AE0-B015-2BEA6D5224F2}" type="datetimeFigureOut">
              <a:rPr lang="en-US" smtClean="0"/>
              <a:t>3/8/17</a:t>
            </a:fld>
            <a:endParaRPr lang="en-US"/>
          </a:p>
        </p:txBody>
      </p:sp>
      <p:sp>
        <p:nvSpPr>
          <p:cNvPr id="5" name="Footer Placeholder 4"/>
          <p:cNvSpPr>
            <a:spLocks noGrp="1"/>
          </p:cNvSpPr>
          <p:nvPr>
            <p:ph type="ftr" sz="quarter" idx="3"/>
          </p:nvPr>
        </p:nvSpPr>
        <p:spPr>
          <a:xfrm>
            <a:off x="349624" y="6289115"/>
            <a:ext cx="315557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5000" kern="1200">
          <a:solidFill>
            <a:schemeClr val="tx2"/>
          </a:solidFill>
          <a:effectLst>
            <a:outerShdw blurRad="38100" dist="12700" algn="l" rotWithShape="0">
              <a:prstClr val="black">
                <a:alpha val="40000"/>
              </a:prstClr>
            </a:outerShdw>
          </a:effectLst>
          <a:latin typeface="+mj-lt"/>
          <a:ea typeface="+mj-ea"/>
          <a:cs typeface="+mj-cs"/>
        </a:defRPr>
      </a:lvl1pPr>
    </p:titleStyle>
    <p:bodyStyle>
      <a:lvl1pPr marL="457200" indent="-457200" algn="l" defTabSz="914400" rtl="0" eaLnBrk="1" latinLnBrk="0" hangingPunct="1">
        <a:spcBef>
          <a:spcPts val="2000"/>
        </a:spcBef>
        <a:buClr>
          <a:schemeClr val="accent3"/>
        </a:buClr>
        <a:buFont typeface="Wingdings" pitchFamily="2" charset="2"/>
        <a:buChar char=""/>
        <a:defRPr sz="2400" kern="1200">
          <a:solidFill>
            <a:schemeClr val="tx2"/>
          </a:solidFill>
          <a:latin typeface="+mn-lt"/>
          <a:ea typeface="+mn-ea"/>
          <a:cs typeface="+mn-cs"/>
        </a:defRPr>
      </a:lvl1pPr>
      <a:lvl2pPr marL="914400" indent="-457200" algn="l" defTabSz="914400" rtl="0" eaLnBrk="1" latinLnBrk="0" hangingPunct="1">
        <a:spcBef>
          <a:spcPts val="600"/>
        </a:spcBef>
        <a:buClr>
          <a:schemeClr val="accent3">
            <a:lumMod val="50000"/>
          </a:schemeClr>
        </a:buClr>
        <a:buFont typeface="Wingdings" pitchFamily="2" charset="2"/>
        <a:buChar char=""/>
        <a:defRPr sz="2200" kern="1200">
          <a:solidFill>
            <a:schemeClr val="tx2"/>
          </a:solidFill>
          <a:latin typeface="+mn-lt"/>
          <a:ea typeface="+mn-ea"/>
          <a:cs typeface="+mn-cs"/>
        </a:defRPr>
      </a:lvl2pPr>
      <a:lvl3pPr marL="1371600" indent="-457200" algn="l" defTabSz="914400" rtl="0" eaLnBrk="1" latinLnBrk="0" hangingPunct="1">
        <a:spcBef>
          <a:spcPts val="600"/>
        </a:spcBef>
        <a:buClr>
          <a:schemeClr val="accent3"/>
        </a:buClr>
        <a:buFont typeface="Wingdings" pitchFamily="2" charset="2"/>
        <a:buChar char=""/>
        <a:defRPr sz="2000" kern="1200">
          <a:solidFill>
            <a:schemeClr val="tx2"/>
          </a:solidFill>
          <a:latin typeface="+mn-lt"/>
          <a:ea typeface="+mn-ea"/>
          <a:cs typeface="+mn-cs"/>
        </a:defRPr>
      </a:lvl3pPr>
      <a:lvl4pPr marL="1828800" indent="-457200" algn="l" defTabSz="914400" rtl="0" eaLnBrk="1" latinLnBrk="0" hangingPunct="1">
        <a:spcBef>
          <a:spcPts val="600"/>
        </a:spcBef>
        <a:buClr>
          <a:schemeClr val="accent3">
            <a:lumMod val="50000"/>
          </a:schemeClr>
        </a:buClr>
        <a:buFont typeface="Wingdings" pitchFamily="2" charset="2"/>
        <a:buChar char=""/>
        <a:defRPr sz="1800" kern="1200">
          <a:solidFill>
            <a:schemeClr val="tx2"/>
          </a:solidFill>
          <a:latin typeface="+mn-lt"/>
          <a:ea typeface="+mn-ea"/>
          <a:cs typeface="+mn-cs"/>
        </a:defRPr>
      </a:lvl4pPr>
      <a:lvl5pPr marL="2286000" indent="-457200" algn="l" defTabSz="914400" rtl="0" eaLnBrk="1" latinLnBrk="0" hangingPunct="1">
        <a:spcBef>
          <a:spcPts val="600"/>
        </a:spcBef>
        <a:buClr>
          <a:schemeClr val="accent3"/>
        </a:buClr>
        <a:buFont typeface="Wingdings" pitchFamily="2" charset="2"/>
        <a:buChar char=""/>
        <a:defRPr sz="1800" kern="1200">
          <a:solidFill>
            <a:schemeClr val="tx2"/>
          </a:solidFill>
          <a:latin typeface="+mn-lt"/>
          <a:ea typeface="+mn-ea"/>
          <a:cs typeface="+mn-cs"/>
        </a:defRPr>
      </a:lvl5pPr>
      <a:lvl6pPr marL="2743200" indent="-461963" algn="l" defTabSz="914400" rtl="0" eaLnBrk="1" latinLnBrk="0" hangingPunct="1">
        <a:spcBef>
          <a:spcPct val="20000"/>
        </a:spcBef>
        <a:buClr>
          <a:schemeClr val="accent3">
            <a:lumMod val="50000"/>
          </a:schemeClr>
        </a:buClr>
        <a:buFont typeface="Wingdings" pitchFamily="2" charset="2"/>
        <a:buChar char=""/>
        <a:defRPr sz="1800" kern="1200">
          <a:solidFill>
            <a:schemeClr val="tx1"/>
          </a:solidFill>
          <a:latin typeface="+mn-lt"/>
          <a:ea typeface="+mn-ea"/>
          <a:cs typeface="+mn-cs"/>
        </a:defRPr>
      </a:lvl6pPr>
      <a:lvl7pPr marL="3205163" indent="-461963" algn="l" defTabSz="914400" rtl="0" eaLnBrk="1" latinLnBrk="0" hangingPunct="1">
        <a:spcBef>
          <a:spcPct val="20000"/>
        </a:spcBef>
        <a:buClr>
          <a:schemeClr val="accent3"/>
        </a:buClr>
        <a:buFont typeface="Wingdings" pitchFamily="2" charset="2"/>
        <a:buChar char=""/>
        <a:defRPr sz="1800" kern="1200">
          <a:solidFill>
            <a:schemeClr val="tx1"/>
          </a:solidFill>
          <a:latin typeface="+mn-lt"/>
          <a:ea typeface="+mn-ea"/>
          <a:cs typeface="+mn-cs"/>
        </a:defRPr>
      </a:lvl7pPr>
      <a:lvl8pPr marL="3657600" indent="-461963" algn="l" defTabSz="914400" rtl="0" eaLnBrk="1" latinLnBrk="0" hangingPunct="1">
        <a:spcBef>
          <a:spcPct val="20000"/>
        </a:spcBef>
        <a:buClr>
          <a:schemeClr val="accent3">
            <a:lumMod val="50000"/>
          </a:schemeClr>
        </a:buClr>
        <a:buFont typeface="Wingdings" pitchFamily="2" charset="2"/>
        <a:buChar char=""/>
        <a:defRPr sz="1800" kern="1200">
          <a:solidFill>
            <a:schemeClr val="tx1"/>
          </a:solidFill>
          <a:latin typeface="+mn-lt"/>
          <a:ea typeface="+mn-ea"/>
          <a:cs typeface="+mn-cs"/>
        </a:defRPr>
      </a:lvl8pPr>
      <a:lvl9pPr marL="4119563" indent="-461963" algn="l" defTabSz="914400" rtl="0" eaLnBrk="1" latinLnBrk="0" hangingPunct="1">
        <a:spcBef>
          <a:spcPct val="20000"/>
        </a:spcBef>
        <a:buClr>
          <a:schemeClr val="accent3"/>
        </a:buClr>
        <a:buFont typeface="Wingdings" pitchFamily="2" charset="2"/>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davism17@mcmaster.ca"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tei-c.org/Vault/P5/3.1.0/doc/tei-p5-doc/en/html/DS.html" TargetMode="External"/><Relationship Id="rId4" Type="http://schemas.openxmlformats.org/officeDocument/2006/relationships/hyperlink" Target="http://www.tei-c.org/Vault/P5/3.1.0/doc/tei-p5-doc/en/html/" TargetMode="External"/><Relationship Id="rId1" Type="http://schemas.openxmlformats.org/officeDocument/2006/relationships/slideLayout" Target="../slideLayouts/slideLayout2.xml"/><Relationship Id="rId2" Type="http://schemas.openxmlformats.org/officeDocument/2006/relationships/hyperlink" Target="http://www.tei-c.org/Vault/P5/3.1.0/doc/tei-p5-doc/en/html/HD.htm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oxygenxml.com/" TargetMode="External"/><Relationship Id="rId4" Type="http://schemas.openxmlformats.org/officeDocument/2006/relationships/hyperlink" Target="http://www.xeditor.com/portal" TargetMode="External"/><Relationship Id="rId5" Type="http://schemas.openxmlformats.org/officeDocument/2006/relationships/hyperlink" Target="http://www.adobe.com/products/framemaker.html" TargetMode="External"/><Relationship Id="rId1" Type="http://schemas.openxmlformats.org/officeDocument/2006/relationships/slideLayout" Target="../slideLayouts/slideLayout2.xml"/><Relationship Id="rId2" Type="http://schemas.openxmlformats.org/officeDocument/2006/relationships/hyperlink" Target="https://en.wikipedia.org/wiki/Comparison_of_XML_editor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cwrc.ca/projects/infrastructure-projects/technical-projects/cwrc-writer/" TargetMode="External"/><Relationship Id="rId4" Type="http://schemas.openxmlformats.org/officeDocument/2006/relationships/hyperlink" Target="http://www.tei-c.org/Guidelines/Customization/Lite/" TargetMode="External"/><Relationship Id="rId5" Type="http://schemas.openxmlformats.org/officeDocument/2006/relationships/hyperlink" Target="http://apps.testing.cwrc.ca/editor/dev/index.htm" TargetMode="External"/><Relationship Id="rId1" Type="http://schemas.openxmlformats.org/officeDocument/2006/relationships/slideLayout" Target="../slideLayouts/slideLayout2.xml"/><Relationship Id="rId2" Type="http://schemas.openxmlformats.org/officeDocument/2006/relationships/hyperlink" Target="http://tapasproject.or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davism17@mcmaster.c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tei-c.org/Guidelines/P5/"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tei-c.org/release/doc/tei-p5-doc/en/html/ref-p.htm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Demystifying Digital Scholarship 10: TEI	</a:t>
            </a:r>
            <a:endParaRPr lang="en-US" dirty="0"/>
          </a:p>
        </p:txBody>
      </p:sp>
      <p:sp>
        <p:nvSpPr>
          <p:cNvPr id="3" name="Subtitle 2"/>
          <p:cNvSpPr>
            <a:spLocks noGrp="1"/>
          </p:cNvSpPr>
          <p:nvPr>
            <p:ph type="subTitle" idx="1"/>
          </p:nvPr>
        </p:nvSpPr>
        <p:spPr/>
        <p:txBody>
          <a:bodyPr/>
          <a:lstStyle/>
          <a:p>
            <a:r>
              <a:rPr lang="en-US" dirty="0" smtClean="0"/>
              <a:t>March 9</a:t>
            </a:r>
            <a:r>
              <a:rPr lang="en-US" baseline="30000" dirty="0" smtClean="0"/>
              <a:t>th</a:t>
            </a:r>
            <a:r>
              <a:rPr lang="en-US" dirty="0" smtClean="0"/>
              <a:t>, 2017</a:t>
            </a:r>
          </a:p>
          <a:p>
            <a:r>
              <a:rPr lang="en-US" dirty="0" smtClean="0"/>
              <a:t>Matthew Evan Davis</a:t>
            </a:r>
          </a:p>
          <a:p>
            <a:r>
              <a:rPr lang="en-US" dirty="0" smtClean="0"/>
              <a:t>Postdoctoral Fellow, Sherman Centre for Digital Scholarship</a:t>
            </a:r>
          </a:p>
          <a:p>
            <a:r>
              <a:rPr lang="en-US" dirty="0" smtClean="0">
                <a:hlinkClick r:id="rId2"/>
              </a:rPr>
              <a:t>davism17@mcmaster.ca</a:t>
            </a:r>
            <a:endParaRPr lang="en-US" dirty="0" smtClean="0"/>
          </a:p>
          <a:p>
            <a:r>
              <a:rPr lang="en-US" dirty="0" smtClean="0"/>
              <a:t>@</a:t>
            </a:r>
            <a:r>
              <a:rPr lang="en-US" dirty="0" err="1" smtClean="0"/>
              <a:t>medievalmatt</a:t>
            </a:r>
            <a:endParaRPr lang="en-US" dirty="0" smtClean="0"/>
          </a:p>
          <a:p>
            <a:endParaRPr lang="en-US" dirty="0"/>
          </a:p>
        </p:txBody>
      </p:sp>
    </p:spTree>
    <p:extLst>
      <p:ext uri="{BB962C8B-B14F-4D97-AF65-F5344CB8AC3E}">
        <p14:creationId xmlns:p14="http://schemas.microsoft.com/office/powerpoint/2010/main" val="195130932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How do I actually build a document?</a:t>
            </a:r>
            <a:endParaRPr lang="en-US" dirty="0"/>
          </a:p>
        </p:txBody>
      </p:sp>
      <p:sp>
        <p:nvSpPr>
          <p:cNvPr id="3" name="Content Placeholder 2"/>
          <p:cNvSpPr>
            <a:spLocks noGrp="1"/>
          </p:cNvSpPr>
          <p:nvPr>
            <p:ph idx="1"/>
          </p:nvPr>
        </p:nvSpPr>
        <p:spPr/>
        <p:txBody>
          <a:bodyPr>
            <a:normAutofit fontScale="55000" lnSpcReduction="20000"/>
          </a:bodyPr>
          <a:lstStyle/>
          <a:p>
            <a:r>
              <a:rPr lang="en-US" sz="2000" dirty="0" smtClean="0"/>
              <a:t>This is the smallest TEI document possible:</a:t>
            </a:r>
          </a:p>
          <a:p>
            <a:pPr marL="0" indent="0">
              <a:spcBef>
                <a:spcPts val="0"/>
              </a:spcBef>
              <a:buNone/>
            </a:pPr>
            <a:r>
              <a:rPr lang="en-US" sz="2000" dirty="0"/>
              <a:t> </a:t>
            </a:r>
            <a:r>
              <a:rPr lang="en-US" sz="2000" dirty="0" smtClean="0"/>
              <a:t>        </a:t>
            </a:r>
            <a:r>
              <a:rPr lang="mr-IN" sz="2000" dirty="0" smtClean="0"/>
              <a:t> </a:t>
            </a:r>
            <a:r>
              <a:rPr lang="mr-IN" sz="2000" dirty="0">
                <a:solidFill>
                  <a:srgbClr val="FF0000"/>
                </a:solidFill>
                <a:latin typeface="Courier"/>
                <a:cs typeface="Courier"/>
              </a:rPr>
              <a:t>&lt;TEI </a:t>
            </a:r>
            <a:r>
              <a:rPr lang="mr-IN" sz="2000" dirty="0">
                <a:solidFill>
                  <a:srgbClr val="660066"/>
                </a:solidFill>
                <a:latin typeface="Courier"/>
                <a:cs typeface="Courier"/>
              </a:rPr>
              <a:t>version="5.0" xmlns="http://www.tei-c.org/ns/1.0"</a:t>
            </a:r>
            <a:r>
              <a:rPr lang="mr-IN" sz="2000" dirty="0">
                <a:solidFill>
                  <a:srgbClr val="FF0000"/>
                </a:solidFill>
                <a:latin typeface="Courier"/>
                <a:cs typeface="Courier"/>
              </a:rPr>
              <a:t>&gt;</a:t>
            </a:r>
          </a:p>
          <a:p>
            <a:pPr marL="0" indent="0">
              <a:spcBef>
                <a:spcPts val="0"/>
              </a:spcBef>
              <a:buNone/>
            </a:pPr>
            <a:r>
              <a:rPr lang="mr-IN" sz="2000" dirty="0">
                <a:latin typeface="Courier"/>
                <a:cs typeface="Courier"/>
              </a:rPr>
              <a:t>        </a:t>
            </a:r>
            <a:r>
              <a:rPr lang="mr-IN" sz="2000" dirty="0">
                <a:solidFill>
                  <a:srgbClr val="FF0000"/>
                </a:solidFill>
                <a:latin typeface="Courier"/>
                <a:cs typeface="Courier"/>
              </a:rPr>
              <a:t>&lt;teiHeader&gt; </a:t>
            </a:r>
          </a:p>
          <a:p>
            <a:pPr marL="0" indent="0">
              <a:spcBef>
                <a:spcPts val="0"/>
              </a:spcBef>
              <a:buNone/>
            </a:pPr>
            <a:r>
              <a:rPr lang="mr-IN" sz="2000" dirty="0">
                <a:latin typeface="Courier"/>
                <a:cs typeface="Courier"/>
              </a:rPr>
              <a:t>            </a:t>
            </a:r>
            <a:r>
              <a:rPr lang="mr-IN" sz="2000" dirty="0">
                <a:solidFill>
                  <a:srgbClr val="FF0000"/>
                </a:solidFill>
                <a:latin typeface="Courier"/>
                <a:cs typeface="Courier"/>
              </a:rPr>
              <a:t>&lt;fileDesc&gt; </a:t>
            </a:r>
          </a:p>
          <a:p>
            <a:pPr marL="0" indent="0">
              <a:spcBef>
                <a:spcPts val="0"/>
              </a:spcBef>
              <a:buNone/>
            </a:pPr>
            <a:r>
              <a:rPr lang="mr-IN" sz="2000" dirty="0">
                <a:latin typeface="Courier"/>
                <a:cs typeface="Courier"/>
              </a:rPr>
              <a:t>                </a:t>
            </a:r>
            <a:r>
              <a:rPr lang="mr-IN" sz="2000" dirty="0">
                <a:solidFill>
                  <a:srgbClr val="FF0000"/>
                </a:solidFill>
                <a:latin typeface="Courier"/>
                <a:cs typeface="Courier"/>
              </a:rPr>
              <a:t>&lt;titleStmt&gt; </a:t>
            </a:r>
          </a:p>
          <a:p>
            <a:pPr marL="0" indent="0">
              <a:spcBef>
                <a:spcPts val="0"/>
              </a:spcBef>
              <a:buNone/>
            </a:pPr>
            <a:r>
              <a:rPr lang="mr-IN" sz="2000" dirty="0">
                <a:latin typeface="Courier"/>
                <a:cs typeface="Courier"/>
              </a:rPr>
              <a:t>                    </a:t>
            </a:r>
            <a:r>
              <a:rPr lang="mr-IN" sz="2000" dirty="0">
                <a:solidFill>
                  <a:srgbClr val="FF0000"/>
                </a:solidFill>
                <a:latin typeface="Courier"/>
                <a:cs typeface="Courier"/>
              </a:rPr>
              <a:t>&lt;title&gt;</a:t>
            </a:r>
            <a:r>
              <a:rPr lang="mr-IN" sz="2000" dirty="0">
                <a:latin typeface="Courier"/>
                <a:cs typeface="Courier"/>
              </a:rPr>
              <a:t>The shortest TEI Document Imaginable</a:t>
            </a:r>
            <a:r>
              <a:rPr lang="mr-IN" sz="2000" dirty="0">
                <a:solidFill>
                  <a:srgbClr val="0000FF"/>
                </a:solidFill>
                <a:latin typeface="Courier"/>
                <a:cs typeface="Courier"/>
              </a:rPr>
              <a:t>&lt;/title&gt; </a:t>
            </a:r>
          </a:p>
          <a:p>
            <a:pPr marL="0" indent="0">
              <a:spcBef>
                <a:spcPts val="0"/>
              </a:spcBef>
              <a:buNone/>
            </a:pPr>
            <a:r>
              <a:rPr lang="mr-IN" sz="2000" dirty="0">
                <a:latin typeface="Courier"/>
                <a:cs typeface="Courier"/>
              </a:rPr>
              <a:t>                </a:t>
            </a:r>
            <a:r>
              <a:rPr lang="mr-IN" sz="2000" dirty="0">
                <a:solidFill>
                  <a:srgbClr val="0000FF"/>
                </a:solidFill>
                <a:latin typeface="Courier"/>
                <a:cs typeface="Courier"/>
              </a:rPr>
              <a:t>&lt;/titleStmt&gt; </a:t>
            </a:r>
          </a:p>
          <a:p>
            <a:pPr marL="0" indent="0">
              <a:spcBef>
                <a:spcPts val="0"/>
              </a:spcBef>
              <a:buNone/>
            </a:pPr>
            <a:r>
              <a:rPr lang="mr-IN" sz="2000" dirty="0">
                <a:latin typeface="Courier"/>
                <a:cs typeface="Courier"/>
              </a:rPr>
              <a:t>                </a:t>
            </a:r>
            <a:r>
              <a:rPr lang="mr-IN" sz="2000" dirty="0">
                <a:solidFill>
                  <a:srgbClr val="FF0000"/>
                </a:solidFill>
                <a:latin typeface="Courier"/>
                <a:cs typeface="Courier"/>
              </a:rPr>
              <a:t>&lt;publicationStmt&gt;</a:t>
            </a:r>
          </a:p>
          <a:p>
            <a:pPr marL="0" indent="0">
              <a:spcBef>
                <a:spcPts val="0"/>
              </a:spcBef>
              <a:buNone/>
            </a:pPr>
            <a:r>
              <a:rPr lang="mr-IN" sz="2000" dirty="0">
                <a:latin typeface="Courier"/>
                <a:cs typeface="Courier"/>
              </a:rPr>
              <a:t>                   </a:t>
            </a:r>
            <a:r>
              <a:rPr lang="mr-IN" sz="2000" dirty="0">
                <a:solidFill>
                  <a:srgbClr val="FF0000"/>
                </a:solidFill>
                <a:latin typeface="Courier"/>
                <a:cs typeface="Courier"/>
              </a:rPr>
              <a:t> &lt;p&gt;</a:t>
            </a:r>
            <a:r>
              <a:rPr lang="mr-IN" sz="2000" dirty="0">
                <a:latin typeface="Courier"/>
                <a:cs typeface="Courier"/>
              </a:rPr>
              <a:t>First published as part of TEI P2, this is the P5 version using a name space.</a:t>
            </a:r>
            <a:r>
              <a:rPr lang="mr-IN" sz="2000" dirty="0">
                <a:solidFill>
                  <a:srgbClr val="0000FF"/>
                </a:solidFill>
                <a:latin typeface="Courier"/>
                <a:cs typeface="Courier"/>
              </a:rPr>
              <a:t>&lt;/p&gt; </a:t>
            </a:r>
          </a:p>
          <a:p>
            <a:pPr marL="0" indent="0">
              <a:spcBef>
                <a:spcPts val="0"/>
              </a:spcBef>
              <a:buNone/>
            </a:pPr>
            <a:r>
              <a:rPr lang="mr-IN" sz="2000" dirty="0">
                <a:latin typeface="Courier"/>
                <a:cs typeface="Courier"/>
              </a:rPr>
              <a:t>                </a:t>
            </a:r>
            <a:r>
              <a:rPr lang="mr-IN" sz="2000" dirty="0">
                <a:solidFill>
                  <a:srgbClr val="0000FF"/>
                </a:solidFill>
                <a:latin typeface="Courier"/>
                <a:cs typeface="Courier"/>
              </a:rPr>
              <a:t>&lt;/publicationStmt&gt; </a:t>
            </a:r>
          </a:p>
          <a:p>
            <a:pPr marL="0" indent="0">
              <a:spcBef>
                <a:spcPts val="0"/>
              </a:spcBef>
              <a:buNone/>
            </a:pPr>
            <a:r>
              <a:rPr lang="mr-IN" sz="2000" dirty="0">
                <a:latin typeface="Courier"/>
                <a:cs typeface="Courier"/>
              </a:rPr>
              <a:t>               </a:t>
            </a:r>
            <a:r>
              <a:rPr lang="mr-IN" sz="2000" dirty="0">
                <a:solidFill>
                  <a:srgbClr val="FF0000"/>
                </a:solidFill>
                <a:latin typeface="Courier"/>
                <a:cs typeface="Courier"/>
              </a:rPr>
              <a:t> &lt;sourceDesc&gt; </a:t>
            </a:r>
          </a:p>
          <a:p>
            <a:pPr marL="0" indent="0">
              <a:spcBef>
                <a:spcPts val="0"/>
              </a:spcBef>
              <a:buNone/>
            </a:pPr>
            <a:r>
              <a:rPr lang="mr-IN" sz="2000" dirty="0">
                <a:latin typeface="Courier"/>
                <a:cs typeface="Courier"/>
              </a:rPr>
              <a:t>                   </a:t>
            </a:r>
            <a:r>
              <a:rPr lang="mr-IN" sz="2000" dirty="0">
                <a:solidFill>
                  <a:srgbClr val="FF0000"/>
                </a:solidFill>
                <a:latin typeface="Courier"/>
                <a:cs typeface="Courier"/>
              </a:rPr>
              <a:t> &lt;p&gt;</a:t>
            </a:r>
            <a:r>
              <a:rPr lang="mr-IN" sz="2000" dirty="0">
                <a:latin typeface="Courier"/>
                <a:cs typeface="Courier"/>
              </a:rPr>
              <a:t>No source: this is an original work.</a:t>
            </a:r>
            <a:r>
              <a:rPr lang="mr-IN" sz="2000" dirty="0">
                <a:solidFill>
                  <a:srgbClr val="0000FF"/>
                </a:solidFill>
                <a:latin typeface="Courier"/>
                <a:cs typeface="Courier"/>
              </a:rPr>
              <a:t>&lt;/p&gt;</a:t>
            </a:r>
            <a:r>
              <a:rPr lang="mr-IN" sz="2000" dirty="0">
                <a:latin typeface="Courier"/>
                <a:cs typeface="Courier"/>
              </a:rPr>
              <a:t> </a:t>
            </a:r>
          </a:p>
          <a:p>
            <a:pPr marL="0" indent="0">
              <a:spcBef>
                <a:spcPts val="0"/>
              </a:spcBef>
              <a:buNone/>
            </a:pPr>
            <a:r>
              <a:rPr lang="mr-IN" sz="2000" dirty="0">
                <a:latin typeface="Courier"/>
                <a:cs typeface="Courier"/>
              </a:rPr>
              <a:t>                </a:t>
            </a:r>
            <a:r>
              <a:rPr lang="mr-IN" sz="2000" dirty="0">
                <a:solidFill>
                  <a:srgbClr val="0000FF"/>
                </a:solidFill>
                <a:latin typeface="Courier"/>
                <a:cs typeface="Courier"/>
              </a:rPr>
              <a:t>&lt;/sourceDesc&gt; </a:t>
            </a:r>
          </a:p>
          <a:p>
            <a:pPr marL="0" indent="0">
              <a:spcBef>
                <a:spcPts val="0"/>
              </a:spcBef>
              <a:buNone/>
            </a:pPr>
            <a:r>
              <a:rPr lang="mr-IN" sz="2000" dirty="0">
                <a:latin typeface="Courier"/>
                <a:cs typeface="Courier"/>
              </a:rPr>
              <a:t>            </a:t>
            </a:r>
            <a:r>
              <a:rPr lang="mr-IN" sz="2000" dirty="0">
                <a:solidFill>
                  <a:srgbClr val="0000FF"/>
                </a:solidFill>
                <a:latin typeface="Courier"/>
                <a:cs typeface="Courier"/>
              </a:rPr>
              <a:t>&lt;/fileDesc&gt;</a:t>
            </a:r>
          </a:p>
          <a:p>
            <a:pPr marL="0" indent="0">
              <a:spcBef>
                <a:spcPts val="0"/>
              </a:spcBef>
              <a:buNone/>
            </a:pPr>
            <a:r>
              <a:rPr lang="mr-IN" sz="2000" dirty="0">
                <a:latin typeface="Courier"/>
                <a:cs typeface="Courier"/>
              </a:rPr>
              <a:t>       </a:t>
            </a:r>
            <a:r>
              <a:rPr lang="mr-IN" sz="2000" dirty="0">
                <a:solidFill>
                  <a:srgbClr val="0000FF"/>
                </a:solidFill>
                <a:latin typeface="Courier"/>
                <a:cs typeface="Courier"/>
              </a:rPr>
              <a:t> &lt;/teiHeader&gt; </a:t>
            </a:r>
          </a:p>
          <a:p>
            <a:pPr marL="0" indent="0">
              <a:spcBef>
                <a:spcPts val="0"/>
              </a:spcBef>
              <a:buNone/>
            </a:pPr>
            <a:r>
              <a:rPr lang="mr-IN" sz="2000" dirty="0">
                <a:latin typeface="Courier"/>
                <a:cs typeface="Courier"/>
              </a:rPr>
              <a:t>        </a:t>
            </a:r>
            <a:r>
              <a:rPr lang="mr-IN" sz="2000" dirty="0">
                <a:solidFill>
                  <a:srgbClr val="FF0000"/>
                </a:solidFill>
                <a:latin typeface="Courier"/>
                <a:cs typeface="Courier"/>
              </a:rPr>
              <a:t>&lt;text&gt; </a:t>
            </a:r>
          </a:p>
          <a:p>
            <a:pPr marL="0" indent="0">
              <a:spcBef>
                <a:spcPts val="0"/>
              </a:spcBef>
              <a:buNone/>
            </a:pPr>
            <a:r>
              <a:rPr lang="mr-IN" sz="2000" dirty="0">
                <a:latin typeface="Courier"/>
                <a:cs typeface="Courier"/>
              </a:rPr>
              <a:t>           </a:t>
            </a:r>
            <a:r>
              <a:rPr lang="mr-IN" sz="2000" dirty="0">
                <a:solidFill>
                  <a:srgbClr val="FF0000"/>
                </a:solidFill>
                <a:latin typeface="Courier"/>
                <a:cs typeface="Courier"/>
              </a:rPr>
              <a:t> &lt;body&gt; </a:t>
            </a:r>
          </a:p>
          <a:p>
            <a:pPr marL="0" indent="0">
              <a:spcBef>
                <a:spcPts val="0"/>
              </a:spcBef>
              <a:buNone/>
            </a:pPr>
            <a:r>
              <a:rPr lang="mr-IN" sz="2000" dirty="0">
                <a:latin typeface="Courier"/>
                <a:cs typeface="Courier"/>
              </a:rPr>
              <a:t>                </a:t>
            </a:r>
            <a:r>
              <a:rPr lang="mr-IN" sz="2000" dirty="0">
                <a:solidFill>
                  <a:srgbClr val="FF0000"/>
                </a:solidFill>
                <a:latin typeface="Courier"/>
                <a:cs typeface="Courier"/>
              </a:rPr>
              <a:t>&lt;p&gt;</a:t>
            </a:r>
            <a:r>
              <a:rPr lang="mr-IN" sz="2000" dirty="0">
                <a:latin typeface="Courier"/>
                <a:cs typeface="Courier"/>
              </a:rPr>
              <a:t>This is about the shortest TEI document imaginable.</a:t>
            </a:r>
            <a:r>
              <a:rPr lang="mr-IN" sz="2000" dirty="0">
                <a:solidFill>
                  <a:srgbClr val="0000FF"/>
                </a:solidFill>
                <a:latin typeface="Courier"/>
                <a:cs typeface="Courier"/>
              </a:rPr>
              <a:t>&lt;/p&gt;</a:t>
            </a:r>
            <a:r>
              <a:rPr lang="mr-IN" sz="2000" dirty="0">
                <a:latin typeface="Courier"/>
                <a:cs typeface="Courier"/>
              </a:rPr>
              <a:t> </a:t>
            </a:r>
          </a:p>
          <a:p>
            <a:pPr marL="0" indent="0">
              <a:spcBef>
                <a:spcPts val="0"/>
              </a:spcBef>
              <a:buNone/>
            </a:pPr>
            <a:r>
              <a:rPr lang="mr-IN" sz="2000" dirty="0">
                <a:latin typeface="Courier"/>
                <a:cs typeface="Courier"/>
              </a:rPr>
              <a:t>            </a:t>
            </a:r>
            <a:r>
              <a:rPr lang="mr-IN" sz="2000" dirty="0">
                <a:solidFill>
                  <a:srgbClr val="0000FF"/>
                </a:solidFill>
                <a:latin typeface="Courier"/>
                <a:cs typeface="Courier"/>
              </a:rPr>
              <a:t>&lt;/body&gt; </a:t>
            </a:r>
          </a:p>
          <a:p>
            <a:pPr marL="0" indent="0">
              <a:spcBef>
                <a:spcPts val="0"/>
              </a:spcBef>
              <a:buNone/>
            </a:pPr>
            <a:r>
              <a:rPr lang="mr-IN" sz="2000" dirty="0">
                <a:latin typeface="Courier"/>
                <a:cs typeface="Courier"/>
              </a:rPr>
              <a:t>        </a:t>
            </a:r>
            <a:r>
              <a:rPr lang="mr-IN" sz="2000" dirty="0">
                <a:solidFill>
                  <a:srgbClr val="0000FF"/>
                </a:solidFill>
                <a:latin typeface="Courier"/>
                <a:cs typeface="Courier"/>
              </a:rPr>
              <a:t>&lt;/text&gt; </a:t>
            </a:r>
          </a:p>
          <a:p>
            <a:pPr marL="0" indent="0">
              <a:spcBef>
                <a:spcPts val="0"/>
              </a:spcBef>
              <a:buNone/>
            </a:pPr>
            <a:r>
              <a:rPr lang="mr-IN" sz="2000" dirty="0">
                <a:latin typeface="Courier"/>
                <a:cs typeface="Courier"/>
              </a:rPr>
              <a:t>    </a:t>
            </a:r>
            <a:r>
              <a:rPr lang="mr-IN" sz="2000" dirty="0">
                <a:solidFill>
                  <a:srgbClr val="0000FF"/>
                </a:solidFill>
                <a:latin typeface="Courier"/>
                <a:cs typeface="Courier"/>
              </a:rPr>
              <a:t>&lt;/TEI&gt;</a:t>
            </a:r>
            <a:endParaRPr lang="en-US" sz="2000" dirty="0" smtClean="0">
              <a:solidFill>
                <a:srgbClr val="0000FF"/>
              </a:solidFill>
              <a:latin typeface="Courier"/>
              <a:cs typeface="Courier"/>
            </a:endParaRPr>
          </a:p>
          <a:p>
            <a:r>
              <a:rPr lang="en-US" sz="2000" dirty="0" smtClean="0"/>
              <a:t>A TEI document consists of two parts </a:t>
            </a:r>
            <a:r>
              <a:rPr lang="mr-IN" sz="2000" dirty="0" smtClean="0"/>
              <a:t>–</a:t>
            </a:r>
            <a:r>
              <a:rPr lang="en-US" sz="2000" dirty="0" smtClean="0"/>
              <a:t> the metadata about the document, which is contained in a tree under the &lt;</a:t>
            </a:r>
            <a:r>
              <a:rPr lang="en-US" sz="2000" dirty="0" err="1" smtClean="0"/>
              <a:t>teiHeader</a:t>
            </a:r>
            <a:r>
              <a:rPr lang="en-US" sz="2000" dirty="0" smtClean="0"/>
              <a:t>&gt;, and the actual document itself, which is contained either under a &lt;text&gt; or a &lt;</a:t>
            </a:r>
            <a:r>
              <a:rPr lang="en-US" sz="2000" dirty="0" err="1" smtClean="0"/>
              <a:t>sourceDoc</a:t>
            </a:r>
            <a:r>
              <a:rPr lang="en-US" sz="2000" dirty="0" smtClean="0"/>
              <a:t>&gt; element..</a:t>
            </a:r>
          </a:p>
          <a:p>
            <a:endParaRPr lang="en-US" dirty="0"/>
          </a:p>
        </p:txBody>
      </p:sp>
    </p:spTree>
    <p:extLst>
      <p:ext uri="{BB962C8B-B14F-4D97-AF65-F5344CB8AC3E}">
        <p14:creationId xmlns:p14="http://schemas.microsoft.com/office/powerpoint/2010/main" val="75539628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How do I actually build a document?</a:t>
            </a:r>
            <a:endParaRPr lang="en-US" dirty="0"/>
          </a:p>
        </p:txBody>
      </p:sp>
      <p:sp>
        <p:nvSpPr>
          <p:cNvPr id="3" name="Content Placeholder 2"/>
          <p:cNvSpPr>
            <a:spLocks noGrp="1"/>
          </p:cNvSpPr>
          <p:nvPr>
            <p:ph idx="1"/>
          </p:nvPr>
        </p:nvSpPr>
        <p:spPr/>
        <p:txBody>
          <a:bodyPr>
            <a:normAutofit fontScale="85000" lnSpcReduction="10000"/>
          </a:bodyPr>
          <a:lstStyle/>
          <a:p>
            <a:r>
              <a:rPr lang="en-US" sz="2000" dirty="0"/>
              <a:t>Everything else you do is a process of checking the guidelines, determining what element matches with what you are trying to transcribe, and applying it </a:t>
            </a:r>
            <a:r>
              <a:rPr lang="en-US" sz="2000" dirty="0" smtClean="0"/>
              <a:t>accordingly.</a:t>
            </a:r>
          </a:p>
          <a:p>
            <a:r>
              <a:rPr lang="en-US" sz="2000" dirty="0" smtClean="0"/>
              <a:t>The underlying structure of the TEI Header can </a:t>
            </a:r>
            <a:r>
              <a:rPr lang="en-US" sz="2000" dirty="0"/>
              <a:t>be found at </a:t>
            </a:r>
            <a:r>
              <a:rPr lang="en-US" sz="2000" dirty="0">
                <a:hlinkClick r:id="rId2"/>
              </a:rPr>
              <a:t>http://www.tei-c.org/Vault/P5/3.1.0/doc/tei-p5-doc/en/html/</a:t>
            </a:r>
            <a:r>
              <a:rPr lang="en-US" sz="2000" dirty="0" smtClean="0">
                <a:hlinkClick r:id="rId2"/>
              </a:rPr>
              <a:t>HD.html</a:t>
            </a:r>
            <a:r>
              <a:rPr lang="en-US" sz="2000" dirty="0" smtClean="0"/>
              <a:t>, while the underlying structure for a default text can </a:t>
            </a:r>
            <a:r>
              <a:rPr lang="en-US" sz="2000" dirty="0"/>
              <a:t>be found at </a:t>
            </a:r>
            <a:r>
              <a:rPr lang="en-US" sz="2000" dirty="0">
                <a:hlinkClick r:id="rId3"/>
              </a:rPr>
              <a:t>http://www.tei-c.org/Vault/P5/3.1.0/doc/tei-p5-doc/en/html/</a:t>
            </a:r>
            <a:r>
              <a:rPr lang="en-US" sz="2000" dirty="0" smtClean="0">
                <a:hlinkClick r:id="rId3"/>
              </a:rPr>
              <a:t>DS.html</a:t>
            </a:r>
            <a:r>
              <a:rPr lang="en-US" sz="2000" dirty="0" smtClean="0"/>
              <a:t>.</a:t>
            </a:r>
          </a:p>
          <a:p>
            <a:r>
              <a:rPr lang="en-US" sz="2000" dirty="0" smtClean="0"/>
              <a:t>Note that the default text structure does not handle every situation that is likely to come up!  The Table of Contents for the full Guidelines </a:t>
            </a:r>
            <a:r>
              <a:rPr lang="en-US" sz="2000" dirty="0" smtClean="0"/>
              <a:t>(at </a:t>
            </a:r>
            <a:r>
              <a:rPr lang="en-US" sz="2000" dirty="0">
                <a:hlinkClick r:id="rId4"/>
              </a:rPr>
              <a:t>http://www.tei-c.org/Vault/P5/3.1.0/doc/tei-p5-doc/en/html</a:t>
            </a:r>
            <a:r>
              <a:rPr lang="en-US" sz="2000" dirty="0" smtClean="0">
                <a:hlinkClick r:id="rId4"/>
              </a:rPr>
              <a:t>/</a:t>
            </a:r>
            <a:r>
              <a:rPr lang="en-US" sz="2000" dirty="0" smtClean="0"/>
              <a:t>) can be useful for ferreting out the various ways that your document fits (and doesn’t fit!) TEI as it is written.</a:t>
            </a:r>
          </a:p>
          <a:p>
            <a:endParaRPr lang="en-US" dirty="0"/>
          </a:p>
        </p:txBody>
      </p:sp>
    </p:spTree>
    <p:extLst>
      <p:ext uri="{BB962C8B-B14F-4D97-AF65-F5344CB8AC3E}">
        <p14:creationId xmlns:p14="http://schemas.microsoft.com/office/powerpoint/2010/main" val="351831206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Editorial Tools</a:t>
            </a:r>
            <a:endParaRPr lang="en-US" dirty="0"/>
          </a:p>
        </p:txBody>
      </p:sp>
      <p:sp>
        <p:nvSpPr>
          <p:cNvPr id="3" name="Content Placeholder 2"/>
          <p:cNvSpPr>
            <a:spLocks noGrp="1"/>
          </p:cNvSpPr>
          <p:nvPr>
            <p:ph idx="1"/>
          </p:nvPr>
        </p:nvSpPr>
        <p:spPr/>
        <p:txBody>
          <a:bodyPr>
            <a:normAutofit lnSpcReduction="10000"/>
          </a:bodyPr>
          <a:lstStyle/>
          <a:p>
            <a:r>
              <a:rPr lang="en-US" sz="2000" dirty="0" smtClean="0"/>
              <a:t>Anything that can edit text can be used to create an XML document.  </a:t>
            </a:r>
            <a:r>
              <a:rPr lang="en-US" sz="2000" dirty="0" smtClean="0"/>
              <a:t>XML-specific </a:t>
            </a:r>
            <a:r>
              <a:rPr lang="en-US" sz="2000" dirty="0" smtClean="0"/>
              <a:t>tools simply allow you to validate the XML for correctness against the </a:t>
            </a:r>
            <a:r>
              <a:rPr lang="en-US" sz="2000" dirty="0" smtClean="0"/>
              <a:t>schema, run various programmatic transformations against the document, or autocomplete certain elements.</a:t>
            </a:r>
            <a:endParaRPr lang="en-US" sz="2000" dirty="0" smtClean="0"/>
          </a:p>
          <a:p>
            <a:r>
              <a:rPr lang="en-US" sz="2000" dirty="0" smtClean="0"/>
              <a:t>Possible examples (a fuller list comparing features can be found </a:t>
            </a:r>
            <a:r>
              <a:rPr lang="en-US" sz="2000" dirty="0"/>
              <a:t>on Wikipedia: </a:t>
            </a:r>
            <a:r>
              <a:rPr lang="en-US" sz="2000" dirty="0">
                <a:hlinkClick r:id="rId2"/>
              </a:rPr>
              <a:t>https://en.wikipedia.org/wiki/</a:t>
            </a:r>
            <a:r>
              <a:rPr lang="en-US" sz="2000" dirty="0" smtClean="0">
                <a:hlinkClick r:id="rId2"/>
              </a:rPr>
              <a:t>Comparison_of_XML_editors</a:t>
            </a:r>
            <a:r>
              <a:rPr lang="en-US" sz="2000" dirty="0" smtClean="0"/>
              <a:t>):</a:t>
            </a:r>
            <a:endParaRPr lang="en-US" sz="2000" dirty="0" smtClean="0"/>
          </a:p>
          <a:p>
            <a:pPr lvl="1"/>
            <a:r>
              <a:rPr lang="en-US" sz="1600" dirty="0" err="1" smtClean="0"/>
              <a:t>OxyGen</a:t>
            </a:r>
            <a:r>
              <a:rPr lang="en-US" sz="1600" dirty="0"/>
              <a:t> (</a:t>
            </a:r>
            <a:r>
              <a:rPr lang="en-US" sz="1600" dirty="0">
                <a:hlinkClick r:id="rId3"/>
              </a:rPr>
              <a:t>https://www.oxygenxml.com</a:t>
            </a:r>
            <a:r>
              <a:rPr lang="en-US" sz="1600" dirty="0" smtClean="0">
                <a:hlinkClick r:id="rId3"/>
              </a:rPr>
              <a:t>/</a:t>
            </a:r>
            <a:r>
              <a:rPr lang="en-US" sz="1600" dirty="0" smtClean="0"/>
              <a:t>): academic license (US$99)</a:t>
            </a:r>
          </a:p>
          <a:p>
            <a:pPr lvl="1"/>
            <a:r>
              <a:rPr lang="en-US" sz="1600" dirty="0" err="1" smtClean="0"/>
              <a:t>Xeditor</a:t>
            </a:r>
            <a:r>
              <a:rPr lang="en-US" sz="1600" dirty="0"/>
              <a:t> (</a:t>
            </a:r>
            <a:r>
              <a:rPr lang="en-US" sz="1600" dirty="0">
                <a:hlinkClick r:id="rId4"/>
              </a:rPr>
              <a:t>http://www.xeditor.com/</a:t>
            </a:r>
            <a:r>
              <a:rPr lang="en-US" sz="1600" dirty="0" smtClean="0">
                <a:hlinkClick r:id="rId4"/>
              </a:rPr>
              <a:t>portal</a:t>
            </a:r>
            <a:r>
              <a:rPr lang="en-US" sz="1600" dirty="0" smtClean="0"/>
              <a:t>): </a:t>
            </a:r>
            <a:r>
              <a:rPr lang="en-US" sz="1600" dirty="0" smtClean="0"/>
              <a:t>web-based, pricing by enquiry.</a:t>
            </a:r>
            <a:endParaRPr lang="en-US" sz="1600" dirty="0" smtClean="0"/>
          </a:p>
          <a:p>
            <a:pPr lvl="1"/>
            <a:r>
              <a:rPr lang="en-US" sz="1600" dirty="0" smtClean="0"/>
              <a:t>Adobe </a:t>
            </a:r>
            <a:r>
              <a:rPr lang="en-US" sz="1600" dirty="0" err="1" smtClean="0"/>
              <a:t>Framemaker</a:t>
            </a:r>
            <a:r>
              <a:rPr lang="en-US" sz="1600" dirty="0"/>
              <a:t> (</a:t>
            </a:r>
            <a:r>
              <a:rPr lang="en-US" sz="1600" dirty="0">
                <a:hlinkClick r:id="rId5"/>
              </a:rPr>
              <a:t>http://www.adobe.com/products/</a:t>
            </a:r>
            <a:r>
              <a:rPr lang="en-US" sz="1600" dirty="0" smtClean="0">
                <a:hlinkClick r:id="rId5"/>
              </a:rPr>
              <a:t>framemaker.html</a:t>
            </a:r>
            <a:r>
              <a:rPr lang="en-US" sz="1600" dirty="0" smtClean="0"/>
              <a:t>): </a:t>
            </a:r>
            <a:r>
              <a:rPr lang="en-US" sz="1600" dirty="0" err="1" smtClean="0"/>
              <a:t>commerical</a:t>
            </a:r>
            <a:r>
              <a:rPr lang="en-US" sz="1600" dirty="0" smtClean="0"/>
              <a:t> license (US$999)</a:t>
            </a:r>
            <a:endParaRPr lang="en-US" sz="1600" dirty="0" smtClean="0"/>
          </a:p>
          <a:p>
            <a:pPr lvl="1"/>
            <a:endParaRPr lang="en-US" sz="1800" dirty="0" smtClean="0"/>
          </a:p>
          <a:p>
            <a:endParaRPr lang="en-US" dirty="0"/>
          </a:p>
        </p:txBody>
      </p:sp>
    </p:spTree>
    <p:extLst>
      <p:ext uri="{BB962C8B-B14F-4D97-AF65-F5344CB8AC3E}">
        <p14:creationId xmlns:p14="http://schemas.microsoft.com/office/powerpoint/2010/main" val="116341457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Online Tools</a:t>
            </a:r>
            <a:endParaRPr lang="en-US" dirty="0"/>
          </a:p>
        </p:txBody>
      </p:sp>
      <p:sp>
        <p:nvSpPr>
          <p:cNvPr id="3" name="Content Placeholder 2"/>
          <p:cNvSpPr>
            <a:spLocks noGrp="1"/>
          </p:cNvSpPr>
          <p:nvPr>
            <p:ph idx="1"/>
          </p:nvPr>
        </p:nvSpPr>
        <p:spPr/>
        <p:txBody>
          <a:bodyPr>
            <a:normAutofit/>
          </a:bodyPr>
          <a:lstStyle/>
          <a:p>
            <a:r>
              <a:rPr lang="en-US" sz="2000" dirty="0"/>
              <a:t>TAPAS (</a:t>
            </a:r>
            <a:r>
              <a:rPr lang="en-US" sz="2000" dirty="0">
                <a:hlinkClick r:id="rId2"/>
              </a:rPr>
              <a:t>http://tapasproject.org</a:t>
            </a:r>
            <a:r>
              <a:rPr lang="en-US" sz="2000" dirty="0" smtClean="0">
                <a:hlinkClick r:id="rId2"/>
              </a:rPr>
              <a:t>/</a:t>
            </a:r>
            <a:r>
              <a:rPr lang="en-US" sz="2000" dirty="0" smtClean="0"/>
              <a:t>): designed to “Visualize, Store, and Share Your TEI.” </a:t>
            </a:r>
          </a:p>
          <a:p>
            <a:r>
              <a:rPr lang="en-US" sz="2000" dirty="0" smtClean="0"/>
              <a:t>CWRC</a:t>
            </a:r>
            <a:r>
              <a:rPr lang="en-US" sz="2000" dirty="0"/>
              <a:t>-Writer (</a:t>
            </a:r>
            <a:r>
              <a:rPr lang="en-US" sz="2000" dirty="0">
                <a:hlinkClick r:id="rId3"/>
              </a:rPr>
              <a:t>http://www.cwrc.ca/projects/infrastructure-projects/technical-projects/cwrc-writer</a:t>
            </a:r>
            <a:r>
              <a:rPr lang="en-US" sz="2000" dirty="0" smtClean="0">
                <a:hlinkClick r:id="rId3"/>
              </a:rPr>
              <a:t>/</a:t>
            </a:r>
            <a:r>
              <a:rPr lang="en-US" sz="2000" dirty="0" smtClean="0"/>
              <a:t>). Based on a </a:t>
            </a:r>
            <a:r>
              <a:rPr lang="en-US" sz="2000" dirty="0"/>
              <a:t>modified version of TEI Lite (</a:t>
            </a:r>
            <a:r>
              <a:rPr lang="en-US" sz="2000" dirty="0">
                <a:hlinkClick r:id="rId4"/>
              </a:rPr>
              <a:t>http://www.tei-c.org/Guidelines/Customization/Lite</a:t>
            </a:r>
            <a:r>
              <a:rPr lang="en-US" sz="2000" dirty="0" smtClean="0">
                <a:hlinkClick r:id="rId4"/>
              </a:rPr>
              <a:t>/</a:t>
            </a:r>
            <a:r>
              <a:rPr lang="en-US" sz="2000" dirty="0" smtClean="0"/>
              <a:t>)</a:t>
            </a:r>
          </a:p>
          <a:p>
            <a:r>
              <a:rPr lang="en-US" sz="2000" u="sng" dirty="0">
                <a:hlinkClick r:id="rId5"/>
              </a:rPr>
              <a:t>http://apps.testing.cwrc.ca/editor/dev/</a:t>
            </a:r>
            <a:r>
              <a:rPr lang="en-US" sz="2000" u="sng" dirty="0" smtClean="0">
                <a:hlinkClick r:id="rId5"/>
              </a:rPr>
              <a:t>index.htm</a:t>
            </a:r>
            <a:endParaRPr lang="en-US" sz="2000" u="sng" dirty="0"/>
          </a:p>
          <a:p>
            <a:pPr lvl="1"/>
            <a:r>
              <a:rPr lang="en-US" sz="1600" dirty="0" smtClean="0"/>
              <a:t>Username: </a:t>
            </a:r>
            <a:r>
              <a:rPr lang="en-US" sz="1600" dirty="0" err="1" smtClean="0"/>
              <a:t>cwrc</a:t>
            </a:r>
            <a:endParaRPr lang="en-US" sz="1600" dirty="0" smtClean="0"/>
          </a:p>
          <a:p>
            <a:pPr lvl="1"/>
            <a:r>
              <a:rPr lang="en-US" sz="1600" dirty="0" smtClean="0"/>
              <a:t>Password: </a:t>
            </a:r>
            <a:r>
              <a:rPr lang="en-US" sz="1600" dirty="0" err="1"/>
              <a:t>cwrcy</a:t>
            </a:r>
            <a:endParaRPr lang="en-US" sz="1600" dirty="0"/>
          </a:p>
          <a:p>
            <a:endParaRPr lang="en-US" sz="1600" dirty="0" smtClean="0"/>
          </a:p>
          <a:p>
            <a:pPr lvl="1"/>
            <a:endParaRPr lang="en-US" sz="1800" dirty="0" smtClean="0"/>
          </a:p>
          <a:p>
            <a:endParaRPr lang="en-US" dirty="0"/>
          </a:p>
        </p:txBody>
      </p:sp>
    </p:spTree>
    <p:extLst>
      <p:ext uri="{BB962C8B-B14F-4D97-AF65-F5344CB8AC3E}">
        <p14:creationId xmlns:p14="http://schemas.microsoft.com/office/powerpoint/2010/main" val="123723486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Displaying, Searching and Working With a TEI Text</a:t>
            </a:r>
            <a:endParaRPr lang="en-US" dirty="0"/>
          </a:p>
        </p:txBody>
      </p:sp>
      <p:sp>
        <p:nvSpPr>
          <p:cNvPr id="3" name="Content Placeholder 2"/>
          <p:cNvSpPr>
            <a:spLocks noGrp="1"/>
          </p:cNvSpPr>
          <p:nvPr>
            <p:ph idx="1"/>
          </p:nvPr>
        </p:nvSpPr>
        <p:spPr/>
        <p:txBody>
          <a:bodyPr>
            <a:normAutofit/>
          </a:bodyPr>
          <a:lstStyle/>
          <a:p>
            <a:r>
              <a:rPr lang="en-US" sz="2000" dirty="0" smtClean="0"/>
              <a:t>Since TEI is really just a standard under XML, there are two tools that will let you manipulate the document you’ve just created: XSLT and XQuery.</a:t>
            </a:r>
          </a:p>
          <a:p>
            <a:r>
              <a:rPr lang="en-US" sz="2000" dirty="0" smtClean="0"/>
              <a:t>XSLT stands for </a:t>
            </a:r>
            <a:r>
              <a:rPr lang="en-US" sz="2000" dirty="0" err="1" smtClean="0"/>
              <a:t>eXtensible</a:t>
            </a:r>
            <a:r>
              <a:rPr lang="en-US" sz="2000" dirty="0" smtClean="0"/>
              <a:t> </a:t>
            </a:r>
            <a:r>
              <a:rPr lang="en-US" sz="2000" dirty="0" err="1" smtClean="0"/>
              <a:t>Stylesheet</a:t>
            </a:r>
            <a:r>
              <a:rPr lang="en-US" sz="2000" dirty="0" smtClean="0"/>
              <a:t> </a:t>
            </a:r>
            <a:r>
              <a:rPr lang="en-US" sz="2000" dirty="0" err="1" smtClean="0"/>
              <a:t>Langauge</a:t>
            </a:r>
            <a:r>
              <a:rPr lang="en-US" sz="2000" dirty="0" smtClean="0"/>
              <a:t> </a:t>
            </a:r>
            <a:r>
              <a:rPr lang="en-US" sz="2000" dirty="0" smtClean="0"/>
              <a:t>Transformations. It </a:t>
            </a:r>
            <a:r>
              <a:rPr lang="en-US" sz="2000" dirty="0" smtClean="0"/>
              <a:t>is a language designed to transform XML documents into other formats </a:t>
            </a:r>
            <a:r>
              <a:rPr lang="mr-IN" sz="2000" dirty="0" smtClean="0"/>
              <a:t>–</a:t>
            </a:r>
            <a:r>
              <a:rPr lang="en-US" sz="2000" dirty="0" smtClean="0"/>
              <a:t> other versions of XML, Word Documents, plain text, etc</a:t>
            </a:r>
            <a:r>
              <a:rPr lang="en-US" sz="2000" dirty="0" smtClean="0"/>
              <a:t>. </a:t>
            </a:r>
            <a:endParaRPr lang="en-US" sz="2000" dirty="0" smtClean="0"/>
          </a:p>
          <a:p>
            <a:r>
              <a:rPr lang="en-US" sz="2000" dirty="0" smtClean="0"/>
              <a:t>XQuery is a programming language </a:t>
            </a:r>
            <a:r>
              <a:rPr lang="en-US" sz="2000" dirty="0" smtClean="0"/>
              <a:t>that can both query and transform collections of data, including TEI documents.</a:t>
            </a:r>
            <a:endParaRPr lang="en-US" sz="2000" dirty="0" smtClean="0"/>
          </a:p>
          <a:p>
            <a:endParaRPr lang="en-US" dirty="0"/>
          </a:p>
        </p:txBody>
      </p:sp>
    </p:spTree>
    <p:extLst>
      <p:ext uri="{BB962C8B-B14F-4D97-AF65-F5344CB8AC3E}">
        <p14:creationId xmlns:p14="http://schemas.microsoft.com/office/powerpoint/2010/main" val="222994592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Thank you!</a:t>
            </a:r>
            <a:endParaRPr lang="en-US" dirty="0"/>
          </a:p>
        </p:txBody>
      </p:sp>
      <p:sp>
        <p:nvSpPr>
          <p:cNvPr id="3" name="Content Placeholder 2"/>
          <p:cNvSpPr>
            <a:spLocks noGrp="1"/>
          </p:cNvSpPr>
          <p:nvPr>
            <p:ph idx="1"/>
          </p:nvPr>
        </p:nvSpPr>
        <p:spPr/>
        <p:txBody>
          <a:bodyPr>
            <a:normAutofit lnSpcReduction="10000"/>
          </a:bodyPr>
          <a:lstStyle/>
          <a:p>
            <a:pPr marL="0" indent="0" algn="ctr">
              <a:spcBef>
                <a:spcPts val="0"/>
              </a:spcBef>
              <a:buNone/>
            </a:pPr>
            <a:endParaRPr lang="en-US" dirty="0" smtClean="0"/>
          </a:p>
          <a:p>
            <a:pPr marL="0" indent="0" algn="ctr">
              <a:spcBef>
                <a:spcPts val="0"/>
              </a:spcBef>
              <a:buNone/>
            </a:pPr>
            <a:endParaRPr lang="en-US" dirty="0"/>
          </a:p>
          <a:p>
            <a:pPr marL="0" indent="0" algn="ctr">
              <a:spcBef>
                <a:spcPts val="0"/>
              </a:spcBef>
              <a:buNone/>
            </a:pPr>
            <a:endParaRPr lang="en-US" dirty="0" smtClean="0"/>
          </a:p>
          <a:p>
            <a:pPr marL="0" indent="0" algn="ctr">
              <a:spcBef>
                <a:spcPts val="0"/>
              </a:spcBef>
              <a:buNone/>
            </a:pPr>
            <a:endParaRPr lang="en-US" dirty="0"/>
          </a:p>
          <a:p>
            <a:pPr marL="0" indent="0" algn="ctr">
              <a:spcBef>
                <a:spcPts val="0"/>
              </a:spcBef>
              <a:buNone/>
            </a:pPr>
            <a:endParaRPr lang="en-US" dirty="0" smtClean="0"/>
          </a:p>
          <a:p>
            <a:pPr marL="0" indent="0" algn="ctr">
              <a:spcBef>
                <a:spcPts val="0"/>
              </a:spcBef>
              <a:buNone/>
            </a:pPr>
            <a:endParaRPr lang="en-US" dirty="0"/>
          </a:p>
          <a:p>
            <a:pPr marL="0" indent="0" algn="ctr">
              <a:spcBef>
                <a:spcPts val="0"/>
              </a:spcBef>
              <a:buNone/>
            </a:pPr>
            <a:endParaRPr lang="en-US" dirty="0" smtClean="0"/>
          </a:p>
          <a:p>
            <a:pPr marL="0" indent="0" algn="ctr">
              <a:spcBef>
                <a:spcPts val="0"/>
              </a:spcBef>
              <a:buNone/>
            </a:pPr>
            <a:r>
              <a:rPr lang="en-US" dirty="0" smtClean="0"/>
              <a:t>Matthew Evan Davis</a:t>
            </a:r>
          </a:p>
          <a:p>
            <a:pPr marL="0" indent="0" algn="ctr">
              <a:spcBef>
                <a:spcPts val="0"/>
              </a:spcBef>
              <a:buNone/>
            </a:pPr>
            <a:r>
              <a:rPr lang="en-US" dirty="0" smtClean="0">
                <a:hlinkClick r:id="rId2"/>
              </a:rPr>
              <a:t>davism17@mcmaster.ca</a:t>
            </a:r>
            <a:endParaRPr lang="en-US" dirty="0" smtClean="0"/>
          </a:p>
          <a:p>
            <a:pPr marL="0" indent="0" algn="ctr">
              <a:spcBef>
                <a:spcPts val="0"/>
              </a:spcBef>
              <a:buNone/>
            </a:pPr>
            <a:r>
              <a:rPr lang="en-US" dirty="0" smtClean="0"/>
              <a:t>@</a:t>
            </a:r>
            <a:r>
              <a:rPr lang="en-US" dirty="0" err="1" smtClean="0"/>
              <a:t>medievalmatt</a:t>
            </a:r>
            <a:endParaRPr lang="en-US" dirty="0" smtClean="0"/>
          </a:p>
        </p:txBody>
      </p:sp>
    </p:spTree>
    <p:extLst>
      <p:ext uri="{BB962C8B-B14F-4D97-AF65-F5344CB8AC3E}">
        <p14:creationId xmlns:p14="http://schemas.microsoft.com/office/powerpoint/2010/main" val="165695138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TEI?</a:t>
            </a:r>
            <a:endParaRPr lang="en-US" dirty="0"/>
          </a:p>
        </p:txBody>
      </p:sp>
      <p:sp>
        <p:nvSpPr>
          <p:cNvPr id="3" name="Content Placeholder 2"/>
          <p:cNvSpPr>
            <a:spLocks noGrp="1"/>
          </p:cNvSpPr>
          <p:nvPr>
            <p:ph idx="1"/>
          </p:nvPr>
        </p:nvSpPr>
        <p:spPr/>
        <p:txBody>
          <a:bodyPr/>
          <a:lstStyle/>
          <a:p>
            <a:r>
              <a:rPr lang="en-US" dirty="0" smtClean="0"/>
              <a:t>TEI stands for the </a:t>
            </a:r>
            <a:r>
              <a:rPr lang="en-US" dirty="0" smtClean="0">
                <a:solidFill>
                  <a:schemeClr val="accent4"/>
                </a:solidFill>
              </a:rPr>
              <a:t>T</a:t>
            </a:r>
            <a:r>
              <a:rPr lang="en-US" dirty="0" smtClean="0"/>
              <a:t>ext </a:t>
            </a:r>
            <a:r>
              <a:rPr lang="en-US" dirty="0" smtClean="0">
                <a:solidFill>
                  <a:srgbClr val="834736"/>
                </a:solidFill>
              </a:rPr>
              <a:t>E</a:t>
            </a:r>
            <a:r>
              <a:rPr lang="en-US" dirty="0" smtClean="0"/>
              <a:t>ncoding </a:t>
            </a:r>
            <a:r>
              <a:rPr lang="en-US" dirty="0" smtClean="0">
                <a:solidFill>
                  <a:srgbClr val="834736"/>
                </a:solidFill>
              </a:rPr>
              <a:t>I</a:t>
            </a:r>
            <a:r>
              <a:rPr lang="en-US" dirty="0" smtClean="0"/>
              <a:t>nitiative.</a:t>
            </a:r>
            <a:endParaRPr lang="en-US" dirty="0" smtClean="0">
              <a:solidFill>
                <a:schemeClr val="tx1"/>
              </a:solidFill>
            </a:endParaRPr>
          </a:p>
          <a:p>
            <a:r>
              <a:rPr lang="en-US" dirty="0" smtClean="0">
                <a:solidFill>
                  <a:schemeClr val="tx1"/>
                </a:solidFill>
              </a:rPr>
              <a:t>It defines itself </a:t>
            </a:r>
            <a:r>
              <a:rPr lang="en-US" dirty="0">
                <a:solidFill>
                  <a:schemeClr val="tx1"/>
                </a:solidFill>
              </a:rPr>
              <a:t>as “a consortium which collectively develops and maintains a standard for the representation of texts in digital form. Its chief deliverable is a set of Guidelines which specify encoding methods for machine-readable texts, chiefly in the humanities, social sciences and linguistics.</a:t>
            </a:r>
            <a:r>
              <a:rPr lang="en-US" dirty="0" smtClean="0">
                <a:solidFill>
                  <a:schemeClr val="tx1"/>
                </a:solidFill>
              </a:rPr>
              <a:t>”</a:t>
            </a:r>
          </a:p>
          <a:p>
            <a:pPr marL="0" indent="0">
              <a:buNone/>
            </a:pPr>
            <a:endParaRPr lang="en-US" dirty="0" smtClean="0">
              <a:solidFill>
                <a:schemeClr val="tx1"/>
              </a:solidFill>
            </a:endParaRPr>
          </a:p>
          <a:p>
            <a:endParaRPr lang="en-US" dirty="0"/>
          </a:p>
        </p:txBody>
      </p:sp>
    </p:spTree>
    <p:extLst>
      <p:ext uri="{BB962C8B-B14F-4D97-AF65-F5344CB8AC3E}">
        <p14:creationId xmlns:p14="http://schemas.microsoft.com/office/powerpoint/2010/main" val="122208248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TEI </a:t>
            </a:r>
            <a:r>
              <a:rPr lang="en-US" i="1" dirty="0" smtClean="0"/>
              <a:t>Really</a:t>
            </a:r>
            <a:r>
              <a:rPr lang="en-US" dirty="0" smtClean="0"/>
              <a:t>?</a:t>
            </a:r>
            <a:endParaRPr lang="en-US" dirty="0"/>
          </a:p>
        </p:txBody>
      </p:sp>
      <p:sp>
        <p:nvSpPr>
          <p:cNvPr id="3" name="Content Placeholder 2"/>
          <p:cNvSpPr>
            <a:spLocks noGrp="1"/>
          </p:cNvSpPr>
          <p:nvPr>
            <p:ph idx="1"/>
          </p:nvPr>
        </p:nvSpPr>
        <p:spPr/>
        <p:txBody>
          <a:bodyPr/>
          <a:lstStyle/>
          <a:p>
            <a:r>
              <a:rPr lang="en-US" dirty="0" smtClean="0"/>
              <a:t>TEI is a way to encode both information about a text </a:t>
            </a:r>
            <a:r>
              <a:rPr lang="mr-IN" dirty="0" smtClean="0"/>
              <a:t>–</a:t>
            </a:r>
            <a:r>
              <a:rPr lang="en-US" dirty="0" smtClean="0"/>
              <a:t>metadata </a:t>
            </a:r>
            <a:r>
              <a:rPr lang="mr-IN" dirty="0" smtClean="0"/>
              <a:t>–</a:t>
            </a:r>
            <a:r>
              <a:rPr lang="en-US" dirty="0" smtClean="0"/>
              <a:t> and the content of that text in a way that allows people to do various things with the text despite having only encoded it once.</a:t>
            </a:r>
          </a:p>
          <a:p>
            <a:pPr marL="0" indent="0">
              <a:buNone/>
            </a:pPr>
            <a:endParaRPr lang="en-US" dirty="0" smtClean="0">
              <a:solidFill>
                <a:schemeClr val="tx1"/>
              </a:solidFill>
            </a:endParaRPr>
          </a:p>
          <a:p>
            <a:endParaRPr lang="en-US" dirty="0"/>
          </a:p>
        </p:txBody>
      </p:sp>
    </p:spTree>
    <p:extLst>
      <p:ext uri="{BB962C8B-B14F-4D97-AF65-F5344CB8AC3E}">
        <p14:creationId xmlns:p14="http://schemas.microsoft.com/office/powerpoint/2010/main" val="392517776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TEI </a:t>
            </a:r>
            <a:r>
              <a:rPr lang="en-US" i="1" dirty="0" smtClean="0"/>
              <a:t>Really</a:t>
            </a:r>
            <a:r>
              <a:rPr lang="en-US" dirty="0" smtClean="0"/>
              <a:t>?</a:t>
            </a:r>
            <a:endParaRPr lang="en-US" dirty="0"/>
          </a:p>
        </p:txBody>
      </p:sp>
      <p:sp>
        <p:nvSpPr>
          <p:cNvPr id="3" name="Content Placeholder 2"/>
          <p:cNvSpPr>
            <a:spLocks noGrp="1"/>
          </p:cNvSpPr>
          <p:nvPr>
            <p:ph idx="1"/>
          </p:nvPr>
        </p:nvSpPr>
        <p:spPr/>
        <p:txBody>
          <a:bodyPr/>
          <a:lstStyle/>
          <a:p>
            <a:r>
              <a:rPr lang="en-US" dirty="0" smtClean="0"/>
              <a:t>TEI is a way to encode both information about a text </a:t>
            </a:r>
            <a:r>
              <a:rPr lang="mr-IN" dirty="0" smtClean="0"/>
              <a:t>–</a:t>
            </a:r>
            <a:r>
              <a:rPr lang="en-US" dirty="0" smtClean="0"/>
              <a:t>metadata </a:t>
            </a:r>
            <a:r>
              <a:rPr lang="mr-IN" dirty="0" smtClean="0"/>
              <a:t>–</a:t>
            </a:r>
            <a:r>
              <a:rPr lang="en-US" dirty="0" smtClean="0"/>
              <a:t> and the content of that text in a way that allows people to do various things with the text despite having only encoded it once.</a:t>
            </a:r>
          </a:p>
          <a:p>
            <a:r>
              <a:rPr lang="en-US" dirty="0" smtClean="0">
                <a:solidFill>
                  <a:schemeClr val="tx1"/>
                </a:solidFill>
              </a:rPr>
              <a:t>So what?  Why not just put your transcription up as a word file, or </a:t>
            </a:r>
            <a:r>
              <a:rPr lang="en-US" dirty="0" err="1" smtClean="0">
                <a:solidFill>
                  <a:schemeClr val="tx1"/>
                </a:solidFill>
              </a:rPr>
              <a:t>pdf</a:t>
            </a:r>
            <a:r>
              <a:rPr lang="en-US" dirty="0" smtClean="0">
                <a:solidFill>
                  <a:schemeClr val="tx1"/>
                </a:solidFill>
              </a:rPr>
              <a:t>, or something and be done with it?</a:t>
            </a:r>
          </a:p>
          <a:p>
            <a:pPr marL="0" indent="0">
              <a:buNone/>
            </a:pPr>
            <a:endParaRPr lang="en-US" dirty="0" smtClean="0">
              <a:solidFill>
                <a:schemeClr val="tx1"/>
              </a:solidFill>
            </a:endParaRPr>
          </a:p>
          <a:p>
            <a:endParaRPr lang="en-US" dirty="0"/>
          </a:p>
        </p:txBody>
      </p:sp>
    </p:spTree>
    <p:extLst>
      <p:ext uri="{BB962C8B-B14F-4D97-AF65-F5344CB8AC3E}">
        <p14:creationId xmlns:p14="http://schemas.microsoft.com/office/powerpoint/2010/main" val="246502369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So what? </a:t>
            </a:r>
            <a:endParaRPr lang="en-US" dirty="0"/>
          </a:p>
        </p:txBody>
      </p:sp>
      <p:sp>
        <p:nvSpPr>
          <p:cNvPr id="3" name="Content Placeholder 2"/>
          <p:cNvSpPr>
            <a:spLocks noGrp="1"/>
          </p:cNvSpPr>
          <p:nvPr>
            <p:ph idx="1"/>
          </p:nvPr>
        </p:nvSpPr>
        <p:spPr/>
        <p:txBody>
          <a:bodyPr/>
          <a:lstStyle/>
          <a:p>
            <a:r>
              <a:rPr lang="en-US" sz="2000" dirty="0" smtClean="0"/>
              <a:t>.</a:t>
            </a:r>
            <a:r>
              <a:rPr lang="en-US" sz="2000" dirty="0" err="1" smtClean="0"/>
              <a:t>pdf</a:t>
            </a:r>
            <a:r>
              <a:rPr lang="en-US" sz="2000" dirty="0" smtClean="0"/>
              <a:t> files, text files, and html, once created, can generally only be used in the original contexts they were created for</a:t>
            </a:r>
            <a:r>
              <a:rPr lang="en-US" dirty="0" smtClean="0"/>
              <a:t>.</a:t>
            </a:r>
          </a:p>
          <a:p>
            <a:pPr marL="0" indent="0">
              <a:buNone/>
            </a:pPr>
            <a:endParaRPr lang="en-US" dirty="0" smtClean="0">
              <a:solidFill>
                <a:schemeClr val="tx1"/>
              </a:solidFill>
            </a:endParaRPr>
          </a:p>
          <a:p>
            <a:endParaRPr lang="en-US" dirty="0"/>
          </a:p>
        </p:txBody>
      </p:sp>
      <p:pic>
        <p:nvPicPr>
          <p:cNvPr id="4" name="Picture 3" descr="Screen Shot 2017-03-07 at 10.21.14 A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546" y="2912177"/>
            <a:ext cx="6967402" cy="4204706"/>
          </a:xfrm>
          <a:prstGeom prst="rect">
            <a:avLst/>
          </a:prstGeom>
        </p:spPr>
      </p:pic>
    </p:spTree>
    <p:extLst>
      <p:ext uri="{BB962C8B-B14F-4D97-AF65-F5344CB8AC3E}">
        <p14:creationId xmlns:p14="http://schemas.microsoft.com/office/powerpoint/2010/main" val="16200982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So what? </a:t>
            </a:r>
            <a:endParaRPr lang="en-US" dirty="0"/>
          </a:p>
        </p:txBody>
      </p:sp>
      <p:sp>
        <p:nvSpPr>
          <p:cNvPr id="3" name="Content Placeholder 2"/>
          <p:cNvSpPr>
            <a:spLocks noGrp="1"/>
          </p:cNvSpPr>
          <p:nvPr>
            <p:ph idx="1"/>
          </p:nvPr>
        </p:nvSpPr>
        <p:spPr/>
        <p:txBody>
          <a:bodyPr/>
          <a:lstStyle/>
          <a:p>
            <a:r>
              <a:rPr lang="en-US" sz="2000" dirty="0" smtClean="0"/>
              <a:t>A TEI-encoded text, on the other hand, can be converted to any of the formats mentioned, can be utilized in whole or in part by other projects, and can be searched on across multiple documents easily.</a:t>
            </a:r>
            <a:endParaRPr lang="en-US" dirty="0" smtClean="0">
              <a:solidFill>
                <a:schemeClr val="tx1"/>
              </a:solidFill>
            </a:endParaRPr>
          </a:p>
          <a:p>
            <a:endParaRPr lang="en-US" dirty="0"/>
          </a:p>
        </p:txBody>
      </p:sp>
      <p:pic>
        <p:nvPicPr>
          <p:cNvPr id="5" name="Picture 4" descr="Screen Shot 2017-03-07 at 10.24.01 A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7464" y="3335184"/>
            <a:ext cx="6361043" cy="3806584"/>
          </a:xfrm>
          <a:prstGeom prst="rect">
            <a:avLst/>
          </a:prstGeom>
        </p:spPr>
      </p:pic>
    </p:spTree>
    <p:extLst>
      <p:ext uri="{BB962C8B-B14F-4D97-AF65-F5344CB8AC3E}">
        <p14:creationId xmlns:p14="http://schemas.microsoft.com/office/powerpoint/2010/main" val="241424408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How does TEI do this?</a:t>
            </a:r>
            <a:endParaRPr lang="en-US" dirty="0"/>
          </a:p>
        </p:txBody>
      </p:sp>
      <p:sp>
        <p:nvSpPr>
          <p:cNvPr id="3" name="Content Placeholder 2"/>
          <p:cNvSpPr>
            <a:spLocks noGrp="1"/>
          </p:cNvSpPr>
          <p:nvPr>
            <p:ph idx="1"/>
          </p:nvPr>
        </p:nvSpPr>
        <p:spPr/>
        <p:txBody>
          <a:bodyPr>
            <a:normAutofit lnSpcReduction="10000"/>
          </a:bodyPr>
          <a:lstStyle/>
          <a:p>
            <a:r>
              <a:rPr lang="en-US" sz="2000" dirty="0" smtClean="0"/>
              <a:t>TEI is able </a:t>
            </a:r>
            <a:r>
              <a:rPr lang="en-US" sz="2000" dirty="0" smtClean="0"/>
              <a:t>to do all these things simultaneously </a:t>
            </a:r>
            <a:r>
              <a:rPr lang="en-US" sz="2000" dirty="0" smtClean="0"/>
              <a:t>because, rather than being tied to a particular piece of software it is actually a XML standard.  </a:t>
            </a:r>
          </a:p>
          <a:p>
            <a:r>
              <a:rPr lang="en-US" sz="2000" dirty="0" smtClean="0"/>
              <a:t>XML, much like HTML, is built on the concepts of </a:t>
            </a:r>
            <a:r>
              <a:rPr lang="en-US" sz="2000" dirty="0" smtClean="0">
                <a:solidFill>
                  <a:srgbClr val="FF0000"/>
                </a:solidFill>
              </a:rPr>
              <a:t>start tags</a:t>
            </a:r>
            <a:r>
              <a:rPr lang="en-US" sz="2000" dirty="0" smtClean="0"/>
              <a:t>, </a:t>
            </a:r>
            <a:r>
              <a:rPr lang="en-US" sz="2000" dirty="0" smtClean="0">
                <a:solidFill>
                  <a:srgbClr val="008000"/>
                </a:solidFill>
              </a:rPr>
              <a:t>end tags</a:t>
            </a:r>
            <a:r>
              <a:rPr lang="en-US" sz="2000" dirty="0" smtClean="0"/>
              <a:t>, and </a:t>
            </a:r>
            <a:r>
              <a:rPr lang="en-US" sz="2000" dirty="0" smtClean="0">
                <a:solidFill>
                  <a:srgbClr val="0000FF"/>
                </a:solidFill>
              </a:rPr>
              <a:t>empty elements</a:t>
            </a:r>
            <a:r>
              <a:rPr lang="en-US" sz="2000" dirty="0" smtClean="0"/>
              <a:t>:</a:t>
            </a:r>
          </a:p>
          <a:p>
            <a:pPr marL="0" indent="0">
              <a:buNone/>
            </a:pPr>
            <a:r>
              <a:rPr lang="en-US" sz="1500" dirty="0">
                <a:solidFill>
                  <a:schemeClr val="tx1"/>
                </a:solidFill>
              </a:rPr>
              <a:t>	</a:t>
            </a:r>
            <a:r>
              <a:rPr lang="en-US" sz="1500" dirty="0">
                <a:solidFill>
                  <a:srgbClr val="FF0000"/>
                </a:solidFill>
                <a:latin typeface="Courier"/>
                <a:cs typeface="Courier"/>
              </a:rPr>
              <a:t>&lt;p&gt;</a:t>
            </a:r>
            <a:r>
              <a:rPr lang="en-US" sz="1500" dirty="0">
                <a:solidFill>
                  <a:schemeClr val="tx1"/>
                </a:solidFill>
                <a:latin typeface="Courier"/>
                <a:cs typeface="Courier"/>
              </a:rPr>
              <a:t>The quick brown fox jumped over the lazy dog</a:t>
            </a:r>
            <a:r>
              <a:rPr lang="en-US" sz="1500" dirty="0">
                <a:solidFill>
                  <a:srgbClr val="008000"/>
                </a:solidFill>
                <a:latin typeface="Courier"/>
                <a:cs typeface="Courier"/>
              </a:rPr>
              <a:t>&lt;/p&gt;</a:t>
            </a:r>
          </a:p>
          <a:p>
            <a:pPr marL="0" indent="0">
              <a:buNone/>
            </a:pPr>
            <a:r>
              <a:rPr lang="en-US" sz="1500" dirty="0">
                <a:solidFill>
                  <a:srgbClr val="008000"/>
                </a:solidFill>
                <a:latin typeface="Courier"/>
                <a:cs typeface="Courier"/>
              </a:rPr>
              <a:t>	</a:t>
            </a:r>
            <a:r>
              <a:rPr lang="en-US" sz="1500" dirty="0">
                <a:solidFill>
                  <a:srgbClr val="0000FF"/>
                </a:solidFill>
                <a:latin typeface="Courier"/>
                <a:cs typeface="Courier"/>
              </a:rPr>
              <a:t>&lt;p/</a:t>
            </a:r>
            <a:r>
              <a:rPr lang="en-US" sz="1500" dirty="0" smtClean="0">
                <a:solidFill>
                  <a:srgbClr val="0000FF"/>
                </a:solidFill>
                <a:latin typeface="Courier"/>
                <a:cs typeface="Courier"/>
              </a:rPr>
              <a:t>&gt;</a:t>
            </a:r>
            <a:endParaRPr lang="en-US" sz="1500" dirty="0" smtClean="0"/>
          </a:p>
          <a:p>
            <a:r>
              <a:rPr lang="en-US" sz="2000" dirty="0" smtClean="0"/>
              <a:t>The TEI standard can </a:t>
            </a:r>
            <a:r>
              <a:rPr lang="en-US" sz="2000" dirty="0"/>
              <a:t>be found at </a:t>
            </a:r>
            <a:r>
              <a:rPr lang="en-US" sz="2000" dirty="0">
                <a:hlinkClick r:id="rId2"/>
              </a:rPr>
              <a:t>http://www.tei-c.org/Guidelines/P5</a:t>
            </a:r>
            <a:r>
              <a:rPr lang="en-US" sz="2000" dirty="0" smtClean="0">
                <a:hlinkClick r:id="rId2"/>
              </a:rPr>
              <a:t>/</a:t>
            </a:r>
            <a:r>
              <a:rPr lang="en-US" sz="2000" dirty="0" smtClean="0"/>
              <a:t>. </a:t>
            </a:r>
          </a:p>
          <a:p>
            <a:endParaRPr lang="en-US" sz="2000" dirty="0" smtClean="0"/>
          </a:p>
          <a:p>
            <a:endParaRPr lang="en-US" dirty="0"/>
          </a:p>
        </p:txBody>
      </p:sp>
    </p:spTree>
    <p:extLst>
      <p:ext uri="{BB962C8B-B14F-4D97-AF65-F5344CB8AC3E}">
        <p14:creationId xmlns:p14="http://schemas.microsoft.com/office/powerpoint/2010/main" val="221463976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Terminology</a:t>
            </a:r>
            <a:endParaRPr lang="en-US" dirty="0"/>
          </a:p>
        </p:txBody>
      </p:sp>
      <p:sp>
        <p:nvSpPr>
          <p:cNvPr id="3" name="Content Placeholder 2"/>
          <p:cNvSpPr>
            <a:spLocks noGrp="1"/>
          </p:cNvSpPr>
          <p:nvPr>
            <p:ph idx="1"/>
          </p:nvPr>
        </p:nvSpPr>
        <p:spPr/>
        <p:txBody>
          <a:bodyPr>
            <a:normAutofit fontScale="70000" lnSpcReduction="20000"/>
          </a:bodyPr>
          <a:lstStyle/>
          <a:p>
            <a:r>
              <a:rPr lang="en-US" sz="2000" dirty="0" smtClean="0"/>
              <a:t>The example given in the last slide consists entirely of elements:</a:t>
            </a:r>
          </a:p>
          <a:p>
            <a:pPr marL="0" indent="0">
              <a:buNone/>
            </a:pPr>
            <a:r>
              <a:rPr lang="en-US" sz="1500" dirty="0">
                <a:solidFill>
                  <a:schemeClr val="tx1"/>
                </a:solidFill>
              </a:rPr>
              <a:t>	</a:t>
            </a:r>
            <a:r>
              <a:rPr lang="en-US" sz="1500" dirty="0">
                <a:solidFill>
                  <a:srgbClr val="FF0000"/>
                </a:solidFill>
                <a:latin typeface="Courier"/>
                <a:cs typeface="Courier"/>
              </a:rPr>
              <a:t>&lt;p&gt;</a:t>
            </a:r>
            <a:r>
              <a:rPr lang="en-US" sz="1500" dirty="0">
                <a:solidFill>
                  <a:schemeClr val="tx1"/>
                </a:solidFill>
                <a:latin typeface="Courier"/>
                <a:cs typeface="Courier"/>
              </a:rPr>
              <a:t>The quick brown fox jumped over the lazy dog</a:t>
            </a:r>
            <a:r>
              <a:rPr lang="en-US" sz="1500" dirty="0">
                <a:solidFill>
                  <a:srgbClr val="008000"/>
                </a:solidFill>
                <a:latin typeface="Courier"/>
                <a:cs typeface="Courier"/>
              </a:rPr>
              <a:t>&lt;/p&gt;</a:t>
            </a:r>
          </a:p>
          <a:p>
            <a:pPr marL="0" indent="0">
              <a:buNone/>
            </a:pPr>
            <a:r>
              <a:rPr lang="en-US" sz="1500" dirty="0">
                <a:solidFill>
                  <a:srgbClr val="008000"/>
                </a:solidFill>
                <a:latin typeface="Courier"/>
                <a:cs typeface="Courier"/>
              </a:rPr>
              <a:t>	</a:t>
            </a:r>
            <a:r>
              <a:rPr lang="en-US" sz="1500" dirty="0">
                <a:solidFill>
                  <a:srgbClr val="0000FF"/>
                </a:solidFill>
                <a:latin typeface="Courier"/>
                <a:cs typeface="Courier"/>
              </a:rPr>
              <a:t>&lt;p/</a:t>
            </a:r>
            <a:r>
              <a:rPr lang="en-US" sz="1500" dirty="0" smtClean="0">
                <a:solidFill>
                  <a:srgbClr val="0000FF"/>
                </a:solidFill>
                <a:latin typeface="Courier"/>
                <a:cs typeface="Courier"/>
              </a:rPr>
              <a:t>&gt;</a:t>
            </a:r>
            <a:endParaRPr lang="en-US" sz="1500" dirty="0" smtClean="0"/>
          </a:p>
          <a:p>
            <a:r>
              <a:rPr lang="en-US" sz="2000" dirty="0" smtClean="0"/>
              <a:t>If you want to add additional information to an XML element that is meant to be machine readable, but not readable by humans, you can include what is called an </a:t>
            </a:r>
            <a:r>
              <a:rPr lang="en-US" sz="2000" dirty="0" smtClean="0">
                <a:solidFill>
                  <a:srgbClr val="660066"/>
                </a:solidFill>
              </a:rPr>
              <a:t>attribute</a:t>
            </a:r>
            <a:r>
              <a:rPr lang="en-US" sz="2000" dirty="0"/>
              <a:t>:</a:t>
            </a:r>
            <a:r>
              <a:rPr lang="en-US" sz="2000" dirty="0" smtClean="0"/>
              <a:t> </a:t>
            </a:r>
          </a:p>
          <a:p>
            <a:pPr marL="0" indent="0">
              <a:buNone/>
            </a:pPr>
            <a:r>
              <a:rPr lang="en-US" sz="1600" dirty="0">
                <a:solidFill>
                  <a:schemeClr val="tx1"/>
                </a:solidFill>
              </a:rPr>
              <a:t>	</a:t>
            </a:r>
            <a:r>
              <a:rPr lang="en-US" sz="1600" dirty="0">
                <a:solidFill>
                  <a:srgbClr val="FF0000"/>
                </a:solidFill>
                <a:latin typeface="Courier"/>
                <a:cs typeface="Courier"/>
              </a:rPr>
              <a:t>&lt;p </a:t>
            </a:r>
            <a:r>
              <a:rPr lang="en-US" sz="1600" dirty="0">
                <a:solidFill>
                  <a:srgbClr val="660066"/>
                </a:solidFill>
                <a:latin typeface="Courier"/>
                <a:cs typeface="Courier"/>
              </a:rPr>
              <a:t>rend=“align(center) case(</a:t>
            </a:r>
            <a:r>
              <a:rPr lang="en-US" sz="1600" dirty="0" err="1">
                <a:solidFill>
                  <a:srgbClr val="660066"/>
                </a:solidFill>
                <a:latin typeface="Courier"/>
                <a:cs typeface="Courier"/>
              </a:rPr>
              <a:t>allcaps</a:t>
            </a:r>
            <a:r>
              <a:rPr lang="en-US" sz="1600" dirty="0">
                <a:solidFill>
                  <a:srgbClr val="660066"/>
                </a:solidFill>
                <a:latin typeface="Courier"/>
                <a:cs typeface="Courier"/>
              </a:rPr>
              <a:t>)”</a:t>
            </a:r>
            <a:r>
              <a:rPr lang="en-US" sz="1600" dirty="0">
                <a:solidFill>
                  <a:srgbClr val="FF0000"/>
                </a:solidFill>
                <a:latin typeface="Courier"/>
                <a:cs typeface="Courier"/>
              </a:rPr>
              <a:t>&gt;</a:t>
            </a:r>
            <a:r>
              <a:rPr lang="en-US" sz="1600" dirty="0">
                <a:solidFill>
                  <a:schemeClr val="tx1"/>
                </a:solidFill>
                <a:latin typeface="Courier"/>
                <a:cs typeface="Courier"/>
              </a:rPr>
              <a:t>The quick brown fox jumped over the lazy dog</a:t>
            </a:r>
            <a:r>
              <a:rPr lang="en-US" sz="1600" dirty="0">
                <a:solidFill>
                  <a:srgbClr val="008000"/>
                </a:solidFill>
                <a:latin typeface="Courier"/>
                <a:cs typeface="Courier"/>
              </a:rPr>
              <a:t>&lt;/p&gt;</a:t>
            </a:r>
          </a:p>
          <a:p>
            <a:pPr marL="0" indent="0">
              <a:buNone/>
            </a:pPr>
            <a:r>
              <a:rPr lang="en-US" sz="1600" dirty="0">
                <a:solidFill>
                  <a:srgbClr val="008000"/>
                </a:solidFill>
                <a:latin typeface="Courier"/>
                <a:cs typeface="Courier"/>
              </a:rPr>
              <a:t>	</a:t>
            </a:r>
            <a:r>
              <a:rPr lang="en-US" sz="1600" dirty="0">
                <a:solidFill>
                  <a:srgbClr val="0000FF"/>
                </a:solidFill>
                <a:latin typeface="Courier"/>
                <a:cs typeface="Courier"/>
              </a:rPr>
              <a:t>&lt;p/</a:t>
            </a:r>
            <a:r>
              <a:rPr lang="en-US" sz="1600" dirty="0" smtClean="0">
                <a:solidFill>
                  <a:srgbClr val="0000FF"/>
                </a:solidFill>
                <a:latin typeface="Courier"/>
                <a:cs typeface="Courier"/>
              </a:rPr>
              <a:t>&gt;</a:t>
            </a:r>
            <a:endParaRPr lang="en-US" sz="1600" dirty="0" smtClean="0"/>
          </a:p>
          <a:p>
            <a:r>
              <a:rPr lang="en-US" sz="2000" dirty="0" smtClean="0"/>
              <a:t>The description of each element in the TEI guidelines not only tells you what the intended purpose of the element is, but what attributes can be attached to that element. For the attributes that can attach to the element &lt;p&gt;</a:t>
            </a:r>
            <a:r>
              <a:rPr lang="en-US" sz="2000" dirty="0"/>
              <a:t>, browse to </a:t>
            </a:r>
            <a:r>
              <a:rPr lang="en-US" sz="2000" dirty="0">
                <a:hlinkClick r:id="rId2"/>
              </a:rPr>
              <a:t>http://www.tei-c.org/release/doc/tei-p5-doc/en/html/ref-</a:t>
            </a:r>
            <a:r>
              <a:rPr lang="en-US" sz="2000" dirty="0" smtClean="0">
                <a:hlinkClick r:id="rId2"/>
              </a:rPr>
              <a:t>p.html</a:t>
            </a:r>
            <a:r>
              <a:rPr lang="en-US" sz="2000" dirty="0" smtClean="0"/>
              <a:t>. </a:t>
            </a:r>
          </a:p>
          <a:p>
            <a:pPr marL="0" indent="0">
              <a:buNone/>
            </a:pPr>
            <a:endParaRPr lang="en-US" sz="1500" dirty="0" smtClean="0"/>
          </a:p>
          <a:p>
            <a:endParaRPr lang="en-US" sz="2000" dirty="0" smtClean="0"/>
          </a:p>
          <a:p>
            <a:endParaRPr lang="en-US" dirty="0"/>
          </a:p>
        </p:txBody>
      </p:sp>
    </p:spTree>
    <p:extLst>
      <p:ext uri="{BB962C8B-B14F-4D97-AF65-F5344CB8AC3E}">
        <p14:creationId xmlns:p14="http://schemas.microsoft.com/office/powerpoint/2010/main" val="407189509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Terminology</a:t>
            </a:r>
            <a:endParaRPr lang="en-US" dirty="0"/>
          </a:p>
        </p:txBody>
      </p:sp>
      <p:sp>
        <p:nvSpPr>
          <p:cNvPr id="3" name="Content Placeholder 2"/>
          <p:cNvSpPr>
            <a:spLocks noGrp="1"/>
          </p:cNvSpPr>
          <p:nvPr>
            <p:ph idx="1"/>
          </p:nvPr>
        </p:nvSpPr>
        <p:spPr/>
        <p:txBody>
          <a:bodyPr>
            <a:normAutofit/>
          </a:bodyPr>
          <a:lstStyle/>
          <a:p>
            <a:pPr marL="0" indent="0">
              <a:buNone/>
            </a:pPr>
            <a:endParaRPr lang="en-US" sz="1500" dirty="0" smtClean="0"/>
          </a:p>
          <a:p>
            <a:endParaRPr lang="en-US" sz="2000" dirty="0" smtClean="0"/>
          </a:p>
          <a:p>
            <a:endParaRPr lang="en-US" dirty="0"/>
          </a:p>
        </p:txBody>
      </p:sp>
      <p:pic>
        <p:nvPicPr>
          <p:cNvPr id="4" name="Picture 3" descr="Screen Shot 2017-03-08 at 11.29.26 A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3477" y="2024461"/>
            <a:ext cx="8077152" cy="4833539"/>
          </a:xfrm>
          <a:prstGeom prst="rect">
            <a:avLst/>
          </a:prstGeom>
        </p:spPr>
      </p:pic>
    </p:spTree>
    <p:extLst>
      <p:ext uri="{BB962C8B-B14F-4D97-AF65-F5344CB8AC3E}">
        <p14:creationId xmlns:p14="http://schemas.microsoft.com/office/powerpoint/2010/main" val="4055187365"/>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Folio">
  <a:themeElements>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Folio">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Folio">
      <a:fillStyleLst>
        <a:solidFill>
          <a:schemeClr val="phClr"/>
        </a:solidFill>
        <a:blipFill rotWithShape="1">
          <a:blip xmlns:r="http://schemas.openxmlformats.org/officeDocument/2006/relationships" r:embed="rId1">
            <a:duotone>
              <a:schemeClr val="phClr">
                <a:shade val="30000"/>
                <a:satMod val="120000"/>
              </a:schemeClr>
              <a:schemeClr val="phClr">
                <a:tint val="70000"/>
                <a:satMod val="350000"/>
                <a:lumMod val="110000"/>
              </a:schemeClr>
            </a:duotone>
          </a:blip>
          <a:stretch/>
        </a:blipFill>
        <a:blipFill rotWithShape="1">
          <a:blip xmlns:r="http://schemas.openxmlformats.org/officeDocument/2006/relationships" r:embed="rId2">
            <a:duotone>
              <a:schemeClr val="phClr">
                <a:shade val="40000"/>
                <a:satMod val="120000"/>
              </a:schemeClr>
              <a:schemeClr val="phClr">
                <a:tint val="70000"/>
                <a:satMod val="300000"/>
                <a:lumMod val="110000"/>
              </a:schemeClr>
            </a:duotone>
          </a:blip>
          <a:tile tx="0" ty="0" sx="50000" sy="50000" flip="none" algn="tl"/>
        </a:blip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38100" dist="25400" dir="5400000" algn="br" rotWithShape="0">
              <a:srgbClr val="000000">
                <a:alpha val="50000"/>
              </a:srgbClr>
            </a:outerShdw>
          </a:effectLst>
        </a:effectStyle>
        <a:effectStyle>
          <a:effectLst>
            <a:innerShdw blurRad="190500" dist="25400">
              <a:srgbClr val="000000">
                <a:alpha val="50000"/>
              </a:srgbClr>
            </a:innerShdw>
          </a:effectLst>
        </a:effectStyle>
      </a:effectStyleLst>
      <a:bgFillStyleLst>
        <a:blipFill rotWithShape="1">
          <a:blip xmlns:r="http://schemas.openxmlformats.org/officeDocument/2006/relationships" r:embed="rId3">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4">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5">
            <a:duotone>
              <a:schemeClr val="phClr">
                <a:shade val="3000"/>
                <a:lumMod val="10000"/>
              </a:schemeClr>
              <a:schemeClr val="phClr">
                <a:tint val="91000"/>
                <a:satMod val="500000"/>
                <a:lumMod val="125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Folio.thmx</Template>
  <TotalTime>4357</TotalTime>
  <Words>1100</Words>
  <Application>Microsoft Macintosh PowerPoint</Application>
  <PresentationFormat>On-screen Show (4:3)</PresentationFormat>
  <Paragraphs>90</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Folio</vt:lpstr>
      <vt:lpstr>Demystifying Digital Scholarship 10: TEI </vt:lpstr>
      <vt:lpstr>What is TEI?</vt:lpstr>
      <vt:lpstr>What is TEI Really?</vt:lpstr>
      <vt:lpstr>What is TEI Really?</vt:lpstr>
      <vt:lpstr>So what? </vt:lpstr>
      <vt:lpstr>So what? </vt:lpstr>
      <vt:lpstr>How does TEI do this?</vt:lpstr>
      <vt:lpstr>Terminology</vt:lpstr>
      <vt:lpstr>Terminology</vt:lpstr>
      <vt:lpstr>How do I actually build a document?</vt:lpstr>
      <vt:lpstr>How do I actually build a document?</vt:lpstr>
      <vt:lpstr>Editorial Tools</vt:lpstr>
      <vt:lpstr>Online Tools</vt:lpstr>
      <vt:lpstr>Displaying, Searching and Working With a TEI Text</vt:lpstr>
      <vt:lpstr>Thank you!</vt:lpstr>
    </vt:vector>
  </TitlesOfParts>
  <Company>Texas A&amp;M Department of English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Demystifying Digital Scholarship 1</dc:title>
  <dc:creator>Matthew Davis</dc:creator>
  <cp:lastModifiedBy>Matthew Davis</cp:lastModifiedBy>
  <cp:revision>15</cp:revision>
  <dcterms:created xsi:type="dcterms:W3CDTF">2017-03-07T14:56:10Z</dcterms:created>
  <dcterms:modified xsi:type="dcterms:W3CDTF">2017-03-10T15:36:00Z</dcterms:modified>
</cp:coreProperties>
</file>