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8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tthew Davi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1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commentAuthors" Target="commentAuthors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1-02T10:57:16.459" idx="1">
    <p:pos x="2800" y="1341"/>
    <p:text>have them go back to home.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1A5F1D-1A96-CF4A-9F61-F3F4B958F37A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4254F4-AC19-A841-B060-F06A1D0CE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2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87427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Abilit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7659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configuration</a:t>
            </a:r>
            <a:r>
              <a:rPr lang="en-US" baseline="0" dirty="0" smtClean="0"/>
              <a:t> programs are hidden (.XXX) files so you don’t accidentally make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545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configuration</a:t>
            </a:r>
            <a:r>
              <a:rPr lang="en-US" baseline="0" dirty="0" smtClean="0"/>
              <a:t> programs are hidden (.XXX) files so you don’t accidentally make changes.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54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Most configuration</a:t>
            </a:r>
            <a:r>
              <a:rPr lang="en-US" baseline="0" dirty="0" smtClean="0"/>
              <a:t> programs are hidden (.XXX) files so you don’t accidentally </a:t>
            </a:r>
            <a:r>
              <a:rPr lang="en-US" baseline="0" smtClean="0"/>
              <a:t>make changes.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545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dirty="0" smtClean="0"/>
              <a:t>For today we’re going to talk about nano, but it’s useful to know about the other editors as well, especially VI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s-IS" smtClean="0"/>
              <a:t>For </a:t>
            </a:r>
            <a:r>
              <a:rPr lang="is-IS" dirty="0" smtClean="0"/>
              <a:t>today we’re going to talk about nano, but it’s useful to know about the other editors as well, especially VI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254F4-AC19-A841-B060-F06A1D0CEBA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804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omments" Target="../comments/commen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xplainshell.co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Demystifying Digital Scholarship: The Command Line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Matt Davis</a:t>
            </a:r>
          </a:p>
          <a:p>
            <a:r>
              <a:rPr lang="en-US" dirty="0" smtClean="0"/>
              <a:t>John Fink</a:t>
            </a:r>
          </a:p>
          <a:p>
            <a:r>
              <a:rPr lang="en-US" dirty="0" smtClean="0"/>
              <a:t>Matt </a:t>
            </a:r>
            <a:r>
              <a:rPr lang="en-US" dirty="0" err="1" smtClean="0"/>
              <a:t>McCollow</a:t>
            </a:r>
            <a:endParaRPr lang="en-US" dirty="0" smtClean="0"/>
          </a:p>
          <a:p>
            <a:r>
              <a:rPr lang="en-US" dirty="0" smtClean="0"/>
              <a:t>November 3</a:t>
            </a:r>
            <a:r>
              <a:rPr lang="en-US" baseline="30000" dirty="0" smtClean="0"/>
              <a:t>rd</a:t>
            </a:r>
            <a:r>
              <a:rPr lang="en-US" dirty="0" smtClean="0"/>
              <a:t>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986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around in the </a:t>
            </a:r>
            <a:r>
              <a:rPr lang="en-US" dirty="0" err="1" smtClean="0"/>
              <a:t>filesystem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8000"/>
                </a:solidFill>
              </a:rPr>
              <a:t>cd</a:t>
            </a:r>
            <a:r>
              <a:rPr lang="en-US" dirty="0" smtClean="0"/>
              <a:t>: go home</a:t>
            </a:r>
          </a:p>
          <a:p>
            <a:r>
              <a:rPr lang="en-US" dirty="0">
                <a:solidFill>
                  <a:srgbClr val="008000"/>
                </a:solidFill>
              </a:rPr>
              <a:t>c</a:t>
            </a:r>
            <a:r>
              <a:rPr lang="en-US" dirty="0" smtClean="0">
                <a:solidFill>
                  <a:srgbClr val="008000"/>
                </a:solidFill>
              </a:rPr>
              <a:t>d </a:t>
            </a:r>
            <a:r>
              <a:rPr lang="en-US" dirty="0" smtClean="0">
                <a:solidFill>
                  <a:srgbClr val="660066"/>
                </a:solidFill>
              </a:rPr>
              <a:t>..</a:t>
            </a:r>
            <a:r>
              <a:rPr lang="en-US" dirty="0" smtClean="0"/>
              <a:t>: move up a level</a:t>
            </a:r>
          </a:p>
          <a:p>
            <a:r>
              <a:rPr lang="en-US" dirty="0">
                <a:solidFill>
                  <a:srgbClr val="008000"/>
                </a:solidFill>
              </a:rPr>
              <a:t>c</a:t>
            </a:r>
            <a:r>
              <a:rPr lang="en-US" dirty="0" smtClean="0">
                <a:solidFill>
                  <a:srgbClr val="008000"/>
                </a:solidFill>
              </a:rPr>
              <a:t>d </a:t>
            </a:r>
            <a:r>
              <a:rPr lang="en-US" dirty="0" smtClean="0">
                <a:solidFill>
                  <a:srgbClr val="660066"/>
                </a:solidFill>
              </a:rPr>
              <a:t>../../../</a:t>
            </a:r>
            <a:r>
              <a:rPr lang="en-US" dirty="0" smtClean="0"/>
              <a:t>: move up multiple levels</a:t>
            </a:r>
          </a:p>
          <a:p>
            <a:r>
              <a:rPr lang="en-US" dirty="0">
                <a:solidFill>
                  <a:srgbClr val="008000"/>
                </a:solidFill>
              </a:rPr>
              <a:t>c</a:t>
            </a:r>
            <a:r>
              <a:rPr lang="en-US" dirty="0" smtClean="0">
                <a:solidFill>
                  <a:srgbClr val="008000"/>
                </a:solidFill>
              </a:rPr>
              <a:t>d </a:t>
            </a:r>
            <a:r>
              <a:rPr lang="en-US" dirty="0" smtClean="0">
                <a:solidFill>
                  <a:srgbClr val="660066"/>
                </a:solidFill>
              </a:rPr>
              <a:t>../../folder/subfolder/</a:t>
            </a:r>
            <a:r>
              <a:rPr lang="en-US" dirty="0" smtClean="0"/>
              <a:t>: move up a number of levels, then down into subfolders off a different branch of the tree.</a:t>
            </a:r>
          </a:p>
          <a:p>
            <a:r>
              <a:rPr lang="en-US" dirty="0">
                <a:solidFill>
                  <a:srgbClr val="008000"/>
                </a:solidFill>
              </a:rPr>
              <a:t>c</a:t>
            </a:r>
            <a:r>
              <a:rPr lang="en-US" dirty="0" smtClean="0">
                <a:solidFill>
                  <a:srgbClr val="008000"/>
                </a:solidFill>
              </a:rPr>
              <a:t>d </a:t>
            </a:r>
            <a:r>
              <a:rPr lang="en-US" dirty="0" smtClean="0">
                <a:solidFill>
                  <a:srgbClr val="660066"/>
                </a:solidFill>
              </a:rPr>
              <a:t>-</a:t>
            </a:r>
            <a:r>
              <a:rPr lang="en-US" dirty="0" smtClean="0"/>
              <a:t>: go to the most recent directory.</a:t>
            </a:r>
          </a:p>
        </p:txBody>
      </p:sp>
    </p:spTree>
    <p:extLst>
      <p:ext uri="{BB962C8B-B14F-4D97-AF65-F5344CB8AC3E}">
        <p14:creationId xmlns:p14="http://schemas.microsoft.com/office/powerpoint/2010/main" val="1866052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8000"/>
                </a:solidFill>
              </a:rPr>
              <a:t>ls</a:t>
            </a:r>
            <a:r>
              <a:rPr lang="en-US" dirty="0" smtClean="0"/>
              <a:t>: shows files in the current directory.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ls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-al</a:t>
            </a:r>
            <a:r>
              <a:rPr lang="en-US" dirty="0" smtClean="0"/>
              <a:t>: shows all the files, including hidden files, and puts them in a vertical list with details.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ls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>
                <a:solidFill>
                  <a:srgbClr val="FFFF00"/>
                </a:solidFill>
              </a:rPr>
              <a:t>-</a:t>
            </a:r>
            <a:r>
              <a:rPr lang="en-US" dirty="0" smtClean="0">
                <a:solidFill>
                  <a:srgbClr val="FFFF00"/>
                </a:solidFill>
              </a:rPr>
              <a:t>al </a:t>
            </a:r>
            <a:r>
              <a:rPr lang="en-US" dirty="0" smtClean="0">
                <a:solidFill>
                  <a:srgbClr val="FF6600"/>
                </a:solidFill>
              </a:rPr>
              <a:t>|</a:t>
            </a:r>
            <a:r>
              <a:rPr lang="en-US" dirty="0" smtClean="0">
                <a:solidFill>
                  <a:srgbClr val="008000"/>
                </a:solidFill>
              </a:rPr>
              <a:t> more</a:t>
            </a:r>
            <a:r>
              <a:rPr lang="en-US" dirty="0" smtClean="0"/>
              <a:t>: lists the number of items that fit the screen, then allows you to page through the list with the up and down arrow keys.</a:t>
            </a:r>
          </a:p>
        </p:txBody>
      </p:sp>
    </p:spTree>
    <p:extLst>
      <p:ext uri="{BB962C8B-B14F-4D97-AF65-F5344CB8AC3E}">
        <p14:creationId xmlns:p14="http://schemas.microsoft.com/office/powerpoint/2010/main" val="302886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“|”, or pipe, lets you send the output of one command to another</a:t>
            </a:r>
          </a:p>
          <a:p>
            <a:r>
              <a:rPr lang="en-US" dirty="0" err="1">
                <a:solidFill>
                  <a:srgbClr val="008000"/>
                </a:solidFill>
              </a:rPr>
              <a:t>l</a:t>
            </a:r>
            <a:r>
              <a:rPr lang="en-US" dirty="0" err="1" smtClean="0">
                <a:solidFill>
                  <a:srgbClr val="008000"/>
                </a:solidFill>
              </a:rPr>
              <a:t>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-al </a:t>
            </a:r>
            <a:r>
              <a:rPr lang="en-US" dirty="0" smtClean="0">
                <a:solidFill>
                  <a:srgbClr val="FF6600"/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more</a:t>
            </a:r>
            <a:r>
              <a:rPr lang="en-US" dirty="0" smtClean="0"/>
              <a:t> takes the output of the list and sends it to the “more” command.</a:t>
            </a:r>
          </a:p>
          <a:p>
            <a:r>
              <a:rPr lang="en-US" dirty="0" smtClean="0"/>
              <a:t>This also works for commands like “</a:t>
            </a:r>
            <a:r>
              <a:rPr lang="en-US" dirty="0" err="1" smtClean="0"/>
              <a:t>grep</a:t>
            </a:r>
            <a:r>
              <a:rPr lang="en-US" dirty="0" smtClean="0"/>
              <a:t>” and “sort,” or potentially anything that can be run from the command line.</a:t>
            </a:r>
          </a:p>
        </p:txBody>
      </p:sp>
    </p:spTree>
    <p:extLst>
      <p:ext uri="{BB962C8B-B14F-4D97-AF65-F5344CB8AC3E}">
        <p14:creationId xmlns:p14="http://schemas.microsoft.com/office/powerpoint/2010/main" val="1017938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come across a program that you want, the “man” command will give you further information.</a:t>
            </a:r>
          </a:p>
          <a:p>
            <a:r>
              <a:rPr lang="en-US" dirty="0" smtClean="0"/>
              <a:t>Example: </a:t>
            </a:r>
            <a:r>
              <a:rPr lang="en-US" dirty="0" smtClean="0">
                <a:solidFill>
                  <a:srgbClr val="008000"/>
                </a:solidFill>
              </a:rPr>
              <a:t>man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660066"/>
                </a:solidFill>
              </a:rPr>
              <a:t>ls</a:t>
            </a:r>
            <a:endParaRPr lang="en-US" dirty="0" smtClean="0">
              <a:solidFill>
                <a:srgbClr val="660066"/>
              </a:solidFill>
            </a:endParaRPr>
          </a:p>
          <a:p>
            <a:endParaRPr lang="en-US" dirty="0"/>
          </a:p>
          <a:p>
            <a:r>
              <a:rPr lang="en-US" dirty="0" smtClean="0"/>
              <a:t>Note that this is exactly what </a:t>
            </a:r>
            <a:r>
              <a:rPr lang="en-US" dirty="0" err="1" smtClean="0"/>
              <a:t>explainshell</a:t>
            </a:r>
            <a:r>
              <a:rPr lang="en-US" dirty="0" smtClean="0"/>
              <a:t> does for individual commands, but in the command line. </a:t>
            </a:r>
          </a:p>
        </p:txBody>
      </p:sp>
    </p:spTree>
    <p:extLst>
      <p:ext uri="{BB962C8B-B14F-4D97-AF65-F5344CB8AC3E}">
        <p14:creationId xmlns:p14="http://schemas.microsoft.com/office/powerpoint/2010/main" val="30616524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Making directories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mkdir</a:t>
            </a:r>
            <a:r>
              <a:rPr lang="en-US" dirty="0" smtClean="0"/>
              <a:t> “name”</a:t>
            </a:r>
          </a:p>
          <a:p>
            <a:r>
              <a:rPr lang="en-US" dirty="0" smtClean="0"/>
              <a:t>Type: </a:t>
            </a:r>
            <a:r>
              <a:rPr lang="en-US" dirty="0" smtClean="0">
                <a:solidFill>
                  <a:srgbClr val="008000"/>
                </a:solidFill>
              </a:rPr>
              <a:t>cd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~</a:t>
            </a:r>
          </a:p>
          <a:p>
            <a:r>
              <a:rPr lang="en-US" dirty="0" smtClean="0"/>
              <a:t>Type: </a:t>
            </a:r>
            <a:r>
              <a:rPr lang="en-US" dirty="0" err="1" smtClean="0">
                <a:solidFill>
                  <a:srgbClr val="008000"/>
                </a:solidFill>
              </a:rPr>
              <a:t>mkdir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hello</a:t>
            </a:r>
          </a:p>
          <a:p>
            <a:r>
              <a:rPr lang="en-US" dirty="0" smtClean="0"/>
              <a:t>Type: </a:t>
            </a:r>
            <a:r>
              <a:rPr lang="en-US" dirty="0" err="1" smtClean="0">
                <a:solidFill>
                  <a:srgbClr val="008000"/>
                </a:solidFill>
              </a:rPr>
              <a:t>mkdir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“hello dolly”</a:t>
            </a:r>
            <a:endParaRPr lang="en-US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9235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Accessing web content: curl and </a:t>
            </a:r>
            <a:r>
              <a:rPr lang="en-US" dirty="0" err="1" smtClean="0"/>
              <a:t>wget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curl </a:t>
            </a:r>
          </a:p>
          <a:p>
            <a:pPr lvl="1"/>
            <a:r>
              <a:rPr lang="en-US" dirty="0" smtClean="0"/>
              <a:t>Type: </a:t>
            </a:r>
            <a:r>
              <a:rPr lang="en-US" dirty="0" smtClean="0">
                <a:solidFill>
                  <a:srgbClr val="008000"/>
                </a:solidFill>
              </a:rPr>
              <a:t>curl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http://scds.ca</a:t>
            </a:r>
          </a:p>
          <a:p>
            <a:pPr lvl="1"/>
            <a:r>
              <a:rPr lang="en-US" dirty="0" smtClean="0"/>
              <a:t>Content can be saved using &gt; - example: “</a:t>
            </a:r>
            <a:r>
              <a:rPr lang="en-US" dirty="0" smtClean="0">
                <a:solidFill>
                  <a:srgbClr val="008000"/>
                </a:solidFill>
              </a:rPr>
              <a:t>curl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http://scds.ca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&gt;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filename</a:t>
            </a:r>
            <a:r>
              <a:rPr lang="en-US" dirty="0" smtClean="0"/>
              <a:t>”</a:t>
            </a:r>
          </a:p>
          <a:p>
            <a:r>
              <a:rPr lang="en-US" dirty="0" err="1" smtClean="0"/>
              <a:t>wget</a:t>
            </a:r>
            <a:endParaRPr lang="en-US" dirty="0" smtClean="0"/>
          </a:p>
          <a:p>
            <a:pPr lvl="1"/>
            <a:r>
              <a:rPr lang="en-US" dirty="0" smtClean="0"/>
              <a:t>Saves the target </a:t>
            </a:r>
            <a:r>
              <a:rPr lang="en-US" dirty="0" err="1" smtClean="0"/>
              <a:t>url</a:t>
            </a:r>
            <a:r>
              <a:rPr lang="en-US" dirty="0" smtClean="0"/>
              <a:t> to a file</a:t>
            </a:r>
          </a:p>
          <a:p>
            <a:pPr lvl="1"/>
            <a:r>
              <a:rPr lang="en-US" dirty="0" smtClean="0"/>
              <a:t>Example: “</a:t>
            </a:r>
            <a:r>
              <a:rPr lang="en-US" dirty="0" err="1" smtClean="0">
                <a:solidFill>
                  <a:srgbClr val="008000"/>
                </a:solidFill>
              </a:rPr>
              <a:t>wget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http://scds.ca</a:t>
            </a:r>
            <a:r>
              <a:rPr lang="en-US" dirty="0" smtClean="0"/>
              <a:t>”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url is useful for testing without filling up your hard drive for files.</a:t>
            </a:r>
          </a:p>
          <a:p>
            <a:r>
              <a:rPr lang="en-US" dirty="0" err="1"/>
              <a:t>w</a:t>
            </a:r>
            <a:r>
              <a:rPr lang="en-US" dirty="0" err="1" smtClean="0"/>
              <a:t>get</a:t>
            </a:r>
            <a:r>
              <a:rPr lang="en-US" dirty="0" smtClean="0"/>
              <a:t> is useful for things like creating a local version of a website as it appears to you online.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085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text editor is a tool that lets you edit text.</a:t>
            </a:r>
          </a:p>
          <a:p>
            <a:r>
              <a:rPr lang="en-US" dirty="0" smtClean="0"/>
              <a:t>Many possible text editors: vi, </a:t>
            </a:r>
            <a:r>
              <a:rPr lang="en-US" dirty="0" err="1" smtClean="0"/>
              <a:t>emacs</a:t>
            </a:r>
            <a:r>
              <a:rPr lang="en-US" dirty="0" smtClean="0"/>
              <a:t>, </a:t>
            </a:r>
            <a:r>
              <a:rPr lang="en-US" dirty="0" err="1" smtClean="0"/>
              <a:t>pico</a:t>
            </a:r>
            <a:r>
              <a:rPr lang="en-US" dirty="0" smtClean="0"/>
              <a:t>/</a:t>
            </a:r>
            <a:r>
              <a:rPr lang="en-US" dirty="0" err="1" smtClean="0"/>
              <a:t>nano</a:t>
            </a:r>
            <a:r>
              <a:rPr lang="is-IS" dirty="0" smtClean="0"/>
              <a:t>…even notepad or textedit are text editors, just accessed through the GUI.</a:t>
            </a:r>
          </a:p>
          <a:p>
            <a:r>
              <a:rPr lang="is-IS" dirty="0" smtClean="0"/>
              <a:t>Today concentrating on </a:t>
            </a:r>
            <a:r>
              <a:rPr lang="en-US" dirty="0" err="1" smtClean="0"/>
              <a:t>nano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438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the shell, type “</a:t>
            </a:r>
            <a:r>
              <a:rPr lang="en-US" dirty="0" err="1" smtClean="0"/>
              <a:t>nano</a:t>
            </a:r>
            <a:r>
              <a:rPr lang="en-US" dirty="0" smtClean="0"/>
              <a:t>” and add some text.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creen Shot 2016-11-02 at 11.12.17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801" y="2671320"/>
            <a:ext cx="6788590" cy="4757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853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Text editing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open a saved file, type “</a:t>
            </a:r>
            <a:r>
              <a:rPr lang="en-US" dirty="0" err="1" smtClean="0"/>
              <a:t>nano</a:t>
            </a:r>
            <a:r>
              <a:rPr lang="en-US" dirty="0" smtClean="0"/>
              <a:t> &lt;filename&gt;”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 descr="Screen Shot 2016-11-02 at 12.06.27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568" y="2670048"/>
            <a:ext cx="6784159" cy="4754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5110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If you type “</a:t>
            </a:r>
            <a:r>
              <a:rPr lang="en-US" dirty="0" err="1" smtClean="0">
                <a:solidFill>
                  <a:srgbClr val="008000"/>
                </a:solidFill>
              </a:rPr>
              <a:t>ls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-al</a:t>
            </a:r>
            <a:r>
              <a:rPr lang="en-US" dirty="0" smtClean="0"/>
              <a:t>” you will see the permissions of a file to the left, </a:t>
            </a:r>
            <a:r>
              <a:rPr lang="en-US" dirty="0" err="1" smtClean="0"/>
              <a:t>eg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6600"/>
                </a:solidFill>
              </a:rPr>
              <a:t>-</a:t>
            </a:r>
            <a:r>
              <a:rPr lang="en-US" dirty="0" err="1" smtClean="0">
                <a:solidFill>
                  <a:srgbClr val="FF6600"/>
                </a:solidFill>
              </a:rPr>
              <a:t>r</a:t>
            </a:r>
            <a:r>
              <a:rPr lang="en-US" dirty="0" err="1">
                <a:solidFill>
                  <a:srgbClr val="FF6600"/>
                </a:solidFill>
              </a:rPr>
              <a:t>wxrwxr</a:t>
            </a:r>
            <a:r>
              <a:rPr lang="en-US" dirty="0">
                <a:solidFill>
                  <a:srgbClr val="FF6600"/>
                </a:solidFill>
              </a:rPr>
              <a:t>-x </a:t>
            </a:r>
            <a:r>
              <a:rPr lang="en-US" dirty="0"/>
              <a:t>1 owner group 4096 Nov 20 15:39 filename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These letter combinations represent the three types that could use the file:</a:t>
            </a:r>
          </a:p>
          <a:p>
            <a:r>
              <a:rPr lang="en-US" dirty="0"/>
              <a:t> </a:t>
            </a:r>
            <a:r>
              <a:rPr lang="en-US" dirty="0" smtClean="0"/>
              <a:t>-</a:t>
            </a:r>
            <a:r>
              <a:rPr lang="en-US" dirty="0" err="1" smtClean="0">
                <a:solidFill>
                  <a:srgbClr val="FF0000"/>
                </a:solidFill>
              </a:rPr>
              <a:t>rwx</a:t>
            </a:r>
            <a:r>
              <a:rPr lang="en-US" dirty="0" err="1" smtClean="0">
                <a:solidFill>
                  <a:srgbClr val="CCFFCC"/>
                </a:solidFill>
              </a:rPr>
              <a:t>rwx</a:t>
            </a:r>
            <a:r>
              <a:rPr lang="en-US" dirty="0" err="1" smtClean="0">
                <a:solidFill>
                  <a:srgbClr val="800000"/>
                </a:solidFill>
              </a:rPr>
              <a:t>r</a:t>
            </a:r>
            <a:r>
              <a:rPr lang="en-US" dirty="0" smtClean="0">
                <a:solidFill>
                  <a:srgbClr val="800000"/>
                </a:solidFill>
              </a:rPr>
              <a:t>-x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FF0000"/>
                </a:solidFill>
              </a:rPr>
              <a:t>user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CFFCC"/>
                </a:solidFill>
              </a:rPr>
              <a:t>group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00000"/>
                </a:solidFill>
              </a:rPr>
              <a:t>world</a:t>
            </a:r>
          </a:p>
          <a:p>
            <a:pPr marL="0" indent="0">
              <a:buNone/>
            </a:pPr>
            <a:r>
              <a:rPr lang="en-US" dirty="0" smtClean="0"/>
              <a:t>	r = read</a:t>
            </a:r>
          </a:p>
          <a:p>
            <a:pPr marL="0" indent="0">
              <a:buNone/>
            </a:pPr>
            <a:r>
              <a:rPr lang="en-US" dirty="0" smtClean="0"/>
              <a:t>	w= write</a:t>
            </a:r>
          </a:p>
          <a:p>
            <a:pPr marL="0" indent="0">
              <a:buNone/>
            </a:pPr>
            <a:r>
              <a:rPr lang="en-US" dirty="0" smtClean="0"/>
              <a:t>	x= execute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60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doing here?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Give a brief explanation of what the command line is and what it can do for you.</a:t>
            </a:r>
          </a:p>
          <a:p>
            <a:r>
              <a:rPr lang="en-US" dirty="0" smtClean="0"/>
              <a:t>What the shell/terminal is, and why you should get familiar with it.</a:t>
            </a:r>
          </a:p>
          <a:p>
            <a:r>
              <a:rPr lang="en-US" dirty="0" smtClean="0"/>
              <a:t>How to log into a computer (remotely or locally) using the command line.</a:t>
            </a:r>
          </a:p>
          <a:p>
            <a:r>
              <a:rPr lang="en-US" dirty="0" smtClean="0"/>
              <a:t>Some basic syntax.</a:t>
            </a:r>
          </a:p>
          <a:p>
            <a:r>
              <a:rPr lang="en-US" dirty="0" smtClean="0"/>
              <a:t>Creating directories and files.</a:t>
            </a:r>
          </a:p>
          <a:p>
            <a:r>
              <a:rPr lang="en-US" dirty="0" smtClean="0"/>
              <a:t>Text editing via the command line.</a:t>
            </a:r>
          </a:p>
          <a:p>
            <a:r>
              <a:rPr lang="en-US" dirty="0" smtClean="0"/>
              <a:t>Moving things around.</a:t>
            </a:r>
          </a:p>
          <a:p>
            <a:r>
              <a:rPr lang="en-US" dirty="0" smtClean="0"/>
              <a:t>Changing permissions</a:t>
            </a:r>
          </a:p>
          <a:p>
            <a:r>
              <a:rPr lang="en-US" dirty="0" smtClean="0"/>
              <a:t>Logging out.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sz="5800" dirty="0">
                <a:solidFill>
                  <a:srgbClr val="FF0000"/>
                </a:solidFill>
                <a:hlinkClick r:id="rId2"/>
              </a:rPr>
              <a:t>http://explainshell.com</a:t>
            </a:r>
            <a:endParaRPr lang="en-US" sz="5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6078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Changing Permissions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he “</a:t>
            </a:r>
            <a:r>
              <a:rPr lang="en-US" dirty="0" err="1" smtClean="0"/>
              <a:t>chmod</a:t>
            </a:r>
            <a:r>
              <a:rPr lang="en-US" dirty="0" smtClean="0"/>
              <a:t>” command is used to change the permissions on a file, using symbolic or octal arguments</a:t>
            </a:r>
          </a:p>
          <a:p>
            <a:r>
              <a:rPr lang="en-US" dirty="0" smtClean="0"/>
              <a:t>Symbolic: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“</a:t>
            </a:r>
            <a:r>
              <a:rPr lang="en-US" dirty="0" err="1" smtClean="0">
                <a:solidFill>
                  <a:srgbClr val="008000"/>
                </a:solidFill>
              </a:rPr>
              <a:t>chmod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u=</a:t>
            </a:r>
            <a:r>
              <a:rPr lang="en-US" dirty="0" err="1" smtClean="0">
                <a:solidFill>
                  <a:srgbClr val="660066"/>
                </a:solidFill>
              </a:rPr>
              <a:t>rwx</a:t>
            </a:r>
            <a:r>
              <a:rPr lang="en-US" dirty="0" smtClean="0"/>
              <a:t>” allows a user to read, write, and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execute a file.</a:t>
            </a:r>
          </a:p>
          <a:p>
            <a:r>
              <a:rPr lang="en-US" dirty="0" smtClean="0"/>
              <a:t>Octal: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“</a:t>
            </a:r>
            <a:r>
              <a:rPr lang="en-US" dirty="0" err="1" smtClean="0">
                <a:solidFill>
                  <a:srgbClr val="008000"/>
                </a:solidFill>
              </a:rPr>
              <a:t>chmod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660066"/>
                </a:solidFill>
              </a:rPr>
              <a:t>775</a:t>
            </a:r>
            <a:r>
              <a:rPr lang="en-US" dirty="0" smtClean="0"/>
              <a:t>” changes the permission to </a:t>
            </a:r>
          </a:p>
          <a:p>
            <a:pPr marL="457200" lvl="1" indent="0">
              <a:buNone/>
            </a:pPr>
            <a:r>
              <a:rPr lang="en-US" dirty="0" smtClean="0"/>
              <a:t>	</a:t>
            </a:r>
            <a:r>
              <a:rPr lang="en-US" dirty="0" err="1" smtClean="0"/>
              <a:t>rwxrwxr</a:t>
            </a:r>
            <a:r>
              <a:rPr lang="en-US" dirty="0" smtClean="0"/>
              <a:t>-x</a:t>
            </a:r>
          </a:p>
          <a:p>
            <a:pPr marL="457200" lvl="1" indent="0">
              <a:buNone/>
            </a:pPr>
            <a:r>
              <a:rPr lang="en-US" dirty="0" smtClean="0"/>
              <a:t>	4, 2, 1 are read, write, and execute, respectively.  What bits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you want to put on something are simply a matter of 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adding the bits up.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18793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File Permission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Don’t make files world writable or executable unless you mean it.</a:t>
            </a:r>
          </a:p>
          <a:p>
            <a:r>
              <a:rPr lang="en-US" dirty="0" smtClean="0"/>
              <a:t>Files are usually 664, which is </a:t>
            </a:r>
            <a:r>
              <a:rPr lang="en-US" dirty="0" err="1" smtClean="0"/>
              <a:t>rw</a:t>
            </a:r>
            <a:r>
              <a:rPr lang="en-US" dirty="0" smtClean="0"/>
              <a:t>-</a:t>
            </a:r>
            <a:r>
              <a:rPr lang="en-US" dirty="0" err="1" smtClean="0"/>
              <a:t>rw</a:t>
            </a:r>
            <a:r>
              <a:rPr lang="en-US" dirty="0" smtClean="0"/>
              <a:t>-r--</a:t>
            </a:r>
          </a:p>
          <a:p>
            <a:r>
              <a:rPr lang="en-US" dirty="0" smtClean="0"/>
              <a:t>Scripts and programs need to be executable</a:t>
            </a:r>
          </a:p>
          <a:p>
            <a:r>
              <a:rPr lang="en-US" dirty="0" smtClean="0"/>
              <a:t>Permissions can be changed recursively with the “-r” flag: </a:t>
            </a:r>
            <a:r>
              <a:rPr lang="en-US" dirty="0" err="1" smtClean="0">
                <a:solidFill>
                  <a:srgbClr val="008000"/>
                </a:solidFill>
              </a:rPr>
              <a:t>chmod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-r </a:t>
            </a:r>
            <a:r>
              <a:rPr lang="en-US" dirty="0" smtClean="0">
                <a:solidFill>
                  <a:srgbClr val="660066"/>
                </a:solidFill>
              </a:rPr>
              <a:t>775 name</a:t>
            </a:r>
          </a:p>
          <a:p>
            <a:r>
              <a:rPr lang="en-US" dirty="0" err="1" smtClean="0"/>
              <a:t>Chmod</a:t>
            </a:r>
            <a:r>
              <a:rPr lang="en-US" dirty="0" smtClean="0"/>
              <a:t> will allow the use of wildcards like *.* or *.html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91048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Miscellaneous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up arrow key allows you to see previous commands.</a:t>
            </a:r>
          </a:p>
          <a:p>
            <a:r>
              <a:rPr lang="en-US" dirty="0" smtClean="0"/>
              <a:t>The tab key will give you a list of all the commands containing a particular letter string, or complete a file or directory name.</a:t>
            </a:r>
          </a:p>
          <a:p>
            <a:r>
              <a:rPr lang="en-US" dirty="0" smtClean="0"/>
              <a:t>Control-c to stop a running program or to clear out the command line.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144887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Cleaning up: </a:t>
            </a:r>
            <a:r>
              <a:rPr lang="en-US" dirty="0" err="1" smtClean="0"/>
              <a:t>rm</a:t>
            </a:r>
            <a:r>
              <a:rPr lang="en-US" dirty="0" smtClean="0"/>
              <a:t> and </a:t>
            </a:r>
            <a:r>
              <a:rPr lang="en-US" dirty="0" err="1" smtClean="0"/>
              <a:t>rmdir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solidFill>
                  <a:srgbClr val="008000"/>
                </a:solidFill>
              </a:rPr>
              <a:t>rm</a:t>
            </a:r>
            <a:r>
              <a:rPr lang="en-US" dirty="0" smtClean="0"/>
              <a:t> – remove a file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rmdir</a:t>
            </a:r>
            <a:r>
              <a:rPr lang="en-US" dirty="0"/>
              <a:t> </a:t>
            </a:r>
            <a:r>
              <a:rPr lang="en-US" dirty="0" smtClean="0"/>
              <a:t>– remove an (empty!) directory</a:t>
            </a:r>
          </a:p>
          <a:p>
            <a:r>
              <a:rPr lang="en-US" dirty="0" smtClean="0"/>
              <a:t>These have the potential of wiping out your entire system, so read  the manual before attaching any flags and know where you are in the file structure.</a:t>
            </a:r>
          </a:p>
          <a:p>
            <a:endParaRPr lang="en-US" dirty="0" smtClean="0"/>
          </a:p>
          <a:p>
            <a:r>
              <a:rPr lang="en-US" dirty="0" smtClean="0"/>
              <a:t>Example: type “</a:t>
            </a:r>
            <a:r>
              <a:rPr lang="en-US" dirty="0" err="1" smtClean="0"/>
              <a:t>rm</a:t>
            </a:r>
            <a:r>
              <a:rPr lang="en-US" dirty="0" smtClean="0"/>
              <a:t> -</a:t>
            </a:r>
            <a:r>
              <a:rPr lang="en-US" dirty="0" err="1" smtClean="0"/>
              <a:t>rf</a:t>
            </a:r>
            <a:r>
              <a:rPr lang="en-US" dirty="0" smtClean="0"/>
              <a:t>” into </a:t>
            </a:r>
            <a:r>
              <a:rPr lang="en-US" dirty="0" err="1" smtClean="0"/>
              <a:t>explainshell</a:t>
            </a:r>
            <a:r>
              <a:rPr lang="en-US" dirty="0" smtClean="0"/>
              <a:t>.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3598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Logging out: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Type </a:t>
            </a:r>
            <a:r>
              <a:rPr lang="en-US" dirty="0" smtClean="0">
                <a:solidFill>
                  <a:srgbClr val="008000"/>
                </a:solidFill>
              </a:rPr>
              <a:t>exit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8000"/>
                </a:solidFill>
              </a:rPr>
              <a:t>logout</a:t>
            </a:r>
            <a:r>
              <a:rPr lang="en-US" dirty="0" smtClean="0"/>
              <a:t> at the prompt to log out of the shell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7741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command line and what can it do for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66FF"/>
                </a:solidFill>
              </a:rPr>
              <a:t>Command line computing is </a:t>
            </a:r>
            <a:r>
              <a:rPr lang="en-US" i="1" dirty="0" smtClean="0">
                <a:solidFill>
                  <a:srgbClr val="3366FF"/>
                </a:solidFill>
              </a:rPr>
              <a:t>not</a:t>
            </a:r>
            <a:r>
              <a:rPr lang="en-US" dirty="0" smtClean="0">
                <a:solidFill>
                  <a:srgbClr val="3366FF"/>
                </a:solidFill>
              </a:rPr>
              <a:t> programming.</a:t>
            </a:r>
          </a:p>
          <a:p>
            <a:r>
              <a:rPr lang="en-US" dirty="0" smtClean="0"/>
              <a:t>Programming is the ability to create entirely new applications, with control over everything the computer does and each step of the process.</a:t>
            </a:r>
          </a:p>
          <a:p>
            <a:r>
              <a:rPr lang="en-US" dirty="0" smtClean="0"/>
              <a:t>Examples: C++, C#, Java, Python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707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command line and what can it do for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3366FF"/>
                </a:solidFill>
              </a:rPr>
              <a:t>Command line computing is </a:t>
            </a:r>
            <a:r>
              <a:rPr lang="en-US" i="1" dirty="0">
                <a:solidFill>
                  <a:srgbClr val="3366FF"/>
                </a:solidFill>
              </a:rPr>
              <a:t>not</a:t>
            </a:r>
            <a:r>
              <a:rPr lang="en-US" dirty="0">
                <a:solidFill>
                  <a:srgbClr val="3366FF"/>
                </a:solidFill>
              </a:rPr>
              <a:t> programming</a:t>
            </a:r>
            <a:r>
              <a:rPr lang="en-US" dirty="0" smtClean="0">
                <a:solidFill>
                  <a:srgbClr val="3366FF"/>
                </a:solidFill>
              </a:rPr>
              <a:t>.</a:t>
            </a:r>
            <a:endParaRPr lang="en-US" dirty="0" smtClean="0"/>
          </a:p>
          <a:p>
            <a:r>
              <a:rPr lang="en-US" dirty="0" smtClean="0">
                <a:solidFill>
                  <a:srgbClr val="FFFF00"/>
                </a:solidFill>
              </a:rPr>
              <a:t>Command line computing is </a:t>
            </a:r>
            <a:r>
              <a:rPr lang="en-US" i="1" dirty="0" smtClean="0">
                <a:solidFill>
                  <a:srgbClr val="FFFF00"/>
                </a:solidFill>
              </a:rPr>
              <a:t>not </a:t>
            </a:r>
            <a:r>
              <a:rPr lang="en-US" dirty="0" smtClean="0">
                <a:solidFill>
                  <a:srgbClr val="FFFF00"/>
                </a:solidFill>
              </a:rPr>
              <a:t>scripting.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Scripting is the automation of commands that could be handled one at a time by a user, usually with some logic attached.  It’s generally attached to a existing application.</a:t>
            </a:r>
          </a:p>
          <a:p>
            <a:r>
              <a:rPr lang="en-US" dirty="0" smtClean="0">
                <a:solidFill>
                  <a:srgbClr val="FFFFFF"/>
                </a:solidFill>
              </a:rPr>
              <a:t>Examples: bash scripting, Visual Basic for Office, </a:t>
            </a:r>
            <a:r>
              <a:rPr lang="en-US" dirty="0" err="1" smtClean="0">
                <a:solidFill>
                  <a:srgbClr val="FFFFFF"/>
                </a:solidFill>
              </a:rPr>
              <a:t>ifTTT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089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command line and what can it do for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Command line computing is </a:t>
            </a:r>
            <a:r>
              <a:rPr lang="en-US" i="1" dirty="0" smtClean="0">
                <a:solidFill>
                  <a:srgbClr val="0000FF"/>
                </a:solidFill>
              </a:rPr>
              <a:t>not</a:t>
            </a:r>
            <a:r>
              <a:rPr lang="en-US" dirty="0" smtClean="0">
                <a:solidFill>
                  <a:srgbClr val="0000FF"/>
                </a:solidFill>
              </a:rPr>
              <a:t> programming.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Command line computing is </a:t>
            </a:r>
            <a:r>
              <a:rPr lang="en-US" i="1" dirty="0" smtClean="0">
                <a:solidFill>
                  <a:srgbClr val="FFFF00"/>
                </a:solidFill>
              </a:rPr>
              <a:t>not </a:t>
            </a:r>
            <a:r>
              <a:rPr lang="en-US" dirty="0" smtClean="0">
                <a:solidFill>
                  <a:srgbClr val="FFFF00"/>
                </a:solidFill>
              </a:rPr>
              <a:t>scripting.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Command line computing </a:t>
            </a:r>
            <a:r>
              <a:rPr lang="en-US" i="1" dirty="0" smtClean="0">
                <a:solidFill>
                  <a:srgbClr val="FF0000"/>
                </a:solidFill>
              </a:rPr>
              <a:t>is</a:t>
            </a:r>
            <a:r>
              <a:rPr lang="en-US" dirty="0" smtClean="0">
                <a:solidFill>
                  <a:srgbClr val="FF0000"/>
                </a:solidFill>
              </a:rPr>
              <a:t> making the computer do things by typing in information rather than clicking on an icon with a mouse.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2249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shell is a program that accepts your input, via the keyboard, and runs commands from the operating system. </a:t>
            </a:r>
            <a:endParaRPr lang="en-US" dirty="0"/>
          </a:p>
        </p:txBody>
      </p:sp>
      <p:pic>
        <p:nvPicPr>
          <p:cNvPr id="4" name="Picture 3" descr="Screen Shot 2016-11-02 at 10.30.45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4929" y="3317650"/>
            <a:ext cx="5178692" cy="3629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406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shell clients:</a:t>
            </a:r>
          </a:p>
          <a:p>
            <a:pPr lvl="1"/>
            <a:r>
              <a:rPr lang="en-US" dirty="0" smtClean="0"/>
              <a:t>Windows: </a:t>
            </a:r>
            <a:r>
              <a:rPr lang="en-US" dirty="0" err="1" smtClean="0"/>
              <a:t>PuTTY</a:t>
            </a:r>
            <a:endParaRPr lang="en-US" dirty="0" smtClean="0"/>
          </a:p>
          <a:p>
            <a:pPr lvl="1"/>
            <a:r>
              <a:rPr lang="en-US" dirty="0" smtClean="0"/>
              <a:t>Mac OS: Terminal</a:t>
            </a:r>
          </a:p>
          <a:p>
            <a:pPr lvl="1"/>
            <a:r>
              <a:rPr lang="en-US" dirty="0" smtClean="0"/>
              <a:t>Linux: </a:t>
            </a:r>
            <a:r>
              <a:rPr lang="en-US" dirty="0" err="1" smtClean="0"/>
              <a:t>xterm</a:t>
            </a:r>
            <a:endParaRPr lang="en-US" dirty="0" smtClean="0"/>
          </a:p>
          <a:p>
            <a:r>
              <a:rPr lang="en-US" dirty="0" smtClean="0"/>
              <a:t>SSH &lt;LINK&gt;</a:t>
            </a:r>
          </a:p>
        </p:txBody>
      </p:sp>
    </p:spTree>
    <p:extLst>
      <p:ext uri="{BB962C8B-B14F-4D97-AF65-F5344CB8AC3E}">
        <p14:creationId xmlns:p14="http://schemas.microsoft.com/office/powerpoint/2010/main" val="11330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dirty="0" err="1" smtClean="0">
                <a:solidFill>
                  <a:srgbClr val="FF0000"/>
                </a:solidFill>
              </a:rPr>
              <a:t>ometext</a:t>
            </a:r>
            <a:r>
              <a:rPr lang="en-US" dirty="0" smtClean="0">
                <a:solidFill>
                  <a:srgbClr val="FF0000"/>
                </a:solidFill>
              </a:rPr>
              <a:t>:~$ </a:t>
            </a:r>
            <a:r>
              <a:rPr lang="en-US" dirty="0" err="1" smtClean="0">
                <a:solidFill>
                  <a:srgbClr val="008000"/>
                </a:solidFill>
              </a:rPr>
              <a:t>grep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-</a:t>
            </a:r>
            <a:r>
              <a:rPr lang="en-US" dirty="0" err="1" smtClean="0">
                <a:solidFill>
                  <a:srgbClr val="FFFF00"/>
                </a:solidFill>
              </a:rPr>
              <a:t>i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660066"/>
                </a:solidFill>
              </a:rPr>
              <a:t>“</a:t>
            </a:r>
            <a:r>
              <a:rPr lang="en-US" dirty="0" err="1" smtClean="0">
                <a:solidFill>
                  <a:srgbClr val="660066"/>
                </a:solidFill>
              </a:rPr>
              <a:t>textstring</a:t>
            </a:r>
            <a:r>
              <a:rPr lang="en-US" dirty="0" smtClean="0">
                <a:solidFill>
                  <a:srgbClr val="660066"/>
                </a:solidFill>
              </a:rPr>
              <a:t>” filename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Command prompt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8000"/>
                </a:solidFill>
              </a:rPr>
              <a:t>Program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FF00"/>
                </a:solidFill>
              </a:rPr>
              <a:t>Flag/option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660066"/>
                </a:solidFill>
              </a:rPr>
              <a:t>arguments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Type “</a:t>
            </a:r>
            <a:r>
              <a:rPr lang="en-US" dirty="0" err="1">
                <a:solidFill>
                  <a:srgbClr val="FFFFFF"/>
                </a:solidFill>
              </a:rPr>
              <a:t>grep</a:t>
            </a:r>
            <a:r>
              <a:rPr lang="en-US" dirty="0">
                <a:solidFill>
                  <a:srgbClr val="FFFFFF"/>
                </a:solidFill>
              </a:rPr>
              <a:t> -</a:t>
            </a:r>
            <a:r>
              <a:rPr lang="en-US" dirty="0" err="1">
                <a:solidFill>
                  <a:srgbClr val="FFFFFF"/>
                </a:solidFill>
              </a:rPr>
              <a:t>i</a:t>
            </a:r>
            <a:r>
              <a:rPr lang="en-US" dirty="0">
                <a:solidFill>
                  <a:srgbClr val="FFFFFF"/>
                </a:solidFill>
              </a:rPr>
              <a:t> “</a:t>
            </a:r>
            <a:r>
              <a:rPr lang="en-US" dirty="0" err="1">
                <a:solidFill>
                  <a:srgbClr val="FFFFFF"/>
                </a:solidFill>
              </a:rPr>
              <a:t>textstring</a:t>
            </a:r>
            <a:r>
              <a:rPr lang="en-US" dirty="0">
                <a:solidFill>
                  <a:srgbClr val="FFFFFF"/>
                </a:solidFill>
              </a:rPr>
              <a:t>” </a:t>
            </a:r>
            <a:r>
              <a:rPr lang="en-US" dirty="0" smtClean="0">
                <a:solidFill>
                  <a:srgbClr val="FFFFFF"/>
                </a:solidFill>
              </a:rPr>
              <a:t>filename” </a:t>
            </a:r>
            <a:r>
              <a:rPr lang="en-US" dirty="0" smtClean="0"/>
              <a:t>into </a:t>
            </a:r>
            <a:r>
              <a:rPr lang="en-US" dirty="0" err="1" smtClean="0"/>
              <a:t>explainshell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01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rgbClr val="008000"/>
                </a:solidFill>
              </a:rPr>
              <a:t>p</a:t>
            </a:r>
            <a:r>
              <a:rPr lang="en-US" dirty="0" err="1" smtClean="0">
                <a:solidFill>
                  <a:srgbClr val="008000"/>
                </a:solidFill>
              </a:rPr>
              <a:t>wd</a:t>
            </a:r>
            <a:r>
              <a:rPr lang="en-US" dirty="0" smtClean="0"/>
              <a:t> – print working directory</a:t>
            </a:r>
          </a:p>
          <a:p>
            <a:r>
              <a:rPr lang="en-US" dirty="0" err="1">
                <a:solidFill>
                  <a:srgbClr val="008000"/>
                </a:solidFill>
              </a:rPr>
              <a:t>l</a:t>
            </a:r>
            <a:r>
              <a:rPr lang="en-US" dirty="0" err="1" smtClean="0">
                <a:solidFill>
                  <a:srgbClr val="008000"/>
                </a:solidFill>
              </a:rPr>
              <a:t>d</a:t>
            </a:r>
            <a:r>
              <a:rPr lang="en-US" dirty="0" smtClean="0">
                <a:solidFill>
                  <a:srgbClr val="008000"/>
                </a:solidFill>
              </a:rPr>
              <a:t> </a:t>
            </a:r>
            <a:r>
              <a:rPr lang="en-US" dirty="0" smtClean="0"/>
              <a:t>– user and group memberships</a:t>
            </a:r>
          </a:p>
          <a:p>
            <a:r>
              <a:rPr lang="en-US" dirty="0">
                <a:solidFill>
                  <a:srgbClr val="008000"/>
                </a:solidFill>
              </a:rPr>
              <a:t>c</a:t>
            </a:r>
            <a:r>
              <a:rPr lang="en-US" dirty="0" smtClean="0">
                <a:solidFill>
                  <a:srgbClr val="008000"/>
                </a:solidFill>
              </a:rPr>
              <a:t>d</a:t>
            </a:r>
            <a:r>
              <a:rPr lang="en-US" dirty="0" smtClean="0"/>
              <a:t> – change directory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ls</a:t>
            </a:r>
            <a:r>
              <a:rPr lang="en-US" dirty="0" smtClean="0"/>
              <a:t> – directory listing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whoami</a:t>
            </a:r>
            <a:r>
              <a:rPr lang="en-US" dirty="0" smtClean="0"/>
              <a:t> – make sure are currently logged in as who you think you are</a:t>
            </a:r>
          </a:p>
          <a:p>
            <a:r>
              <a:rPr lang="en-US" dirty="0">
                <a:solidFill>
                  <a:srgbClr val="008000"/>
                </a:solidFill>
              </a:rPr>
              <a:t>f</a:t>
            </a:r>
            <a:r>
              <a:rPr lang="en-US" dirty="0" smtClean="0">
                <a:solidFill>
                  <a:srgbClr val="008000"/>
                </a:solidFill>
              </a:rPr>
              <a:t>ile</a:t>
            </a:r>
            <a:r>
              <a:rPr lang="en-US" dirty="0" smtClean="0"/>
              <a:t> – information on a particular file</a:t>
            </a:r>
          </a:p>
          <a:p>
            <a:pPr marL="0" indent="0">
              <a:buNone/>
            </a:pPr>
            <a:r>
              <a:rPr lang="en-US" dirty="0" smtClean="0"/>
              <a:t>Type: file “XXXXX” </a:t>
            </a:r>
          </a:p>
        </p:txBody>
      </p:sp>
    </p:spTree>
    <p:extLst>
      <p:ext uri="{BB962C8B-B14F-4D97-AF65-F5344CB8AC3E}">
        <p14:creationId xmlns:p14="http://schemas.microsoft.com/office/powerpoint/2010/main" val="2023754915"/>
      </p:ext>
    </p:extLst>
  </p:cSld>
  <p:clrMapOvr>
    <a:masterClrMapping/>
  </p:clrMapOvr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204</TotalTime>
  <Words>1152</Words>
  <Application>Microsoft Macintosh PowerPoint</Application>
  <PresentationFormat>On-screen Show (4:3)</PresentationFormat>
  <Paragraphs>158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 Black </vt:lpstr>
      <vt:lpstr>Demystifying Digital Scholarship: The Command Line</vt:lpstr>
      <vt:lpstr>What are we doing here?</vt:lpstr>
      <vt:lpstr>What is the command line and what can it do for us?</vt:lpstr>
      <vt:lpstr>What is the command line and what can it do for us?</vt:lpstr>
      <vt:lpstr>What is the command line and what can it do for us?</vt:lpstr>
      <vt:lpstr>The Shell</vt:lpstr>
      <vt:lpstr>The Shell</vt:lpstr>
      <vt:lpstr>Basic Syntax</vt:lpstr>
      <vt:lpstr>Basic Commands</vt:lpstr>
      <vt:lpstr>Moving around in the filesystem</vt:lpstr>
      <vt:lpstr>Listing information</vt:lpstr>
      <vt:lpstr>Pipes!</vt:lpstr>
      <vt:lpstr>Getting help</vt:lpstr>
      <vt:lpstr>Making directories</vt:lpstr>
      <vt:lpstr>Accessing web content: curl and wget</vt:lpstr>
      <vt:lpstr>Text editing</vt:lpstr>
      <vt:lpstr>Text editing</vt:lpstr>
      <vt:lpstr>Text editing</vt:lpstr>
      <vt:lpstr>Permissions</vt:lpstr>
      <vt:lpstr>Changing Permissions</vt:lpstr>
      <vt:lpstr>File Permission Tips</vt:lpstr>
      <vt:lpstr>Miscellaneous Tips</vt:lpstr>
      <vt:lpstr>Cleaning up: rm and rmdir</vt:lpstr>
      <vt:lpstr>Logging out:</vt:lpstr>
    </vt:vector>
  </TitlesOfParts>
  <Company>Texas A&amp;M Department of English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Davis</dc:creator>
  <cp:lastModifiedBy>Matthew Evan Davis</cp:lastModifiedBy>
  <cp:revision>17</cp:revision>
  <dcterms:created xsi:type="dcterms:W3CDTF">2016-11-02T13:33:41Z</dcterms:created>
  <dcterms:modified xsi:type="dcterms:W3CDTF">2017-08-02T19:29:08Z</dcterms:modified>
</cp:coreProperties>
</file>