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embeddedFontLst>
    <p:embeddedFont>
      <p:font typeface="Tahoma" panose="020B0604030504040204" pitchFamily="34" charset="0"/>
      <p:regular r:id="rId39"/>
      <p:bold r:id="rId40"/>
    </p:embeddedFont>
    <p:embeddedFont>
      <p:font typeface="Calibri" panose="020F0502020204030204" pitchFamily="34" charset="0"/>
      <p:regular r:id="rId41"/>
      <p:bold r:id="rId42"/>
      <p:italic r:id="rId43"/>
      <p:boldItalic r:id="rId44"/>
    </p:embeddedFont>
    <p:embeddedFont>
      <p:font typeface="Trebuchet MS" panose="020B060302020202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18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b="0" i="0" u="none" strike="noStrike" cap="none">
                <a:solidFill>
                  <a:schemeClr val="dk1"/>
                </a:solidFill>
                <a:latin typeface="Calibri"/>
                <a:ea typeface="Calibri"/>
                <a:cs typeface="Calibri"/>
                <a:sym typeface="Calibri"/>
              </a:rPr>
              <a:t>‹#›</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24397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4" name="Shape 20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Welcome everyone and thank you for taking the time </a:t>
            </a:r>
            <a:r>
              <a:rPr lang="en-CA" sz="1200" b="0" i="0" u="none" strike="noStrike" cap="none">
                <a:solidFill>
                  <a:srgbClr val="000000"/>
                </a:solidFill>
                <a:latin typeface="Calibri"/>
                <a:ea typeface="Calibri"/>
                <a:cs typeface="Calibri"/>
                <a:sym typeface="Calibri"/>
              </a:rPr>
              <a:t>to</a:t>
            </a:r>
            <a:r>
              <a:rPr lang="en-CA">
                <a:solidFill>
                  <a:srgbClr val="000000"/>
                </a:solidFill>
              </a:rPr>
              <a:t>day</a:t>
            </a:r>
            <a:r>
              <a:rPr lang="en-CA" sz="1200" b="0" i="0" u="none" strike="noStrike" cap="none">
                <a:solidFill>
                  <a:schemeClr val="dk1"/>
                </a:solidFill>
                <a:latin typeface="Calibri"/>
                <a:ea typeface="Calibri"/>
                <a:cs typeface="Calibri"/>
                <a:sym typeface="Calibri"/>
              </a:rPr>
              <a:t> to </a:t>
            </a:r>
            <a:r>
              <a:rPr lang="en-CA"/>
              <a:t>hear the results of the</a:t>
            </a:r>
            <a:r>
              <a:rPr lang="en-CA" sz="1200" b="0" i="0" u="none" strike="noStrike" cap="none">
                <a:solidFill>
                  <a:schemeClr val="dk1"/>
                </a:solidFill>
                <a:latin typeface="Calibri"/>
                <a:ea typeface="Calibri"/>
                <a:cs typeface="Calibri"/>
                <a:sym typeface="Calibri"/>
              </a:rPr>
              <a:t> research</a:t>
            </a:r>
            <a:r>
              <a:rPr lang="en-CA"/>
              <a:t>.</a:t>
            </a:r>
          </a:p>
          <a:p>
            <a:pPr marL="171450" marR="0" lvl="0" indent="-171450" algn="l" rtl="0">
              <a:spcBef>
                <a:spcPts val="0"/>
              </a:spcBef>
              <a:buClr>
                <a:schemeClr val="dk1"/>
              </a:buClr>
              <a:buSzPct val="100000"/>
              <a:buFont typeface="Arial"/>
              <a:buChar char="•"/>
            </a:pPr>
            <a:r>
              <a:rPr lang="en-CA"/>
              <a:t>Community Safety Committee originated in the GALA Neighbourhood last summer, recognizing and responding to the needs of the community, when started looking at community safety issues holistically. Around this time there were a number of shootings in Hamilton, the community safety team broadened their participation to include anyone in Hamilton.  Participation was positive however, meetings became a sounding stage for issues without sound resolutions.</a:t>
            </a:r>
          </a:p>
          <a:p>
            <a:pPr marL="171450" marR="0" lvl="0" indent="-171450" algn="l" rtl="0">
              <a:spcBef>
                <a:spcPts val="0"/>
              </a:spcBef>
              <a:buClr>
                <a:schemeClr val="dk1"/>
              </a:buClr>
              <a:buSzPct val="100000"/>
              <a:buFont typeface="Arial"/>
              <a:buChar char="•"/>
            </a:pPr>
            <a:r>
              <a:rPr lang="en-CA"/>
              <a:t>We, reached out to neighbouring hubs and community members to identify the need for the following project and collaborated with a McMaster University Student Researcher, Yishi Sun, with supervision by Ms. Margaret Secord. </a:t>
            </a:r>
          </a:p>
        </p:txBody>
      </p:sp>
      <p:sp>
        <p:nvSpPr>
          <p:cNvPr id="205" name="Shape 20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b="0" i="0" u="none" strike="noStrike" cap="none">
                <a:solidFill>
                  <a:schemeClr val="dk1"/>
                </a:solidFill>
                <a:latin typeface="Calibri"/>
                <a:ea typeface="Calibri"/>
                <a:cs typeface="Calibri"/>
                <a:sym typeface="Calibri"/>
              </a:rPr>
              <a:t>1</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3089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0" name="Shape 28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The situation tables have been able to connect individuals and families in situations of acutely elevated risk with services in 76% of the situations</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74% reduction in police linked calls associated with individuals involved in the situation table.</a:t>
            </a:r>
          </a:p>
          <a:p>
            <a:pPr marL="171450" marR="0" lvl="0" indent="-171450" algn="l" rtl="0">
              <a:spcBef>
                <a:spcPts val="0"/>
              </a:spcBef>
              <a:buClr>
                <a:schemeClr val="dk1"/>
              </a:buClr>
              <a:buSzPct val="100000"/>
              <a:buFont typeface="Arial"/>
              <a:buChar char="•"/>
            </a:pPr>
            <a:r>
              <a:rPr lang="en-CA"/>
              <a:t>In other areas, </a:t>
            </a:r>
            <a:r>
              <a:rPr lang="en-CA" sz="1200" b="0" i="0" u="none" strike="noStrike" cap="none">
                <a:solidFill>
                  <a:schemeClr val="dk1"/>
                </a:solidFill>
                <a:latin typeface="Calibri"/>
                <a:ea typeface="Calibri"/>
                <a:cs typeface="Calibri"/>
                <a:sym typeface="Calibri"/>
              </a:rPr>
              <a:t>Situation Tables has assisted local services to reach vulnerable populations that they have had difficulty connecting with</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The evaluation found a positive impact on the work done by these local services</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Service providers reported that the new relationships with other service providers developed through the work of the Situation Table have enabled them to work more collaboratively, effectively, and efficiently</a:t>
            </a:r>
          </a:p>
          <a:p>
            <a:pPr marR="0" lvl="0" algn="l" rtl="0">
              <a:spcBef>
                <a:spcPts val="0"/>
              </a:spcBef>
              <a:buNone/>
            </a:pPr>
            <a:endParaRPr/>
          </a:p>
          <a:p>
            <a:pPr marL="171450" lvl="0" indent="-171450" rtl="0">
              <a:spcBef>
                <a:spcPts val="0"/>
              </a:spcBef>
              <a:buClr>
                <a:schemeClr val="dk1"/>
              </a:buClr>
              <a:buSzPct val="100000"/>
              <a:buChar char="•"/>
            </a:pPr>
            <a:r>
              <a:rPr lang="en-CA"/>
              <a:t>We are very excited to announce that The Community safety Committee is in the process of forming a situation table.  So far Julie and Joanne have finished the training component.  </a:t>
            </a:r>
          </a:p>
        </p:txBody>
      </p:sp>
      <p:sp>
        <p:nvSpPr>
          <p:cNvPr id="281" name="Shape 28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a:solidFill>
                  <a:schemeClr val="dk1"/>
                </a:solidFill>
                <a:latin typeface="Calibri"/>
                <a:ea typeface="Calibri"/>
                <a:cs typeface="Calibri"/>
                <a:sym typeface="Calibri"/>
              </a:rPr>
              <a:t>10</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7837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87" name="Shape 2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8467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4" name="Shape 29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The first area of focus we will discuss is social cohesion and it is actually something that came upon time and time again in the research so it makes sense to address it first</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Social cohesion plays a </a:t>
            </a:r>
            <a:r>
              <a:rPr lang="en-CA" sz="1200" b="1" i="0" u="none" strike="noStrike" cap="none">
                <a:solidFill>
                  <a:schemeClr val="dk1"/>
                </a:solidFill>
                <a:latin typeface="Calibri"/>
                <a:ea typeface="Calibri"/>
                <a:cs typeface="Calibri"/>
                <a:sym typeface="Calibri"/>
              </a:rPr>
              <a:t>big role</a:t>
            </a:r>
            <a:r>
              <a:rPr lang="en-CA" sz="1200" b="0" i="0" u="none" strike="noStrike" cap="none">
                <a:solidFill>
                  <a:schemeClr val="dk1"/>
                </a:solidFill>
                <a:latin typeface="Calibri"/>
                <a:ea typeface="Calibri"/>
                <a:cs typeface="Calibri"/>
                <a:sym typeface="Calibri"/>
              </a:rPr>
              <a:t>, but what factors contribute into whether a community is cohesive or not?</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In the literature the following </a:t>
            </a:r>
            <a:r>
              <a:rPr lang="en-CA"/>
              <a:t>areas</a:t>
            </a:r>
            <a:r>
              <a:rPr lang="en-CA" sz="1200" b="0" i="0" u="none" strike="noStrike" cap="none">
                <a:solidFill>
                  <a:schemeClr val="dk1"/>
                </a:solidFill>
                <a:latin typeface="Calibri"/>
                <a:ea typeface="Calibri"/>
                <a:cs typeface="Calibri"/>
                <a:sym typeface="Calibri"/>
              </a:rPr>
              <a:t> of social cohesion have been described along with the local policies t</a:t>
            </a:r>
            <a:r>
              <a:rPr lang="en-CA"/>
              <a:t>hat support them</a:t>
            </a:r>
            <a:r>
              <a:rPr lang="en-CA" sz="1200" b="0" i="0" u="none" strike="noStrike" cap="none">
                <a:solidFill>
                  <a:schemeClr val="dk1"/>
                </a:solidFill>
                <a:latin typeface="Calibri"/>
                <a:ea typeface="Calibri"/>
                <a:cs typeface="Calibri"/>
                <a:sym typeface="Calibri"/>
              </a:rPr>
              <a:t>:</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Empowerment: Giving local people voice, Giving local people a role in policy processes </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Participation</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Common purpose</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Supporting networks</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Collective norms and values</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Trust</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Safety: Involvement in local crime prevention, providing visible evidence of security measures</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Belonging: Boosting the identity of a place via design, street furnishings, naming </a:t>
            </a:r>
          </a:p>
        </p:txBody>
      </p:sp>
      <p:sp>
        <p:nvSpPr>
          <p:cNvPr id="295" name="Shape 29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a:solidFill>
                  <a:schemeClr val="dk1"/>
                </a:solidFill>
                <a:latin typeface="Calibri"/>
                <a:ea typeface="Calibri"/>
                <a:cs typeface="Calibri"/>
                <a:sym typeface="Calibri"/>
              </a:rPr>
              <a:t>12</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7386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8" name="Shape 34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CA"/>
              <a:t>So what is the</a:t>
            </a:r>
            <a:r>
              <a:rPr lang="en-CA" sz="1200" b="0" i="0" u="none" strike="noStrike" cap="none">
                <a:solidFill>
                  <a:schemeClr val="dk1"/>
                </a:solidFill>
                <a:latin typeface="Calibri"/>
                <a:ea typeface="Calibri"/>
                <a:cs typeface="Calibri"/>
                <a:sym typeface="Calibri"/>
              </a:rPr>
              <a:t> significance of social cohesion?</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Social cohesion contributes to the extent to which neighbors share values, which in turn can rely on each other for support, and thus act in ways that protect the safety of their communities</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It’s</a:t>
            </a:r>
            <a:r>
              <a:rPr lang="en-CA" sz="1200" b="1" i="0" u="none" strike="noStrike" cap="none">
                <a:solidFill>
                  <a:schemeClr val="dk1"/>
                </a:solidFill>
                <a:latin typeface="Calibri"/>
                <a:ea typeface="Calibri"/>
                <a:cs typeface="Calibri"/>
                <a:sym typeface="Calibri"/>
              </a:rPr>
              <a:t> important for neighborhood development</a:t>
            </a:r>
            <a:r>
              <a:rPr lang="en-CA" sz="1200" b="0" i="0" u="none" strike="noStrike" cap="none">
                <a:solidFill>
                  <a:schemeClr val="dk1"/>
                </a:solidFill>
                <a:latin typeface="Calibri"/>
                <a:ea typeface="Calibri"/>
                <a:cs typeface="Calibri"/>
                <a:sym typeface="Calibri"/>
              </a:rPr>
              <a:t> because by contributing to a sense of individual and group empowerment, it helps neighbors to collectively act to meet their shared needs</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Research has found that social cohesion can be a significant predictor of actual involvement in crime prevention efforts by local community-based organizations</a:t>
            </a:r>
          </a:p>
        </p:txBody>
      </p:sp>
      <p:sp>
        <p:nvSpPr>
          <p:cNvPr id="349" name="Shape 34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a:solidFill>
                  <a:schemeClr val="dk1"/>
                </a:solidFill>
                <a:latin typeface="Calibri"/>
                <a:ea typeface="Calibri"/>
                <a:cs typeface="Calibri"/>
                <a:sym typeface="Calibri"/>
              </a:rPr>
              <a:t>13</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3634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6" name="Shape 36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1" indent="-171450" algn="l" rtl="0">
              <a:lnSpc>
                <a:spcPct val="100000"/>
              </a:lnSpc>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Talking about all this social cohesion naturally brings up the question of</a:t>
            </a:r>
            <a:r>
              <a:rPr lang="en-CA" sz="1200" b="1" i="0" u="none" strike="noStrike" cap="none">
                <a:solidFill>
                  <a:schemeClr val="dk1"/>
                </a:solidFill>
                <a:latin typeface="Calibri"/>
                <a:ea typeface="Calibri"/>
                <a:cs typeface="Calibri"/>
                <a:sym typeface="Calibri"/>
              </a:rPr>
              <a:t> how to build </a:t>
            </a:r>
            <a:r>
              <a:rPr lang="en-CA" sz="1200" b="0" i="0" u="none" strike="noStrike" cap="none">
                <a:solidFill>
                  <a:schemeClr val="dk1"/>
                </a:solidFill>
                <a:latin typeface="Calibri"/>
                <a:ea typeface="Calibri"/>
                <a:cs typeface="Calibri"/>
                <a:sym typeface="Calibri"/>
              </a:rPr>
              <a:t>on these </a:t>
            </a:r>
            <a:r>
              <a:rPr lang="en-CA"/>
              <a:t>areas</a:t>
            </a:r>
            <a:r>
              <a:rPr lang="en-CA" sz="1200" b="0" i="0" u="none" strike="noStrike" cap="none">
                <a:solidFill>
                  <a:schemeClr val="dk1"/>
                </a:solidFill>
                <a:latin typeface="Calibri"/>
                <a:ea typeface="Calibri"/>
                <a:cs typeface="Calibri"/>
                <a:sym typeface="Calibri"/>
              </a:rPr>
              <a:t> of social cohesion? The start is that the initiatives and programs will vary by neighbourhood as there is no “one model fits all” approach”</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In the literature, there hasn’t been research determining what initiatives have concretely led to increases of social cohesion partly due to the how relative it is to the neighbourhood </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The examples listed are what other communities and neighbourhoods have attempted and have seen successes with: Some of which are al</a:t>
            </a:r>
            <a:r>
              <a:rPr lang="en-CA"/>
              <a:t>ready occurring in our neighbourhoods here in Hamilton.</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Hold focus groups/consultations with residents, stakeholders, vulnerable populations to identify needs within a community and develop a strategy to address those needs (housing, safety, etc)</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Work with local business associations to develop strategies that match jobs to existing residents’ skills and employment needs </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Community mapping exercise to identify safe common meeting locations in the community</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Increased recreation, cultural and community-based programming in public areas such as parks</a:t>
            </a:r>
          </a:p>
          <a:p>
            <a:pPr marL="171450" lvl="1" indent="-171450" rtl="0">
              <a:spcBef>
                <a:spcPts val="0"/>
              </a:spcBef>
              <a:buClr>
                <a:schemeClr val="dk1"/>
              </a:buClr>
              <a:buSzPct val="100000"/>
              <a:buFont typeface="Arial"/>
              <a:buChar char="•"/>
            </a:pPr>
            <a:r>
              <a:rPr lang="en-CA"/>
              <a:t>There are also the more widely known locally led street/block parties and community festivals that celebrate the community’s diversity </a:t>
            </a:r>
          </a:p>
          <a:p>
            <a:pPr marL="171450" lvl="1" indent="-171450" rtl="0">
              <a:spcBef>
                <a:spcPts val="0"/>
              </a:spcBef>
              <a:buClr>
                <a:schemeClr val="dk1"/>
              </a:buClr>
              <a:buSzPct val="100000"/>
              <a:buFont typeface="Arial"/>
              <a:buChar char="•"/>
            </a:pPr>
            <a:r>
              <a:rPr lang="en-CA"/>
              <a:t>As well community based methods of support such as babysitting clubs, walking groups, and food cooperatives</a:t>
            </a:r>
          </a:p>
          <a:p>
            <a:pPr marL="171450" lvl="1" indent="-171450" rtl="0">
              <a:spcBef>
                <a:spcPts val="0"/>
              </a:spcBef>
              <a:buClr>
                <a:schemeClr val="dk1"/>
              </a:buClr>
              <a:buSzPct val="100000"/>
              <a:buFont typeface="Arial"/>
              <a:buChar char="•"/>
            </a:pPr>
            <a:r>
              <a:rPr lang="en-CA"/>
              <a:t>Again these are examples of what has worked in other neighbourhoods but what is right for our neighbourhood may be different</a:t>
            </a:r>
          </a:p>
        </p:txBody>
      </p:sp>
      <p:sp>
        <p:nvSpPr>
          <p:cNvPr id="367" name="Shape 36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a:solidFill>
                  <a:schemeClr val="dk1"/>
                </a:solidFill>
                <a:latin typeface="Calibri"/>
                <a:ea typeface="Calibri"/>
                <a:cs typeface="Calibri"/>
                <a:sym typeface="Calibri"/>
              </a:rPr>
              <a:t>14</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6536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8" name="Shape 37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lnSpc>
                <a:spcPct val="100000"/>
              </a:lnSpc>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Research has found that social cohesion was the strongest predictor of residents’ involvement in both high-risk and low- to moderate-risk neighborhoods.</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In high-risk neighborhoods, the following three factors emerged as significant predictors of citizen involvement: </a:t>
            </a:r>
          </a:p>
          <a:p>
            <a:pPr marL="685800" marR="0" lvl="1" indent="-228600" algn="l" rtl="0">
              <a:spcBef>
                <a:spcPts val="0"/>
              </a:spcBef>
              <a:buClr>
                <a:schemeClr val="dk1"/>
              </a:buClr>
              <a:buSzPct val="100000"/>
              <a:buFont typeface="Calibri"/>
              <a:buAutoNum type="alphaUcPeriod"/>
            </a:pPr>
            <a:r>
              <a:rPr lang="en-CA" sz="1200" b="0" i="0" u="none" strike="noStrike" cap="none">
                <a:solidFill>
                  <a:schemeClr val="dk1"/>
                </a:solidFill>
                <a:latin typeface="Calibri"/>
                <a:ea typeface="Calibri"/>
                <a:cs typeface="Calibri"/>
                <a:sym typeface="Calibri"/>
              </a:rPr>
              <a:t>Residents who felt like part of the neighborhood versus just a place to live</a:t>
            </a:r>
          </a:p>
          <a:p>
            <a:pPr marL="685800" marR="0" lvl="1" indent="-228600" algn="l" rtl="0">
              <a:spcBef>
                <a:spcPts val="0"/>
              </a:spcBef>
              <a:buClr>
                <a:schemeClr val="dk1"/>
              </a:buClr>
              <a:buSzPct val="100000"/>
              <a:buFont typeface="Calibri"/>
              <a:buAutoNum type="alphaUcPeriod"/>
            </a:pPr>
            <a:r>
              <a:rPr lang="en-CA" sz="1200" b="0" i="0" u="none" strike="noStrike" cap="none">
                <a:solidFill>
                  <a:schemeClr val="dk1"/>
                </a:solidFill>
                <a:latin typeface="Calibri"/>
                <a:ea typeface="Calibri"/>
                <a:cs typeface="Calibri"/>
                <a:sym typeface="Calibri"/>
              </a:rPr>
              <a:t>Minority residents were more likely to be involved</a:t>
            </a:r>
          </a:p>
          <a:p>
            <a:pPr marL="685800" marR="0" lvl="1" indent="-228600" algn="l" rtl="0">
              <a:spcBef>
                <a:spcPts val="0"/>
              </a:spcBef>
              <a:buClr>
                <a:schemeClr val="dk1"/>
              </a:buClr>
              <a:buSzPct val="100000"/>
              <a:buFont typeface="Calibri"/>
              <a:buAutoNum type="alphaUcPeriod"/>
            </a:pPr>
            <a:r>
              <a:rPr lang="en-CA" sz="1200" b="0" i="0" u="none" strike="noStrike" cap="none">
                <a:solidFill>
                  <a:schemeClr val="dk1"/>
                </a:solidFill>
                <a:latin typeface="Calibri"/>
                <a:ea typeface="Calibri"/>
                <a:cs typeface="Calibri"/>
                <a:sym typeface="Calibri"/>
              </a:rPr>
              <a:t>Residents who believed that police get to know residents</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Involvement in crime prevention activities has less to do with the public’s perception of the effectiveness and more to do with the development of personal relationships between the police and residents. </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Social cohesion was also found to be a robust predictor of lower rates of violence in a community.</a:t>
            </a:r>
          </a:p>
        </p:txBody>
      </p:sp>
      <p:sp>
        <p:nvSpPr>
          <p:cNvPr id="379" name="Shape 37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a:solidFill>
                  <a:schemeClr val="dk1"/>
                </a:solidFill>
                <a:latin typeface="Calibri"/>
                <a:ea typeface="Calibri"/>
                <a:cs typeface="Calibri"/>
                <a:sym typeface="Calibri"/>
              </a:rPr>
              <a:t>15</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8565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86" name="Shape 3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9123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3" name="Shape 39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Many of the community participation and engagement initiatives will require volunteers and sustaining their engagement will be important for ensuring sustainable initiatives. </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Research into the </a:t>
            </a:r>
            <a:r>
              <a:rPr lang="en-CA" sz="1200" b="1" i="0" u="none" strike="noStrike" cap="none">
                <a:solidFill>
                  <a:schemeClr val="dk1"/>
                </a:solidFill>
                <a:latin typeface="Calibri"/>
                <a:ea typeface="Calibri"/>
                <a:cs typeface="Calibri"/>
                <a:sym typeface="Calibri"/>
              </a:rPr>
              <a:t>institutional capacity</a:t>
            </a:r>
            <a:r>
              <a:rPr lang="en-CA" sz="1200" b="0" i="0" u="none" strike="noStrike" cap="none">
                <a:solidFill>
                  <a:schemeClr val="dk1"/>
                </a:solidFill>
                <a:latin typeface="Calibri"/>
                <a:ea typeface="Calibri"/>
                <a:cs typeface="Calibri"/>
                <a:sym typeface="Calibri"/>
              </a:rPr>
              <a:t> (or the ability of an organization) to provide volunteer roles can be broken down into a framework of 10 categories to consider</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Every organization is unique in their target population of volunteers, recruitment and retention strategies, but the framework sets for 10 categories that each organization can look into and see how suitable/appropriate they are</a:t>
            </a:r>
          </a:p>
          <a:p>
            <a:pPr marL="171450" marR="0" lvl="0" indent="-171450" algn="l" rtl="0">
              <a:spcBef>
                <a:spcPts val="0"/>
              </a:spcBef>
              <a:buClr>
                <a:schemeClr val="dk1"/>
              </a:buClr>
              <a:buSzPct val="100000"/>
              <a:buFont typeface="Arial"/>
              <a:buChar char="•"/>
            </a:pPr>
            <a:r>
              <a:rPr lang="en-CA"/>
              <a:t>1-</a:t>
            </a:r>
            <a:r>
              <a:rPr lang="en-CA" sz="1200" b="0" i="0" u="none" strike="noStrike" cap="none">
                <a:solidFill>
                  <a:schemeClr val="dk1"/>
                </a:solidFill>
                <a:latin typeface="Calibri"/>
                <a:ea typeface="Calibri"/>
                <a:cs typeface="Calibri"/>
                <a:sym typeface="Calibri"/>
              </a:rPr>
              <a:t>Role Specification: How clearly is the role defined?</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Aspects of the role: requirements, responsibilities, boundaries, costs, benefits</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Ways of defining: job description, code of conduct, volunteer contract, confidentiality statement</a:t>
            </a:r>
          </a:p>
          <a:p>
            <a:pPr marL="171450" marR="0" lvl="0" indent="-171450" algn="l" rtl="0">
              <a:spcBef>
                <a:spcPts val="0"/>
              </a:spcBef>
              <a:buClr>
                <a:schemeClr val="dk1"/>
              </a:buClr>
              <a:buSzPct val="100000"/>
              <a:buFont typeface="Arial"/>
              <a:buChar char="•"/>
            </a:pPr>
            <a:r>
              <a:rPr lang="en-CA"/>
              <a:t>2-</a:t>
            </a:r>
            <a:r>
              <a:rPr lang="en-CA" sz="1200" b="0" i="0" u="none" strike="noStrike" cap="none">
                <a:solidFill>
                  <a:schemeClr val="dk1"/>
                </a:solidFill>
                <a:latin typeface="Calibri"/>
                <a:ea typeface="Calibri"/>
                <a:cs typeface="Calibri"/>
                <a:sym typeface="Calibri"/>
              </a:rPr>
              <a:t>Dissemination: How is information of the role provided to the public? </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Forms of advertising: newsletter, website</a:t>
            </a:r>
          </a:p>
          <a:p>
            <a:pPr marL="171450" marR="0" lvl="0" indent="-171450" algn="l" rtl="0">
              <a:spcBef>
                <a:spcPts val="0"/>
              </a:spcBef>
              <a:buClr>
                <a:schemeClr val="dk1"/>
              </a:buClr>
              <a:buSzPct val="100000"/>
              <a:buFont typeface="Arial"/>
              <a:buChar char="•"/>
            </a:pPr>
            <a:r>
              <a:rPr lang="en-CA"/>
              <a:t>3-</a:t>
            </a:r>
            <a:r>
              <a:rPr lang="en-CA" sz="1200" b="0" i="0" u="none" strike="noStrike" cap="none">
                <a:solidFill>
                  <a:schemeClr val="dk1"/>
                </a:solidFill>
                <a:latin typeface="Calibri"/>
                <a:ea typeface="Calibri"/>
                <a:cs typeface="Calibri"/>
                <a:sym typeface="Calibri"/>
              </a:rPr>
              <a:t>Role Availability: How available are these opportunities?</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Aspects: number of roles, frequency of new openings</a:t>
            </a:r>
          </a:p>
          <a:p>
            <a:pPr marL="171450" marR="0" lvl="0" indent="-171450" algn="l" rtl="0">
              <a:spcBef>
                <a:spcPts val="0"/>
              </a:spcBef>
              <a:buClr>
                <a:schemeClr val="dk1"/>
              </a:buClr>
              <a:buSzPct val="100000"/>
              <a:buFont typeface="Arial"/>
              <a:buChar char="•"/>
            </a:pPr>
            <a:r>
              <a:rPr lang="en-CA"/>
              <a:t>4-</a:t>
            </a:r>
            <a:r>
              <a:rPr lang="en-CA" sz="1200" b="0" i="0" u="none" strike="noStrike" cap="none">
                <a:solidFill>
                  <a:schemeClr val="dk1"/>
                </a:solidFill>
                <a:latin typeface="Calibri"/>
                <a:ea typeface="Calibri"/>
                <a:cs typeface="Calibri"/>
                <a:sym typeface="Calibri"/>
              </a:rPr>
              <a:t>Role Flexibility: How adjustable are the demands of the role? </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Aspects: accommodate for variability in volunteers’ capacity and availability.</a:t>
            </a:r>
          </a:p>
          <a:p>
            <a:pPr marL="171450" marR="0" lvl="0" indent="-171450" algn="l" rtl="0">
              <a:spcBef>
                <a:spcPts val="0"/>
              </a:spcBef>
              <a:buClr>
                <a:schemeClr val="dk1"/>
              </a:buClr>
              <a:buSzPct val="100000"/>
              <a:buFont typeface="Arial"/>
              <a:buChar char="•"/>
            </a:pPr>
            <a:r>
              <a:rPr lang="en-CA"/>
              <a:t>5-</a:t>
            </a:r>
            <a:r>
              <a:rPr lang="en-CA" sz="1200" b="0" i="0" u="none" strike="noStrike" cap="none">
                <a:solidFill>
                  <a:schemeClr val="dk1"/>
                </a:solidFill>
                <a:latin typeface="Calibri"/>
                <a:ea typeface="Calibri"/>
                <a:cs typeface="Calibri"/>
                <a:sym typeface="Calibri"/>
              </a:rPr>
              <a:t>Cash Compensation: Are participants being paid for work in cash?</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Example: stipends, repay volunteers for meal and transportation expenses</a:t>
            </a:r>
          </a:p>
        </p:txBody>
      </p:sp>
      <p:sp>
        <p:nvSpPr>
          <p:cNvPr id="394" name="Shape 39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a:solidFill>
                  <a:schemeClr val="dk1"/>
                </a:solidFill>
                <a:latin typeface="Calibri"/>
                <a:ea typeface="Calibri"/>
                <a:cs typeface="Calibri"/>
                <a:sym typeface="Calibri"/>
              </a:rPr>
              <a:t>17</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5927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6" name="Shape 42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CA"/>
              <a:t>6-</a:t>
            </a:r>
            <a:r>
              <a:rPr lang="en-CA" sz="1200" b="0" i="0" u="none" strike="noStrike" cap="none">
                <a:solidFill>
                  <a:schemeClr val="dk1"/>
                </a:solidFill>
                <a:latin typeface="Calibri"/>
                <a:ea typeface="Calibri"/>
                <a:cs typeface="Calibri"/>
                <a:sym typeface="Calibri"/>
              </a:rPr>
              <a:t>In Kind Compensation: Are participants being repaid for work in services or goods? </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Example: parking, gifts, or access to a facility</a:t>
            </a:r>
          </a:p>
          <a:p>
            <a:pPr marL="171450" marR="0" lvl="0" indent="-171450" algn="l" rtl="0">
              <a:spcBef>
                <a:spcPts val="0"/>
              </a:spcBef>
              <a:buClr>
                <a:schemeClr val="dk1"/>
              </a:buClr>
              <a:buSzPct val="100000"/>
              <a:buFont typeface="Arial"/>
              <a:buChar char="•"/>
            </a:pPr>
            <a:r>
              <a:rPr lang="en-CA"/>
              <a:t>7-</a:t>
            </a:r>
            <a:r>
              <a:rPr lang="en-CA" sz="1200" b="0" i="0" u="none" strike="noStrike" cap="none">
                <a:solidFill>
                  <a:schemeClr val="dk1"/>
                </a:solidFill>
                <a:latin typeface="Calibri"/>
                <a:ea typeface="Calibri"/>
                <a:cs typeface="Calibri"/>
                <a:sym typeface="Calibri"/>
              </a:rPr>
              <a:t>Skill Development: What kind of opportunities are participants given to develop skills and personal growth? </a:t>
            </a:r>
          </a:p>
          <a:p>
            <a:pPr marL="171450" marR="0" lvl="0" indent="-171450" algn="l" rtl="0">
              <a:spcBef>
                <a:spcPts val="0"/>
              </a:spcBef>
              <a:buClr>
                <a:schemeClr val="dk1"/>
              </a:buClr>
              <a:buSzPct val="100000"/>
              <a:buFont typeface="Arial"/>
              <a:buChar char="•"/>
            </a:pPr>
            <a:r>
              <a:rPr lang="en-CA"/>
              <a:t>8-</a:t>
            </a:r>
            <a:r>
              <a:rPr lang="en-CA" sz="1200" b="0" i="0" u="none" strike="noStrike" cap="none">
                <a:solidFill>
                  <a:schemeClr val="dk1"/>
                </a:solidFill>
                <a:latin typeface="Calibri"/>
                <a:ea typeface="Calibri"/>
                <a:cs typeface="Calibri"/>
                <a:sym typeface="Calibri"/>
              </a:rPr>
              <a:t>Recognition: How are participants applauded for their service? </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Example: special events, media coverage</a:t>
            </a:r>
          </a:p>
          <a:p>
            <a:pPr marL="171450" marR="0" lvl="0" indent="-171450" algn="l" rtl="0">
              <a:spcBef>
                <a:spcPts val="0"/>
              </a:spcBef>
              <a:buClr>
                <a:schemeClr val="dk1"/>
              </a:buClr>
              <a:buSzPct val="100000"/>
              <a:buFont typeface="Arial"/>
              <a:buChar char="•"/>
            </a:pPr>
            <a:r>
              <a:rPr lang="en-CA"/>
              <a:t>9-</a:t>
            </a:r>
            <a:r>
              <a:rPr lang="en-CA" sz="1200" b="0" i="0" u="none" strike="noStrike" cap="none">
                <a:solidFill>
                  <a:schemeClr val="dk1"/>
                </a:solidFill>
                <a:latin typeface="Calibri"/>
                <a:ea typeface="Calibri"/>
                <a:cs typeface="Calibri"/>
                <a:sym typeface="Calibri"/>
              </a:rPr>
              <a:t>Accommodation: How can the organization support to better fit the participants especially in face of changes</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Organizational actions taken and resources applied</a:t>
            </a:r>
          </a:p>
          <a:p>
            <a:pPr marL="171450" marR="0" lvl="0" indent="-171450" algn="l" rtl="0">
              <a:spcBef>
                <a:spcPts val="0"/>
              </a:spcBef>
              <a:buClr>
                <a:schemeClr val="dk1"/>
              </a:buClr>
              <a:buSzPct val="100000"/>
              <a:buFont typeface="Arial"/>
              <a:buChar char="•"/>
            </a:pPr>
            <a:r>
              <a:rPr lang="en-CA"/>
              <a:t>10-</a:t>
            </a:r>
            <a:r>
              <a:rPr lang="en-CA" sz="1200" b="0" i="0" u="none" strike="noStrike" cap="none">
                <a:solidFill>
                  <a:schemeClr val="dk1"/>
                </a:solidFill>
                <a:latin typeface="Calibri"/>
                <a:ea typeface="Calibri"/>
                <a:cs typeface="Calibri"/>
                <a:sym typeface="Calibri"/>
              </a:rPr>
              <a:t>Integration: How are participants connected and be apart of the organization? </a:t>
            </a:r>
          </a:p>
        </p:txBody>
      </p:sp>
      <p:sp>
        <p:nvSpPr>
          <p:cNvPr id="427" name="Shape 42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a:solidFill>
                  <a:schemeClr val="dk1"/>
                </a:solidFill>
                <a:latin typeface="Calibri"/>
                <a:ea typeface="Calibri"/>
                <a:cs typeface="Calibri"/>
                <a:sym typeface="Calibri"/>
              </a:rPr>
              <a:t>18</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1672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9" name="Shape 45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In research with </a:t>
            </a:r>
            <a:r>
              <a:rPr lang="en-CA" sz="1200" b="1" i="0" u="none" strike="noStrike" cap="none">
                <a:solidFill>
                  <a:schemeClr val="dk1"/>
                </a:solidFill>
                <a:latin typeface="Calibri"/>
                <a:ea typeface="Calibri"/>
                <a:cs typeface="Calibri"/>
                <a:sym typeface="Calibri"/>
              </a:rPr>
              <a:t>charity organizations</a:t>
            </a:r>
            <a:r>
              <a:rPr lang="en-CA" sz="1200" b="0" i="0" u="none" strike="noStrike" cap="none">
                <a:solidFill>
                  <a:schemeClr val="dk1"/>
                </a:solidFill>
                <a:latin typeface="Calibri"/>
                <a:ea typeface="Calibri"/>
                <a:cs typeface="Calibri"/>
                <a:sym typeface="Calibri"/>
              </a:rPr>
              <a:t>, increasing retention of volunteers centre on enriching the volunteer’s experience and the following methods has shown to have positive correlations with volunteer experience:</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Recognizing volunteers for their contributions and efforts</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Providing training and professional development as opportunities for personal growth</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Matching volunteers to tasks so that they are more likely to enjoy the experience</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Welcoming culture to volunteers</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Allocating resources to support volunteers</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Having volunteers assist in recruiting other volunteers</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Though supervision and communication are necessary for many organizations, excessive use may have negative consequences on volunteer retention</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The idea is that it may begin to feel like the grind of their daily jobs instead of an enjoyable time</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In turn diminishing their experience and reducing their desire to continue volunteering</a:t>
            </a:r>
          </a:p>
        </p:txBody>
      </p:sp>
      <p:sp>
        <p:nvSpPr>
          <p:cNvPr id="460" name="Shape 46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a:solidFill>
                  <a:schemeClr val="dk1"/>
                </a:solidFill>
                <a:latin typeface="Calibri"/>
                <a:ea typeface="Calibri"/>
                <a:cs typeface="Calibri"/>
                <a:sym typeface="Calibri"/>
              </a:rPr>
              <a:t>19</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1143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2" name="Shape 21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lnSpc>
                <a:spcPct val="100000"/>
              </a:lnSpc>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To start, the research question that was initially brainstormed and eventually refined to is: What is the spectrum of community participation and engagement initiatives that contribute to an increase in neighbourhood safety in an urban residential setting?</a:t>
            </a:r>
          </a:p>
          <a:p>
            <a:pPr marL="171450" marR="0" lvl="0" indent="-171450" algn="l" rtl="0">
              <a:spcBef>
                <a:spcPts val="0"/>
              </a:spcBef>
              <a:buClr>
                <a:schemeClr val="dk1"/>
              </a:buClr>
              <a:buSzPct val="100000"/>
              <a:buFont typeface="Arial"/>
              <a:buChar char="•"/>
            </a:pPr>
            <a:r>
              <a:rPr lang="en-CA"/>
              <a:t>To make sure we are all on the same page, It is helpful to define some of the terms before we get started. </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Spectrum being the diverse range of focuses within a topic such as within community participation and engagement: informal activities such as socializing with neighbours, more formalized approaches such as neighbourhood watch, and everything in between</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Initiative: being any sort of community participation and engagement initiative that is a part of a plan, strategy, or approach with the focus on improving the safety of the community</a:t>
            </a:r>
          </a:p>
        </p:txBody>
      </p:sp>
      <p:sp>
        <p:nvSpPr>
          <p:cNvPr id="213" name="Shape 21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b="0" i="0" u="none" strike="noStrike" cap="none">
                <a:solidFill>
                  <a:schemeClr val="dk1"/>
                </a:solidFill>
                <a:latin typeface="Calibri"/>
                <a:ea typeface="Calibri"/>
                <a:cs typeface="Calibri"/>
                <a:sym typeface="Calibri"/>
              </a:rPr>
              <a:t>2</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8873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6" name="Shape 46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Building on the </a:t>
            </a:r>
            <a:r>
              <a:rPr lang="en-CA" sz="1200" b="1" i="0" u="none" strike="noStrike" cap="none">
                <a:solidFill>
                  <a:schemeClr val="dk1"/>
                </a:solidFill>
                <a:latin typeface="Calibri"/>
                <a:ea typeface="Calibri"/>
                <a:cs typeface="Calibri"/>
                <a:sym typeface="Calibri"/>
              </a:rPr>
              <a:t>volunteer retention aspect</a:t>
            </a:r>
            <a:r>
              <a:rPr lang="en-CA" sz="1200" b="0" i="0" u="none" strike="noStrike" cap="none">
                <a:solidFill>
                  <a:schemeClr val="dk1"/>
                </a:solidFill>
                <a:latin typeface="Calibri"/>
                <a:ea typeface="Calibri"/>
                <a:cs typeface="Calibri"/>
                <a:sym typeface="Calibri"/>
              </a:rPr>
              <a:t>, in research with volunteer organizations, there is a direct and positive association between the commitment in volunteers and their sense of pride and respect for their efforts</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The pride and respect can be developed through actions of the organization including:</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Providing volunteers the opportunity to hear from the organization’s beneficiaries</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Showing volunteers the importance of their work</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Communication that emphasizes the appreciation for the volunteer’s time and efforts</a:t>
            </a:r>
          </a:p>
          <a:p>
            <a:pPr marL="1085850" marR="0" lvl="2"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Newsletters, emails, in-person</a:t>
            </a:r>
          </a:p>
        </p:txBody>
      </p:sp>
      <p:sp>
        <p:nvSpPr>
          <p:cNvPr id="467" name="Shape 46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a:solidFill>
                  <a:schemeClr val="dk1"/>
                </a:solidFill>
                <a:latin typeface="Calibri"/>
                <a:ea typeface="Calibri"/>
                <a:cs typeface="Calibri"/>
                <a:sym typeface="Calibri"/>
              </a:rPr>
              <a:t>20</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6614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171450" lvl="0" indent="-171450">
              <a:spcBef>
                <a:spcPts val="0"/>
              </a:spcBef>
              <a:buClr>
                <a:schemeClr val="dk1"/>
              </a:buClr>
              <a:buSzPct val="100000"/>
              <a:buChar char="•"/>
            </a:pPr>
            <a:r>
              <a:rPr lang="en-CA"/>
              <a:t>Neighbourhood Watch is a community initiative that has been implemented in a wide variety of communities around the world</a:t>
            </a:r>
          </a:p>
          <a:p>
            <a:pPr marL="171450" lvl="0" indent="-171450">
              <a:spcBef>
                <a:spcPts val="0"/>
              </a:spcBef>
              <a:buClr>
                <a:schemeClr val="dk1"/>
              </a:buClr>
              <a:buSzPct val="100000"/>
              <a:buChar char="•"/>
            </a:pPr>
            <a:r>
              <a:rPr lang="en-CA"/>
              <a:t>Though not all Neighbourhood Watch implementation are the same, there are common themes including:</a:t>
            </a:r>
          </a:p>
          <a:p>
            <a:pPr marL="228600" lvl="0" indent="-228600">
              <a:spcBef>
                <a:spcPts val="0"/>
              </a:spcBef>
              <a:buClr>
                <a:schemeClr val="dk1"/>
              </a:buClr>
              <a:buSzPct val="100000"/>
              <a:buFont typeface="Calibri"/>
              <a:buAutoNum type="alphaLcParenR"/>
            </a:pPr>
            <a:r>
              <a:rPr lang="en-CA"/>
              <a:t>residents operating as the ‘eyes and ears’ of the police</a:t>
            </a:r>
          </a:p>
          <a:p>
            <a:pPr marL="228600" lvl="0" indent="-228600">
              <a:spcBef>
                <a:spcPts val="0"/>
              </a:spcBef>
              <a:buClr>
                <a:schemeClr val="dk1"/>
              </a:buClr>
              <a:buSzPct val="100000"/>
              <a:buFont typeface="Calibri"/>
              <a:buAutoNum type="alphaLcParenR"/>
            </a:pPr>
            <a:r>
              <a:rPr lang="en-CA"/>
              <a:t>residents reporting suspicious behavior to the police or neighborhood coordinator</a:t>
            </a:r>
          </a:p>
          <a:p>
            <a:pPr marL="228600" lvl="0" indent="-228600">
              <a:spcBef>
                <a:spcPts val="0"/>
              </a:spcBef>
              <a:buClr>
                <a:schemeClr val="dk1"/>
              </a:buClr>
              <a:buSzPct val="100000"/>
              <a:buFont typeface="Calibri"/>
              <a:buAutoNum type="alphaLcParenR"/>
            </a:pPr>
            <a:r>
              <a:rPr lang="en-CA"/>
              <a:t>residents interacting and working together to solve problems</a:t>
            </a:r>
          </a:p>
          <a:p>
            <a:pPr marL="171450" lvl="0" indent="-171450">
              <a:spcBef>
                <a:spcPts val="0"/>
              </a:spcBef>
              <a:buClr>
                <a:schemeClr val="dk1"/>
              </a:buClr>
              <a:buSzPct val="100000"/>
              <a:buChar char="•"/>
            </a:pPr>
            <a:r>
              <a:rPr lang="en-CA"/>
              <a:t>After implementation of Neighbourhood Watch, there are different goals in different neighbourhoods and they can include reducing fear of crime, increasing informal neighbourhood control of minor crimes, and increasing public confidence in police</a:t>
            </a:r>
          </a:p>
          <a:p>
            <a:pPr marL="171450" lvl="0" indent="-171450">
              <a:spcBef>
                <a:spcPts val="0"/>
              </a:spcBef>
              <a:buClr>
                <a:schemeClr val="dk1"/>
              </a:buClr>
              <a:buSzPct val="100000"/>
              <a:buChar char="•"/>
            </a:pPr>
            <a:r>
              <a:rPr lang="en-CA"/>
              <a:t>The purpose of Neighbourhood Watch is NOT to make citizen’s arrests, nor take any action that might jeopardize volunteers’ safety or that of the public </a:t>
            </a:r>
          </a:p>
        </p:txBody>
      </p:sp>
      <p:sp>
        <p:nvSpPr>
          <p:cNvPr id="473" name="Shape 47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515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0" name="Shape 48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lnSpc>
                <a:spcPct val="100000"/>
              </a:lnSpc>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How does Neighbourhood Watch implementations work to reduce crime?</a:t>
            </a:r>
          </a:p>
          <a:p>
            <a:pPr marL="171450" marR="0" lvl="0" indent="-171450" algn="l" rtl="0">
              <a:lnSpc>
                <a:spcPct val="100000"/>
              </a:lnSpc>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The first is through visible surveillance in that it creates a deterrent effect on the perceptions and decision making of potential offenders</a:t>
            </a:r>
          </a:p>
          <a:p>
            <a:pPr marL="171450" marR="0" lvl="0" indent="-171450" algn="l" rtl="0">
              <a:lnSpc>
                <a:spcPct val="100000"/>
              </a:lnSpc>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Through the creation of signs of occupancy, it may affect perceptions of potential offenders in terms of their likelihood of getting caught</a:t>
            </a:r>
          </a:p>
          <a:p>
            <a:pPr marL="628650" marR="0" lvl="1" indent="-171450" algn="l" rtl="0">
              <a:lnSpc>
                <a:spcPct val="100000"/>
              </a:lnSpc>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Signs of occupancy include removing newspapers and m</a:t>
            </a:r>
            <a:r>
              <a:rPr lang="en-CA"/>
              <a:t>ail</a:t>
            </a:r>
            <a:r>
              <a:rPr lang="en-CA" sz="1200" b="0" i="0" u="none" strike="noStrike" cap="none">
                <a:solidFill>
                  <a:schemeClr val="dk1"/>
                </a:solidFill>
                <a:latin typeface="Calibri"/>
                <a:ea typeface="Calibri"/>
                <a:cs typeface="Calibri"/>
                <a:sym typeface="Calibri"/>
              </a:rPr>
              <a:t> from outside neighbors’ homes when they are away, mowing the lawn, and filling up trash cans</a:t>
            </a:r>
          </a:p>
          <a:p>
            <a:pPr marL="171450" marR="0" lvl="0" indent="-171450" algn="l" rtl="0">
              <a:lnSpc>
                <a:spcPct val="100000"/>
              </a:lnSpc>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Another aspect is enhancing community cohesion (what we mentioned in the last section) and generation of acceptable norms of behavior and by direct involvement of residents</a:t>
            </a:r>
          </a:p>
          <a:p>
            <a:pPr marL="171450" marR="0" lvl="0" indent="-171450" algn="l" rtl="0">
              <a:lnSpc>
                <a:spcPct val="100000"/>
              </a:lnSpc>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In theory, it would also increase the flow of useful information from the public to the police and potentially lead to a greater number of arrests and convictions</a:t>
            </a:r>
          </a:p>
          <a:p>
            <a:pPr marL="171450" lvl="0" indent="-171450" rtl="0">
              <a:spcBef>
                <a:spcPts val="0"/>
              </a:spcBef>
              <a:buClr>
                <a:schemeClr val="dk1"/>
              </a:buClr>
              <a:buSzPct val="100000"/>
              <a:buFont typeface="Arial"/>
              <a:buChar char="•"/>
            </a:pPr>
            <a:r>
              <a:rPr lang="en-CA"/>
              <a:t>Even though there is evidence supporting Neighbourhood Watch reducing crime in neighbourhoods, there are some considerations:</a:t>
            </a:r>
          </a:p>
          <a:p>
            <a:pPr marL="171450" lvl="0" indent="-171450" rtl="0">
              <a:spcBef>
                <a:spcPts val="0"/>
              </a:spcBef>
              <a:buClr>
                <a:schemeClr val="dk1"/>
              </a:buClr>
              <a:buSzPct val="100000"/>
              <a:buFont typeface="Arial"/>
              <a:buChar char="•"/>
            </a:pPr>
            <a:r>
              <a:rPr lang="en-CA"/>
              <a:t>There is a lack of data and inconclusive research on community participation levels within Neighbourhood Watch so how many residents are actually engaging in neighbourhood surveillance, social interaction, and all the other aspects that make the implementation work effectively</a:t>
            </a:r>
          </a:p>
          <a:p>
            <a:pPr marL="171450" lvl="0" indent="-171450" rtl="0">
              <a:spcBef>
                <a:spcPts val="0"/>
              </a:spcBef>
              <a:buClr>
                <a:schemeClr val="dk1"/>
              </a:buClr>
              <a:buSzPct val="100000"/>
              <a:buFont typeface="Arial"/>
              <a:buChar char="•"/>
            </a:pPr>
            <a:r>
              <a:rPr lang="en-CA"/>
              <a:t>There is a possibility that Neighbourhood Watch activities may increase fear of crimes and racial prejudice and this is especially a concern in diversified populations</a:t>
            </a:r>
          </a:p>
          <a:p>
            <a:pPr marL="171450" lvl="0" indent="-171450" rtl="0">
              <a:spcBef>
                <a:spcPts val="0"/>
              </a:spcBef>
              <a:buClr>
                <a:schemeClr val="dk1"/>
              </a:buClr>
              <a:buSzPct val="100000"/>
              <a:buFont typeface="Arial"/>
              <a:buChar char="•"/>
            </a:pPr>
            <a:r>
              <a:rPr lang="en-CA"/>
              <a:t>As with most aspects with social cohesion, social-control processes have little influence over outsiders who feel no pressure to conform and residents have little leverage to regulate or change the social perceptions and behaviors of outsiders</a:t>
            </a:r>
          </a:p>
        </p:txBody>
      </p:sp>
      <p:sp>
        <p:nvSpPr>
          <p:cNvPr id="481" name="Shape 48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a:solidFill>
                  <a:schemeClr val="dk1"/>
                </a:solidFill>
                <a:latin typeface="Calibri"/>
                <a:ea typeface="Calibri"/>
                <a:cs typeface="Calibri"/>
                <a:sym typeface="Calibri"/>
              </a:rPr>
              <a:t>22</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9859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171450" lvl="0" indent="-171450">
              <a:spcBef>
                <a:spcPts val="0"/>
              </a:spcBef>
              <a:buClr>
                <a:schemeClr val="dk1"/>
              </a:buClr>
              <a:buSzPct val="100000"/>
              <a:buChar char="•"/>
            </a:pPr>
            <a:r>
              <a:rPr lang="en-CA"/>
              <a:t>The next topic area is surveillance which is how the physical design can promote informal or natural surveillance opportunities for residents</a:t>
            </a:r>
          </a:p>
          <a:p>
            <a:pPr marL="171450" lvl="0" indent="-171450">
              <a:spcBef>
                <a:spcPts val="0"/>
              </a:spcBef>
              <a:buClr>
                <a:schemeClr val="dk1"/>
              </a:buClr>
              <a:buSzPct val="100000"/>
              <a:buChar char="•"/>
            </a:pPr>
            <a:r>
              <a:rPr lang="en-CA"/>
              <a:t>The theory is that if offenders perceive that they can be observed, they may be less likely to commit the offense</a:t>
            </a:r>
          </a:p>
          <a:p>
            <a:pPr marL="171450" lvl="0" indent="-171450">
              <a:spcBef>
                <a:spcPts val="0"/>
              </a:spcBef>
              <a:buClr>
                <a:schemeClr val="dk1"/>
              </a:buClr>
              <a:buSzPct val="100000"/>
              <a:buChar char="•"/>
            </a:pPr>
            <a:r>
              <a:rPr lang="en-CA"/>
              <a:t>There are multiple ways to create this increased potential for intervention, apprehension, and prosecution by residents</a:t>
            </a:r>
          </a:p>
          <a:p>
            <a:pPr marL="628650" lvl="1" indent="-171450">
              <a:spcBef>
                <a:spcPts val="0"/>
              </a:spcBef>
              <a:buClr>
                <a:schemeClr val="dk1"/>
              </a:buClr>
              <a:buSzPct val="100000"/>
              <a:buChar char="•"/>
            </a:pPr>
            <a:r>
              <a:rPr lang="en-CA"/>
              <a:t>First is natural surveillance which are residents’ self-surveillance opportunities such as windows from which to observe the neighbourhood ( neighbours making the best spys)</a:t>
            </a:r>
          </a:p>
          <a:p>
            <a:pPr marL="628650" lvl="1" indent="-171450">
              <a:spcBef>
                <a:spcPts val="0"/>
              </a:spcBef>
              <a:buClr>
                <a:schemeClr val="dk1"/>
              </a:buClr>
              <a:buSzPct val="100000"/>
              <a:buChar char="•"/>
            </a:pPr>
            <a:r>
              <a:rPr lang="en-CA"/>
              <a:t>Second is organized surveillance in the form of security guards or patrols</a:t>
            </a:r>
          </a:p>
          <a:p>
            <a:pPr marL="628650" lvl="1" indent="-171450">
              <a:spcBef>
                <a:spcPts val="0"/>
              </a:spcBef>
              <a:buClr>
                <a:schemeClr val="dk1"/>
              </a:buClr>
              <a:buSzPct val="100000"/>
              <a:buChar char="•"/>
            </a:pPr>
            <a:r>
              <a:rPr lang="en-CA"/>
              <a:t>Third is mechanical surveillance such as closed circuit television </a:t>
            </a:r>
          </a:p>
        </p:txBody>
      </p:sp>
      <p:sp>
        <p:nvSpPr>
          <p:cNvPr id="505" name="Shape 5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1058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Shape 5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2" name="Shape 51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In the literature, it is hypothesised that burglars avoid targets that are readily observed by neighbours</a:t>
            </a:r>
          </a:p>
          <a:p>
            <a:pPr marL="171450" marR="0" lvl="0" indent="-171450" algn="l" rtl="0">
              <a:lnSpc>
                <a:spcPct val="100000"/>
              </a:lnSpc>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Example of concealment opportunities for burglars include properties with low levels of lighting, high walls and fences, and thick foliage particularly when close to points of access such as windows and doors</a:t>
            </a:r>
          </a:p>
          <a:p>
            <a:pPr marL="171450" marR="0" lvl="0" indent="-171450" algn="l" rtl="0">
              <a:lnSpc>
                <a:spcPct val="100000"/>
              </a:lnSpc>
              <a:spcBef>
                <a:spcPts val="0"/>
              </a:spcBef>
              <a:spcAft>
                <a:spcPts val="0"/>
              </a:spcAft>
              <a:buClr>
                <a:schemeClr val="dk1"/>
              </a:buClr>
              <a:buSzPct val="100000"/>
              <a:buFont typeface="Arial"/>
              <a:buChar char="•"/>
            </a:pPr>
            <a:endParaRPr/>
          </a:p>
          <a:p>
            <a:pPr marL="171450" marR="0" lvl="0" indent="-171450" algn="l" rtl="0">
              <a:spcBef>
                <a:spcPts val="0"/>
              </a:spcBef>
              <a:buClr>
                <a:schemeClr val="dk1"/>
              </a:buClr>
              <a:buSzPct val="100000"/>
              <a:buFont typeface="Arial"/>
              <a:buChar char="•"/>
            </a:pPr>
            <a:r>
              <a:rPr lang="en-CA"/>
              <a:t>(</a:t>
            </a:r>
            <a:r>
              <a:rPr lang="en-CA" sz="1200" b="0" i="0" u="none" strike="noStrike" cap="none">
                <a:solidFill>
                  <a:schemeClr val="dk1"/>
                </a:solidFill>
                <a:latin typeface="Calibri"/>
                <a:ea typeface="Calibri"/>
                <a:cs typeface="Calibri"/>
                <a:sym typeface="Calibri"/>
              </a:rPr>
              <a:t>As well linear integrated spaces with strong intervisibility of good numbers of entrances provide more surveillance opportunities)</a:t>
            </a:r>
          </a:p>
          <a:p>
            <a:pPr marL="171450" marR="0" lvl="0" indent="-171450" algn="l" rtl="0">
              <a:spcBef>
                <a:spcPts val="0"/>
              </a:spcBef>
              <a:buClr>
                <a:schemeClr val="dk1"/>
              </a:buClr>
              <a:buSzPct val="100000"/>
              <a:buFont typeface="Arial"/>
              <a:buChar char="•"/>
            </a:pPr>
            <a:r>
              <a:rPr lang="en-CA"/>
              <a:t>In other words the space functions cooperatively, and an un-obstructed vision with an unaided eye (the pic is a great example this)</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However a key point of consideration</a:t>
            </a:r>
            <a:r>
              <a:rPr lang="en-CA"/>
              <a:t>…. the</a:t>
            </a:r>
            <a:r>
              <a:rPr lang="en-CA" sz="1200" b="0" i="0" u="none" strike="noStrike" cap="none">
                <a:solidFill>
                  <a:schemeClr val="dk1"/>
                </a:solidFill>
                <a:latin typeface="Calibri"/>
                <a:ea typeface="Calibri"/>
                <a:cs typeface="Calibri"/>
                <a:sym typeface="Calibri"/>
              </a:rPr>
              <a:t> existence of natural surveillance opportunities does not mean that surveillance is taking place</a:t>
            </a:r>
            <a:r>
              <a:rPr lang="en-CA"/>
              <a:t>.</a:t>
            </a:r>
          </a:p>
        </p:txBody>
      </p:sp>
      <p:sp>
        <p:nvSpPr>
          <p:cNvPr id="513" name="Shape 51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a:solidFill>
                  <a:schemeClr val="dk1"/>
                </a:solidFill>
                <a:latin typeface="Calibri"/>
                <a:ea typeface="Calibri"/>
                <a:cs typeface="Calibri"/>
                <a:sym typeface="Calibri"/>
              </a:rPr>
              <a:t>24</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5395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CA"/>
              <a:t>Def com 5 is never the answer…. However lighting lets us see who are friends are.</a:t>
            </a:r>
          </a:p>
        </p:txBody>
      </p:sp>
      <p:sp>
        <p:nvSpPr>
          <p:cNvPr id="522" name="Shape 5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7678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9" name="Shape 5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Improved street lighting has been seen in the literature to cause reductions in crime, but there has been 2 prevailing theories as to how it may cause these reductions</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The first is based on the theory that improved street lighting will increase surveillance of potential offenders through improving visibility and by increasing the number of people on the street</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If this theory is more dominant, it should hypothetically predict decreases in crime especially during the night-time</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The second theory is based on increased community investment in the area which in theory leads to increased community pride, community cohesiveness and informal social control</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This theory would predict decreases in crime during both day-time and night-time</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These two theories are likely not mutually exclusive, but one may have a greater impact than the other</a:t>
            </a:r>
          </a:p>
        </p:txBody>
      </p:sp>
      <p:sp>
        <p:nvSpPr>
          <p:cNvPr id="530" name="Shape 5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a:solidFill>
                  <a:schemeClr val="dk1"/>
                </a:solidFill>
                <a:latin typeface="Calibri"/>
                <a:ea typeface="Calibri"/>
                <a:cs typeface="Calibri"/>
                <a:sym typeface="Calibri"/>
              </a:rPr>
              <a:t>26</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5747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3" name="Shape 54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CA"/>
              <a:t>R</a:t>
            </a:r>
            <a:r>
              <a:rPr lang="en-CA" sz="1200" b="0" i="0" u="none" strike="noStrike" cap="none">
                <a:solidFill>
                  <a:schemeClr val="dk1"/>
                </a:solidFill>
                <a:latin typeface="Calibri"/>
                <a:ea typeface="Calibri"/>
                <a:cs typeface="Calibri"/>
                <a:sym typeface="Calibri"/>
              </a:rPr>
              <a:t>esearchers found that improved lighting led to reductions in crime by </a:t>
            </a:r>
            <a:r>
              <a:rPr lang="en-CA"/>
              <a:t>20%</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The measure of crime used in the studies were property and violent crimes</a:t>
            </a:r>
          </a:p>
          <a:p>
            <a:pPr marL="628650" marR="0" lvl="1" indent="-171450" algn="l" rtl="0">
              <a:spcBef>
                <a:spcPts val="0"/>
              </a:spcBef>
              <a:buClr>
                <a:schemeClr val="dk1"/>
              </a:buClr>
              <a:buSzPct val="100000"/>
              <a:buFont typeface="Arial"/>
              <a:buChar char="•"/>
            </a:pPr>
            <a:r>
              <a:rPr lang="en-CA"/>
              <a:t>T</a:t>
            </a:r>
            <a:r>
              <a:rPr lang="en-CA" sz="1200" b="0" i="0" u="none" strike="noStrike" cap="none">
                <a:solidFill>
                  <a:schemeClr val="dk1"/>
                </a:solidFill>
                <a:latin typeface="Calibri"/>
                <a:ea typeface="Calibri"/>
                <a:cs typeface="Calibri"/>
                <a:sym typeface="Calibri"/>
              </a:rPr>
              <a:t>hey examined if there was a difference between night-time and day-time crime, they did not find that night-time crime decreased more than day-time crime</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This supports that the more dominant theory is improved street lighting reducing crime because of its role in increasing community pride and community investment</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Though there was the overall reduction by 20% crime in the 13 studies, researches did make note that it was most effective in reducing crime in stable</a:t>
            </a:r>
            <a:r>
              <a:rPr lang="en-CA"/>
              <a:t> </a:t>
            </a:r>
            <a:r>
              <a:rPr lang="en-CA">
                <a:solidFill>
                  <a:srgbClr val="000000"/>
                </a:solidFill>
              </a:rPr>
              <a:t>non-diversified</a:t>
            </a:r>
            <a:r>
              <a:rPr lang="en-CA" sz="1200" b="0" i="0" u="none" strike="noStrike" cap="none">
                <a:solidFill>
                  <a:schemeClr val="dk1"/>
                </a:solidFill>
                <a:latin typeface="Calibri"/>
                <a:ea typeface="Calibri"/>
                <a:cs typeface="Calibri"/>
                <a:sym typeface="Calibri"/>
              </a:rPr>
              <a:t> communities</a:t>
            </a:r>
          </a:p>
        </p:txBody>
      </p:sp>
      <p:sp>
        <p:nvSpPr>
          <p:cNvPr id="544" name="Shape 54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a:solidFill>
                  <a:schemeClr val="dk1"/>
                </a:solidFill>
                <a:latin typeface="Calibri"/>
                <a:ea typeface="Calibri"/>
                <a:cs typeface="Calibri"/>
                <a:sym typeface="Calibri"/>
              </a:rPr>
              <a:t>27</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4048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Shape 55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171450" lvl="0" indent="-171450" rtl="0">
              <a:spcBef>
                <a:spcPts val="0"/>
              </a:spcBef>
              <a:buClr>
                <a:schemeClr val="dk1"/>
              </a:buClr>
              <a:buSzPct val="100000"/>
              <a:buChar char="•"/>
            </a:pPr>
            <a:r>
              <a:rPr lang="en-CA"/>
              <a:t>CPTED Crime prevention through Environmental Design focuses on Territoriality, Surveillance, Access Control, Target Hardening, Image/Maintenance and Activity Support.</a:t>
            </a:r>
          </a:p>
          <a:p>
            <a:pPr marL="171450" lvl="0" indent="-171450" rtl="0">
              <a:spcBef>
                <a:spcPts val="0"/>
              </a:spcBef>
              <a:buClr>
                <a:schemeClr val="dk1"/>
              </a:buClr>
              <a:buSzPct val="100000"/>
              <a:buChar char="•"/>
            </a:pPr>
            <a:r>
              <a:rPr lang="en-CA"/>
              <a:t>The Hamilton Police are already utilizing this model as such we will be providing an overview of each category before collectively bringing it back to discuss the merits of CPTED as a whole.</a:t>
            </a:r>
          </a:p>
          <a:p>
            <a:pPr marL="171450" lvl="0" indent="-171450">
              <a:spcBef>
                <a:spcPts val="0"/>
              </a:spcBef>
              <a:buClr>
                <a:schemeClr val="dk1"/>
              </a:buClr>
              <a:buSzPct val="100000"/>
              <a:buChar char="•"/>
            </a:pPr>
            <a:r>
              <a:rPr lang="en-CA"/>
              <a:t>For an assessment or more information contact your local police department.</a:t>
            </a:r>
          </a:p>
        </p:txBody>
      </p:sp>
      <p:sp>
        <p:nvSpPr>
          <p:cNvPr id="552" name="Shape 5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1522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0" name="Shape 56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Territoriality is the concept of reinforcing “sense of ownership” in legitimate users of space </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This can be done through reducing opportunities for offenders by discouraging illegitimate users</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This can be in the form of design that differentiates between private property and public spaces</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For example the yard, driveway, or walkway can be considered private space while the street and sidewalk is oftentimes considered public space</a:t>
            </a:r>
          </a:p>
          <a:p>
            <a:pPr marR="0" lvl="0" algn="l" rtl="0">
              <a:spcBef>
                <a:spcPts val="0"/>
              </a:spcBef>
              <a:buNone/>
            </a:pPr>
            <a:r>
              <a:rPr lang="en-CA"/>
              <a:t>Though territoriality has shown to be most effective at the local level, there are often difficulties associated with definition, interpretation and measurement</a:t>
            </a:r>
          </a:p>
          <a:p>
            <a:pPr lvl="0" rtl="0">
              <a:spcBef>
                <a:spcPts val="0"/>
              </a:spcBef>
              <a:buNone/>
            </a:pPr>
            <a:endParaRPr/>
          </a:p>
          <a:p>
            <a:pPr marR="0" lvl="0" algn="l" rtl="0">
              <a:spcBef>
                <a:spcPts val="0"/>
              </a:spcBef>
              <a:buNone/>
            </a:pPr>
            <a:endParaRPr/>
          </a:p>
        </p:txBody>
      </p:sp>
      <p:sp>
        <p:nvSpPr>
          <p:cNvPr id="561" name="Shape 56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a:solidFill>
                  <a:schemeClr val="dk1"/>
                </a:solidFill>
                <a:latin typeface="Calibri"/>
                <a:ea typeface="Calibri"/>
                <a:cs typeface="Calibri"/>
                <a:sym typeface="Calibri"/>
              </a:rPr>
              <a:t>29</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2735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9" name="Shape 21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dk1"/>
              </a:buClr>
              <a:buSzPct val="100000"/>
              <a:buFont typeface="Arial"/>
              <a:buChar char="•"/>
            </a:pPr>
            <a:r>
              <a:rPr lang="en-CA"/>
              <a:t>We sent him on a mission looking high and low, finally d</a:t>
            </a:r>
            <a:r>
              <a:rPr lang="en-CA" sz="1200" b="0" i="0" u="none" strike="noStrike" cap="none">
                <a:solidFill>
                  <a:schemeClr val="dk1"/>
                </a:solidFill>
                <a:latin typeface="Calibri"/>
                <a:ea typeface="Calibri"/>
                <a:cs typeface="Calibri"/>
                <a:sym typeface="Calibri"/>
              </a:rPr>
              <a:t>iving into the literature to explore the topics of community engagement in relationship to community safety required an extensive search into not only the academic databases, but also the grey literature as well.</a:t>
            </a:r>
          </a:p>
          <a:p>
            <a:pPr marL="228600" marR="0" lvl="0" indent="-228600" algn="l" rtl="0">
              <a:spcBef>
                <a:spcPts val="0"/>
              </a:spcBef>
              <a:buClr>
                <a:schemeClr val="dk1"/>
              </a:buClr>
              <a:buSzPct val="100000"/>
              <a:buFont typeface="Arial"/>
              <a:buChar char="•"/>
            </a:pPr>
            <a:r>
              <a:rPr lang="en-CA"/>
              <a:t>You can connect with us for further information on this and other components of this presentation through our email which will be given at the end of the presentation.</a:t>
            </a:r>
          </a:p>
          <a:p>
            <a:pPr marR="0" lvl="0" algn="l" rtl="0">
              <a:spcBef>
                <a:spcPts val="0"/>
              </a:spcBef>
              <a:buNone/>
            </a:pPr>
            <a:endParaRPr/>
          </a:p>
        </p:txBody>
      </p:sp>
      <p:sp>
        <p:nvSpPr>
          <p:cNvPr id="220" name="Shape 22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b="0" i="0" u="none" strike="noStrike" cap="none">
                <a:solidFill>
                  <a:schemeClr val="dk1"/>
                </a:solidFill>
                <a:latin typeface="Calibri"/>
                <a:ea typeface="Calibri"/>
                <a:cs typeface="Calibri"/>
                <a:sym typeface="Calibri"/>
              </a:rPr>
              <a:t>3</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57581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8" name="Shape 56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Access control is focused on reducing opportunities for crime by denying access to potential targets and creating a heightened perception of risk in offenders.</a:t>
            </a:r>
          </a:p>
          <a:p>
            <a:pPr marL="171450" marR="0" lvl="0" indent="-171450" algn="l" rtl="0">
              <a:spcBef>
                <a:spcPts val="0"/>
              </a:spcBef>
              <a:buClr>
                <a:schemeClr val="dk1"/>
              </a:buClr>
              <a:buSzPct val="100000"/>
              <a:buFont typeface="Arial"/>
              <a:buChar char="•"/>
            </a:pPr>
            <a:r>
              <a:rPr lang="en-CA"/>
              <a:t>There are</a:t>
            </a:r>
            <a:r>
              <a:rPr lang="en-CA" sz="1200" b="0" i="0" u="none" strike="noStrike" cap="none">
                <a:solidFill>
                  <a:schemeClr val="dk1"/>
                </a:solidFill>
                <a:latin typeface="Calibri"/>
                <a:ea typeface="Calibri"/>
                <a:cs typeface="Calibri"/>
                <a:sym typeface="Calibri"/>
              </a:rPr>
              <a:t> many forms:</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Informal and natural access control such as spatial definition </a:t>
            </a:r>
            <a:r>
              <a:rPr lang="en-CA"/>
              <a:t>as discussed before</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Formal and organised access control such as security personnel or patrolmen</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Mechanical strategies such as locks and bolts</a:t>
            </a:r>
          </a:p>
          <a:p>
            <a:pPr marR="0" lvl="0" algn="l" rtl="0">
              <a:lnSpc>
                <a:spcPct val="100000"/>
              </a:lnSpc>
              <a:spcBef>
                <a:spcPts val="0"/>
              </a:spcBef>
              <a:spcAft>
                <a:spcPts val="0"/>
              </a:spcAft>
              <a:buNone/>
            </a:pPr>
            <a:endParaRPr/>
          </a:p>
        </p:txBody>
      </p:sp>
      <p:sp>
        <p:nvSpPr>
          <p:cNvPr id="569" name="Shape 56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a:solidFill>
                  <a:schemeClr val="dk1"/>
                </a:solidFill>
                <a:latin typeface="Calibri"/>
                <a:ea typeface="Calibri"/>
                <a:cs typeface="Calibri"/>
                <a:sym typeface="Calibri"/>
              </a:rPr>
              <a:t>30</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0396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Shape 5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8" name="Shape 57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The next area of focus in CPTED is support and target hardening</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The theory behind it is to increase the efforts that offenders must expend for a crime and is the long-established and traditional approach to crime prevention</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For example denying or limiting access to a crime target through the use of physical barriers such as fences, gates, locks, electronic alarms, and security patrols</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An example is in the United Kingdom public housing estates where target-hardening strategies resulted in reductions in burglaries</a:t>
            </a:r>
          </a:p>
          <a:p>
            <a:pPr marR="0" lvl="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579" name="Shape 57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a:solidFill>
                  <a:schemeClr val="dk1"/>
                </a:solidFill>
                <a:latin typeface="Calibri"/>
                <a:ea typeface="Calibri"/>
                <a:cs typeface="Calibri"/>
                <a:sym typeface="Calibri"/>
              </a:rPr>
              <a:t>31</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0070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Shape 5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6" name="Shape 58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lnSpc>
                <a:spcPct val="100000"/>
              </a:lnSpc>
              <a:spcBef>
                <a:spcPts val="0"/>
              </a:spcBef>
              <a:spcAft>
                <a:spcPts val="0"/>
              </a:spcAft>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Alley-gating is one form of target hardening strategy and situational crime prevention with widespread popularity in the United Kingdom</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It involves the installation of lockable gates across the alleyways on the rear of properties</a:t>
            </a:r>
          </a:p>
          <a:p>
            <a:pPr marR="0" lvl="0" algn="l" rtl="0">
              <a:lnSpc>
                <a:spcPct val="100000"/>
              </a:lnSpc>
              <a:spcBef>
                <a:spcPts val="0"/>
              </a:spcBef>
              <a:spcAft>
                <a:spcPts val="0"/>
              </a:spcAft>
              <a:buNone/>
            </a:pPr>
            <a:endParaRPr/>
          </a:p>
          <a:p>
            <a:pPr marR="0" lvl="0" algn="l" rtl="0">
              <a:lnSpc>
                <a:spcPct val="100000"/>
              </a:lnSpc>
              <a:spcBef>
                <a:spcPts val="0"/>
              </a:spcBef>
              <a:spcAft>
                <a:spcPts val="0"/>
              </a:spcAft>
              <a:buNone/>
            </a:pPr>
            <a:r>
              <a:rPr lang="en-CA" sz="1200" b="0" i="0" u="none" strike="noStrike" cap="none">
                <a:solidFill>
                  <a:schemeClr val="dk1"/>
                </a:solidFill>
                <a:latin typeface="Calibri"/>
                <a:ea typeface="Calibri"/>
                <a:cs typeface="Calibri"/>
                <a:sym typeface="Calibri"/>
              </a:rPr>
              <a:t>Critics of alley-gating have compared it to gated neighbourhoods and suggest that it may create a similar defensive or fortress mentality with the residents of the community</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Supporters of alley-gating has suggested that it does not physically create a closed-off ‘community’ within gates, since only the alleys to the back are enclosed, but no research has been done so far into the mindset of residents in alley-gating versus gated neighbourhood communities</a:t>
            </a:r>
          </a:p>
        </p:txBody>
      </p:sp>
      <p:sp>
        <p:nvSpPr>
          <p:cNvPr id="587" name="Shape 58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a:solidFill>
                  <a:schemeClr val="dk1"/>
                </a:solidFill>
                <a:latin typeface="Calibri"/>
                <a:ea typeface="Calibri"/>
                <a:cs typeface="Calibri"/>
                <a:sym typeface="Calibri"/>
              </a:rPr>
              <a:t>32</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47948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Shape 5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7" name="Shape 59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R="0" lvl="0" algn="l" rtl="0">
              <a:spcBef>
                <a:spcPts val="0"/>
              </a:spcBef>
              <a:buNone/>
            </a:pPr>
            <a:endParaRPr/>
          </a:p>
          <a:p>
            <a:pPr marL="171450" marR="0" lvl="0" indent="-171450" algn="l" rtl="0">
              <a:spcBef>
                <a:spcPts val="0"/>
              </a:spcBef>
              <a:buClr>
                <a:schemeClr val="dk1"/>
              </a:buClr>
              <a:buSzPct val="100000"/>
              <a:buFont typeface="Arial"/>
              <a:buChar char="•"/>
            </a:pPr>
            <a:r>
              <a:rPr lang="en-CA"/>
              <a:t>There are pros and cons to everything -- </a:t>
            </a:r>
            <a:r>
              <a:rPr lang="en-CA" sz="1200" b="0" i="0" u="none" strike="noStrike" cap="none">
                <a:solidFill>
                  <a:schemeClr val="dk1"/>
                </a:solidFill>
                <a:latin typeface="Calibri"/>
                <a:ea typeface="Calibri"/>
                <a:cs typeface="Calibri"/>
                <a:sym typeface="Calibri"/>
              </a:rPr>
              <a:t>A</a:t>
            </a:r>
            <a:r>
              <a:rPr lang="en-CA"/>
              <a:t>n</a:t>
            </a:r>
            <a:r>
              <a:rPr lang="en-CA" sz="1200" b="0" i="0" u="none" strike="noStrike" cap="none">
                <a:solidFill>
                  <a:schemeClr val="dk1"/>
                </a:solidFill>
                <a:latin typeface="Calibri"/>
                <a:ea typeface="Calibri"/>
                <a:cs typeface="Calibri"/>
                <a:sym typeface="Calibri"/>
              </a:rPr>
              <a:t> excessive use of target hardening tactics can create a “fortress mentality” within the residents of a community </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This can in turn </a:t>
            </a:r>
            <a:r>
              <a:rPr lang="en-CA"/>
              <a:t>cause </a:t>
            </a:r>
            <a:r>
              <a:rPr lang="en-CA" sz="1200" b="0" i="0" u="none" strike="noStrike" cap="none">
                <a:solidFill>
                  <a:schemeClr val="dk1"/>
                </a:solidFill>
                <a:latin typeface="Calibri"/>
                <a:ea typeface="Calibri"/>
                <a:cs typeface="Calibri"/>
                <a:sym typeface="Calibri"/>
              </a:rPr>
              <a:t>residents to withdraw behind physical barriers to feel safe</a:t>
            </a:r>
          </a:p>
          <a:p>
            <a:pPr marL="171450" marR="0" lvl="0" indent="-171450" algn="l" rtl="0">
              <a:spcBef>
                <a:spcPts val="0"/>
              </a:spcBef>
              <a:buClr>
                <a:schemeClr val="dk1"/>
              </a:buClr>
              <a:buSzPct val="100000"/>
              <a:buFont typeface="Arial"/>
              <a:buChar char="•"/>
            </a:pPr>
            <a:r>
              <a:rPr lang="en-CA"/>
              <a:t>A reduction in the</a:t>
            </a:r>
            <a:r>
              <a:rPr lang="en-CA" sz="1200" b="0" i="0" u="none" strike="noStrike" cap="none">
                <a:solidFill>
                  <a:schemeClr val="dk1"/>
                </a:solidFill>
                <a:latin typeface="Calibri"/>
                <a:ea typeface="Calibri"/>
                <a:cs typeface="Calibri"/>
                <a:sym typeface="Calibri"/>
              </a:rPr>
              <a:t> self-policing capacity may result as residents may be inclined to be more withdrawn</a:t>
            </a:r>
          </a:p>
          <a:p>
            <a:pPr marL="171450" marR="0" lvl="0" indent="-171450" algn="l" rtl="0">
              <a:spcBef>
                <a:spcPts val="0"/>
              </a:spcBef>
              <a:buClr>
                <a:schemeClr val="dk1"/>
              </a:buClr>
              <a:buSzPct val="100000"/>
              <a:buFont typeface="Arial"/>
              <a:buChar char="•"/>
            </a:pPr>
            <a:r>
              <a:rPr lang="en-CA"/>
              <a:t>In other words, could compromise other key components  community safety, such as, community residents’ buy in, or marginalized members of the community become “other-ed”</a:t>
            </a:r>
          </a:p>
          <a:p>
            <a:pPr marR="0" lvl="0" algn="l" rtl="0">
              <a:lnSpc>
                <a:spcPct val="100000"/>
              </a:lnSpc>
              <a:spcBef>
                <a:spcPts val="0"/>
              </a:spcBef>
              <a:spcAft>
                <a:spcPts val="0"/>
              </a:spcAft>
              <a:buNone/>
            </a:pPr>
            <a:endParaRPr/>
          </a:p>
        </p:txBody>
      </p:sp>
      <p:sp>
        <p:nvSpPr>
          <p:cNvPr id="598" name="Shape 59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a:solidFill>
                  <a:schemeClr val="dk1"/>
                </a:solidFill>
                <a:latin typeface="Calibri"/>
                <a:ea typeface="Calibri"/>
                <a:cs typeface="Calibri"/>
                <a:sym typeface="Calibri"/>
              </a:rPr>
              <a:t>33</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73952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18" name="Shape 61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The last section of CPTED is image and maintenance</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As some of you may be familiar with, the “broken windows theory” is the demoralizing effect that abandoned buildings, graffiti, and general decay have on neighbourhoods </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To combat this, image and maintenance strategy revolves around promoting a positive image and routinely maintaining the built environment</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Researchers have suggested that management of private rental housing can reduce drug related crime and that routine maintenance of the urban environment may significantly assist in strategies to reducing crime</a:t>
            </a:r>
          </a:p>
          <a:p>
            <a:pPr marR="0" lvl="0" algn="l" rtl="0">
              <a:lnSpc>
                <a:spcPct val="100000"/>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19" name="Shape 61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a:solidFill>
                  <a:schemeClr val="dk1"/>
                </a:solidFill>
                <a:latin typeface="Calibri"/>
                <a:ea typeface="Calibri"/>
                <a:cs typeface="Calibri"/>
                <a:sym typeface="Calibri"/>
              </a:rPr>
              <a:t>34</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10011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6" name="Shape 62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All the previous sections mention are all a part of Crime Prevention Through Environmental Design (CPTED) and has already been used in crime reduction strategies across Canada</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The RCMP’s views on CPTED include “Research has shown that the proper design and effective use of the built environment can lead to a reduction in both the opportunity for crime and fear of crime”</a:t>
            </a:r>
          </a:p>
          <a:p>
            <a:pPr marR="0" lvl="0" algn="l" rtl="0">
              <a:spcBef>
                <a:spcPts val="0"/>
              </a:spcBef>
              <a:buNone/>
            </a:pPr>
            <a:endParaRPr/>
          </a:p>
          <a:p>
            <a:pPr marL="171450" lvl="0" indent="-171450" rtl="0">
              <a:spcBef>
                <a:spcPts val="0"/>
              </a:spcBef>
              <a:buClr>
                <a:schemeClr val="dk1"/>
              </a:buClr>
              <a:buSzPct val="100000"/>
              <a:buChar char="•"/>
            </a:pPr>
            <a:r>
              <a:rPr lang="en-CA"/>
              <a:t>Limitations of CPTED include Irrational offenders (such as those who are intoxicated) are less likely to be deterred by these strategies</a:t>
            </a:r>
          </a:p>
        </p:txBody>
      </p:sp>
      <p:sp>
        <p:nvSpPr>
          <p:cNvPr id="627" name="Shape 62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a:solidFill>
                  <a:schemeClr val="dk1"/>
                </a:solidFill>
                <a:latin typeface="Calibri"/>
                <a:ea typeface="Calibri"/>
                <a:cs typeface="Calibri"/>
                <a:sym typeface="Calibri"/>
              </a:rPr>
              <a:t>35</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3889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Shape 63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34" name="Shape 63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1048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7" name="Shape 22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R="0" lvl="0" algn="l" rtl="0">
              <a:lnSpc>
                <a:spcPct val="100000"/>
              </a:lnSpc>
              <a:spcBef>
                <a:spcPts val="0"/>
              </a:spcBef>
              <a:spcAft>
                <a:spcPts val="0"/>
              </a:spcAft>
              <a:buNone/>
            </a:pPr>
            <a:endParaRPr/>
          </a:p>
          <a:p>
            <a:pPr marR="0" lvl="0" algn="l" rtl="0">
              <a:lnSpc>
                <a:spcPct val="100000"/>
              </a:lnSpc>
              <a:spcBef>
                <a:spcPts val="0"/>
              </a:spcBef>
              <a:spcAft>
                <a:spcPts val="0"/>
              </a:spcAft>
              <a:buNone/>
            </a:pPr>
            <a:r>
              <a:rPr lang="en-CA">
                <a:latin typeface="Trebuchet MS"/>
                <a:ea typeface="Trebuchet MS"/>
                <a:cs typeface="Trebuchet MS"/>
                <a:sym typeface="Trebuchet MS"/>
              </a:rPr>
              <a:t>The Significance of Community Engagement</a:t>
            </a:r>
          </a:p>
          <a:p>
            <a:pPr marR="0" lvl="0" algn="l" rtl="0">
              <a:lnSpc>
                <a:spcPct val="100000"/>
              </a:lnSpc>
              <a:spcBef>
                <a:spcPts val="0"/>
              </a:spcBef>
              <a:spcAft>
                <a:spcPts val="0"/>
              </a:spcAft>
              <a:buNone/>
            </a:pPr>
            <a:endParaRPr>
              <a:latin typeface="Trebuchet MS"/>
              <a:ea typeface="Trebuchet MS"/>
              <a:cs typeface="Trebuchet MS"/>
              <a:sym typeface="Trebuchet MS"/>
            </a:endParaRPr>
          </a:p>
          <a:p>
            <a:pPr marR="0" lvl="0" algn="l" rtl="0">
              <a:lnSpc>
                <a:spcPct val="100000"/>
              </a:lnSpc>
              <a:spcBef>
                <a:spcPts val="0"/>
              </a:spcBef>
              <a:spcAft>
                <a:spcPts val="0"/>
              </a:spcAft>
              <a:buNone/>
            </a:pPr>
            <a:r>
              <a:rPr lang="en-CA">
                <a:latin typeface="Trebuchet MS"/>
                <a:ea typeface="Trebuchet MS"/>
                <a:cs typeface="Trebuchet MS"/>
                <a:sym typeface="Trebuchet MS"/>
              </a:rPr>
              <a:t>“The most successful crime prevention initiatives are comprehensive. The causes of crime are very complex and there are no simple solutions. Rather than relying on a single program or strategy, you should use several different programs that are targeted at different aspects of the problem”</a:t>
            </a:r>
            <a:r>
              <a:rPr lang="en-CA" sz="1100" b="0" i="0" u="none" strike="noStrike" cap="none">
                <a:solidFill>
                  <a:schemeClr val="lt1"/>
                </a:solidFill>
                <a:latin typeface="Calibri"/>
                <a:ea typeface="Calibri"/>
                <a:cs typeface="Calibri"/>
                <a:sym typeface="Calibri"/>
              </a:rPr>
              <a:t>e </a:t>
            </a:r>
            <a:r>
              <a:rPr lang="en-CA" sz="1200" b="0" i="0" u="none" strike="noStrike" cap="none">
                <a:solidFill>
                  <a:schemeClr val="lt1"/>
                </a:solidFill>
                <a:latin typeface="Calibri"/>
                <a:ea typeface="Calibri"/>
                <a:cs typeface="Calibri"/>
                <a:sym typeface="Calibri"/>
              </a:rPr>
              <a:t>most successful crime prevention initiatives are comprehensive. The causes of crime are very complex and there are no simple solutions. Rather than relying on a single program or strategy, you should use several different programs that are targeted at different aspects of the problem”</a:t>
            </a:r>
          </a:p>
          <a:p>
            <a:pPr marL="171450" marR="0" lvl="0" indent="-171450" algn="l" rtl="0">
              <a:lnSpc>
                <a:spcPct val="100000"/>
              </a:lnSpc>
              <a:spcBef>
                <a:spcPts val="0"/>
              </a:spcBef>
              <a:spcAft>
                <a:spcPts val="0"/>
              </a:spcAft>
              <a:buClr>
                <a:schemeClr val="lt1"/>
              </a:buClr>
              <a:buSzPct val="100000"/>
              <a:buFont typeface="Arial"/>
              <a:buChar char="•"/>
            </a:pPr>
            <a:r>
              <a:rPr lang="en-CA" sz="1200" b="0" i="0" u="none" strike="noStrike" cap="none">
                <a:solidFill>
                  <a:schemeClr val="lt1"/>
                </a:solidFill>
                <a:latin typeface="Calibri"/>
                <a:ea typeface="Calibri"/>
                <a:cs typeface="Calibri"/>
                <a:sym typeface="Calibri"/>
              </a:rPr>
              <a:t>Further elaborated on in the Premier’s Advisory Council on Crime and Community Safety: Final Report (2015) and really portrays the significance of community engagement are:</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Programs using a collaborative approach and addressing root problems have been very successful. </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Delivering local solutions to local problems that have been identified by local people.</a:t>
            </a:r>
          </a:p>
          <a:p>
            <a:pPr marL="628650" marR="0" lvl="1" indent="-171450" algn="l" rtl="0">
              <a:spcBef>
                <a:spcPts val="0"/>
              </a:spcBef>
              <a:buClr>
                <a:schemeClr val="dk1"/>
              </a:buClr>
              <a:buSzPct val="133333"/>
              <a:buFont typeface="Arial"/>
              <a:buChar char="•"/>
            </a:pPr>
            <a:r>
              <a:rPr lang="en-CA" sz="1200" b="0" i="0" u="none" strike="noStrike" cap="none">
                <a:solidFill>
                  <a:schemeClr val="dk1"/>
                </a:solidFill>
                <a:latin typeface="Calibri"/>
                <a:ea typeface="Calibri"/>
                <a:cs typeface="Calibri"/>
                <a:sym typeface="Calibri"/>
              </a:rPr>
              <a:t>Focus on prevention, crisis intervention, and long-term solutions</a:t>
            </a:r>
            <a:r>
              <a:rPr lang="en-CA" sz="1600" b="0" i="0" u="none" strike="noStrike" cap="none">
                <a:solidFill>
                  <a:schemeClr val="dk1"/>
                </a:solidFill>
                <a:latin typeface="Calibri"/>
                <a:ea typeface="Calibri"/>
                <a:cs typeface="Calibri"/>
                <a:sym typeface="Calibri"/>
              </a:rPr>
              <a:t>. </a:t>
            </a:r>
          </a:p>
        </p:txBody>
      </p:sp>
      <p:sp>
        <p:nvSpPr>
          <p:cNvPr id="228" name="Shape 22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a:solidFill>
                  <a:schemeClr val="dk1"/>
                </a:solidFill>
                <a:latin typeface="Calibri"/>
                <a:ea typeface="Calibri"/>
                <a:cs typeface="Calibri"/>
                <a:sym typeface="Calibri"/>
              </a:rPr>
              <a:t>4</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7950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4" name="Shape 23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However, challenges faced in community engagement are common place and many of you may have already experienced this in the past</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The first is simply not enough volunteers participating or engaging with the initiative and this will lead to the secondary challenge of causing other community volunteers to become burned out. In other words,</a:t>
            </a:r>
            <a:r>
              <a:rPr lang="en-CA"/>
              <a:t> the same 10 ppl running around the community attempting to do everything… is not sustainable.</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Also there may be perceived increased liability, risk and high stress levels in volunteer roles.</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Community buy in and support will oftentimes be a challenge and this will be counteracted by actions of education and awareness to community members.</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Another challenge faced when working in community engagement is that there is no coordination within communities about what types of programs are being offered by whom with organizations working in silos</a:t>
            </a:r>
          </a:p>
          <a:p>
            <a:pPr marL="171450" marR="0" lvl="0" indent="-171450" algn="l" rtl="0">
              <a:spcBef>
                <a:spcPts val="0"/>
              </a:spcBef>
              <a:buClr>
                <a:schemeClr val="dk1"/>
              </a:buClr>
              <a:buSzPct val="100000"/>
              <a:buFont typeface="Arial"/>
              <a:buChar char="•"/>
            </a:pPr>
            <a:r>
              <a:rPr lang="en-CA"/>
              <a:t>Yishi found</a:t>
            </a:r>
            <a:r>
              <a:rPr lang="en-CA">
                <a:highlight>
                  <a:srgbClr val="FFFF00"/>
                </a:highlight>
              </a:rPr>
              <a:t> </a:t>
            </a:r>
            <a:r>
              <a:rPr lang="en-CA"/>
              <a:t> t</a:t>
            </a:r>
            <a:r>
              <a:rPr lang="en-CA" sz="1200" b="0" i="0" u="none" strike="noStrike" cap="none">
                <a:solidFill>
                  <a:schemeClr val="dk1"/>
                </a:solidFill>
                <a:latin typeface="Calibri"/>
                <a:ea typeface="Calibri"/>
                <a:cs typeface="Calibri"/>
                <a:sym typeface="Calibri"/>
              </a:rPr>
              <a:t>he work that this Community Safety Committee is doing is actually in fact addressing this challenge by connecting various communities together so that they do not have to work in silos</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Further challenges faced in community engagement is sometimes the lack of system support, core funding, and staff</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To counteract this, communities can build community capacity through programs such as train-the-trainer programs and providing support for volunteers</a:t>
            </a:r>
            <a:r>
              <a:rPr lang="en-CA"/>
              <a:t>, or Helping us Helping you :)</a:t>
            </a:r>
            <a:r>
              <a:rPr lang="en-CA">
                <a:highlight>
                  <a:srgbClr val="FFFF00"/>
                </a:highlight>
              </a:rPr>
              <a:t>  </a:t>
            </a:r>
          </a:p>
        </p:txBody>
      </p:sp>
      <p:sp>
        <p:nvSpPr>
          <p:cNvPr id="235" name="Shape 23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a:solidFill>
                  <a:schemeClr val="dk1"/>
                </a:solidFill>
                <a:latin typeface="Calibri"/>
                <a:ea typeface="Calibri"/>
                <a:cs typeface="Calibri"/>
                <a:sym typeface="Calibri"/>
              </a:rPr>
              <a:t>5</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7470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1" name="Shape 24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CA"/>
              <a:t>The</a:t>
            </a:r>
            <a:r>
              <a:rPr lang="en-CA" sz="1200" b="0" i="0" u="none" strike="noStrike" cap="none">
                <a:solidFill>
                  <a:schemeClr val="dk1"/>
                </a:solidFill>
                <a:latin typeface="Calibri"/>
                <a:ea typeface="Calibri"/>
                <a:cs typeface="Calibri"/>
                <a:sym typeface="Calibri"/>
              </a:rPr>
              <a:t> strategies that were researched</a:t>
            </a:r>
            <a:r>
              <a:rPr lang="en-CA"/>
              <a:t> and discussed</a:t>
            </a:r>
            <a:r>
              <a:rPr lang="en-CA" sz="1200" b="0" i="0" u="none" strike="noStrike" cap="none">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ct val="100000"/>
              <a:buFont typeface="Arial"/>
              <a:buChar char="•"/>
            </a:pPr>
            <a:r>
              <a:rPr lang="en-CA"/>
              <a:t>Situation Table, Social Cohesion, Sustaining Volunteer Engagement, Neighbourhood Watch, Surveillance, Lighting, Crime Prevention Through Environmental design (CPTED) - which includes Activity Support, Access Control ,Image and Maintenance, Target Hardening and Territoriality</a:t>
            </a:r>
          </a:p>
        </p:txBody>
      </p:sp>
      <p:sp>
        <p:nvSpPr>
          <p:cNvPr id="242" name="Shape 24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a:solidFill>
                  <a:schemeClr val="dk1"/>
                </a:solidFill>
                <a:latin typeface="Calibri"/>
                <a:ea typeface="Calibri"/>
                <a:cs typeface="Calibri"/>
                <a:sym typeface="Calibri"/>
              </a:rPr>
              <a:t>6</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1104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60" name="Shape 2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4549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6" name="Shape 26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Something new and exciting found in </a:t>
            </a:r>
            <a:r>
              <a:rPr lang="en-CA"/>
              <a:t>the</a:t>
            </a:r>
            <a:r>
              <a:rPr lang="en-CA" sz="1200" b="0" i="0" u="none" strike="noStrike" cap="none">
                <a:solidFill>
                  <a:schemeClr val="dk1"/>
                </a:solidFill>
                <a:latin typeface="Calibri"/>
                <a:ea typeface="Calibri"/>
                <a:cs typeface="Calibri"/>
                <a:sym typeface="Calibri"/>
              </a:rPr>
              <a:t> research was the Situation Table (known as Crisis Tables in some implementations)</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They are regular held meeting with police, representatives from different community organizations, and community members to discuss risk situations in a timely matter</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The theory behind it is that by addressing situations with acutely elevated risk and/or individuals at imminent risk of harm and victimization, the Situation Table can work together to intervene</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It is a relatively new program and as of March 2015, there are currently </a:t>
            </a:r>
            <a:r>
              <a:rPr lang="en-CA"/>
              <a:t>50</a:t>
            </a:r>
            <a:r>
              <a:rPr lang="en-CA" sz="1200" b="0" i="0" u="none" strike="noStrike" cap="none">
                <a:solidFill>
                  <a:schemeClr val="dk1"/>
                </a:solidFill>
                <a:latin typeface="Calibri"/>
                <a:ea typeface="Calibri"/>
                <a:cs typeface="Calibri"/>
                <a:sym typeface="Calibri"/>
              </a:rPr>
              <a:t> pilot Situation Tables </a:t>
            </a:r>
            <a:r>
              <a:rPr lang="en-CA"/>
              <a:t>in the process of being developed or </a:t>
            </a:r>
            <a:r>
              <a:rPr lang="en-CA" sz="1200" b="0" i="0" u="none" strike="noStrike" cap="none">
                <a:solidFill>
                  <a:schemeClr val="dk1"/>
                </a:solidFill>
                <a:latin typeface="Calibri"/>
                <a:ea typeface="Calibri"/>
                <a:cs typeface="Calibri"/>
                <a:sym typeface="Calibri"/>
              </a:rPr>
              <a:t>operating across Ontari</a:t>
            </a:r>
            <a:r>
              <a:rPr lang="en-CA"/>
              <a:t>o.</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A study detailing the results of the pilots has yet to be released</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However it has been presented by the Minister of Community Safety and Correctional Services, Yasir Naqvi, at the summit on Economics of Policing Community Safety</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In his presentation and in news articles, it has been reported that the North Bay Gateway Hub Situation Table, one of the longest running pilot programs, has 200 cases brought forward in a year’s time with 290 individuals supported</a:t>
            </a:r>
          </a:p>
        </p:txBody>
      </p:sp>
      <p:sp>
        <p:nvSpPr>
          <p:cNvPr id="267" name="Shape 26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a:solidFill>
                  <a:schemeClr val="dk1"/>
                </a:solidFill>
                <a:latin typeface="Calibri"/>
                <a:ea typeface="Calibri"/>
                <a:cs typeface="Calibri"/>
                <a:sym typeface="Calibri"/>
              </a:rPr>
              <a:t>8</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0495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3" name="Shape 27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R="0" lvl="0" algn="l" rtl="0">
              <a:lnSpc>
                <a:spcPct val="100000"/>
              </a:lnSpc>
              <a:spcBef>
                <a:spcPts val="0"/>
              </a:spcBef>
              <a:spcAft>
                <a:spcPts val="0"/>
              </a:spcAft>
              <a:buNone/>
            </a:pPr>
            <a:endParaRP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In both situation tables, there were 25 members representing local services and organizations</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Additional alternate members to stand-in when the primary representative was unable to attend</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Representation from education, police and justice services, primary health care, community health and hospital services, community mental health and addictions, child protection services, housing and homelessness support services, sexual assault and victim support services.</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Most common risk factors: mental health, criminal involvement, and substance use</a:t>
            </a:r>
          </a:p>
          <a:p>
            <a:pPr marL="171450" marR="0" lvl="0"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Key factor in the successful implementation of the Situation Tables has been the recruitment and engagement of members who are perceived as “leaders” and “decision-makers” in their home organizations</a:t>
            </a:r>
          </a:p>
          <a:p>
            <a:pPr marL="628650" marR="0" lvl="1" indent="-171450" algn="l" rtl="0">
              <a:spcBef>
                <a:spcPts val="0"/>
              </a:spcBef>
              <a:buClr>
                <a:schemeClr val="dk1"/>
              </a:buClr>
              <a:buSzPct val="100000"/>
              <a:buFont typeface="Arial"/>
              <a:buChar char="•"/>
            </a:pPr>
            <a:r>
              <a:rPr lang="en-CA" sz="1200" b="0" i="0" u="none" strike="noStrike" cap="none">
                <a:solidFill>
                  <a:schemeClr val="dk1"/>
                </a:solidFill>
                <a:latin typeface="Calibri"/>
                <a:ea typeface="Calibri"/>
                <a:cs typeface="Calibri"/>
                <a:sym typeface="Calibri"/>
              </a:rPr>
              <a:t>Allows members to act quickly with some flexibility and autonomy in order to respond to the situations with acutely elevated risk</a:t>
            </a:r>
          </a:p>
        </p:txBody>
      </p:sp>
      <p:sp>
        <p:nvSpPr>
          <p:cNvPr id="274" name="Shape 27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CA" sz="1200">
                <a:solidFill>
                  <a:schemeClr val="dk1"/>
                </a:solidFill>
                <a:latin typeface="Calibri"/>
                <a:ea typeface="Calibri"/>
                <a:cs typeface="Calibri"/>
                <a:sym typeface="Calibri"/>
              </a:rPr>
              <a:t>9</a:t>
            </a:fld>
            <a:endParaRPr lang="en-C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62842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pic>
        <p:nvPicPr>
          <p:cNvPr id="17" name="Shape 17" descr="HD-ShadowLong.png"/>
          <p:cNvPicPr preferRelativeResize="0"/>
          <p:nvPr/>
        </p:nvPicPr>
        <p:blipFill rotWithShape="1">
          <a:blip r:embed="rId2">
            <a:alphaModFix/>
          </a:blip>
          <a:srcRect/>
          <a:stretch/>
        </p:blipFill>
        <p:spPr>
          <a:xfrm>
            <a:off x="0" y="4242851"/>
            <a:ext cx="8968083" cy="275941"/>
          </a:xfrm>
          <a:prstGeom prst="rect">
            <a:avLst/>
          </a:prstGeom>
          <a:noFill/>
          <a:ln>
            <a:noFill/>
          </a:ln>
        </p:spPr>
      </p:pic>
      <p:pic>
        <p:nvPicPr>
          <p:cNvPr id="18" name="Shape 18" descr="HD-ShadowShort.png"/>
          <p:cNvPicPr preferRelativeResize="0"/>
          <p:nvPr/>
        </p:nvPicPr>
        <p:blipFill rotWithShape="1">
          <a:blip r:embed="rId3">
            <a:alphaModFix/>
          </a:blip>
          <a:srcRect/>
          <a:stretch/>
        </p:blipFill>
        <p:spPr>
          <a:xfrm>
            <a:off x="9111715" y="4243844"/>
            <a:ext cx="3077108" cy="276940"/>
          </a:xfrm>
          <a:prstGeom prst="rect">
            <a:avLst/>
          </a:prstGeom>
          <a:noFill/>
          <a:ln>
            <a:noFill/>
          </a:ln>
        </p:spPr>
      </p:pic>
      <p:sp>
        <p:nvSpPr>
          <p:cNvPr id="19" name="Shape 19"/>
          <p:cNvSpPr/>
          <p:nvPr/>
        </p:nvSpPr>
        <p:spPr>
          <a:xfrm>
            <a:off x="0" y="2590077"/>
            <a:ext cx="8968085" cy="1660332"/>
          </a:xfrm>
          <a:prstGeom prst="rect">
            <a:avLst/>
          </a:prstGeom>
          <a:solidFill>
            <a:srgbClr val="262626"/>
          </a:solidFill>
          <a:ln>
            <a:noFill/>
          </a:ln>
        </p:spPr>
        <p:txBody>
          <a:bodyPr lIns="91425" tIns="91425" rIns="91425" bIns="91425" anchor="ctr" anchorCtr="0">
            <a:noAutofit/>
          </a:bodyPr>
          <a:lstStyle/>
          <a:p>
            <a:pPr lvl="0">
              <a:spcBef>
                <a:spcPts val="0"/>
              </a:spcBef>
              <a:buNone/>
            </a:pPr>
            <a:endParaRPr/>
          </a:p>
        </p:txBody>
      </p:sp>
      <p:sp>
        <p:nvSpPr>
          <p:cNvPr id="20" name="Shape 20"/>
          <p:cNvSpPr/>
          <p:nvPr/>
        </p:nvSpPr>
        <p:spPr>
          <a:xfrm>
            <a:off x="9111714" y="2590077"/>
            <a:ext cx="3077108" cy="1660332"/>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21" name="Shape 21"/>
          <p:cNvSpPr txBox="1">
            <a:spLocks noGrp="1"/>
          </p:cNvSpPr>
          <p:nvPr>
            <p:ph type="ctrTitle"/>
          </p:nvPr>
        </p:nvSpPr>
        <p:spPr>
          <a:xfrm>
            <a:off x="680322" y="2733708"/>
            <a:ext cx="8144134" cy="1373070"/>
          </a:xfrm>
          <a:prstGeom prst="rect">
            <a:avLst/>
          </a:prstGeom>
          <a:noFill/>
          <a:ln>
            <a:noFill/>
          </a:ln>
        </p:spPr>
        <p:txBody>
          <a:bodyPr lIns="91425" tIns="91425" rIns="91425" bIns="91425" anchor="b" anchorCtr="0"/>
          <a:lstStyle>
            <a:lvl1pPr marL="0" marR="0" lvl="0" indent="0" algn="r" rtl="0">
              <a:lnSpc>
                <a:spcPct val="90000"/>
              </a:lnSpc>
              <a:spcBef>
                <a:spcPts val="0"/>
              </a:spcBef>
              <a:buClr>
                <a:schemeClr val="lt1"/>
              </a:buClr>
              <a:buFont typeface="Trebuchet MS"/>
              <a:buNone/>
              <a:defRPr sz="54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 name="Shape 22"/>
          <p:cNvSpPr txBox="1">
            <a:spLocks noGrp="1"/>
          </p:cNvSpPr>
          <p:nvPr>
            <p:ph type="subTitle" idx="1"/>
          </p:nvPr>
        </p:nvSpPr>
        <p:spPr>
          <a:xfrm>
            <a:off x="680322" y="4394039"/>
            <a:ext cx="8144134" cy="1117686"/>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lt1"/>
              </a:buClr>
              <a:buFont typeface="Arial"/>
              <a:buNone/>
              <a:defRPr sz="2000" b="0" i="0" u="none" strike="noStrike" cap="none">
                <a:solidFill>
                  <a:schemeClr val="lt1"/>
                </a:solidFill>
                <a:latin typeface="Trebuchet MS"/>
                <a:ea typeface="Trebuchet MS"/>
                <a:cs typeface="Trebuchet MS"/>
                <a:sym typeface="Trebuchet MS"/>
              </a:defRPr>
            </a:lvl1pPr>
            <a:lvl2pPr marL="457200" marR="0" lvl="1" indent="0" algn="ctr" rtl="0">
              <a:lnSpc>
                <a:spcPct val="90000"/>
              </a:lnSpc>
              <a:spcBef>
                <a:spcPts val="500"/>
              </a:spcBef>
              <a:buClr>
                <a:schemeClr val="lt1"/>
              </a:buClr>
              <a:buFont typeface="Arial"/>
              <a:buNone/>
              <a:defRPr sz="2000" b="0" i="0" u="none" strike="noStrike" cap="none">
                <a:solidFill>
                  <a:schemeClr val="lt1"/>
                </a:solidFill>
                <a:latin typeface="Trebuchet MS"/>
                <a:ea typeface="Trebuchet MS"/>
                <a:cs typeface="Trebuchet MS"/>
                <a:sym typeface="Trebuchet MS"/>
              </a:defRPr>
            </a:lvl2pPr>
            <a:lvl3pPr marL="914400" marR="0" lvl="2" indent="0" algn="ctr" rtl="0">
              <a:lnSpc>
                <a:spcPct val="90000"/>
              </a:lnSpc>
              <a:spcBef>
                <a:spcPts val="500"/>
              </a:spcBef>
              <a:buClr>
                <a:schemeClr val="lt1"/>
              </a:buClr>
              <a:buFont typeface="Arial"/>
              <a:buNone/>
              <a:defRPr sz="1800" b="0" i="0" u="none" strike="noStrike" cap="none">
                <a:solidFill>
                  <a:schemeClr val="lt1"/>
                </a:solidFill>
                <a:latin typeface="Trebuchet MS"/>
                <a:ea typeface="Trebuchet MS"/>
                <a:cs typeface="Trebuchet MS"/>
                <a:sym typeface="Trebuchet MS"/>
              </a:defRPr>
            </a:lvl3pPr>
            <a:lvl4pPr marL="1371600" marR="0" lvl="3" indent="0" algn="ctr"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4pPr>
            <a:lvl5pPr marL="1828800" marR="0" lvl="4" indent="0" algn="ctr"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5pPr>
            <a:lvl6pPr marL="2286000" marR="0" lvl="5" indent="0" algn="ctr"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6pPr>
            <a:lvl7pPr marL="2743200" marR="0" lvl="6" indent="0" algn="ctr"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7pPr>
            <a:lvl8pPr marL="3200400" marR="0" lvl="7" indent="0" algn="ctr"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8pPr>
            <a:lvl9pPr marL="3657600" marR="0" lvl="8" indent="0" algn="ctr"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9pPr>
          </a:lstStyle>
          <a:p>
            <a:endParaRPr/>
          </a:p>
        </p:txBody>
      </p:sp>
      <p:sp>
        <p:nvSpPr>
          <p:cNvPr id="23" name="Shape 23"/>
          <p:cNvSpPr txBox="1">
            <a:spLocks noGrp="1"/>
          </p:cNvSpPr>
          <p:nvPr>
            <p:ph type="dt" idx="10"/>
          </p:nvPr>
        </p:nvSpPr>
        <p:spPr>
          <a:xfrm>
            <a:off x="7550981" y="5936187"/>
            <a:ext cx="2743199" cy="365125"/>
          </a:xfrm>
          <a:prstGeom prst="rect">
            <a:avLst/>
          </a:prstGeom>
          <a:noFill/>
          <a:ln>
            <a:noFill/>
          </a:ln>
        </p:spPr>
        <p:txBody>
          <a:bodyPr lIns="91425" tIns="91425" rIns="91425" bIns="91425" anchor="ctr" anchorCtr="0"/>
          <a:lstStyle>
            <a:lvl1pPr marL="0" marR="0" lvl="0" indent="0" algn="r" rtl="0">
              <a:spcBef>
                <a:spcPts val="0"/>
              </a:spcBef>
              <a:buNone/>
              <a:defRPr sz="1050" b="0" i="0" u="none" strike="noStrike" cap="none">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4" name="Shape 24"/>
          <p:cNvSpPr txBox="1">
            <a:spLocks noGrp="1"/>
          </p:cNvSpPr>
          <p:nvPr>
            <p:ph type="ftr" idx="11"/>
          </p:nvPr>
        </p:nvSpPr>
        <p:spPr>
          <a:xfrm>
            <a:off x="680320" y="5936187"/>
            <a:ext cx="6870660" cy="365125"/>
          </a:xfrm>
          <a:prstGeom prst="rect">
            <a:avLst/>
          </a:prstGeom>
          <a:noFill/>
          <a:ln>
            <a:noFill/>
          </a:ln>
        </p:spPr>
        <p:txBody>
          <a:bodyPr lIns="91425" tIns="91425" rIns="91425" bIns="91425" anchor="ctr" anchorCtr="0"/>
          <a:lstStyle>
            <a:lvl1pPr marL="0" marR="0" lvl="0" indent="0" algn="l" rtl="0">
              <a:spcBef>
                <a:spcPts val="0"/>
              </a:spcBef>
              <a:buNone/>
              <a:defRPr sz="1050" b="0" i="0" u="none" strike="noStrike" cap="none">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5" name="Shape 25"/>
          <p:cNvSpPr txBox="1">
            <a:spLocks noGrp="1"/>
          </p:cNvSpPr>
          <p:nvPr>
            <p:ph type="sldNum" idx="12"/>
          </p:nvPr>
        </p:nvSpPr>
        <p:spPr>
          <a:xfrm>
            <a:off x="9255346" y="2750336"/>
            <a:ext cx="1171887" cy="1356442"/>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CA" sz="3600" b="0" i="0" u="none" strike="noStrike" cap="none">
                <a:solidFill>
                  <a:schemeClr val="lt1"/>
                </a:solidFill>
                <a:latin typeface="Trebuchet MS"/>
                <a:ea typeface="Trebuchet MS"/>
                <a:cs typeface="Trebuchet MS"/>
                <a:sym typeface="Trebuchet MS"/>
              </a:rPr>
              <a:t>‹#›</a:t>
            </a:fld>
            <a:endParaRPr lang="en-CA" sz="3600" b="0" i="0" u="none" strike="noStrike" cap="none">
              <a:solidFill>
                <a:schemeClr val="lt1"/>
              </a:solidFill>
              <a:latin typeface="Trebuchet MS"/>
              <a:ea typeface="Trebuchet MS"/>
              <a:cs typeface="Trebuchet MS"/>
              <a:sym typeface="Trebuchet M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Shape 107"/>
        <p:cNvGrpSpPr/>
        <p:nvPr/>
      </p:nvGrpSpPr>
      <p:grpSpPr>
        <a:xfrm>
          <a:off x="0" y="0"/>
          <a:ext cx="0" cy="0"/>
          <a:chOff x="0" y="0"/>
          <a:chExt cx="0" cy="0"/>
        </a:xfrm>
      </p:grpSpPr>
      <p:pic>
        <p:nvPicPr>
          <p:cNvPr id="108" name="Shape 108" descr="HD-ShadowLong.png"/>
          <p:cNvPicPr preferRelativeResize="0"/>
          <p:nvPr/>
        </p:nvPicPr>
        <p:blipFill rotWithShape="1">
          <a:blip r:embed="rId2">
            <a:alphaModFix/>
          </a:blip>
          <a:srcRect/>
          <a:stretch/>
        </p:blipFill>
        <p:spPr>
          <a:xfrm>
            <a:off x="0" y="5928628"/>
            <a:ext cx="10437812" cy="321163"/>
          </a:xfrm>
          <a:prstGeom prst="rect">
            <a:avLst/>
          </a:prstGeom>
          <a:noFill/>
          <a:ln>
            <a:noFill/>
          </a:ln>
        </p:spPr>
      </p:pic>
      <p:pic>
        <p:nvPicPr>
          <p:cNvPr id="109" name="Shape 109" descr="HD-ShadowShort.png"/>
          <p:cNvPicPr preferRelativeResize="0"/>
          <p:nvPr/>
        </p:nvPicPr>
        <p:blipFill rotWithShape="1">
          <a:blip r:embed="rId3">
            <a:alphaModFix/>
          </a:blip>
          <a:srcRect/>
          <a:stretch/>
        </p:blipFill>
        <p:spPr>
          <a:xfrm>
            <a:off x="10585825" y="5929621"/>
            <a:ext cx="1602997" cy="144269"/>
          </a:xfrm>
          <a:prstGeom prst="rect">
            <a:avLst/>
          </a:prstGeom>
          <a:noFill/>
          <a:ln>
            <a:noFill/>
          </a:ln>
        </p:spPr>
      </p:pic>
      <p:sp>
        <p:nvSpPr>
          <p:cNvPr id="110" name="Shape 110"/>
          <p:cNvSpPr/>
          <p:nvPr/>
        </p:nvSpPr>
        <p:spPr>
          <a:xfrm>
            <a:off x="0" y="4567987"/>
            <a:ext cx="10437812" cy="1368198"/>
          </a:xfrm>
          <a:prstGeom prst="rect">
            <a:avLst/>
          </a:prstGeom>
          <a:solidFill>
            <a:srgbClr val="262626"/>
          </a:solidFill>
          <a:ln>
            <a:noFill/>
          </a:ln>
        </p:spPr>
        <p:txBody>
          <a:bodyPr lIns="91425" tIns="91425" rIns="91425" bIns="91425" anchor="ctr" anchorCtr="0">
            <a:noAutofit/>
          </a:bodyPr>
          <a:lstStyle/>
          <a:p>
            <a:pPr lvl="0">
              <a:spcBef>
                <a:spcPts val="0"/>
              </a:spcBef>
              <a:buNone/>
            </a:pPr>
            <a:endParaRPr/>
          </a:p>
        </p:txBody>
      </p:sp>
      <p:sp>
        <p:nvSpPr>
          <p:cNvPr id="111" name="Shape 111"/>
          <p:cNvSpPr/>
          <p:nvPr/>
        </p:nvSpPr>
        <p:spPr>
          <a:xfrm>
            <a:off x="10585827" y="4567987"/>
            <a:ext cx="1602997" cy="136819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12" name="Shape 112"/>
          <p:cNvSpPr txBox="1">
            <a:spLocks noGrp="1"/>
          </p:cNvSpPr>
          <p:nvPr>
            <p:ph type="title"/>
          </p:nvPr>
        </p:nvSpPr>
        <p:spPr>
          <a:xfrm>
            <a:off x="680322" y="4711616"/>
            <a:ext cx="9613858" cy="45305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Font typeface="Trebuchet MS"/>
              <a:buNone/>
              <a:defRPr sz="24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3" name="Shape 113"/>
          <p:cNvSpPr>
            <a:spLocks noGrp="1"/>
          </p:cNvSpPr>
          <p:nvPr>
            <p:ph type="pic" idx="2"/>
          </p:nvPr>
        </p:nvSpPr>
        <p:spPr>
          <a:xfrm>
            <a:off x="680322" y="609597"/>
            <a:ext cx="9613858" cy="3589574"/>
          </a:xfrm>
          <a:prstGeom prst="rect">
            <a:avLst/>
          </a:prstGeom>
          <a:noFill/>
          <a:ln>
            <a:noFill/>
          </a:ln>
          <a:effectLst>
            <a:outerShdw blurRad="76200" dist="63500" dir="5040000" algn="tl" rotWithShape="0">
              <a:srgbClr val="000000">
                <a:alpha val="40784"/>
              </a:srgbClr>
            </a:outerShdw>
          </a:effectLst>
        </p:spPr>
        <p:txBody>
          <a:bodyPr lIns="91425" tIns="91425" rIns="91425" bIns="91425" anchor="t" anchorCtr="0"/>
          <a:lstStyle>
            <a:lvl1pPr marL="0" marR="0" lvl="0" indent="0" algn="l" rtl="0">
              <a:lnSpc>
                <a:spcPct val="90000"/>
              </a:lnSpc>
              <a:spcBef>
                <a:spcPts val="1000"/>
              </a:spcBef>
              <a:buClr>
                <a:schemeClr val="lt1"/>
              </a:buClr>
              <a:buFont typeface="Arial"/>
              <a:buNone/>
              <a:defRPr sz="32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2800" b="0"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2400" b="0"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2000" b="0"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2000" b="0"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2000" b="0"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2000" b="0"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2000" b="0"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2000" b="0" i="0" u="none" strike="noStrike" cap="none">
                <a:solidFill>
                  <a:schemeClr val="lt1"/>
                </a:solidFill>
                <a:latin typeface="Trebuchet MS"/>
                <a:ea typeface="Trebuchet MS"/>
                <a:cs typeface="Trebuchet MS"/>
                <a:sym typeface="Trebuchet MS"/>
              </a:defRPr>
            </a:lvl9pPr>
          </a:lstStyle>
          <a:p>
            <a:endParaRPr/>
          </a:p>
        </p:txBody>
      </p:sp>
      <p:sp>
        <p:nvSpPr>
          <p:cNvPr id="114" name="Shape 114"/>
          <p:cNvSpPr txBox="1">
            <a:spLocks noGrp="1"/>
          </p:cNvSpPr>
          <p:nvPr>
            <p:ph type="body" idx="1"/>
          </p:nvPr>
        </p:nvSpPr>
        <p:spPr>
          <a:xfrm>
            <a:off x="680318" y="5169582"/>
            <a:ext cx="9613861" cy="62297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1400" b="0"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200" b="0"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9pPr>
          </a:lstStyle>
          <a:p>
            <a:endParaRPr/>
          </a:p>
        </p:txBody>
      </p:sp>
      <p:sp>
        <p:nvSpPr>
          <p:cNvPr id="115" name="Shape 115"/>
          <p:cNvSpPr txBox="1">
            <a:spLocks noGrp="1"/>
          </p:cNvSpPr>
          <p:nvPr>
            <p:ph type="dt" idx="10"/>
          </p:nvPr>
        </p:nvSpPr>
        <p:spPr>
          <a:xfrm>
            <a:off x="7550981" y="5936187"/>
            <a:ext cx="2743199" cy="365125"/>
          </a:xfrm>
          <a:prstGeom prst="rect">
            <a:avLst/>
          </a:prstGeom>
          <a:noFill/>
          <a:ln>
            <a:noFill/>
          </a:ln>
        </p:spPr>
        <p:txBody>
          <a:bodyPr lIns="91425" tIns="91425" rIns="91425" bIns="91425" anchor="ctr" anchorCtr="0"/>
          <a:lstStyle>
            <a:lvl1pPr marL="0" marR="0" lvl="0" indent="0" algn="r"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16" name="Shape 116"/>
          <p:cNvSpPr txBox="1">
            <a:spLocks noGrp="1"/>
          </p:cNvSpPr>
          <p:nvPr>
            <p:ph type="ftr" idx="11"/>
          </p:nvPr>
        </p:nvSpPr>
        <p:spPr>
          <a:xfrm>
            <a:off x="680320" y="5936187"/>
            <a:ext cx="6870660" cy="365125"/>
          </a:xfrm>
          <a:prstGeom prst="rect">
            <a:avLst/>
          </a:prstGeom>
          <a:noFill/>
          <a:ln>
            <a:noFill/>
          </a:ln>
        </p:spPr>
        <p:txBody>
          <a:bodyPr lIns="91425" tIns="91425" rIns="91425" bIns="91425" anchor="ctr" anchorCtr="0"/>
          <a:lstStyle>
            <a:lvl1pPr marL="0" marR="0" lvl="0" indent="0" algn="l"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17" name="Shape 117"/>
          <p:cNvSpPr txBox="1">
            <a:spLocks noGrp="1"/>
          </p:cNvSpPr>
          <p:nvPr>
            <p:ph type="sldNum" idx="12"/>
          </p:nvPr>
        </p:nvSpPr>
        <p:spPr>
          <a:xfrm>
            <a:off x="10729454" y="4711308"/>
            <a:ext cx="1154150" cy="1090788"/>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CA" sz="3600">
                <a:solidFill>
                  <a:schemeClr val="lt1"/>
                </a:solidFill>
                <a:latin typeface="Trebuchet MS"/>
                <a:ea typeface="Trebuchet MS"/>
                <a:cs typeface="Trebuchet MS"/>
                <a:sym typeface="Trebuchet MS"/>
              </a:rPr>
              <a:t>‹#›</a:t>
            </a:fld>
            <a:endParaRPr lang="en-CA" sz="3600">
              <a:solidFill>
                <a:schemeClr val="lt1"/>
              </a:solidFill>
              <a:latin typeface="Trebuchet MS"/>
              <a:ea typeface="Trebuchet MS"/>
              <a:cs typeface="Trebuchet MS"/>
              <a:sym typeface="Trebuchet M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Caption">
    <p:spTree>
      <p:nvGrpSpPr>
        <p:cNvPr id="1" name="Shape 118"/>
        <p:cNvGrpSpPr/>
        <p:nvPr/>
      </p:nvGrpSpPr>
      <p:grpSpPr>
        <a:xfrm>
          <a:off x="0" y="0"/>
          <a:ext cx="0" cy="0"/>
          <a:chOff x="0" y="0"/>
          <a:chExt cx="0" cy="0"/>
        </a:xfrm>
      </p:grpSpPr>
      <p:pic>
        <p:nvPicPr>
          <p:cNvPr id="119" name="Shape 119" descr="HD-ShadowLong.png"/>
          <p:cNvPicPr preferRelativeResize="0"/>
          <p:nvPr/>
        </p:nvPicPr>
        <p:blipFill rotWithShape="1">
          <a:blip r:embed="rId2">
            <a:alphaModFix/>
          </a:blip>
          <a:srcRect/>
          <a:stretch/>
        </p:blipFill>
        <p:spPr>
          <a:xfrm>
            <a:off x="0" y="5928628"/>
            <a:ext cx="10437812" cy="321163"/>
          </a:xfrm>
          <a:prstGeom prst="rect">
            <a:avLst/>
          </a:prstGeom>
          <a:noFill/>
          <a:ln>
            <a:noFill/>
          </a:ln>
        </p:spPr>
      </p:pic>
      <p:pic>
        <p:nvPicPr>
          <p:cNvPr id="120" name="Shape 120" descr="HD-ShadowShort.png"/>
          <p:cNvPicPr preferRelativeResize="0"/>
          <p:nvPr/>
        </p:nvPicPr>
        <p:blipFill rotWithShape="1">
          <a:blip r:embed="rId3">
            <a:alphaModFix/>
          </a:blip>
          <a:srcRect/>
          <a:stretch/>
        </p:blipFill>
        <p:spPr>
          <a:xfrm>
            <a:off x="10585825" y="5929621"/>
            <a:ext cx="1602997" cy="144269"/>
          </a:xfrm>
          <a:prstGeom prst="rect">
            <a:avLst/>
          </a:prstGeom>
          <a:noFill/>
          <a:ln>
            <a:noFill/>
          </a:ln>
        </p:spPr>
      </p:pic>
      <p:sp>
        <p:nvSpPr>
          <p:cNvPr id="121" name="Shape 121"/>
          <p:cNvSpPr/>
          <p:nvPr/>
        </p:nvSpPr>
        <p:spPr>
          <a:xfrm>
            <a:off x="0" y="4567987"/>
            <a:ext cx="10437812" cy="1368198"/>
          </a:xfrm>
          <a:prstGeom prst="rect">
            <a:avLst/>
          </a:prstGeom>
          <a:solidFill>
            <a:srgbClr val="262626"/>
          </a:solidFill>
          <a:ln>
            <a:noFill/>
          </a:ln>
        </p:spPr>
        <p:txBody>
          <a:bodyPr lIns="91425" tIns="91425" rIns="91425" bIns="91425" anchor="ctr" anchorCtr="0">
            <a:noAutofit/>
          </a:bodyPr>
          <a:lstStyle/>
          <a:p>
            <a:pPr lvl="0">
              <a:spcBef>
                <a:spcPts val="0"/>
              </a:spcBef>
              <a:buNone/>
            </a:pPr>
            <a:endParaRPr/>
          </a:p>
        </p:txBody>
      </p:sp>
      <p:sp>
        <p:nvSpPr>
          <p:cNvPr id="122" name="Shape 122"/>
          <p:cNvSpPr/>
          <p:nvPr/>
        </p:nvSpPr>
        <p:spPr>
          <a:xfrm>
            <a:off x="10585827" y="4567987"/>
            <a:ext cx="1602997" cy="136819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23" name="Shape 123"/>
          <p:cNvSpPr txBox="1">
            <a:spLocks noGrp="1"/>
          </p:cNvSpPr>
          <p:nvPr>
            <p:ph type="title"/>
          </p:nvPr>
        </p:nvSpPr>
        <p:spPr>
          <a:xfrm>
            <a:off x="680322" y="609597"/>
            <a:ext cx="9613858" cy="3592749"/>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lt1"/>
              </a:buClr>
              <a:buFont typeface="Trebuchet MS"/>
              <a:buNone/>
              <a:defRPr sz="32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4" name="Shape 124"/>
          <p:cNvSpPr txBox="1">
            <a:spLocks noGrp="1"/>
          </p:cNvSpPr>
          <p:nvPr>
            <p:ph type="body" idx="1"/>
          </p:nvPr>
        </p:nvSpPr>
        <p:spPr>
          <a:xfrm>
            <a:off x="680322" y="4711614"/>
            <a:ext cx="9613858" cy="1090788"/>
          </a:xfrm>
          <a:prstGeom prst="rect">
            <a:avLst/>
          </a:prstGeom>
          <a:noFill/>
          <a:ln>
            <a:noFill/>
          </a:ln>
        </p:spPr>
        <p:txBody>
          <a:bodyPr lIns="91425" tIns="91425" rIns="91425" bIns="91425" anchor="ctr" anchorCtr="0"/>
          <a:lstStyle>
            <a:lvl1pPr marL="0" marR="0" lvl="0" indent="0" algn="l" rtl="0">
              <a:lnSpc>
                <a:spcPct val="90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1400" b="0"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200" b="0"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9pPr>
          </a:lstStyle>
          <a:p>
            <a:endParaRPr/>
          </a:p>
        </p:txBody>
      </p:sp>
      <p:sp>
        <p:nvSpPr>
          <p:cNvPr id="125" name="Shape 125"/>
          <p:cNvSpPr txBox="1">
            <a:spLocks noGrp="1"/>
          </p:cNvSpPr>
          <p:nvPr>
            <p:ph type="dt" idx="10"/>
          </p:nvPr>
        </p:nvSpPr>
        <p:spPr>
          <a:xfrm>
            <a:off x="7550981" y="5936187"/>
            <a:ext cx="2743199" cy="365125"/>
          </a:xfrm>
          <a:prstGeom prst="rect">
            <a:avLst/>
          </a:prstGeom>
          <a:noFill/>
          <a:ln>
            <a:noFill/>
          </a:ln>
        </p:spPr>
        <p:txBody>
          <a:bodyPr lIns="91425" tIns="91425" rIns="91425" bIns="91425" anchor="ctr" anchorCtr="0"/>
          <a:lstStyle>
            <a:lvl1pPr marL="0" marR="0" lvl="0" indent="0" algn="r"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26" name="Shape 126"/>
          <p:cNvSpPr txBox="1">
            <a:spLocks noGrp="1"/>
          </p:cNvSpPr>
          <p:nvPr>
            <p:ph type="ftr" idx="11"/>
          </p:nvPr>
        </p:nvSpPr>
        <p:spPr>
          <a:xfrm>
            <a:off x="680320" y="5936187"/>
            <a:ext cx="6870660" cy="365125"/>
          </a:xfrm>
          <a:prstGeom prst="rect">
            <a:avLst/>
          </a:prstGeom>
          <a:noFill/>
          <a:ln>
            <a:noFill/>
          </a:ln>
        </p:spPr>
        <p:txBody>
          <a:bodyPr lIns="91425" tIns="91425" rIns="91425" bIns="91425" anchor="ctr" anchorCtr="0"/>
          <a:lstStyle>
            <a:lvl1pPr marL="0" marR="0" lvl="0" indent="0" algn="l"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27" name="Shape 127"/>
          <p:cNvSpPr txBox="1">
            <a:spLocks noGrp="1"/>
          </p:cNvSpPr>
          <p:nvPr>
            <p:ph type="sldNum" idx="12"/>
          </p:nvPr>
        </p:nvSpPr>
        <p:spPr>
          <a:xfrm>
            <a:off x="10729454" y="4711614"/>
            <a:ext cx="1154150" cy="1090788"/>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CA" sz="3600">
                <a:solidFill>
                  <a:schemeClr val="lt1"/>
                </a:solidFill>
                <a:latin typeface="Trebuchet MS"/>
                <a:ea typeface="Trebuchet MS"/>
                <a:cs typeface="Trebuchet MS"/>
                <a:sym typeface="Trebuchet MS"/>
              </a:rPr>
              <a:t>‹#›</a:t>
            </a:fld>
            <a:endParaRPr lang="en-CA" sz="3600">
              <a:solidFill>
                <a:schemeClr val="lt1"/>
              </a:solidFill>
              <a:latin typeface="Trebuchet MS"/>
              <a:ea typeface="Trebuchet MS"/>
              <a:cs typeface="Trebuchet MS"/>
              <a:sym typeface="Trebuchet M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Quote with Caption">
    <p:spTree>
      <p:nvGrpSpPr>
        <p:cNvPr id="1" name="Shape 128"/>
        <p:cNvGrpSpPr/>
        <p:nvPr/>
      </p:nvGrpSpPr>
      <p:grpSpPr>
        <a:xfrm>
          <a:off x="0" y="0"/>
          <a:ext cx="0" cy="0"/>
          <a:chOff x="0" y="0"/>
          <a:chExt cx="0" cy="0"/>
        </a:xfrm>
      </p:grpSpPr>
      <p:pic>
        <p:nvPicPr>
          <p:cNvPr id="129" name="Shape 129" descr="HD-ShadowLong.png"/>
          <p:cNvPicPr preferRelativeResize="0"/>
          <p:nvPr/>
        </p:nvPicPr>
        <p:blipFill rotWithShape="1">
          <a:blip r:embed="rId2">
            <a:alphaModFix/>
          </a:blip>
          <a:srcRect/>
          <a:stretch/>
        </p:blipFill>
        <p:spPr>
          <a:xfrm>
            <a:off x="0" y="5928628"/>
            <a:ext cx="10437812" cy="321163"/>
          </a:xfrm>
          <a:prstGeom prst="rect">
            <a:avLst/>
          </a:prstGeom>
          <a:noFill/>
          <a:ln>
            <a:noFill/>
          </a:ln>
        </p:spPr>
      </p:pic>
      <p:pic>
        <p:nvPicPr>
          <p:cNvPr id="130" name="Shape 130" descr="HD-ShadowShort.png"/>
          <p:cNvPicPr preferRelativeResize="0"/>
          <p:nvPr/>
        </p:nvPicPr>
        <p:blipFill rotWithShape="1">
          <a:blip r:embed="rId3">
            <a:alphaModFix/>
          </a:blip>
          <a:srcRect/>
          <a:stretch/>
        </p:blipFill>
        <p:spPr>
          <a:xfrm>
            <a:off x="10585825" y="5929621"/>
            <a:ext cx="1602997" cy="144269"/>
          </a:xfrm>
          <a:prstGeom prst="rect">
            <a:avLst/>
          </a:prstGeom>
          <a:noFill/>
          <a:ln>
            <a:noFill/>
          </a:ln>
        </p:spPr>
      </p:pic>
      <p:sp>
        <p:nvSpPr>
          <p:cNvPr id="131" name="Shape 131"/>
          <p:cNvSpPr/>
          <p:nvPr/>
        </p:nvSpPr>
        <p:spPr>
          <a:xfrm>
            <a:off x="0" y="4567987"/>
            <a:ext cx="10437812" cy="1368198"/>
          </a:xfrm>
          <a:prstGeom prst="rect">
            <a:avLst/>
          </a:prstGeom>
          <a:solidFill>
            <a:srgbClr val="262626"/>
          </a:solidFill>
          <a:ln>
            <a:noFill/>
          </a:ln>
        </p:spPr>
        <p:txBody>
          <a:bodyPr lIns="91425" tIns="91425" rIns="91425" bIns="91425" anchor="ctr" anchorCtr="0">
            <a:noAutofit/>
          </a:bodyPr>
          <a:lstStyle/>
          <a:p>
            <a:pPr lvl="0">
              <a:spcBef>
                <a:spcPts val="0"/>
              </a:spcBef>
              <a:buNone/>
            </a:pPr>
            <a:endParaRPr/>
          </a:p>
        </p:txBody>
      </p:sp>
      <p:sp>
        <p:nvSpPr>
          <p:cNvPr id="132" name="Shape 132"/>
          <p:cNvSpPr/>
          <p:nvPr/>
        </p:nvSpPr>
        <p:spPr>
          <a:xfrm>
            <a:off x="10585827" y="4567987"/>
            <a:ext cx="1602997" cy="136819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33" name="Shape 133"/>
          <p:cNvSpPr txBox="1">
            <a:spLocks noGrp="1"/>
          </p:cNvSpPr>
          <p:nvPr>
            <p:ph type="title"/>
          </p:nvPr>
        </p:nvSpPr>
        <p:spPr>
          <a:xfrm>
            <a:off x="1127855" y="609597"/>
            <a:ext cx="8718877" cy="3036061"/>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lt1"/>
              </a:buClr>
              <a:buFont typeface="Trebuchet MS"/>
              <a:buNone/>
              <a:defRPr sz="32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4" name="Shape 134"/>
          <p:cNvSpPr txBox="1">
            <a:spLocks noGrp="1"/>
          </p:cNvSpPr>
          <p:nvPr>
            <p:ph type="body" idx="1"/>
          </p:nvPr>
        </p:nvSpPr>
        <p:spPr>
          <a:xfrm>
            <a:off x="1402287" y="3653378"/>
            <a:ext cx="8156579" cy="548967"/>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lt1"/>
              </a:buClr>
              <a:buFont typeface="Arial"/>
              <a:buNone/>
              <a:defRPr sz="14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1400" b="0"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200" b="0"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9pPr>
          </a:lstStyle>
          <a:p>
            <a:endParaRPr/>
          </a:p>
        </p:txBody>
      </p:sp>
      <p:sp>
        <p:nvSpPr>
          <p:cNvPr id="135" name="Shape 135"/>
          <p:cNvSpPr txBox="1">
            <a:spLocks noGrp="1"/>
          </p:cNvSpPr>
          <p:nvPr>
            <p:ph type="body" idx="2"/>
          </p:nvPr>
        </p:nvSpPr>
        <p:spPr>
          <a:xfrm>
            <a:off x="680322" y="4711614"/>
            <a:ext cx="9613858" cy="1090788"/>
          </a:xfrm>
          <a:prstGeom prst="rect">
            <a:avLst/>
          </a:prstGeom>
          <a:noFill/>
          <a:ln>
            <a:noFill/>
          </a:ln>
        </p:spPr>
        <p:txBody>
          <a:bodyPr lIns="91425" tIns="91425" rIns="91425" bIns="91425" anchor="ctr" anchorCtr="0"/>
          <a:lstStyle>
            <a:lvl1pPr marL="0" marR="0" lvl="0" indent="0" algn="l" rtl="0">
              <a:lnSpc>
                <a:spcPct val="90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1400" b="0"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200" b="0"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9pPr>
          </a:lstStyle>
          <a:p>
            <a:endParaRPr/>
          </a:p>
        </p:txBody>
      </p:sp>
      <p:sp>
        <p:nvSpPr>
          <p:cNvPr id="136" name="Shape 136"/>
          <p:cNvSpPr txBox="1">
            <a:spLocks noGrp="1"/>
          </p:cNvSpPr>
          <p:nvPr>
            <p:ph type="dt" idx="10"/>
          </p:nvPr>
        </p:nvSpPr>
        <p:spPr>
          <a:xfrm>
            <a:off x="7550981" y="5936187"/>
            <a:ext cx="2743199" cy="365125"/>
          </a:xfrm>
          <a:prstGeom prst="rect">
            <a:avLst/>
          </a:prstGeom>
          <a:noFill/>
          <a:ln>
            <a:noFill/>
          </a:ln>
        </p:spPr>
        <p:txBody>
          <a:bodyPr lIns="91425" tIns="91425" rIns="91425" bIns="91425" anchor="ctr" anchorCtr="0"/>
          <a:lstStyle>
            <a:lvl1pPr marL="0" marR="0" lvl="0" indent="0" algn="r"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37" name="Shape 137"/>
          <p:cNvSpPr txBox="1">
            <a:spLocks noGrp="1"/>
          </p:cNvSpPr>
          <p:nvPr>
            <p:ph type="ftr" idx="11"/>
          </p:nvPr>
        </p:nvSpPr>
        <p:spPr>
          <a:xfrm>
            <a:off x="680320" y="5936187"/>
            <a:ext cx="6870660" cy="365125"/>
          </a:xfrm>
          <a:prstGeom prst="rect">
            <a:avLst/>
          </a:prstGeom>
          <a:noFill/>
          <a:ln>
            <a:noFill/>
          </a:ln>
        </p:spPr>
        <p:txBody>
          <a:bodyPr lIns="91425" tIns="91425" rIns="91425" bIns="91425" anchor="ctr" anchorCtr="0"/>
          <a:lstStyle>
            <a:lvl1pPr marL="0" marR="0" lvl="0" indent="0" algn="l"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38" name="Shape 138"/>
          <p:cNvSpPr txBox="1">
            <a:spLocks noGrp="1"/>
          </p:cNvSpPr>
          <p:nvPr>
            <p:ph type="sldNum" idx="12"/>
          </p:nvPr>
        </p:nvSpPr>
        <p:spPr>
          <a:xfrm>
            <a:off x="10729454" y="4709925"/>
            <a:ext cx="1154150" cy="1090788"/>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CA" sz="3600">
                <a:solidFill>
                  <a:schemeClr val="lt1"/>
                </a:solidFill>
                <a:latin typeface="Trebuchet MS"/>
                <a:ea typeface="Trebuchet MS"/>
                <a:cs typeface="Trebuchet MS"/>
                <a:sym typeface="Trebuchet MS"/>
              </a:rPr>
              <a:t>‹#›</a:t>
            </a:fld>
            <a:endParaRPr lang="en-CA" sz="3600">
              <a:solidFill>
                <a:schemeClr val="lt1"/>
              </a:solidFill>
              <a:latin typeface="Trebuchet MS"/>
              <a:ea typeface="Trebuchet MS"/>
              <a:cs typeface="Trebuchet MS"/>
              <a:sym typeface="Trebuchet MS"/>
            </a:endParaRPr>
          </a:p>
        </p:txBody>
      </p:sp>
      <p:sp>
        <p:nvSpPr>
          <p:cNvPr id="139" name="Shape 139"/>
          <p:cNvSpPr txBox="1"/>
          <p:nvPr/>
        </p:nvSpPr>
        <p:spPr>
          <a:xfrm>
            <a:off x="583572" y="748116"/>
            <a:ext cx="609599" cy="584776"/>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Trebuchet MS"/>
              <a:buNone/>
            </a:pPr>
            <a:r>
              <a:rPr lang="en-CA" sz="7200" b="0" cap="none">
                <a:solidFill>
                  <a:schemeClr val="lt1"/>
                </a:solidFill>
                <a:latin typeface="Trebuchet MS"/>
                <a:ea typeface="Trebuchet MS"/>
                <a:cs typeface="Trebuchet MS"/>
                <a:sym typeface="Trebuchet MS"/>
              </a:rPr>
              <a:t>“</a:t>
            </a:r>
          </a:p>
        </p:txBody>
      </p:sp>
      <p:sp>
        <p:nvSpPr>
          <p:cNvPr id="140" name="Shape 140"/>
          <p:cNvSpPr txBox="1"/>
          <p:nvPr/>
        </p:nvSpPr>
        <p:spPr>
          <a:xfrm>
            <a:off x="9662809" y="3033524"/>
            <a:ext cx="609599" cy="584776"/>
          </a:xfrm>
          <a:prstGeom prst="rect">
            <a:avLst/>
          </a:prstGeom>
          <a:noFill/>
          <a:ln>
            <a:noFill/>
          </a:ln>
        </p:spPr>
        <p:txBody>
          <a:bodyPr lIns="91425" tIns="45700" rIns="91425" bIns="45700" anchor="ctr" anchorCtr="0">
            <a:noAutofit/>
          </a:bodyPr>
          <a:lstStyle/>
          <a:p>
            <a:pPr marL="0" marR="0" lvl="0" indent="0" algn="r" rtl="0">
              <a:spcBef>
                <a:spcPts val="0"/>
              </a:spcBef>
              <a:buClr>
                <a:schemeClr val="lt1"/>
              </a:buClr>
              <a:buSzPct val="25000"/>
              <a:buFont typeface="Trebuchet MS"/>
              <a:buNone/>
            </a:pPr>
            <a:r>
              <a:rPr lang="en-CA" sz="7200" b="0" cap="none">
                <a:solidFill>
                  <a:schemeClr val="lt1"/>
                </a:solidFill>
                <a:latin typeface="Trebuchet MS"/>
                <a:ea typeface="Trebuchet MS"/>
                <a:cs typeface="Trebuchet MS"/>
                <a:sym typeface="Trebuchet MS"/>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Name Card">
    <p:spTree>
      <p:nvGrpSpPr>
        <p:cNvPr id="1" name="Shape 141"/>
        <p:cNvGrpSpPr/>
        <p:nvPr/>
      </p:nvGrpSpPr>
      <p:grpSpPr>
        <a:xfrm>
          <a:off x="0" y="0"/>
          <a:ext cx="0" cy="0"/>
          <a:chOff x="0" y="0"/>
          <a:chExt cx="0" cy="0"/>
        </a:xfrm>
      </p:grpSpPr>
      <p:pic>
        <p:nvPicPr>
          <p:cNvPr id="142" name="Shape 142" descr="HD-ShadowLong.png"/>
          <p:cNvPicPr preferRelativeResize="0"/>
          <p:nvPr/>
        </p:nvPicPr>
        <p:blipFill rotWithShape="1">
          <a:blip r:embed="rId2">
            <a:alphaModFix/>
          </a:blip>
          <a:srcRect/>
          <a:stretch/>
        </p:blipFill>
        <p:spPr>
          <a:xfrm>
            <a:off x="0" y="5928628"/>
            <a:ext cx="10437812" cy="321163"/>
          </a:xfrm>
          <a:prstGeom prst="rect">
            <a:avLst/>
          </a:prstGeom>
          <a:noFill/>
          <a:ln>
            <a:noFill/>
          </a:ln>
        </p:spPr>
      </p:pic>
      <p:pic>
        <p:nvPicPr>
          <p:cNvPr id="143" name="Shape 143" descr="HD-ShadowShort.png"/>
          <p:cNvPicPr preferRelativeResize="0"/>
          <p:nvPr/>
        </p:nvPicPr>
        <p:blipFill rotWithShape="1">
          <a:blip r:embed="rId3">
            <a:alphaModFix/>
          </a:blip>
          <a:srcRect/>
          <a:stretch/>
        </p:blipFill>
        <p:spPr>
          <a:xfrm>
            <a:off x="10585825" y="5929621"/>
            <a:ext cx="1602997" cy="144269"/>
          </a:xfrm>
          <a:prstGeom prst="rect">
            <a:avLst/>
          </a:prstGeom>
          <a:noFill/>
          <a:ln>
            <a:noFill/>
          </a:ln>
        </p:spPr>
      </p:pic>
      <p:sp>
        <p:nvSpPr>
          <p:cNvPr id="144" name="Shape 144"/>
          <p:cNvSpPr/>
          <p:nvPr/>
        </p:nvSpPr>
        <p:spPr>
          <a:xfrm>
            <a:off x="0" y="4567987"/>
            <a:ext cx="10437812" cy="1368198"/>
          </a:xfrm>
          <a:prstGeom prst="rect">
            <a:avLst/>
          </a:prstGeom>
          <a:solidFill>
            <a:srgbClr val="262626"/>
          </a:solidFill>
          <a:ln>
            <a:noFill/>
          </a:ln>
        </p:spPr>
        <p:txBody>
          <a:bodyPr lIns="91425" tIns="91425" rIns="91425" bIns="91425" anchor="ctr" anchorCtr="0">
            <a:noAutofit/>
          </a:bodyPr>
          <a:lstStyle/>
          <a:p>
            <a:pPr lvl="0">
              <a:spcBef>
                <a:spcPts val="0"/>
              </a:spcBef>
              <a:buNone/>
            </a:pPr>
            <a:endParaRPr/>
          </a:p>
        </p:txBody>
      </p:sp>
      <p:sp>
        <p:nvSpPr>
          <p:cNvPr id="145" name="Shape 145"/>
          <p:cNvSpPr/>
          <p:nvPr/>
        </p:nvSpPr>
        <p:spPr>
          <a:xfrm>
            <a:off x="10585827" y="4567987"/>
            <a:ext cx="1602997" cy="136819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46" name="Shape 146"/>
          <p:cNvSpPr txBox="1">
            <a:spLocks noGrp="1"/>
          </p:cNvSpPr>
          <p:nvPr>
            <p:ph type="title"/>
          </p:nvPr>
        </p:nvSpPr>
        <p:spPr>
          <a:xfrm>
            <a:off x="680318" y="4711614"/>
            <a:ext cx="9613861" cy="588534"/>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Font typeface="Trebuchet MS"/>
              <a:buNone/>
              <a:defRPr sz="32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7" name="Shape 147"/>
          <p:cNvSpPr txBox="1">
            <a:spLocks noGrp="1"/>
          </p:cNvSpPr>
          <p:nvPr>
            <p:ph type="body" idx="1"/>
          </p:nvPr>
        </p:nvSpPr>
        <p:spPr>
          <a:xfrm>
            <a:off x="680320" y="5300148"/>
            <a:ext cx="9613861" cy="502254"/>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1400" b="0"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200" b="0"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9pPr>
          </a:lstStyle>
          <a:p>
            <a:endParaRPr/>
          </a:p>
        </p:txBody>
      </p:sp>
      <p:sp>
        <p:nvSpPr>
          <p:cNvPr id="148" name="Shape 148"/>
          <p:cNvSpPr txBox="1">
            <a:spLocks noGrp="1"/>
          </p:cNvSpPr>
          <p:nvPr>
            <p:ph type="dt" idx="10"/>
          </p:nvPr>
        </p:nvSpPr>
        <p:spPr>
          <a:xfrm>
            <a:off x="7550981" y="5936187"/>
            <a:ext cx="2743199" cy="365125"/>
          </a:xfrm>
          <a:prstGeom prst="rect">
            <a:avLst/>
          </a:prstGeom>
          <a:noFill/>
          <a:ln>
            <a:noFill/>
          </a:ln>
        </p:spPr>
        <p:txBody>
          <a:bodyPr lIns="91425" tIns="91425" rIns="91425" bIns="91425" anchor="ctr" anchorCtr="0"/>
          <a:lstStyle>
            <a:lvl1pPr marL="0" marR="0" lvl="0" indent="0" algn="r"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49" name="Shape 149"/>
          <p:cNvSpPr txBox="1">
            <a:spLocks noGrp="1"/>
          </p:cNvSpPr>
          <p:nvPr>
            <p:ph type="ftr" idx="11"/>
          </p:nvPr>
        </p:nvSpPr>
        <p:spPr>
          <a:xfrm>
            <a:off x="680320" y="5936187"/>
            <a:ext cx="6870660" cy="365125"/>
          </a:xfrm>
          <a:prstGeom prst="rect">
            <a:avLst/>
          </a:prstGeom>
          <a:noFill/>
          <a:ln>
            <a:noFill/>
          </a:ln>
        </p:spPr>
        <p:txBody>
          <a:bodyPr lIns="91425" tIns="91425" rIns="91425" bIns="91425" anchor="ctr" anchorCtr="0"/>
          <a:lstStyle>
            <a:lvl1pPr marL="0" marR="0" lvl="0" indent="0" algn="l"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50" name="Shape 150"/>
          <p:cNvSpPr txBox="1">
            <a:spLocks noGrp="1"/>
          </p:cNvSpPr>
          <p:nvPr>
            <p:ph type="sldNum" idx="12"/>
          </p:nvPr>
        </p:nvSpPr>
        <p:spPr>
          <a:xfrm>
            <a:off x="10729454" y="4709925"/>
            <a:ext cx="1154150" cy="1090788"/>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CA" sz="3600">
                <a:solidFill>
                  <a:schemeClr val="lt1"/>
                </a:solidFill>
                <a:latin typeface="Trebuchet MS"/>
                <a:ea typeface="Trebuchet MS"/>
                <a:cs typeface="Trebuchet MS"/>
                <a:sym typeface="Trebuchet MS"/>
              </a:rPr>
              <a:t>‹#›</a:t>
            </a:fld>
            <a:endParaRPr lang="en-CA" sz="3600">
              <a:solidFill>
                <a:schemeClr val="lt1"/>
              </a:solidFill>
              <a:latin typeface="Trebuchet MS"/>
              <a:ea typeface="Trebuchet MS"/>
              <a:cs typeface="Trebuchet MS"/>
              <a:sym typeface="Trebuchet M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 Column">
    <p:spTree>
      <p:nvGrpSpPr>
        <p:cNvPr id="1" name="Shape 151"/>
        <p:cNvGrpSpPr/>
        <p:nvPr/>
      </p:nvGrpSpPr>
      <p:grpSpPr>
        <a:xfrm>
          <a:off x="0" y="0"/>
          <a:ext cx="0" cy="0"/>
          <a:chOff x="0" y="0"/>
          <a:chExt cx="0" cy="0"/>
        </a:xfrm>
      </p:grpSpPr>
      <p:pic>
        <p:nvPicPr>
          <p:cNvPr id="152" name="Shape 152" descr="HD-ShadowLong.png"/>
          <p:cNvPicPr preferRelativeResize="0"/>
          <p:nvPr/>
        </p:nvPicPr>
        <p:blipFill rotWithShape="1">
          <a:blip r:embed="rId2">
            <a:alphaModFix/>
          </a:blip>
          <a:srcRect/>
          <a:stretch/>
        </p:blipFill>
        <p:spPr>
          <a:xfrm>
            <a:off x="0" y="1970240"/>
            <a:ext cx="10437812" cy="321163"/>
          </a:xfrm>
          <a:prstGeom prst="rect">
            <a:avLst/>
          </a:prstGeom>
          <a:noFill/>
          <a:ln>
            <a:noFill/>
          </a:ln>
        </p:spPr>
      </p:pic>
      <p:pic>
        <p:nvPicPr>
          <p:cNvPr id="153" name="Shape 153" descr="HD-ShadowShort.png"/>
          <p:cNvPicPr preferRelativeResize="0"/>
          <p:nvPr/>
        </p:nvPicPr>
        <p:blipFill rotWithShape="1">
          <a:blip r:embed="rId3">
            <a:alphaModFix/>
          </a:blip>
          <a:srcRect/>
          <a:stretch/>
        </p:blipFill>
        <p:spPr>
          <a:xfrm>
            <a:off x="10585825" y="1971233"/>
            <a:ext cx="1602997" cy="144269"/>
          </a:xfrm>
          <a:prstGeom prst="rect">
            <a:avLst/>
          </a:prstGeom>
          <a:noFill/>
          <a:ln>
            <a:noFill/>
          </a:ln>
        </p:spPr>
      </p:pic>
      <p:sp>
        <p:nvSpPr>
          <p:cNvPr id="154" name="Shape 154"/>
          <p:cNvSpPr/>
          <p:nvPr/>
        </p:nvSpPr>
        <p:spPr>
          <a:xfrm>
            <a:off x="0" y="609600"/>
            <a:ext cx="10437812" cy="1368198"/>
          </a:xfrm>
          <a:prstGeom prst="rect">
            <a:avLst/>
          </a:prstGeom>
          <a:solidFill>
            <a:srgbClr val="262626"/>
          </a:solidFill>
          <a:ln>
            <a:noFill/>
          </a:ln>
        </p:spPr>
        <p:txBody>
          <a:bodyPr lIns="91425" tIns="91425" rIns="91425" bIns="91425" anchor="ctr" anchorCtr="0">
            <a:noAutofit/>
          </a:bodyPr>
          <a:lstStyle/>
          <a:p>
            <a:pPr lvl="0">
              <a:spcBef>
                <a:spcPts val="0"/>
              </a:spcBef>
              <a:buNone/>
            </a:pPr>
            <a:endParaRPr/>
          </a:p>
        </p:txBody>
      </p:sp>
      <p:sp>
        <p:nvSpPr>
          <p:cNvPr id="155" name="Shape 155"/>
          <p:cNvSpPr/>
          <p:nvPr/>
        </p:nvSpPr>
        <p:spPr>
          <a:xfrm>
            <a:off x="10585827" y="609600"/>
            <a:ext cx="1602997" cy="136819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56" name="Shape 156"/>
          <p:cNvSpPr txBox="1">
            <a:spLocks noGrp="1"/>
          </p:cNvSpPr>
          <p:nvPr>
            <p:ph type="title"/>
          </p:nvPr>
        </p:nvSpPr>
        <p:spPr>
          <a:xfrm>
            <a:off x="669222" y="753227"/>
            <a:ext cx="9624959" cy="1080938"/>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7" name="Shape 157"/>
          <p:cNvSpPr txBox="1">
            <a:spLocks noGrp="1"/>
          </p:cNvSpPr>
          <p:nvPr>
            <p:ph type="body" idx="1"/>
          </p:nvPr>
        </p:nvSpPr>
        <p:spPr>
          <a:xfrm>
            <a:off x="660945" y="2336873"/>
            <a:ext cx="3070033" cy="57626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lt1"/>
              </a:buClr>
              <a:buFont typeface="Arial"/>
              <a:buNone/>
              <a:defRPr sz="24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2000" b="1"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800" b="1"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9pPr>
          </a:lstStyle>
          <a:p>
            <a:endParaRPr/>
          </a:p>
        </p:txBody>
      </p:sp>
      <p:sp>
        <p:nvSpPr>
          <p:cNvPr id="158" name="Shape 158"/>
          <p:cNvSpPr txBox="1">
            <a:spLocks noGrp="1"/>
          </p:cNvSpPr>
          <p:nvPr>
            <p:ph type="body" idx="2"/>
          </p:nvPr>
        </p:nvSpPr>
        <p:spPr>
          <a:xfrm>
            <a:off x="680322" y="3022673"/>
            <a:ext cx="3049702" cy="2913513"/>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lt1"/>
              </a:buClr>
              <a:buFont typeface="Arial"/>
              <a:buNone/>
              <a:defRPr sz="14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1200" b="0"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9pPr>
          </a:lstStyle>
          <a:p>
            <a:endParaRPr/>
          </a:p>
        </p:txBody>
      </p:sp>
      <p:sp>
        <p:nvSpPr>
          <p:cNvPr id="159" name="Shape 159"/>
          <p:cNvSpPr txBox="1">
            <a:spLocks noGrp="1"/>
          </p:cNvSpPr>
          <p:nvPr>
            <p:ph type="body" idx="3"/>
          </p:nvPr>
        </p:nvSpPr>
        <p:spPr>
          <a:xfrm>
            <a:off x="3956025" y="2336873"/>
            <a:ext cx="3063240" cy="57626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lt1"/>
              </a:buClr>
              <a:buFont typeface="Arial"/>
              <a:buNone/>
              <a:defRPr sz="24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2000" b="1"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800" b="1"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9pPr>
          </a:lstStyle>
          <a:p>
            <a:endParaRPr/>
          </a:p>
        </p:txBody>
      </p:sp>
      <p:sp>
        <p:nvSpPr>
          <p:cNvPr id="160" name="Shape 160"/>
          <p:cNvSpPr txBox="1">
            <a:spLocks noGrp="1"/>
          </p:cNvSpPr>
          <p:nvPr>
            <p:ph type="body" idx="4"/>
          </p:nvPr>
        </p:nvSpPr>
        <p:spPr>
          <a:xfrm>
            <a:off x="3945469" y="3022673"/>
            <a:ext cx="3063240" cy="2913513"/>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lt1"/>
              </a:buClr>
              <a:buFont typeface="Arial"/>
              <a:buNone/>
              <a:defRPr sz="14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1200" b="0"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9pPr>
          </a:lstStyle>
          <a:p>
            <a:endParaRPr/>
          </a:p>
        </p:txBody>
      </p:sp>
      <p:sp>
        <p:nvSpPr>
          <p:cNvPr id="161" name="Shape 161"/>
          <p:cNvSpPr txBox="1">
            <a:spLocks noGrp="1"/>
          </p:cNvSpPr>
          <p:nvPr>
            <p:ph type="body" idx="5"/>
          </p:nvPr>
        </p:nvSpPr>
        <p:spPr>
          <a:xfrm>
            <a:off x="7224156" y="2336873"/>
            <a:ext cx="3070024" cy="57626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lt1"/>
              </a:buClr>
              <a:buFont typeface="Arial"/>
              <a:buNone/>
              <a:defRPr sz="24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2000" b="1"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800" b="1"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9pPr>
          </a:lstStyle>
          <a:p>
            <a:endParaRPr/>
          </a:p>
        </p:txBody>
      </p:sp>
      <p:sp>
        <p:nvSpPr>
          <p:cNvPr id="162" name="Shape 162"/>
          <p:cNvSpPr txBox="1">
            <a:spLocks noGrp="1"/>
          </p:cNvSpPr>
          <p:nvPr>
            <p:ph type="body" idx="6"/>
          </p:nvPr>
        </p:nvSpPr>
        <p:spPr>
          <a:xfrm>
            <a:off x="7224156" y="3022673"/>
            <a:ext cx="3070024" cy="2913513"/>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lt1"/>
              </a:buClr>
              <a:buFont typeface="Arial"/>
              <a:buNone/>
              <a:defRPr sz="14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1200" b="0"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9pPr>
          </a:lstStyle>
          <a:p>
            <a:endParaRPr/>
          </a:p>
        </p:txBody>
      </p:sp>
      <p:sp>
        <p:nvSpPr>
          <p:cNvPr id="163" name="Shape 163"/>
          <p:cNvSpPr txBox="1">
            <a:spLocks noGrp="1"/>
          </p:cNvSpPr>
          <p:nvPr>
            <p:ph type="dt" idx="10"/>
          </p:nvPr>
        </p:nvSpPr>
        <p:spPr>
          <a:xfrm>
            <a:off x="7550981" y="5936187"/>
            <a:ext cx="2743199" cy="365125"/>
          </a:xfrm>
          <a:prstGeom prst="rect">
            <a:avLst/>
          </a:prstGeom>
          <a:noFill/>
          <a:ln>
            <a:noFill/>
          </a:ln>
        </p:spPr>
        <p:txBody>
          <a:bodyPr lIns="91425" tIns="91425" rIns="91425" bIns="91425" anchor="ctr" anchorCtr="0"/>
          <a:lstStyle>
            <a:lvl1pPr marL="0" marR="0" lvl="0" indent="0" algn="r"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64" name="Shape 164"/>
          <p:cNvSpPr txBox="1">
            <a:spLocks noGrp="1"/>
          </p:cNvSpPr>
          <p:nvPr>
            <p:ph type="ftr" idx="11"/>
          </p:nvPr>
        </p:nvSpPr>
        <p:spPr>
          <a:xfrm>
            <a:off x="680320" y="5936187"/>
            <a:ext cx="6870660" cy="365125"/>
          </a:xfrm>
          <a:prstGeom prst="rect">
            <a:avLst/>
          </a:prstGeom>
          <a:noFill/>
          <a:ln>
            <a:noFill/>
          </a:ln>
        </p:spPr>
        <p:txBody>
          <a:bodyPr lIns="91425" tIns="91425" rIns="91425" bIns="91425" anchor="ctr" anchorCtr="0"/>
          <a:lstStyle>
            <a:lvl1pPr marL="0" marR="0" lvl="0" indent="0" algn="l"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65" name="Shape 165"/>
          <p:cNvSpPr txBox="1">
            <a:spLocks noGrp="1"/>
          </p:cNvSpPr>
          <p:nvPr>
            <p:ph type="sldNum" idx="12"/>
          </p:nvPr>
        </p:nvSpPr>
        <p:spPr>
          <a:xfrm>
            <a:off x="10729454" y="753227"/>
            <a:ext cx="1154150" cy="1090788"/>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CA" sz="3600">
                <a:solidFill>
                  <a:schemeClr val="lt1"/>
                </a:solidFill>
                <a:latin typeface="Trebuchet MS"/>
                <a:ea typeface="Trebuchet MS"/>
                <a:cs typeface="Trebuchet MS"/>
                <a:sym typeface="Trebuchet MS"/>
              </a:rPr>
              <a:t>‹#›</a:t>
            </a:fld>
            <a:endParaRPr lang="en-CA" sz="3600">
              <a:solidFill>
                <a:schemeClr val="lt1"/>
              </a:solidFill>
              <a:latin typeface="Trebuchet MS"/>
              <a:ea typeface="Trebuchet MS"/>
              <a:cs typeface="Trebuchet MS"/>
              <a:sym typeface="Trebuchet M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 Picture Column">
    <p:spTree>
      <p:nvGrpSpPr>
        <p:cNvPr id="1" name="Shape 166"/>
        <p:cNvGrpSpPr/>
        <p:nvPr/>
      </p:nvGrpSpPr>
      <p:grpSpPr>
        <a:xfrm>
          <a:off x="0" y="0"/>
          <a:ext cx="0" cy="0"/>
          <a:chOff x="0" y="0"/>
          <a:chExt cx="0" cy="0"/>
        </a:xfrm>
      </p:grpSpPr>
      <p:pic>
        <p:nvPicPr>
          <p:cNvPr id="167" name="Shape 167" descr="HD-ShadowLong.png"/>
          <p:cNvPicPr preferRelativeResize="0"/>
          <p:nvPr/>
        </p:nvPicPr>
        <p:blipFill rotWithShape="1">
          <a:blip r:embed="rId2">
            <a:alphaModFix/>
          </a:blip>
          <a:srcRect/>
          <a:stretch/>
        </p:blipFill>
        <p:spPr>
          <a:xfrm>
            <a:off x="0" y="1970240"/>
            <a:ext cx="10437812" cy="321163"/>
          </a:xfrm>
          <a:prstGeom prst="rect">
            <a:avLst/>
          </a:prstGeom>
          <a:noFill/>
          <a:ln>
            <a:noFill/>
          </a:ln>
        </p:spPr>
      </p:pic>
      <p:pic>
        <p:nvPicPr>
          <p:cNvPr id="168" name="Shape 168" descr="HD-ShadowShort.png"/>
          <p:cNvPicPr preferRelativeResize="0"/>
          <p:nvPr/>
        </p:nvPicPr>
        <p:blipFill rotWithShape="1">
          <a:blip r:embed="rId3">
            <a:alphaModFix/>
          </a:blip>
          <a:srcRect/>
          <a:stretch/>
        </p:blipFill>
        <p:spPr>
          <a:xfrm>
            <a:off x="10585825" y="1971233"/>
            <a:ext cx="1602997" cy="144269"/>
          </a:xfrm>
          <a:prstGeom prst="rect">
            <a:avLst/>
          </a:prstGeom>
          <a:noFill/>
          <a:ln>
            <a:noFill/>
          </a:ln>
        </p:spPr>
      </p:pic>
      <p:sp>
        <p:nvSpPr>
          <p:cNvPr id="169" name="Shape 169"/>
          <p:cNvSpPr/>
          <p:nvPr/>
        </p:nvSpPr>
        <p:spPr>
          <a:xfrm>
            <a:off x="0" y="609600"/>
            <a:ext cx="10437812" cy="1368198"/>
          </a:xfrm>
          <a:prstGeom prst="rect">
            <a:avLst/>
          </a:prstGeom>
          <a:solidFill>
            <a:srgbClr val="262626"/>
          </a:solidFill>
          <a:ln>
            <a:noFill/>
          </a:ln>
        </p:spPr>
        <p:txBody>
          <a:bodyPr lIns="91425" tIns="91425" rIns="91425" bIns="91425" anchor="ctr" anchorCtr="0">
            <a:noAutofit/>
          </a:bodyPr>
          <a:lstStyle/>
          <a:p>
            <a:pPr lvl="0">
              <a:spcBef>
                <a:spcPts val="0"/>
              </a:spcBef>
              <a:buNone/>
            </a:pPr>
            <a:endParaRPr/>
          </a:p>
        </p:txBody>
      </p:sp>
      <p:sp>
        <p:nvSpPr>
          <p:cNvPr id="170" name="Shape 170"/>
          <p:cNvSpPr/>
          <p:nvPr/>
        </p:nvSpPr>
        <p:spPr>
          <a:xfrm>
            <a:off x="10585827" y="609600"/>
            <a:ext cx="1602997" cy="136819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71" name="Shape 171"/>
          <p:cNvSpPr txBox="1">
            <a:spLocks noGrp="1"/>
          </p:cNvSpPr>
          <p:nvPr>
            <p:ph type="title"/>
          </p:nvPr>
        </p:nvSpPr>
        <p:spPr>
          <a:xfrm>
            <a:off x="680322" y="753227"/>
            <a:ext cx="9613859" cy="1080938"/>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2" name="Shape 172"/>
          <p:cNvSpPr txBox="1">
            <a:spLocks noGrp="1"/>
          </p:cNvSpPr>
          <p:nvPr>
            <p:ph type="body" idx="1"/>
          </p:nvPr>
        </p:nvSpPr>
        <p:spPr>
          <a:xfrm>
            <a:off x="680318" y="4297503"/>
            <a:ext cx="3049704" cy="57626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lt1"/>
              </a:buClr>
              <a:buFont typeface="Arial"/>
              <a:buNone/>
              <a:defRPr sz="24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2000" b="1"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800" b="1"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9pPr>
          </a:lstStyle>
          <a:p>
            <a:endParaRPr/>
          </a:p>
        </p:txBody>
      </p:sp>
      <p:sp>
        <p:nvSpPr>
          <p:cNvPr id="173" name="Shape 173"/>
          <p:cNvSpPr>
            <a:spLocks noGrp="1"/>
          </p:cNvSpPr>
          <p:nvPr>
            <p:ph type="pic" idx="2"/>
          </p:nvPr>
        </p:nvSpPr>
        <p:spPr>
          <a:xfrm>
            <a:off x="680318" y="2336873"/>
            <a:ext cx="3049704" cy="1524000"/>
          </a:xfrm>
          <a:prstGeom prst="roundRect">
            <a:avLst>
              <a:gd name="adj" fmla="val 0"/>
            </a:avLst>
          </a:prstGeom>
          <a:noFill/>
          <a:ln>
            <a:noFill/>
          </a:ln>
          <a:effectLst>
            <a:outerShdw blurRad="50799" dist="50800" dir="5400000" algn="tl" rotWithShape="0">
              <a:srgbClr val="000000">
                <a:alpha val="42745"/>
              </a:srgbClr>
            </a:outerShdw>
          </a:effectLst>
        </p:spPr>
        <p:txBody>
          <a:bodyPr lIns="91425" tIns="91425" rIns="91425" bIns="91425" anchor="t" anchorCtr="0"/>
          <a:lstStyle>
            <a:lvl1pPr marL="0" marR="0" lvl="0" indent="0" algn="ctr" rtl="0">
              <a:lnSpc>
                <a:spcPct val="90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9pPr>
          </a:lstStyle>
          <a:p>
            <a:endParaRPr/>
          </a:p>
        </p:txBody>
      </p:sp>
      <p:sp>
        <p:nvSpPr>
          <p:cNvPr id="174" name="Shape 174"/>
          <p:cNvSpPr txBox="1">
            <a:spLocks noGrp="1"/>
          </p:cNvSpPr>
          <p:nvPr>
            <p:ph type="body" idx="3"/>
          </p:nvPr>
        </p:nvSpPr>
        <p:spPr>
          <a:xfrm>
            <a:off x="680318" y="4873764"/>
            <a:ext cx="3049704" cy="1062422"/>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lt1"/>
              </a:buClr>
              <a:buFont typeface="Arial"/>
              <a:buNone/>
              <a:defRPr sz="14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1200" b="0"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9pPr>
          </a:lstStyle>
          <a:p>
            <a:endParaRPr/>
          </a:p>
        </p:txBody>
      </p:sp>
      <p:sp>
        <p:nvSpPr>
          <p:cNvPr id="175" name="Shape 175"/>
          <p:cNvSpPr txBox="1">
            <a:spLocks noGrp="1"/>
          </p:cNvSpPr>
          <p:nvPr>
            <p:ph type="body" idx="4"/>
          </p:nvPr>
        </p:nvSpPr>
        <p:spPr>
          <a:xfrm>
            <a:off x="3945471" y="4297503"/>
            <a:ext cx="3063240" cy="57626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lt1"/>
              </a:buClr>
              <a:buFont typeface="Arial"/>
              <a:buNone/>
              <a:defRPr sz="24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2000" b="1"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800" b="1"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9pPr>
          </a:lstStyle>
          <a:p>
            <a:endParaRPr/>
          </a:p>
        </p:txBody>
      </p:sp>
      <p:sp>
        <p:nvSpPr>
          <p:cNvPr id="176" name="Shape 176"/>
          <p:cNvSpPr>
            <a:spLocks noGrp="1"/>
          </p:cNvSpPr>
          <p:nvPr>
            <p:ph type="pic" idx="5"/>
          </p:nvPr>
        </p:nvSpPr>
        <p:spPr>
          <a:xfrm>
            <a:off x="3945469" y="2336873"/>
            <a:ext cx="3063240" cy="1524000"/>
          </a:xfrm>
          <a:prstGeom prst="roundRect">
            <a:avLst>
              <a:gd name="adj" fmla="val 0"/>
            </a:avLst>
          </a:prstGeom>
          <a:noFill/>
          <a:ln>
            <a:noFill/>
          </a:ln>
          <a:effectLst>
            <a:outerShdw blurRad="50799" dist="50800" dir="5400000" algn="tl" rotWithShape="0">
              <a:srgbClr val="000000">
                <a:alpha val="42745"/>
              </a:srgbClr>
            </a:outerShdw>
          </a:effectLst>
        </p:spPr>
        <p:txBody>
          <a:bodyPr lIns="91425" tIns="91425" rIns="91425" bIns="91425" anchor="t" anchorCtr="0"/>
          <a:lstStyle>
            <a:lvl1pPr marL="0" marR="0" lvl="0" indent="0" algn="ctr" rtl="0">
              <a:lnSpc>
                <a:spcPct val="90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9pPr>
          </a:lstStyle>
          <a:p>
            <a:endParaRPr/>
          </a:p>
        </p:txBody>
      </p:sp>
      <p:sp>
        <p:nvSpPr>
          <p:cNvPr id="177" name="Shape 177"/>
          <p:cNvSpPr txBox="1">
            <a:spLocks noGrp="1"/>
          </p:cNvSpPr>
          <p:nvPr>
            <p:ph type="body" idx="6"/>
          </p:nvPr>
        </p:nvSpPr>
        <p:spPr>
          <a:xfrm>
            <a:off x="3944117" y="4873764"/>
            <a:ext cx="3067296" cy="1062422"/>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lt1"/>
              </a:buClr>
              <a:buFont typeface="Arial"/>
              <a:buNone/>
              <a:defRPr sz="14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1200" b="0"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9pPr>
          </a:lstStyle>
          <a:p>
            <a:endParaRPr/>
          </a:p>
        </p:txBody>
      </p:sp>
      <p:sp>
        <p:nvSpPr>
          <p:cNvPr id="178" name="Shape 178"/>
          <p:cNvSpPr txBox="1">
            <a:spLocks noGrp="1"/>
          </p:cNvSpPr>
          <p:nvPr>
            <p:ph type="body" idx="7"/>
          </p:nvPr>
        </p:nvSpPr>
        <p:spPr>
          <a:xfrm>
            <a:off x="7230678" y="4297503"/>
            <a:ext cx="3063505" cy="57626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lt1"/>
              </a:buClr>
              <a:buFont typeface="Arial"/>
              <a:buNone/>
              <a:defRPr sz="24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2000" b="1"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800" b="1"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9pPr>
          </a:lstStyle>
          <a:p>
            <a:endParaRPr/>
          </a:p>
        </p:txBody>
      </p:sp>
      <p:sp>
        <p:nvSpPr>
          <p:cNvPr id="179" name="Shape 179"/>
          <p:cNvSpPr>
            <a:spLocks noGrp="1"/>
          </p:cNvSpPr>
          <p:nvPr>
            <p:ph type="pic" idx="8"/>
          </p:nvPr>
        </p:nvSpPr>
        <p:spPr>
          <a:xfrm>
            <a:off x="7230677" y="2336873"/>
            <a:ext cx="3063505" cy="1524000"/>
          </a:xfrm>
          <a:prstGeom prst="roundRect">
            <a:avLst>
              <a:gd name="adj" fmla="val 0"/>
            </a:avLst>
          </a:prstGeom>
          <a:noFill/>
          <a:ln>
            <a:noFill/>
          </a:ln>
          <a:effectLst>
            <a:outerShdw blurRad="50799" dist="50800" dir="5400000" algn="tl" rotWithShape="0">
              <a:srgbClr val="000000">
                <a:alpha val="42745"/>
              </a:srgbClr>
            </a:outerShdw>
          </a:effectLst>
        </p:spPr>
        <p:txBody>
          <a:bodyPr lIns="91425" tIns="91425" rIns="91425" bIns="91425" anchor="t" anchorCtr="0"/>
          <a:lstStyle>
            <a:lvl1pPr marL="0" marR="0" lvl="0" indent="0" algn="ctr" rtl="0">
              <a:lnSpc>
                <a:spcPct val="90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9pPr>
          </a:lstStyle>
          <a:p>
            <a:endParaRPr/>
          </a:p>
        </p:txBody>
      </p:sp>
      <p:sp>
        <p:nvSpPr>
          <p:cNvPr id="180" name="Shape 180"/>
          <p:cNvSpPr txBox="1">
            <a:spLocks noGrp="1"/>
          </p:cNvSpPr>
          <p:nvPr>
            <p:ph type="body" idx="9"/>
          </p:nvPr>
        </p:nvSpPr>
        <p:spPr>
          <a:xfrm>
            <a:off x="7230553" y="4873762"/>
            <a:ext cx="3067563" cy="1062422"/>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lt1"/>
              </a:buClr>
              <a:buFont typeface="Arial"/>
              <a:buNone/>
              <a:defRPr sz="14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1200" b="0"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900" b="0" i="0" u="none" strike="noStrike" cap="none">
                <a:solidFill>
                  <a:schemeClr val="lt1"/>
                </a:solidFill>
                <a:latin typeface="Trebuchet MS"/>
                <a:ea typeface="Trebuchet MS"/>
                <a:cs typeface="Trebuchet MS"/>
                <a:sym typeface="Trebuchet MS"/>
              </a:defRPr>
            </a:lvl9pPr>
          </a:lstStyle>
          <a:p>
            <a:endParaRPr/>
          </a:p>
        </p:txBody>
      </p:sp>
      <p:sp>
        <p:nvSpPr>
          <p:cNvPr id="181" name="Shape 181"/>
          <p:cNvSpPr txBox="1">
            <a:spLocks noGrp="1"/>
          </p:cNvSpPr>
          <p:nvPr>
            <p:ph type="dt" idx="10"/>
          </p:nvPr>
        </p:nvSpPr>
        <p:spPr>
          <a:xfrm>
            <a:off x="7550981" y="5936187"/>
            <a:ext cx="2743199" cy="365125"/>
          </a:xfrm>
          <a:prstGeom prst="rect">
            <a:avLst/>
          </a:prstGeom>
          <a:noFill/>
          <a:ln>
            <a:noFill/>
          </a:ln>
        </p:spPr>
        <p:txBody>
          <a:bodyPr lIns="91425" tIns="91425" rIns="91425" bIns="91425" anchor="ctr" anchorCtr="0"/>
          <a:lstStyle>
            <a:lvl1pPr marL="0" marR="0" lvl="0" indent="0" algn="r"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82" name="Shape 182"/>
          <p:cNvSpPr txBox="1">
            <a:spLocks noGrp="1"/>
          </p:cNvSpPr>
          <p:nvPr>
            <p:ph type="ftr" idx="11"/>
          </p:nvPr>
        </p:nvSpPr>
        <p:spPr>
          <a:xfrm>
            <a:off x="680320" y="5936187"/>
            <a:ext cx="6870660" cy="365125"/>
          </a:xfrm>
          <a:prstGeom prst="rect">
            <a:avLst/>
          </a:prstGeom>
          <a:noFill/>
          <a:ln>
            <a:noFill/>
          </a:ln>
        </p:spPr>
        <p:txBody>
          <a:bodyPr lIns="91425" tIns="91425" rIns="91425" bIns="91425" anchor="ctr" anchorCtr="0"/>
          <a:lstStyle>
            <a:lvl1pPr marL="0" marR="0" lvl="0" indent="0" algn="l"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83" name="Shape 183"/>
          <p:cNvSpPr txBox="1">
            <a:spLocks noGrp="1"/>
          </p:cNvSpPr>
          <p:nvPr>
            <p:ph type="sldNum" idx="12"/>
          </p:nvPr>
        </p:nvSpPr>
        <p:spPr>
          <a:xfrm>
            <a:off x="10729454" y="753227"/>
            <a:ext cx="1154150" cy="1090788"/>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CA" sz="3600">
                <a:solidFill>
                  <a:schemeClr val="lt1"/>
                </a:solidFill>
                <a:latin typeface="Trebuchet MS"/>
                <a:ea typeface="Trebuchet MS"/>
                <a:cs typeface="Trebuchet MS"/>
                <a:sym typeface="Trebuchet MS"/>
              </a:rPr>
              <a:t>‹#›</a:t>
            </a:fld>
            <a:endParaRPr lang="en-CA" sz="3600">
              <a:solidFill>
                <a:schemeClr val="lt1"/>
              </a:solidFill>
              <a:latin typeface="Trebuchet MS"/>
              <a:ea typeface="Trebuchet MS"/>
              <a:cs typeface="Trebuchet MS"/>
              <a:sym typeface="Trebuchet M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84"/>
        <p:cNvGrpSpPr/>
        <p:nvPr/>
      </p:nvGrpSpPr>
      <p:grpSpPr>
        <a:xfrm>
          <a:off x="0" y="0"/>
          <a:ext cx="0" cy="0"/>
          <a:chOff x="0" y="0"/>
          <a:chExt cx="0" cy="0"/>
        </a:xfrm>
      </p:grpSpPr>
      <p:pic>
        <p:nvPicPr>
          <p:cNvPr id="185" name="Shape 185" descr="HD-ShadowLong.png"/>
          <p:cNvPicPr preferRelativeResize="0"/>
          <p:nvPr/>
        </p:nvPicPr>
        <p:blipFill rotWithShape="1">
          <a:blip r:embed="rId2">
            <a:alphaModFix/>
          </a:blip>
          <a:srcRect/>
          <a:stretch/>
        </p:blipFill>
        <p:spPr>
          <a:xfrm>
            <a:off x="0" y="1970240"/>
            <a:ext cx="10437812" cy="321163"/>
          </a:xfrm>
          <a:prstGeom prst="rect">
            <a:avLst/>
          </a:prstGeom>
          <a:noFill/>
          <a:ln>
            <a:noFill/>
          </a:ln>
        </p:spPr>
      </p:pic>
      <p:pic>
        <p:nvPicPr>
          <p:cNvPr id="186" name="Shape 186" descr="HD-ShadowShort.png"/>
          <p:cNvPicPr preferRelativeResize="0"/>
          <p:nvPr/>
        </p:nvPicPr>
        <p:blipFill rotWithShape="1">
          <a:blip r:embed="rId3">
            <a:alphaModFix/>
          </a:blip>
          <a:srcRect/>
          <a:stretch/>
        </p:blipFill>
        <p:spPr>
          <a:xfrm>
            <a:off x="10585825" y="1971233"/>
            <a:ext cx="1602997" cy="144269"/>
          </a:xfrm>
          <a:prstGeom prst="rect">
            <a:avLst/>
          </a:prstGeom>
          <a:noFill/>
          <a:ln>
            <a:noFill/>
          </a:ln>
        </p:spPr>
      </p:pic>
      <p:sp>
        <p:nvSpPr>
          <p:cNvPr id="187" name="Shape 187"/>
          <p:cNvSpPr/>
          <p:nvPr/>
        </p:nvSpPr>
        <p:spPr>
          <a:xfrm>
            <a:off x="0" y="609600"/>
            <a:ext cx="10437812" cy="1368198"/>
          </a:xfrm>
          <a:prstGeom prst="rect">
            <a:avLst/>
          </a:prstGeom>
          <a:solidFill>
            <a:srgbClr val="262626"/>
          </a:solidFill>
          <a:ln>
            <a:noFill/>
          </a:ln>
        </p:spPr>
        <p:txBody>
          <a:bodyPr lIns="91425" tIns="91425" rIns="91425" bIns="91425" anchor="ctr" anchorCtr="0">
            <a:noAutofit/>
          </a:bodyPr>
          <a:lstStyle/>
          <a:p>
            <a:pPr lvl="0">
              <a:spcBef>
                <a:spcPts val="0"/>
              </a:spcBef>
              <a:buNone/>
            </a:pPr>
            <a:endParaRPr/>
          </a:p>
        </p:txBody>
      </p:sp>
      <p:sp>
        <p:nvSpPr>
          <p:cNvPr id="188" name="Shape 188"/>
          <p:cNvSpPr/>
          <p:nvPr/>
        </p:nvSpPr>
        <p:spPr>
          <a:xfrm>
            <a:off x="10585827" y="609600"/>
            <a:ext cx="1602997" cy="136819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89" name="Shape 189"/>
          <p:cNvSpPr txBox="1">
            <a:spLocks noGrp="1"/>
          </p:cNvSpPr>
          <p:nvPr>
            <p:ph type="title"/>
          </p:nvPr>
        </p:nvSpPr>
        <p:spPr>
          <a:xfrm>
            <a:off x="680320" y="753227"/>
            <a:ext cx="9613861" cy="1080938"/>
          </a:xfrm>
          <a:prstGeom prst="rect">
            <a:avLst/>
          </a:prstGeom>
          <a:noFill/>
          <a:ln>
            <a:noFill/>
          </a:ln>
        </p:spPr>
        <p:txBody>
          <a:bodyPr lIns="91425" tIns="91425" rIns="91425" bIns="91425" anchor="ctr" anchorCtr="0"/>
          <a:lstStyle>
            <a:lvl1pPr marL="0" marR="0" lvl="0" indent="0" algn="r" rtl="0">
              <a:lnSpc>
                <a:spcPct val="90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0" name="Shape 190"/>
          <p:cNvSpPr txBox="1">
            <a:spLocks noGrp="1"/>
          </p:cNvSpPr>
          <p:nvPr>
            <p:ph type="body" idx="1"/>
          </p:nvPr>
        </p:nvSpPr>
        <p:spPr>
          <a:xfrm rot="5400000">
            <a:off x="3687593" y="-670399"/>
            <a:ext cx="3599316" cy="9613861"/>
          </a:xfrm>
          <a:prstGeom prst="rect">
            <a:avLst/>
          </a:prstGeom>
          <a:noFill/>
          <a:ln>
            <a:noFill/>
          </a:ln>
        </p:spPr>
        <p:txBody>
          <a:bodyPr lIns="91425" tIns="91425" rIns="91425" bIns="91425" anchor="t" anchorCtr="0"/>
          <a:lstStyle>
            <a:lvl1pPr marL="228600" marR="0" lvl="0" indent="-76200" algn="l" rtl="0">
              <a:lnSpc>
                <a:spcPct val="90000"/>
              </a:lnSpc>
              <a:spcBef>
                <a:spcPts val="1000"/>
              </a:spcBef>
              <a:buClr>
                <a:schemeClr val="lt1"/>
              </a:buClr>
              <a:buSzPct val="100000"/>
              <a:buFont typeface="Arial"/>
              <a:buChar char="•"/>
              <a:defRPr sz="2400" b="0" i="0" u="none" strike="noStrike" cap="none">
                <a:solidFill>
                  <a:schemeClr val="lt1"/>
                </a:solidFill>
                <a:latin typeface="Trebuchet MS"/>
                <a:ea typeface="Trebuchet MS"/>
                <a:cs typeface="Trebuchet MS"/>
                <a:sym typeface="Trebuchet MS"/>
              </a:defRPr>
            </a:lvl1pPr>
            <a:lvl2pPr marL="685800" marR="0" lvl="1" indent="-101600" algn="l" rtl="0">
              <a:lnSpc>
                <a:spcPct val="90000"/>
              </a:lnSpc>
              <a:spcBef>
                <a:spcPts val="500"/>
              </a:spcBef>
              <a:buClr>
                <a:schemeClr val="lt1"/>
              </a:buClr>
              <a:buSzPct val="100000"/>
              <a:buFont typeface="Arial"/>
              <a:buChar char="•"/>
              <a:defRPr sz="2000" b="0" i="0" u="none" strike="noStrike" cap="none">
                <a:solidFill>
                  <a:schemeClr val="lt1"/>
                </a:solidFill>
                <a:latin typeface="Trebuchet MS"/>
                <a:ea typeface="Trebuchet MS"/>
                <a:cs typeface="Trebuchet MS"/>
                <a:sym typeface="Trebuchet MS"/>
              </a:defRPr>
            </a:lvl2pPr>
            <a:lvl3pPr marL="1143000" marR="0" lvl="2" indent="-114300" algn="l" rtl="0">
              <a:lnSpc>
                <a:spcPct val="90000"/>
              </a:lnSpc>
              <a:spcBef>
                <a:spcPts val="500"/>
              </a:spcBef>
              <a:buClr>
                <a:schemeClr val="lt1"/>
              </a:buClr>
              <a:buSzPct val="100000"/>
              <a:buFont typeface="Arial"/>
              <a:buChar char="•"/>
              <a:defRPr sz="1800" b="0" i="0" u="none" strike="noStrike" cap="none">
                <a:solidFill>
                  <a:schemeClr val="lt1"/>
                </a:solidFill>
                <a:latin typeface="Trebuchet MS"/>
                <a:ea typeface="Trebuchet MS"/>
                <a:cs typeface="Trebuchet MS"/>
                <a:sym typeface="Trebuchet MS"/>
              </a:defRPr>
            </a:lvl3pPr>
            <a:lvl4pPr marL="1600200" marR="0" lvl="3" indent="-127000" algn="l" rtl="0">
              <a:lnSpc>
                <a:spcPct val="90000"/>
              </a:lnSpc>
              <a:spcBef>
                <a:spcPts val="500"/>
              </a:spcBef>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4pPr>
            <a:lvl5pPr marL="2057400" marR="0" lvl="4" indent="-127000" algn="l" rtl="0">
              <a:lnSpc>
                <a:spcPct val="90000"/>
              </a:lnSpc>
              <a:spcBef>
                <a:spcPts val="500"/>
              </a:spcBef>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5pPr>
            <a:lvl6pPr marL="2514600" marR="0" lvl="5"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6pPr>
            <a:lvl7pPr marL="2971800" marR="0" lvl="6"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7pPr>
            <a:lvl8pPr marL="3429000" marR="0" lvl="7"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8pPr>
            <a:lvl9pPr marL="3886200" marR="0" lvl="8"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9pPr>
          </a:lstStyle>
          <a:p>
            <a:endParaRPr/>
          </a:p>
        </p:txBody>
      </p:sp>
      <p:sp>
        <p:nvSpPr>
          <p:cNvPr id="191" name="Shape 191"/>
          <p:cNvSpPr txBox="1">
            <a:spLocks noGrp="1"/>
          </p:cNvSpPr>
          <p:nvPr>
            <p:ph type="dt" idx="10"/>
          </p:nvPr>
        </p:nvSpPr>
        <p:spPr>
          <a:xfrm>
            <a:off x="7550981" y="5936187"/>
            <a:ext cx="2743199" cy="365125"/>
          </a:xfrm>
          <a:prstGeom prst="rect">
            <a:avLst/>
          </a:prstGeom>
          <a:noFill/>
          <a:ln>
            <a:noFill/>
          </a:ln>
        </p:spPr>
        <p:txBody>
          <a:bodyPr lIns="91425" tIns="91425" rIns="91425" bIns="91425" anchor="ctr" anchorCtr="0"/>
          <a:lstStyle>
            <a:lvl1pPr marL="0" marR="0" lvl="0" indent="0" algn="r"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92" name="Shape 192"/>
          <p:cNvSpPr txBox="1">
            <a:spLocks noGrp="1"/>
          </p:cNvSpPr>
          <p:nvPr>
            <p:ph type="ftr" idx="11"/>
          </p:nvPr>
        </p:nvSpPr>
        <p:spPr>
          <a:xfrm>
            <a:off x="680320" y="5936187"/>
            <a:ext cx="6870660" cy="365125"/>
          </a:xfrm>
          <a:prstGeom prst="rect">
            <a:avLst/>
          </a:prstGeom>
          <a:noFill/>
          <a:ln>
            <a:noFill/>
          </a:ln>
        </p:spPr>
        <p:txBody>
          <a:bodyPr lIns="91425" tIns="91425" rIns="91425" bIns="91425" anchor="ctr" anchorCtr="0"/>
          <a:lstStyle>
            <a:lvl1pPr marL="0" marR="0" lvl="0" indent="0" algn="l"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93" name="Shape 193"/>
          <p:cNvSpPr txBox="1">
            <a:spLocks noGrp="1"/>
          </p:cNvSpPr>
          <p:nvPr>
            <p:ph type="sldNum" idx="12"/>
          </p:nvPr>
        </p:nvSpPr>
        <p:spPr>
          <a:xfrm>
            <a:off x="10729454" y="753227"/>
            <a:ext cx="1154150" cy="1090788"/>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CA" sz="3600">
                <a:solidFill>
                  <a:schemeClr val="lt1"/>
                </a:solidFill>
                <a:latin typeface="Trebuchet MS"/>
                <a:ea typeface="Trebuchet MS"/>
                <a:cs typeface="Trebuchet MS"/>
                <a:sym typeface="Trebuchet MS"/>
              </a:rPr>
              <a:t>‹#›</a:t>
            </a:fld>
            <a:endParaRPr lang="en-CA" sz="3600">
              <a:solidFill>
                <a:schemeClr val="lt1"/>
              </a:solidFill>
              <a:latin typeface="Trebuchet MS"/>
              <a:ea typeface="Trebuchet MS"/>
              <a:cs typeface="Trebuchet MS"/>
              <a:sym typeface="Trebuchet M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94"/>
        <p:cNvGrpSpPr/>
        <p:nvPr/>
      </p:nvGrpSpPr>
      <p:grpSpPr>
        <a:xfrm>
          <a:off x="0" y="0"/>
          <a:ext cx="0" cy="0"/>
          <a:chOff x="0" y="0"/>
          <a:chExt cx="0" cy="0"/>
        </a:xfrm>
      </p:grpSpPr>
      <p:sp>
        <p:nvSpPr>
          <p:cNvPr id="195" name="Shape 195"/>
          <p:cNvSpPr/>
          <p:nvPr/>
        </p:nvSpPr>
        <p:spPr>
          <a:xfrm rot="5400000">
            <a:off x="8116207" y="1869394"/>
            <a:ext cx="5106987" cy="1368198"/>
          </a:xfrm>
          <a:prstGeom prst="rect">
            <a:avLst/>
          </a:prstGeom>
          <a:solidFill>
            <a:srgbClr val="262626"/>
          </a:solidFill>
          <a:ln>
            <a:noFill/>
          </a:ln>
        </p:spPr>
        <p:txBody>
          <a:bodyPr lIns="91425" tIns="91425" rIns="91425" bIns="91425" anchor="ctr" anchorCtr="0">
            <a:noAutofit/>
          </a:bodyPr>
          <a:lstStyle/>
          <a:p>
            <a:pPr lvl="0">
              <a:spcBef>
                <a:spcPts val="0"/>
              </a:spcBef>
              <a:buNone/>
            </a:pPr>
            <a:endParaRPr/>
          </a:p>
        </p:txBody>
      </p:sp>
      <p:sp>
        <p:nvSpPr>
          <p:cNvPr id="196" name="Shape 196"/>
          <p:cNvSpPr/>
          <p:nvPr/>
        </p:nvSpPr>
        <p:spPr>
          <a:xfrm rot="5400000">
            <a:off x="9868201" y="5372402"/>
            <a:ext cx="1602997" cy="136819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97" name="Shape 197"/>
          <p:cNvSpPr txBox="1">
            <a:spLocks noGrp="1"/>
          </p:cNvSpPr>
          <p:nvPr>
            <p:ph type="title"/>
          </p:nvPr>
        </p:nvSpPr>
        <p:spPr>
          <a:xfrm rot="5400000">
            <a:off x="8489251" y="2249575"/>
            <a:ext cx="4353759" cy="1073801"/>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8" name="Shape 198"/>
          <p:cNvSpPr txBox="1">
            <a:spLocks noGrp="1"/>
          </p:cNvSpPr>
          <p:nvPr>
            <p:ph type="body" idx="1"/>
          </p:nvPr>
        </p:nvSpPr>
        <p:spPr>
          <a:xfrm rot="5400000">
            <a:off x="2452029" y="-1162110"/>
            <a:ext cx="5326588" cy="8870003"/>
          </a:xfrm>
          <a:prstGeom prst="rect">
            <a:avLst/>
          </a:prstGeom>
          <a:noFill/>
          <a:ln>
            <a:noFill/>
          </a:ln>
        </p:spPr>
        <p:txBody>
          <a:bodyPr lIns="91425" tIns="91425" rIns="91425" bIns="91425" anchor="t" anchorCtr="0"/>
          <a:lstStyle>
            <a:lvl1pPr marL="228600" marR="0" lvl="0" indent="-76200" algn="l" rtl="0">
              <a:lnSpc>
                <a:spcPct val="90000"/>
              </a:lnSpc>
              <a:spcBef>
                <a:spcPts val="1000"/>
              </a:spcBef>
              <a:buClr>
                <a:schemeClr val="lt1"/>
              </a:buClr>
              <a:buSzPct val="100000"/>
              <a:buFont typeface="Arial"/>
              <a:buChar char="•"/>
              <a:defRPr sz="2400" b="0" i="0" u="none" strike="noStrike" cap="none">
                <a:solidFill>
                  <a:schemeClr val="lt1"/>
                </a:solidFill>
                <a:latin typeface="Trebuchet MS"/>
                <a:ea typeface="Trebuchet MS"/>
                <a:cs typeface="Trebuchet MS"/>
                <a:sym typeface="Trebuchet MS"/>
              </a:defRPr>
            </a:lvl1pPr>
            <a:lvl2pPr marL="685800" marR="0" lvl="1" indent="-101600" algn="l" rtl="0">
              <a:lnSpc>
                <a:spcPct val="90000"/>
              </a:lnSpc>
              <a:spcBef>
                <a:spcPts val="500"/>
              </a:spcBef>
              <a:buClr>
                <a:schemeClr val="lt1"/>
              </a:buClr>
              <a:buSzPct val="100000"/>
              <a:buFont typeface="Arial"/>
              <a:buChar char="•"/>
              <a:defRPr sz="2000" b="0" i="0" u="none" strike="noStrike" cap="none">
                <a:solidFill>
                  <a:schemeClr val="lt1"/>
                </a:solidFill>
                <a:latin typeface="Trebuchet MS"/>
                <a:ea typeface="Trebuchet MS"/>
                <a:cs typeface="Trebuchet MS"/>
                <a:sym typeface="Trebuchet MS"/>
              </a:defRPr>
            </a:lvl2pPr>
            <a:lvl3pPr marL="1143000" marR="0" lvl="2" indent="-114300" algn="l" rtl="0">
              <a:lnSpc>
                <a:spcPct val="90000"/>
              </a:lnSpc>
              <a:spcBef>
                <a:spcPts val="500"/>
              </a:spcBef>
              <a:buClr>
                <a:schemeClr val="lt1"/>
              </a:buClr>
              <a:buSzPct val="100000"/>
              <a:buFont typeface="Arial"/>
              <a:buChar char="•"/>
              <a:defRPr sz="1800" b="0" i="0" u="none" strike="noStrike" cap="none">
                <a:solidFill>
                  <a:schemeClr val="lt1"/>
                </a:solidFill>
                <a:latin typeface="Trebuchet MS"/>
                <a:ea typeface="Trebuchet MS"/>
                <a:cs typeface="Trebuchet MS"/>
                <a:sym typeface="Trebuchet MS"/>
              </a:defRPr>
            </a:lvl3pPr>
            <a:lvl4pPr marL="1600200" marR="0" lvl="3" indent="-127000" algn="l" rtl="0">
              <a:lnSpc>
                <a:spcPct val="90000"/>
              </a:lnSpc>
              <a:spcBef>
                <a:spcPts val="500"/>
              </a:spcBef>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4pPr>
            <a:lvl5pPr marL="2057400" marR="0" lvl="4" indent="-127000" algn="l" rtl="0">
              <a:lnSpc>
                <a:spcPct val="90000"/>
              </a:lnSpc>
              <a:spcBef>
                <a:spcPts val="500"/>
              </a:spcBef>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5pPr>
            <a:lvl6pPr marL="2514600" marR="0" lvl="5"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6pPr>
            <a:lvl7pPr marL="2971800" marR="0" lvl="6"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7pPr>
            <a:lvl8pPr marL="3429000" marR="0" lvl="7"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8pPr>
            <a:lvl9pPr marL="3886200" marR="0" lvl="8"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9pPr>
          </a:lstStyle>
          <a:p>
            <a:endParaRPr/>
          </a:p>
        </p:txBody>
      </p:sp>
      <p:sp>
        <p:nvSpPr>
          <p:cNvPr id="199" name="Shape 199"/>
          <p:cNvSpPr txBox="1">
            <a:spLocks noGrp="1"/>
          </p:cNvSpPr>
          <p:nvPr>
            <p:ph type="dt" idx="10"/>
          </p:nvPr>
        </p:nvSpPr>
        <p:spPr>
          <a:xfrm>
            <a:off x="6807125" y="5936187"/>
            <a:ext cx="2743199" cy="365125"/>
          </a:xfrm>
          <a:prstGeom prst="rect">
            <a:avLst/>
          </a:prstGeom>
          <a:noFill/>
          <a:ln>
            <a:noFill/>
          </a:ln>
        </p:spPr>
        <p:txBody>
          <a:bodyPr lIns="91425" tIns="91425" rIns="91425" bIns="91425" anchor="ctr" anchorCtr="0"/>
          <a:lstStyle>
            <a:lvl1pPr marL="0" marR="0" lvl="0" indent="0" algn="r"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00" name="Shape 200"/>
          <p:cNvSpPr txBox="1">
            <a:spLocks noGrp="1"/>
          </p:cNvSpPr>
          <p:nvPr>
            <p:ph type="ftr" idx="11"/>
          </p:nvPr>
        </p:nvSpPr>
        <p:spPr>
          <a:xfrm>
            <a:off x="680320" y="5936187"/>
            <a:ext cx="6126804" cy="365125"/>
          </a:xfrm>
          <a:prstGeom prst="rect">
            <a:avLst/>
          </a:prstGeom>
          <a:noFill/>
          <a:ln>
            <a:noFill/>
          </a:ln>
        </p:spPr>
        <p:txBody>
          <a:bodyPr lIns="91425" tIns="91425" rIns="91425" bIns="91425" anchor="ctr" anchorCtr="0"/>
          <a:lstStyle>
            <a:lvl1pPr marL="0" marR="0" lvl="0" indent="0" algn="l"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01" name="Shape 201"/>
          <p:cNvSpPr txBox="1">
            <a:spLocks noGrp="1"/>
          </p:cNvSpPr>
          <p:nvPr>
            <p:ph type="sldNum" idx="12"/>
          </p:nvPr>
        </p:nvSpPr>
        <p:spPr>
          <a:xfrm>
            <a:off x="10097550" y="5398632"/>
            <a:ext cx="1154150" cy="109078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fld id="{00000000-1234-1234-1234-123412341234}" type="slidenum">
              <a:rPr lang="en-CA" sz="3600">
                <a:solidFill>
                  <a:schemeClr val="lt1"/>
                </a:solidFill>
                <a:latin typeface="Trebuchet MS"/>
                <a:ea typeface="Trebuchet MS"/>
                <a:cs typeface="Trebuchet MS"/>
                <a:sym typeface="Trebuchet MS"/>
              </a:rPr>
              <a:t>‹#›</a:t>
            </a:fld>
            <a:endParaRPr lang="en-CA" sz="3600">
              <a:solidFill>
                <a:schemeClr val="lt1"/>
              </a:solidFill>
              <a:latin typeface="Trebuchet MS"/>
              <a:ea typeface="Trebuchet MS"/>
              <a:cs typeface="Trebuchet MS"/>
              <a:sym typeface="Trebuchet M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pic>
        <p:nvPicPr>
          <p:cNvPr id="27" name="Shape 27" descr="HD-ShadowLong.png"/>
          <p:cNvPicPr preferRelativeResize="0"/>
          <p:nvPr/>
        </p:nvPicPr>
        <p:blipFill rotWithShape="1">
          <a:blip r:embed="rId2">
            <a:alphaModFix/>
          </a:blip>
          <a:srcRect/>
          <a:stretch/>
        </p:blipFill>
        <p:spPr>
          <a:xfrm>
            <a:off x="0" y="1970240"/>
            <a:ext cx="10437812" cy="321163"/>
          </a:xfrm>
          <a:prstGeom prst="rect">
            <a:avLst/>
          </a:prstGeom>
          <a:noFill/>
          <a:ln>
            <a:noFill/>
          </a:ln>
        </p:spPr>
      </p:pic>
      <p:pic>
        <p:nvPicPr>
          <p:cNvPr id="28" name="Shape 28" descr="HD-ShadowShort.png"/>
          <p:cNvPicPr preferRelativeResize="0"/>
          <p:nvPr/>
        </p:nvPicPr>
        <p:blipFill rotWithShape="1">
          <a:blip r:embed="rId3">
            <a:alphaModFix/>
          </a:blip>
          <a:srcRect/>
          <a:stretch/>
        </p:blipFill>
        <p:spPr>
          <a:xfrm>
            <a:off x="10585825" y="1971233"/>
            <a:ext cx="1602997" cy="144269"/>
          </a:xfrm>
          <a:prstGeom prst="rect">
            <a:avLst/>
          </a:prstGeom>
          <a:noFill/>
          <a:ln>
            <a:noFill/>
          </a:ln>
        </p:spPr>
      </p:pic>
      <p:sp>
        <p:nvSpPr>
          <p:cNvPr id="29" name="Shape 29"/>
          <p:cNvSpPr/>
          <p:nvPr/>
        </p:nvSpPr>
        <p:spPr>
          <a:xfrm>
            <a:off x="0" y="609600"/>
            <a:ext cx="10437812" cy="1368198"/>
          </a:xfrm>
          <a:prstGeom prst="rect">
            <a:avLst/>
          </a:prstGeom>
          <a:solidFill>
            <a:srgbClr val="262626"/>
          </a:solidFill>
          <a:ln>
            <a:noFill/>
          </a:ln>
        </p:spPr>
        <p:txBody>
          <a:bodyPr lIns="91425" tIns="91425" rIns="91425" bIns="91425" anchor="ctr" anchorCtr="0">
            <a:noAutofit/>
          </a:bodyPr>
          <a:lstStyle/>
          <a:p>
            <a:pPr lvl="0">
              <a:spcBef>
                <a:spcPts val="0"/>
              </a:spcBef>
              <a:buNone/>
            </a:pPr>
            <a:endParaRPr/>
          </a:p>
        </p:txBody>
      </p:sp>
      <p:sp>
        <p:nvSpPr>
          <p:cNvPr id="30" name="Shape 30"/>
          <p:cNvSpPr/>
          <p:nvPr/>
        </p:nvSpPr>
        <p:spPr>
          <a:xfrm>
            <a:off x="10585827" y="609600"/>
            <a:ext cx="1602997" cy="136819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31" name="Shape 31"/>
          <p:cNvSpPr txBox="1">
            <a:spLocks noGrp="1"/>
          </p:cNvSpPr>
          <p:nvPr>
            <p:ph type="title"/>
          </p:nvPr>
        </p:nvSpPr>
        <p:spPr>
          <a:xfrm>
            <a:off x="680320" y="753227"/>
            <a:ext cx="9613861" cy="1080938"/>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680320" y="2336873"/>
            <a:ext cx="9613861" cy="3599316"/>
          </a:xfrm>
          <a:prstGeom prst="rect">
            <a:avLst/>
          </a:prstGeom>
          <a:noFill/>
          <a:ln>
            <a:noFill/>
          </a:ln>
        </p:spPr>
        <p:txBody>
          <a:bodyPr lIns="91425" tIns="91425" rIns="91425" bIns="91425" anchor="t" anchorCtr="0"/>
          <a:lstStyle>
            <a:lvl1pPr marL="228600" marR="0" lvl="0" indent="-76200" algn="l" rtl="0">
              <a:lnSpc>
                <a:spcPct val="90000"/>
              </a:lnSpc>
              <a:spcBef>
                <a:spcPts val="1000"/>
              </a:spcBef>
              <a:buClr>
                <a:schemeClr val="lt1"/>
              </a:buClr>
              <a:buSzPct val="100000"/>
              <a:buFont typeface="Arial"/>
              <a:buChar char="•"/>
              <a:defRPr sz="2400" b="0" i="0" u="none" strike="noStrike" cap="none">
                <a:solidFill>
                  <a:schemeClr val="lt1"/>
                </a:solidFill>
                <a:latin typeface="Trebuchet MS"/>
                <a:ea typeface="Trebuchet MS"/>
                <a:cs typeface="Trebuchet MS"/>
                <a:sym typeface="Trebuchet MS"/>
              </a:defRPr>
            </a:lvl1pPr>
            <a:lvl2pPr marL="685800" marR="0" lvl="1" indent="-101600" algn="l" rtl="0">
              <a:lnSpc>
                <a:spcPct val="90000"/>
              </a:lnSpc>
              <a:spcBef>
                <a:spcPts val="500"/>
              </a:spcBef>
              <a:buClr>
                <a:schemeClr val="lt1"/>
              </a:buClr>
              <a:buSzPct val="100000"/>
              <a:buFont typeface="Arial"/>
              <a:buChar char="•"/>
              <a:defRPr sz="2000" b="0" i="0" u="none" strike="noStrike" cap="none">
                <a:solidFill>
                  <a:schemeClr val="lt1"/>
                </a:solidFill>
                <a:latin typeface="Trebuchet MS"/>
                <a:ea typeface="Trebuchet MS"/>
                <a:cs typeface="Trebuchet MS"/>
                <a:sym typeface="Trebuchet MS"/>
              </a:defRPr>
            </a:lvl2pPr>
            <a:lvl3pPr marL="1143000" marR="0" lvl="2" indent="-114300" algn="l" rtl="0">
              <a:lnSpc>
                <a:spcPct val="90000"/>
              </a:lnSpc>
              <a:spcBef>
                <a:spcPts val="500"/>
              </a:spcBef>
              <a:buClr>
                <a:schemeClr val="lt1"/>
              </a:buClr>
              <a:buSzPct val="100000"/>
              <a:buFont typeface="Arial"/>
              <a:buChar char="•"/>
              <a:defRPr sz="1800" b="0" i="0" u="none" strike="noStrike" cap="none">
                <a:solidFill>
                  <a:schemeClr val="lt1"/>
                </a:solidFill>
                <a:latin typeface="Trebuchet MS"/>
                <a:ea typeface="Trebuchet MS"/>
                <a:cs typeface="Trebuchet MS"/>
                <a:sym typeface="Trebuchet MS"/>
              </a:defRPr>
            </a:lvl3pPr>
            <a:lvl4pPr marL="1600200" marR="0" lvl="3" indent="-127000" algn="l" rtl="0">
              <a:lnSpc>
                <a:spcPct val="90000"/>
              </a:lnSpc>
              <a:spcBef>
                <a:spcPts val="500"/>
              </a:spcBef>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4pPr>
            <a:lvl5pPr marL="2057400" marR="0" lvl="4" indent="-127000" algn="l" rtl="0">
              <a:lnSpc>
                <a:spcPct val="90000"/>
              </a:lnSpc>
              <a:spcBef>
                <a:spcPts val="500"/>
              </a:spcBef>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5pPr>
            <a:lvl6pPr marL="2514600" marR="0" lvl="5"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6pPr>
            <a:lvl7pPr marL="2971800" marR="0" lvl="6"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7pPr>
            <a:lvl8pPr marL="3429000" marR="0" lvl="7"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8pPr>
            <a:lvl9pPr marL="3886200" marR="0" lvl="8"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9pPr>
          </a:lstStyle>
          <a:p>
            <a:endParaRPr/>
          </a:p>
        </p:txBody>
      </p:sp>
      <p:sp>
        <p:nvSpPr>
          <p:cNvPr id="33" name="Shape 33"/>
          <p:cNvSpPr txBox="1">
            <a:spLocks noGrp="1"/>
          </p:cNvSpPr>
          <p:nvPr>
            <p:ph type="dt" idx="10"/>
          </p:nvPr>
        </p:nvSpPr>
        <p:spPr>
          <a:xfrm>
            <a:off x="7550981" y="5936187"/>
            <a:ext cx="2743199" cy="365125"/>
          </a:xfrm>
          <a:prstGeom prst="rect">
            <a:avLst/>
          </a:prstGeom>
          <a:noFill/>
          <a:ln>
            <a:noFill/>
          </a:ln>
        </p:spPr>
        <p:txBody>
          <a:bodyPr lIns="91425" tIns="91425" rIns="91425" bIns="91425" anchor="ctr" anchorCtr="0"/>
          <a:lstStyle>
            <a:lvl1pPr marL="0" marR="0" lvl="0" indent="0" algn="r" rtl="0">
              <a:spcBef>
                <a:spcPts val="0"/>
              </a:spcBef>
              <a:buNone/>
              <a:defRPr sz="1050" b="0" i="0" u="none" strike="noStrike" cap="none">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34" name="Shape 34"/>
          <p:cNvSpPr txBox="1">
            <a:spLocks noGrp="1"/>
          </p:cNvSpPr>
          <p:nvPr>
            <p:ph type="ftr" idx="11"/>
          </p:nvPr>
        </p:nvSpPr>
        <p:spPr>
          <a:xfrm>
            <a:off x="680320" y="5936187"/>
            <a:ext cx="6870660" cy="365125"/>
          </a:xfrm>
          <a:prstGeom prst="rect">
            <a:avLst/>
          </a:prstGeom>
          <a:noFill/>
          <a:ln>
            <a:noFill/>
          </a:ln>
        </p:spPr>
        <p:txBody>
          <a:bodyPr lIns="91425" tIns="91425" rIns="91425" bIns="91425" anchor="ctr" anchorCtr="0"/>
          <a:lstStyle>
            <a:lvl1pPr marL="0" marR="0" lvl="0" indent="0" algn="l" rtl="0">
              <a:spcBef>
                <a:spcPts val="0"/>
              </a:spcBef>
              <a:buNone/>
              <a:defRPr sz="1050" b="0" i="0" u="none" strike="noStrike" cap="none">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35" name="Shape 35"/>
          <p:cNvSpPr txBox="1">
            <a:spLocks noGrp="1"/>
          </p:cNvSpPr>
          <p:nvPr>
            <p:ph type="sldNum" idx="12"/>
          </p:nvPr>
        </p:nvSpPr>
        <p:spPr>
          <a:xfrm>
            <a:off x="10729454" y="753227"/>
            <a:ext cx="1154150" cy="1090788"/>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CA" sz="3600" b="0" i="0" u="none" strike="noStrike" cap="none">
                <a:solidFill>
                  <a:schemeClr val="lt1"/>
                </a:solidFill>
                <a:latin typeface="Trebuchet MS"/>
                <a:ea typeface="Trebuchet MS"/>
                <a:cs typeface="Trebuchet MS"/>
                <a:sym typeface="Trebuchet MS"/>
              </a:rPr>
              <a:t>‹#›</a:t>
            </a:fld>
            <a:endParaRPr lang="en-CA" sz="3600" b="0" i="0" u="none" strike="noStrike" cap="none">
              <a:solidFill>
                <a:schemeClr val="lt1"/>
              </a:solidFill>
              <a:latin typeface="Trebuchet MS"/>
              <a:ea typeface="Trebuchet MS"/>
              <a:cs typeface="Trebuchet MS"/>
              <a:sym typeface="Trebuchet M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6"/>
        <p:cNvGrpSpPr/>
        <p:nvPr/>
      </p:nvGrpSpPr>
      <p:grpSpPr>
        <a:xfrm>
          <a:off x="0" y="0"/>
          <a:ext cx="0" cy="0"/>
          <a:chOff x="0" y="0"/>
          <a:chExt cx="0" cy="0"/>
        </a:xfrm>
      </p:grpSpPr>
      <p:pic>
        <p:nvPicPr>
          <p:cNvPr id="37" name="Shape 37" descr="HD-ShadowLong.png"/>
          <p:cNvPicPr preferRelativeResize="0"/>
          <p:nvPr/>
        </p:nvPicPr>
        <p:blipFill rotWithShape="1">
          <a:blip r:embed="rId2">
            <a:alphaModFix/>
          </a:blip>
          <a:srcRect/>
          <a:stretch/>
        </p:blipFill>
        <p:spPr>
          <a:xfrm>
            <a:off x="0" y="4086907"/>
            <a:ext cx="10437812" cy="321163"/>
          </a:xfrm>
          <a:prstGeom prst="rect">
            <a:avLst/>
          </a:prstGeom>
          <a:noFill/>
          <a:ln>
            <a:noFill/>
          </a:ln>
        </p:spPr>
      </p:pic>
      <p:pic>
        <p:nvPicPr>
          <p:cNvPr id="38" name="Shape 38" descr="HD-ShadowShort.png"/>
          <p:cNvPicPr preferRelativeResize="0"/>
          <p:nvPr/>
        </p:nvPicPr>
        <p:blipFill rotWithShape="1">
          <a:blip r:embed="rId3">
            <a:alphaModFix/>
          </a:blip>
          <a:srcRect/>
          <a:stretch/>
        </p:blipFill>
        <p:spPr>
          <a:xfrm>
            <a:off x="10585824" y="4087901"/>
            <a:ext cx="1602997" cy="144269"/>
          </a:xfrm>
          <a:prstGeom prst="rect">
            <a:avLst/>
          </a:prstGeom>
          <a:noFill/>
          <a:ln>
            <a:noFill/>
          </a:ln>
        </p:spPr>
      </p:pic>
      <p:sp>
        <p:nvSpPr>
          <p:cNvPr id="39" name="Shape 39"/>
          <p:cNvSpPr/>
          <p:nvPr/>
        </p:nvSpPr>
        <p:spPr>
          <a:xfrm>
            <a:off x="-1" y="2726266"/>
            <a:ext cx="10437812" cy="1368198"/>
          </a:xfrm>
          <a:prstGeom prst="rect">
            <a:avLst/>
          </a:prstGeom>
          <a:solidFill>
            <a:srgbClr val="262626"/>
          </a:solidFill>
          <a:ln>
            <a:noFill/>
          </a:ln>
        </p:spPr>
        <p:txBody>
          <a:bodyPr lIns="91425" tIns="91425" rIns="91425" bIns="91425" anchor="ctr" anchorCtr="0">
            <a:noAutofit/>
          </a:bodyPr>
          <a:lstStyle/>
          <a:p>
            <a:pPr lvl="0">
              <a:spcBef>
                <a:spcPts val="0"/>
              </a:spcBef>
              <a:buNone/>
            </a:pPr>
            <a:endParaRPr/>
          </a:p>
        </p:txBody>
      </p:sp>
      <p:sp>
        <p:nvSpPr>
          <p:cNvPr id="40" name="Shape 40"/>
          <p:cNvSpPr/>
          <p:nvPr/>
        </p:nvSpPr>
        <p:spPr>
          <a:xfrm>
            <a:off x="10585825" y="2726266"/>
            <a:ext cx="1602997" cy="136819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41" name="Shape 41"/>
          <p:cNvSpPr txBox="1">
            <a:spLocks noGrp="1"/>
          </p:cNvSpPr>
          <p:nvPr>
            <p:ph type="title"/>
          </p:nvPr>
        </p:nvSpPr>
        <p:spPr>
          <a:xfrm>
            <a:off x="680322" y="2869894"/>
            <a:ext cx="9613859" cy="1090787"/>
          </a:xfrm>
          <a:prstGeom prst="rect">
            <a:avLst/>
          </a:prstGeom>
          <a:noFill/>
          <a:ln>
            <a:noFill/>
          </a:ln>
        </p:spPr>
        <p:txBody>
          <a:bodyPr lIns="91425" tIns="91425" rIns="91425" bIns="91425" anchor="ctr" anchorCtr="0"/>
          <a:lstStyle>
            <a:lvl1pPr marL="0" marR="0" lvl="0" indent="0" algn="r" rtl="0">
              <a:lnSpc>
                <a:spcPct val="90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680322" y="4232171"/>
            <a:ext cx="9613859" cy="1704017"/>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lt1"/>
              </a:buClr>
              <a:buFont typeface="Arial"/>
              <a:buNone/>
              <a:defRPr sz="20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2000" b="0"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800" b="0"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1600" b="0" i="0" u="none" strike="noStrike" cap="none">
                <a:solidFill>
                  <a:schemeClr val="lt1"/>
                </a:solidFill>
                <a:latin typeface="Trebuchet MS"/>
                <a:ea typeface="Trebuchet MS"/>
                <a:cs typeface="Trebuchet MS"/>
                <a:sym typeface="Trebuchet MS"/>
              </a:defRPr>
            </a:lvl9pPr>
          </a:lstStyle>
          <a:p>
            <a:endParaRPr/>
          </a:p>
        </p:txBody>
      </p:sp>
      <p:sp>
        <p:nvSpPr>
          <p:cNvPr id="43" name="Shape 43"/>
          <p:cNvSpPr txBox="1">
            <a:spLocks noGrp="1"/>
          </p:cNvSpPr>
          <p:nvPr>
            <p:ph type="dt" idx="10"/>
          </p:nvPr>
        </p:nvSpPr>
        <p:spPr>
          <a:xfrm>
            <a:off x="7550981" y="5936187"/>
            <a:ext cx="2743199" cy="365125"/>
          </a:xfrm>
          <a:prstGeom prst="rect">
            <a:avLst/>
          </a:prstGeom>
          <a:noFill/>
          <a:ln>
            <a:noFill/>
          </a:ln>
        </p:spPr>
        <p:txBody>
          <a:bodyPr lIns="91425" tIns="91425" rIns="91425" bIns="91425" anchor="ctr" anchorCtr="0"/>
          <a:lstStyle>
            <a:lvl1pPr marL="0" marR="0" lvl="0" indent="0" algn="r"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44" name="Shape 44"/>
          <p:cNvSpPr txBox="1">
            <a:spLocks noGrp="1"/>
          </p:cNvSpPr>
          <p:nvPr>
            <p:ph type="ftr" idx="11"/>
          </p:nvPr>
        </p:nvSpPr>
        <p:spPr>
          <a:xfrm>
            <a:off x="680320" y="5936187"/>
            <a:ext cx="6870660" cy="365125"/>
          </a:xfrm>
          <a:prstGeom prst="rect">
            <a:avLst/>
          </a:prstGeom>
          <a:noFill/>
          <a:ln>
            <a:noFill/>
          </a:ln>
        </p:spPr>
        <p:txBody>
          <a:bodyPr lIns="91425" tIns="91425" rIns="91425" bIns="91425" anchor="ctr" anchorCtr="0"/>
          <a:lstStyle>
            <a:lvl1pPr marL="0" marR="0" lvl="0" indent="0" algn="l"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45" name="Shape 45"/>
          <p:cNvSpPr txBox="1">
            <a:spLocks noGrp="1"/>
          </p:cNvSpPr>
          <p:nvPr>
            <p:ph type="sldNum" idx="12"/>
          </p:nvPr>
        </p:nvSpPr>
        <p:spPr>
          <a:xfrm>
            <a:off x="10729454" y="2869894"/>
            <a:ext cx="1154150" cy="1090788"/>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CA" sz="3600">
                <a:solidFill>
                  <a:schemeClr val="lt1"/>
                </a:solidFill>
                <a:latin typeface="Trebuchet MS"/>
                <a:ea typeface="Trebuchet MS"/>
                <a:cs typeface="Trebuchet MS"/>
                <a:sym typeface="Trebuchet MS"/>
              </a:rPr>
              <a:t>‹#›</a:t>
            </a:fld>
            <a:endParaRPr lang="en-CA" sz="3600">
              <a:solidFill>
                <a:schemeClr val="lt1"/>
              </a:solidFill>
              <a:latin typeface="Trebuchet MS"/>
              <a:ea typeface="Trebuchet MS"/>
              <a:cs typeface="Trebuchet MS"/>
              <a:sym typeface="Trebuchet M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6"/>
        <p:cNvGrpSpPr/>
        <p:nvPr/>
      </p:nvGrpSpPr>
      <p:grpSpPr>
        <a:xfrm>
          <a:off x="0" y="0"/>
          <a:ext cx="0" cy="0"/>
          <a:chOff x="0" y="0"/>
          <a:chExt cx="0" cy="0"/>
        </a:xfrm>
      </p:grpSpPr>
      <p:pic>
        <p:nvPicPr>
          <p:cNvPr id="47" name="Shape 47" descr="HD-ShadowLong.png"/>
          <p:cNvPicPr preferRelativeResize="0"/>
          <p:nvPr/>
        </p:nvPicPr>
        <p:blipFill rotWithShape="1">
          <a:blip r:embed="rId2">
            <a:alphaModFix/>
          </a:blip>
          <a:srcRect/>
          <a:stretch/>
        </p:blipFill>
        <p:spPr>
          <a:xfrm>
            <a:off x="0" y="1970240"/>
            <a:ext cx="10437812" cy="321163"/>
          </a:xfrm>
          <a:prstGeom prst="rect">
            <a:avLst/>
          </a:prstGeom>
          <a:noFill/>
          <a:ln>
            <a:noFill/>
          </a:ln>
        </p:spPr>
      </p:pic>
      <p:pic>
        <p:nvPicPr>
          <p:cNvPr id="48" name="Shape 48" descr="HD-ShadowShort.png"/>
          <p:cNvPicPr preferRelativeResize="0"/>
          <p:nvPr/>
        </p:nvPicPr>
        <p:blipFill rotWithShape="1">
          <a:blip r:embed="rId3">
            <a:alphaModFix/>
          </a:blip>
          <a:srcRect/>
          <a:stretch/>
        </p:blipFill>
        <p:spPr>
          <a:xfrm>
            <a:off x="10585825" y="1971233"/>
            <a:ext cx="1602997" cy="144269"/>
          </a:xfrm>
          <a:prstGeom prst="rect">
            <a:avLst/>
          </a:prstGeom>
          <a:noFill/>
          <a:ln>
            <a:noFill/>
          </a:ln>
        </p:spPr>
      </p:pic>
      <p:sp>
        <p:nvSpPr>
          <p:cNvPr id="49" name="Shape 49"/>
          <p:cNvSpPr/>
          <p:nvPr/>
        </p:nvSpPr>
        <p:spPr>
          <a:xfrm>
            <a:off x="0" y="609600"/>
            <a:ext cx="10437812" cy="1368198"/>
          </a:xfrm>
          <a:prstGeom prst="rect">
            <a:avLst/>
          </a:prstGeom>
          <a:solidFill>
            <a:srgbClr val="262626"/>
          </a:solidFill>
          <a:ln>
            <a:noFill/>
          </a:ln>
        </p:spPr>
        <p:txBody>
          <a:bodyPr lIns="91425" tIns="91425" rIns="91425" bIns="91425" anchor="ctr" anchorCtr="0">
            <a:noAutofit/>
          </a:bodyPr>
          <a:lstStyle/>
          <a:p>
            <a:pPr lvl="0">
              <a:spcBef>
                <a:spcPts val="0"/>
              </a:spcBef>
              <a:buNone/>
            </a:pPr>
            <a:endParaRPr/>
          </a:p>
        </p:txBody>
      </p:sp>
      <p:sp>
        <p:nvSpPr>
          <p:cNvPr id="50" name="Shape 50"/>
          <p:cNvSpPr/>
          <p:nvPr/>
        </p:nvSpPr>
        <p:spPr>
          <a:xfrm>
            <a:off x="10585827" y="609600"/>
            <a:ext cx="1602997" cy="136819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51" name="Shape 51"/>
          <p:cNvSpPr txBox="1">
            <a:spLocks noGrp="1"/>
          </p:cNvSpPr>
          <p:nvPr>
            <p:ph type="title"/>
          </p:nvPr>
        </p:nvSpPr>
        <p:spPr>
          <a:xfrm>
            <a:off x="680320" y="753227"/>
            <a:ext cx="9613861" cy="1080938"/>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2" name="Shape 52"/>
          <p:cNvSpPr txBox="1">
            <a:spLocks noGrp="1"/>
          </p:cNvSpPr>
          <p:nvPr>
            <p:ph type="body" idx="1"/>
          </p:nvPr>
        </p:nvSpPr>
        <p:spPr>
          <a:xfrm>
            <a:off x="680320" y="2336873"/>
            <a:ext cx="4698357" cy="3599316"/>
          </a:xfrm>
          <a:prstGeom prst="rect">
            <a:avLst/>
          </a:prstGeom>
          <a:noFill/>
          <a:ln>
            <a:noFill/>
          </a:ln>
        </p:spPr>
        <p:txBody>
          <a:bodyPr lIns="91425" tIns="91425" rIns="91425" bIns="91425" anchor="t" anchorCtr="0"/>
          <a:lstStyle>
            <a:lvl1pPr marL="228600" marR="0" lvl="0" indent="-76200" algn="l" rtl="0">
              <a:lnSpc>
                <a:spcPct val="90000"/>
              </a:lnSpc>
              <a:spcBef>
                <a:spcPts val="1000"/>
              </a:spcBef>
              <a:buClr>
                <a:schemeClr val="lt1"/>
              </a:buClr>
              <a:buSzPct val="100000"/>
              <a:buFont typeface="Arial"/>
              <a:buChar char="•"/>
              <a:defRPr sz="2400" b="0" i="0" u="none" strike="noStrike" cap="none">
                <a:solidFill>
                  <a:schemeClr val="lt1"/>
                </a:solidFill>
                <a:latin typeface="Trebuchet MS"/>
                <a:ea typeface="Trebuchet MS"/>
                <a:cs typeface="Trebuchet MS"/>
                <a:sym typeface="Trebuchet MS"/>
              </a:defRPr>
            </a:lvl1pPr>
            <a:lvl2pPr marL="685800" marR="0" lvl="1" indent="-101600" algn="l" rtl="0">
              <a:lnSpc>
                <a:spcPct val="90000"/>
              </a:lnSpc>
              <a:spcBef>
                <a:spcPts val="500"/>
              </a:spcBef>
              <a:buClr>
                <a:schemeClr val="lt1"/>
              </a:buClr>
              <a:buSzPct val="100000"/>
              <a:buFont typeface="Arial"/>
              <a:buChar char="•"/>
              <a:defRPr sz="2000" b="0" i="0" u="none" strike="noStrike" cap="none">
                <a:solidFill>
                  <a:schemeClr val="lt1"/>
                </a:solidFill>
                <a:latin typeface="Trebuchet MS"/>
                <a:ea typeface="Trebuchet MS"/>
                <a:cs typeface="Trebuchet MS"/>
                <a:sym typeface="Trebuchet MS"/>
              </a:defRPr>
            </a:lvl2pPr>
            <a:lvl3pPr marL="1143000" marR="0" lvl="2" indent="-114300" algn="l" rtl="0">
              <a:lnSpc>
                <a:spcPct val="90000"/>
              </a:lnSpc>
              <a:spcBef>
                <a:spcPts val="500"/>
              </a:spcBef>
              <a:buClr>
                <a:schemeClr val="lt1"/>
              </a:buClr>
              <a:buSzPct val="100000"/>
              <a:buFont typeface="Arial"/>
              <a:buChar char="•"/>
              <a:defRPr sz="1800" b="0" i="0" u="none" strike="noStrike" cap="none">
                <a:solidFill>
                  <a:schemeClr val="lt1"/>
                </a:solidFill>
                <a:latin typeface="Trebuchet MS"/>
                <a:ea typeface="Trebuchet MS"/>
                <a:cs typeface="Trebuchet MS"/>
                <a:sym typeface="Trebuchet MS"/>
              </a:defRPr>
            </a:lvl3pPr>
            <a:lvl4pPr marL="1600200" marR="0" lvl="3" indent="-127000" algn="l" rtl="0">
              <a:lnSpc>
                <a:spcPct val="90000"/>
              </a:lnSpc>
              <a:spcBef>
                <a:spcPts val="500"/>
              </a:spcBef>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4pPr>
            <a:lvl5pPr marL="2057400" marR="0" lvl="4" indent="-127000" algn="l" rtl="0">
              <a:lnSpc>
                <a:spcPct val="90000"/>
              </a:lnSpc>
              <a:spcBef>
                <a:spcPts val="500"/>
              </a:spcBef>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5pPr>
            <a:lvl6pPr marL="2514600" marR="0" lvl="5"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6pPr>
            <a:lvl7pPr marL="2971800" marR="0" lvl="6"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7pPr>
            <a:lvl8pPr marL="3429000" marR="0" lvl="7"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8pPr>
            <a:lvl9pPr marL="3886200" marR="0" lvl="8"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9pPr>
          </a:lstStyle>
          <a:p>
            <a:endParaRPr/>
          </a:p>
        </p:txBody>
      </p:sp>
      <p:sp>
        <p:nvSpPr>
          <p:cNvPr id="53" name="Shape 53"/>
          <p:cNvSpPr txBox="1">
            <a:spLocks noGrp="1"/>
          </p:cNvSpPr>
          <p:nvPr>
            <p:ph type="body" idx="2"/>
          </p:nvPr>
        </p:nvSpPr>
        <p:spPr>
          <a:xfrm>
            <a:off x="5594123" y="2336873"/>
            <a:ext cx="4700058" cy="3599316"/>
          </a:xfrm>
          <a:prstGeom prst="rect">
            <a:avLst/>
          </a:prstGeom>
          <a:noFill/>
          <a:ln>
            <a:noFill/>
          </a:ln>
        </p:spPr>
        <p:txBody>
          <a:bodyPr lIns="91425" tIns="91425" rIns="91425" bIns="91425" anchor="t" anchorCtr="0"/>
          <a:lstStyle>
            <a:lvl1pPr marL="228600" marR="0" lvl="0" indent="-76200" algn="l" rtl="0">
              <a:lnSpc>
                <a:spcPct val="90000"/>
              </a:lnSpc>
              <a:spcBef>
                <a:spcPts val="1000"/>
              </a:spcBef>
              <a:buClr>
                <a:schemeClr val="lt1"/>
              </a:buClr>
              <a:buSzPct val="100000"/>
              <a:buFont typeface="Arial"/>
              <a:buChar char="•"/>
              <a:defRPr sz="2400" b="0" i="0" u="none" strike="noStrike" cap="none">
                <a:solidFill>
                  <a:schemeClr val="lt1"/>
                </a:solidFill>
                <a:latin typeface="Trebuchet MS"/>
                <a:ea typeface="Trebuchet MS"/>
                <a:cs typeface="Trebuchet MS"/>
                <a:sym typeface="Trebuchet MS"/>
              </a:defRPr>
            </a:lvl1pPr>
            <a:lvl2pPr marL="685800" marR="0" lvl="1" indent="-101600" algn="l" rtl="0">
              <a:lnSpc>
                <a:spcPct val="90000"/>
              </a:lnSpc>
              <a:spcBef>
                <a:spcPts val="500"/>
              </a:spcBef>
              <a:buClr>
                <a:schemeClr val="lt1"/>
              </a:buClr>
              <a:buSzPct val="100000"/>
              <a:buFont typeface="Arial"/>
              <a:buChar char="•"/>
              <a:defRPr sz="2000" b="0" i="0" u="none" strike="noStrike" cap="none">
                <a:solidFill>
                  <a:schemeClr val="lt1"/>
                </a:solidFill>
                <a:latin typeface="Trebuchet MS"/>
                <a:ea typeface="Trebuchet MS"/>
                <a:cs typeface="Trebuchet MS"/>
                <a:sym typeface="Trebuchet MS"/>
              </a:defRPr>
            </a:lvl2pPr>
            <a:lvl3pPr marL="1143000" marR="0" lvl="2" indent="-114300" algn="l" rtl="0">
              <a:lnSpc>
                <a:spcPct val="90000"/>
              </a:lnSpc>
              <a:spcBef>
                <a:spcPts val="500"/>
              </a:spcBef>
              <a:buClr>
                <a:schemeClr val="lt1"/>
              </a:buClr>
              <a:buSzPct val="100000"/>
              <a:buFont typeface="Arial"/>
              <a:buChar char="•"/>
              <a:defRPr sz="1800" b="0" i="0" u="none" strike="noStrike" cap="none">
                <a:solidFill>
                  <a:schemeClr val="lt1"/>
                </a:solidFill>
                <a:latin typeface="Trebuchet MS"/>
                <a:ea typeface="Trebuchet MS"/>
                <a:cs typeface="Trebuchet MS"/>
                <a:sym typeface="Trebuchet MS"/>
              </a:defRPr>
            </a:lvl3pPr>
            <a:lvl4pPr marL="1600200" marR="0" lvl="3" indent="-127000" algn="l" rtl="0">
              <a:lnSpc>
                <a:spcPct val="90000"/>
              </a:lnSpc>
              <a:spcBef>
                <a:spcPts val="500"/>
              </a:spcBef>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4pPr>
            <a:lvl5pPr marL="2057400" marR="0" lvl="4" indent="-127000" algn="l" rtl="0">
              <a:lnSpc>
                <a:spcPct val="90000"/>
              </a:lnSpc>
              <a:spcBef>
                <a:spcPts val="500"/>
              </a:spcBef>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5pPr>
            <a:lvl6pPr marL="2514600" marR="0" lvl="5"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6pPr>
            <a:lvl7pPr marL="2971800" marR="0" lvl="6"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7pPr>
            <a:lvl8pPr marL="3429000" marR="0" lvl="7"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8pPr>
            <a:lvl9pPr marL="3886200" marR="0" lvl="8"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9pPr>
          </a:lstStyle>
          <a:p>
            <a:endParaRPr/>
          </a:p>
        </p:txBody>
      </p:sp>
      <p:sp>
        <p:nvSpPr>
          <p:cNvPr id="54" name="Shape 54"/>
          <p:cNvSpPr txBox="1">
            <a:spLocks noGrp="1"/>
          </p:cNvSpPr>
          <p:nvPr>
            <p:ph type="dt" idx="10"/>
          </p:nvPr>
        </p:nvSpPr>
        <p:spPr>
          <a:xfrm>
            <a:off x="7550981" y="5936187"/>
            <a:ext cx="2743199" cy="365125"/>
          </a:xfrm>
          <a:prstGeom prst="rect">
            <a:avLst/>
          </a:prstGeom>
          <a:noFill/>
          <a:ln>
            <a:noFill/>
          </a:ln>
        </p:spPr>
        <p:txBody>
          <a:bodyPr lIns="91425" tIns="91425" rIns="91425" bIns="91425" anchor="ctr" anchorCtr="0"/>
          <a:lstStyle>
            <a:lvl1pPr marL="0" marR="0" lvl="0" indent="0" algn="r"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55" name="Shape 55"/>
          <p:cNvSpPr txBox="1">
            <a:spLocks noGrp="1"/>
          </p:cNvSpPr>
          <p:nvPr>
            <p:ph type="ftr" idx="11"/>
          </p:nvPr>
        </p:nvSpPr>
        <p:spPr>
          <a:xfrm>
            <a:off x="680320" y="5936187"/>
            <a:ext cx="6870660" cy="365125"/>
          </a:xfrm>
          <a:prstGeom prst="rect">
            <a:avLst/>
          </a:prstGeom>
          <a:noFill/>
          <a:ln>
            <a:noFill/>
          </a:ln>
        </p:spPr>
        <p:txBody>
          <a:bodyPr lIns="91425" tIns="91425" rIns="91425" bIns="91425" anchor="ctr" anchorCtr="0"/>
          <a:lstStyle>
            <a:lvl1pPr marL="0" marR="0" lvl="0" indent="0" algn="l"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56" name="Shape 56"/>
          <p:cNvSpPr txBox="1">
            <a:spLocks noGrp="1"/>
          </p:cNvSpPr>
          <p:nvPr>
            <p:ph type="sldNum" idx="12"/>
          </p:nvPr>
        </p:nvSpPr>
        <p:spPr>
          <a:xfrm>
            <a:off x="10729454" y="753227"/>
            <a:ext cx="1154150" cy="1090788"/>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CA" sz="3600">
                <a:solidFill>
                  <a:schemeClr val="lt1"/>
                </a:solidFill>
                <a:latin typeface="Trebuchet MS"/>
                <a:ea typeface="Trebuchet MS"/>
                <a:cs typeface="Trebuchet MS"/>
                <a:sym typeface="Trebuchet MS"/>
              </a:rPr>
              <a:t>‹#›</a:t>
            </a:fld>
            <a:endParaRPr lang="en-CA" sz="3600">
              <a:solidFill>
                <a:schemeClr val="lt1"/>
              </a:solidFill>
              <a:latin typeface="Trebuchet MS"/>
              <a:ea typeface="Trebuchet MS"/>
              <a:cs typeface="Trebuchet MS"/>
              <a:sym typeface="Trebuchet M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7"/>
        <p:cNvGrpSpPr/>
        <p:nvPr/>
      </p:nvGrpSpPr>
      <p:grpSpPr>
        <a:xfrm>
          <a:off x="0" y="0"/>
          <a:ext cx="0" cy="0"/>
          <a:chOff x="0" y="0"/>
          <a:chExt cx="0" cy="0"/>
        </a:xfrm>
      </p:grpSpPr>
      <p:pic>
        <p:nvPicPr>
          <p:cNvPr id="58" name="Shape 58" descr="HD-ShadowLong.png"/>
          <p:cNvPicPr preferRelativeResize="0"/>
          <p:nvPr/>
        </p:nvPicPr>
        <p:blipFill rotWithShape="1">
          <a:blip r:embed="rId2">
            <a:alphaModFix/>
          </a:blip>
          <a:srcRect/>
          <a:stretch/>
        </p:blipFill>
        <p:spPr>
          <a:xfrm>
            <a:off x="0" y="1970240"/>
            <a:ext cx="10437812" cy="321163"/>
          </a:xfrm>
          <a:prstGeom prst="rect">
            <a:avLst/>
          </a:prstGeom>
          <a:noFill/>
          <a:ln>
            <a:noFill/>
          </a:ln>
        </p:spPr>
      </p:pic>
      <p:pic>
        <p:nvPicPr>
          <p:cNvPr id="59" name="Shape 59" descr="HD-ShadowShort.png"/>
          <p:cNvPicPr preferRelativeResize="0"/>
          <p:nvPr/>
        </p:nvPicPr>
        <p:blipFill rotWithShape="1">
          <a:blip r:embed="rId3">
            <a:alphaModFix/>
          </a:blip>
          <a:srcRect/>
          <a:stretch/>
        </p:blipFill>
        <p:spPr>
          <a:xfrm>
            <a:off x="10585825" y="1971233"/>
            <a:ext cx="1602997" cy="144269"/>
          </a:xfrm>
          <a:prstGeom prst="rect">
            <a:avLst/>
          </a:prstGeom>
          <a:noFill/>
          <a:ln>
            <a:noFill/>
          </a:ln>
        </p:spPr>
      </p:pic>
      <p:sp>
        <p:nvSpPr>
          <p:cNvPr id="60" name="Shape 60"/>
          <p:cNvSpPr/>
          <p:nvPr/>
        </p:nvSpPr>
        <p:spPr>
          <a:xfrm>
            <a:off x="0" y="609600"/>
            <a:ext cx="10437812" cy="1368198"/>
          </a:xfrm>
          <a:prstGeom prst="rect">
            <a:avLst/>
          </a:prstGeom>
          <a:solidFill>
            <a:srgbClr val="262626"/>
          </a:solidFill>
          <a:ln>
            <a:noFill/>
          </a:ln>
        </p:spPr>
        <p:txBody>
          <a:bodyPr lIns="91425" tIns="91425" rIns="91425" bIns="91425" anchor="ctr" anchorCtr="0">
            <a:noAutofit/>
          </a:bodyPr>
          <a:lstStyle/>
          <a:p>
            <a:pPr lvl="0">
              <a:spcBef>
                <a:spcPts val="0"/>
              </a:spcBef>
              <a:buNone/>
            </a:pPr>
            <a:endParaRPr/>
          </a:p>
        </p:txBody>
      </p:sp>
      <p:sp>
        <p:nvSpPr>
          <p:cNvPr id="61" name="Shape 61"/>
          <p:cNvSpPr/>
          <p:nvPr/>
        </p:nvSpPr>
        <p:spPr>
          <a:xfrm>
            <a:off x="10585827" y="609600"/>
            <a:ext cx="1602997" cy="136819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62" name="Shape 62"/>
          <p:cNvSpPr txBox="1">
            <a:spLocks noGrp="1"/>
          </p:cNvSpPr>
          <p:nvPr>
            <p:ph type="title"/>
          </p:nvPr>
        </p:nvSpPr>
        <p:spPr>
          <a:xfrm>
            <a:off x="680318" y="753229"/>
            <a:ext cx="9613863" cy="1080937"/>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906350" y="2336873"/>
            <a:ext cx="4472327" cy="693134"/>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lt1"/>
              </a:buClr>
              <a:buFont typeface="Arial"/>
              <a:buNone/>
              <a:defRPr sz="2400" b="1"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2000" b="1"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800" b="1"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9pPr>
          </a:lstStyle>
          <a:p>
            <a:endParaRPr/>
          </a:p>
        </p:txBody>
      </p:sp>
      <p:sp>
        <p:nvSpPr>
          <p:cNvPr id="64" name="Shape 64"/>
          <p:cNvSpPr txBox="1">
            <a:spLocks noGrp="1"/>
          </p:cNvSpPr>
          <p:nvPr>
            <p:ph type="body" idx="2"/>
          </p:nvPr>
        </p:nvSpPr>
        <p:spPr>
          <a:xfrm>
            <a:off x="680322" y="3030008"/>
            <a:ext cx="4698355" cy="2906179"/>
          </a:xfrm>
          <a:prstGeom prst="rect">
            <a:avLst/>
          </a:prstGeom>
          <a:noFill/>
          <a:ln>
            <a:noFill/>
          </a:ln>
        </p:spPr>
        <p:txBody>
          <a:bodyPr lIns="91425" tIns="91425" rIns="91425" bIns="91425" anchor="t" anchorCtr="0"/>
          <a:lstStyle>
            <a:lvl1pPr marL="228600" marR="0" lvl="0" indent="-76200" algn="l" rtl="0">
              <a:lnSpc>
                <a:spcPct val="90000"/>
              </a:lnSpc>
              <a:spcBef>
                <a:spcPts val="1000"/>
              </a:spcBef>
              <a:buClr>
                <a:schemeClr val="lt1"/>
              </a:buClr>
              <a:buSzPct val="100000"/>
              <a:buFont typeface="Arial"/>
              <a:buChar char="•"/>
              <a:defRPr sz="2400" b="0" i="0" u="none" strike="noStrike" cap="none">
                <a:solidFill>
                  <a:schemeClr val="lt1"/>
                </a:solidFill>
                <a:latin typeface="Trebuchet MS"/>
                <a:ea typeface="Trebuchet MS"/>
                <a:cs typeface="Trebuchet MS"/>
                <a:sym typeface="Trebuchet MS"/>
              </a:defRPr>
            </a:lvl1pPr>
            <a:lvl2pPr marL="685800" marR="0" lvl="1" indent="-101600" algn="l" rtl="0">
              <a:lnSpc>
                <a:spcPct val="90000"/>
              </a:lnSpc>
              <a:spcBef>
                <a:spcPts val="500"/>
              </a:spcBef>
              <a:buClr>
                <a:schemeClr val="lt1"/>
              </a:buClr>
              <a:buSzPct val="100000"/>
              <a:buFont typeface="Arial"/>
              <a:buChar char="•"/>
              <a:defRPr sz="2000" b="0" i="0" u="none" strike="noStrike" cap="none">
                <a:solidFill>
                  <a:schemeClr val="lt1"/>
                </a:solidFill>
                <a:latin typeface="Trebuchet MS"/>
                <a:ea typeface="Trebuchet MS"/>
                <a:cs typeface="Trebuchet MS"/>
                <a:sym typeface="Trebuchet MS"/>
              </a:defRPr>
            </a:lvl2pPr>
            <a:lvl3pPr marL="1143000" marR="0" lvl="2" indent="-114300" algn="l" rtl="0">
              <a:lnSpc>
                <a:spcPct val="90000"/>
              </a:lnSpc>
              <a:spcBef>
                <a:spcPts val="500"/>
              </a:spcBef>
              <a:buClr>
                <a:schemeClr val="lt1"/>
              </a:buClr>
              <a:buSzPct val="100000"/>
              <a:buFont typeface="Arial"/>
              <a:buChar char="•"/>
              <a:defRPr sz="1800" b="0" i="0" u="none" strike="noStrike" cap="none">
                <a:solidFill>
                  <a:schemeClr val="lt1"/>
                </a:solidFill>
                <a:latin typeface="Trebuchet MS"/>
                <a:ea typeface="Trebuchet MS"/>
                <a:cs typeface="Trebuchet MS"/>
                <a:sym typeface="Trebuchet MS"/>
              </a:defRPr>
            </a:lvl3pPr>
            <a:lvl4pPr marL="1600200" marR="0" lvl="3" indent="-127000" algn="l" rtl="0">
              <a:lnSpc>
                <a:spcPct val="90000"/>
              </a:lnSpc>
              <a:spcBef>
                <a:spcPts val="500"/>
              </a:spcBef>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4pPr>
            <a:lvl5pPr marL="2057400" marR="0" lvl="4" indent="-127000" algn="l" rtl="0">
              <a:lnSpc>
                <a:spcPct val="90000"/>
              </a:lnSpc>
              <a:spcBef>
                <a:spcPts val="500"/>
              </a:spcBef>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5pPr>
            <a:lvl6pPr marL="2514600" marR="0" lvl="5"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6pPr>
            <a:lvl7pPr marL="2971800" marR="0" lvl="6"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7pPr>
            <a:lvl8pPr marL="3429000" marR="0" lvl="7"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8pPr>
            <a:lvl9pPr marL="3886200" marR="0" lvl="8"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9pPr>
          </a:lstStyle>
          <a:p>
            <a:endParaRPr/>
          </a:p>
        </p:txBody>
      </p:sp>
      <p:sp>
        <p:nvSpPr>
          <p:cNvPr id="65" name="Shape 65"/>
          <p:cNvSpPr txBox="1">
            <a:spLocks noGrp="1"/>
          </p:cNvSpPr>
          <p:nvPr>
            <p:ph type="body" idx="3"/>
          </p:nvPr>
        </p:nvSpPr>
        <p:spPr>
          <a:xfrm>
            <a:off x="5820153" y="2336873"/>
            <a:ext cx="4474027" cy="692075"/>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lt1"/>
              </a:buClr>
              <a:buFont typeface="Arial"/>
              <a:buNone/>
              <a:defRPr sz="2400" b="1"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2000" b="1"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800" b="1"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1600" b="1" i="0" u="none" strike="noStrike" cap="none">
                <a:solidFill>
                  <a:schemeClr val="lt1"/>
                </a:solidFill>
                <a:latin typeface="Trebuchet MS"/>
                <a:ea typeface="Trebuchet MS"/>
                <a:cs typeface="Trebuchet MS"/>
                <a:sym typeface="Trebuchet MS"/>
              </a:defRPr>
            </a:lvl9pPr>
          </a:lstStyle>
          <a:p>
            <a:endParaRPr/>
          </a:p>
        </p:txBody>
      </p:sp>
      <p:sp>
        <p:nvSpPr>
          <p:cNvPr id="66" name="Shape 66"/>
          <p:cNvSpPr txBox="1">
            <a:spLocks noGrp="1"/>
          </p:cNvSpPr>
          <p:nvPr>
            <p:ph type="body" idx="4"/>
          </p:nvPr>
        </p:nvSpPr>
        <p:spPr>
          <a:xfrm>
            <a:off x="5594123" y="3030008"/>
            <a:ext cx="4700059" cy="2906179"/>
          </a:xfrm>
          <a:prstGeom prst="rect">
            <a:avLst/>
          </a:prstGeom>
          <a:noFill/>
          <a:ln>
            <a:noFill/>
          </a:ln>
        </p:spPr>
        <p:txBody>
          <a:bodyPr lIns="91425" tIns="91425" rIns="91425" bIns="91425" anchor="t" anchorCtr="0"/>
          <a:lstStyle>
            <a:lvl1pPr marL="228600" marR="0" lvl="0" indent="-76200" algn="l" rtl="0">
              <a:lnSpc>
                <a:spcPct val="90000"/>
              </a:lnSpc>
              <a:spcBef>
                <a:spcPts val="1000"/>
              </a:spcBef>
              <a:buClr>
                <a:schemeClr val="lt1"/>
              </a:buClr>
              <a:buSzPct val="100000"/>
              <a:buFont typeface="Arial"/>
              <a:buChar char="•"/>
              <a:defRPr sz="2400" b="0" i="0" u="none" strike="noStrike" cap="none">
                <a:solidFill>
                  <a:schemeClr val="lt1"/>
                </a:solidFill>
                <a:latin typeface="Trebuchet MS"/>
                <a:ea typeface="Trebuchet MS"/>
                <a:cs typeface="Trebuchet MS"/>
                <a:sym typeface="Trebuchet MS"/>
              </a:defRPr>
            </a:lvl1pPr>
            <a:lvl2pPr marL="685800" marR="0" lvl="1" indent="-101600" algn="l" rtl="0">
              <a:lnSpc>
                <a:spcPct val="90000"/>
              </a:lnSpc>
              <a:spcBef>
                <a:spcPts val="500"/>
              </a:spcBef>
              <a:buClr>
                <a:schemeClr val="lt1"/>
              </a:buClr>
              <a:buSzPct val="100000"/>
              <a:buFont typeface="Arial"/>
              <a:buChar char="•"/>
              <a:defRPr sz="2000" b="0" i="0" u="none" strike="noStrike" cap="none">
                <a:solidFill>
                  <a:schemeClr val="lt1"/>
                </a:solidFill>
                <a:latin typeface="Trebuchet MS"/>
                <a:ea typeface="Trebuchet MS"/>
                <a:cs typeface="Trebuchet MS"/>
                <a:sym typeface="Trebuchet MS"/>
              </a:defRPr>
            </a:lvl2pPr>
            <a:lvl3pPr marL="1143000" marR="0" lvl="2" indent="-114300" algn="l" rtl="0">
              <a:lnSpc>
                <a:spcPct val="90000"/>
              </a:lnSpc>
              <a:spcBef>
                <a:spcPts val="500"/>
              </a:spcBef>
              <a:buClr>
                <a:schemeClr val="lt1"/>
              </a:buClr>
              <a:buSzPct val="100000"/>
              <a:buFont typeface="Arial"/>
              <a:buChar char="•"/>
              <a:defRPr sz="1800" b="0" i="0" u="none" strike="noStrike" cap="none">
                <a:solidFill>
                  <a:schemeClr val="lt1"/>
                </a:solidFill>
                <a:latin typeface="Trebuchet MS"/>
                <a:ea typeface="Trebuchet MS"/>
                <a:cs typeface="Trebuchet MS"/>
                <a:sym typeface="Trebuchet MS"/>
              </a:defRPr>
            </a:lvl3pPr>
            <a:lvl4pPr marL="1600200" marR="0" lvl="3" indent="-127000" algn="l" rtl="0">
              <a:lnSpc>
                <a:spcPct val="90000"/>
              </a:lnSpc>
              <a:spcBef>
                <a:spcPts val="500"/>
              </a:spcBef>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4pPr>
            <a:lvl5pPr marL="2057400" marR="0" lvl="4" indent="-127000" algn="l" rtl="0">
              <a:lnSpc>
                <a:spcPct val="90000"/>
              </a:lnSpc>
              <a:spcBef>
                <a:spcPts val="500"/>
              </a:spcBef>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5pPr>
            <a:lvl6pPr marL="2514600" marR="0" lvl="5"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6pPr>
            <a:lvl7pPr marL="2971800" marR="0" lvl="6"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7pPr>
            <a:lvl8pPr marL="3429000" marR="0" lvl="7"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8pPr>
            <a:lvl9pPr marL="3886200" marR="0" lvl="8"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9pPr>
          </a:lstStyle>
          <a:p>
            <a:endParaRPr/>
          </a:p>
        </p:txBody>
      </p:sp>
      <p:sp>
        <p:nvSpPr>
          <p:cNvPr id="67" name="Shape 67"/>
          <p:cNvSpPr txBox="1">
            <a:spLocks noGrp="1"/>
          </p:cNvSpPr>
          <p:nvPr>
            <p:ph type="dt" idx="10"/>
          </p:nvPr>
        </p:nvSpPr>
        <p:spPr>
          <a:xfrm>
            <a:off x="7550981" y="5936187"/>
            <a:ext cx="2743199" cy="365125"/>
          </a:xfrm>
          <a:prstGeom prst="rect">
            <a:avLst/>
          </a:prstGeom>
          <a:noFill/>
          <a:ln>
            <a:noFill/>
          </a:ln>
        </p:spPr>
        <p:txBody>
          <a:bodyPr lIns="91425" tIns="91425" rIns="91425" bIns="91425" anchor="ctr" anchorCtr="0"/>
          <a:lstStyle>
            <a:lvl1pPr marL="0" marR="0" lvl="0" indent="0" algn="r"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68" name="Shape 68"/>
          <p:cNvSpPr txBox="1">
            <a:spLocks noGrp="1"/>
          </p:cNvSpPr>
          <p:nvPr>
            <p:ph type="ftr" idx="11"/>
          </p:nvPr>
        </p:nvSpPr>
        <p:spPr>
          <a:xfrm>
            <a:off x="680320" y="5936187"/>
            <a:ext cx="6870660" cy="365125"/>
          </a:xfrm>
          <a:prstGeom prst="rect">
            <a:avLst/>
          </a:prstGeom>
          <a:noFill/>
          <a:ln>
            <a:noFill/>
          </a:ln>
        </p:spPr>
        <p:txBody>
          <a:bodyPr lIns="91425" tIns="91425" rIns="91425" bIns="91425" anchor="ctr" anchorCtr="0"/>
          <a:lstStyle>
            <a:lvl1pPr marL="0" marR="0" lvl="0" indent="0" algn="l"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69" name="Shape 69"/>
          <p:cNvSpPr txBox="1">
            <a:spLocks noGrp="1"/>
          </p:cNvSpPr>
          <p:nvPr>
            <p:ph type="sldNum" idx="12"/>
          </p:nvPr>
        </p:nvSpPr>
        <p:spPr>
          <a:xfrm>
            <a:off x="10729454" y="753227"/>
            <a:ext cx="1154150" cy="1090788"/>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CA" sz="3600">
                <a:solidFill>
                  <a:schemeClr val="lt1"/>
                </a:solidFill>
                <a:latin typeface="Trebuchet MS"/>
                <a:ea typeface="Trebuchet MS"/>
                <a:cs typeface="Trebuchet MS"/>
                <a:sym typeface="Trebuchet MS"/>
              </a:rPr>
              <a:t>‹#›</a:t>
            </a:fld>
            <a:endParaRPr lang="en-CA" sz="3600">
              <a:solidFill>
                <a:schemeClr val="lt1"/>
              </a:solidFill>
              <a:latin typeface="Trebuchet MS"/>
              <a:ea typeface="Trebuchet MS"/>
              <a:cs typeface="Trebuchet MS"/>
              <a:sym typeface="Trebuchet M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0"/>
        <p:cNvGrpSpPr/>
        <p:nvPr/>
      </p:nvGrpSpPr>
      <p:grpSpPr>
        <a:xfrm>
          <a:off x="0" y="0"/>
          <a:ext cx="0" cy="0"/>
          <a:chOff x="0" y="0"/>
          <a:chExt cx="0" cy="0"/>
        </a:xfrm>
      </p:grpSpPr>
      <p:pic>
        <p:nvPicPr>
          <p:cNvPr id="71" name="Shape 71" descr="HD-ShadowLong.png"/>
          <p:cNvPicPr preferRelativeResize="0"/>
          <p:nvPr/>
        </p:nvPicPr>
        <p:blipFill rotWithShape="1">
          <a:blip r:embed="rId2">
            <a:alphaModFix/>
          </a:blip>
          <a:srcRect/>
          <a:stretch/>
        </p:blipFill>
        <p:spPr>
          <a:xfrm>
            <a:off x="0" y="1970240"/>
            <a:ext cx="10437812" cy="321163"/>
          </a:xfrm>
          <a:prstGeom prst="rect">
            <a:avLst/>
          </a:prstGeom>
          <a:noFill/>
          <a:ln>
            <a:noFill/>
          </a:ln>
        </p:spPr>
      </p:pic>
      <p:pic>
        <p:nvPicPr>
          <p:cNvPr id="72" name="Shape 72" descr="HD-ShadowShort.png"/>
          <p:cNvPicPr preferRelativeResize="0"/>
          <p:nvPr/>
        </p:nvPicPr>
        <p:blipFill rotWithShape="1">
          <a:blip r:embed="rId3">
            <a:alphaModFix/>
          </a:blip>
          <a:srcRect/>
          <a:stretch/>
        </p:blipFill>
        <p:spPr>
          <a:xfrm>
            <a:off x="10585825" y="1971233"/>
            <a:ext cx="1602997" cy="144269"/>
          </a:xfrm>
          <a:prstGeom prst="rect">
            <a:avLst/>
          </a:prstGeom>
          <a:noFill/>
          <a:ln>
            <a:noFill/>
          </a:ln>
        </p:spPr>
      </p:pic>
      <p:sp>
        <p:nvSpPr>
          <p:cNvPr id="73" name="Shape 73"/>
          <p:cNvSpPr/>
          <p:nvPr/>
        </p:nvSpPr>
        <p:spPr>
          <a:xfrm>
            <a:off x="0" y="609600"/>
            <a:ext cx="10437812" cy="1368198"/>
          </a:xfrm>
          <a:prstGeom prst="rect">
            <a:avLst/>
          </a:prstGeom>
          <a:solidFill>
            <a:srgbClr val="262626"/>
          </a:solidFill>
          <a:ln>
            <a:noFill/>
          </a:ln>
        </p:spPr>
        <p:txBody>
          <a:bodyPr lIns="91425" tIns="91425" rIns="91425" bIns="91425" anchor="ctr" anchorCtr="0">
            <a:noAutofit/>
          </a:bodyPr>
          <a:lstStyle/>
          <a:p>
            <a:pPr lvl="0">
              <a:spcBef>
                <a:spcPts val="0"/>
              </a:spcBef>
              <a:buNone/>
            </a:pPr>
            <a:endParaRPr/>
          </a:p>
        </p:txBody>
      </p:sp>
      <p:sp>
        <p:nvSpPr>
          <p:cNvPr id="74" name="Shape 74"/>
          <p:cNvSpPr/>
          <p:nvPr/>
        </p:nvSpPr>
        <p:spPr>
          <a:xfrm>
            <a:off x="10585827" y="609600"/>
            <a:ext cx="1602997" cy="136819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75" name="Shape 75"/>
          <p:cNvSpPr txBox="1">
            <a:spLocks noGrp="1"/>
          </p:cNvSpPr>
          <p:nvPr>
            <p:ph type="title"/>
          </p:nvPr>
        </p:nvSpPr>
        <p:spPr>
          <a:xfrm>
            <a:off x="680320" y="753227"/>
            <a:ext cx="9613861" cy="1080938"/>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dt" idx="10"/>
          </p:nvPr>
        </p:nvSpPr>
        <p:spPr>
          <a:xfrm>
            <a:off x="7550981" y="5936187"/>
            <a:ext cx="2743199" cy="365125"/>
          </a:xfrm>
          <a:prstGeom prst="rect">
            <a:avLst/>
          </a:prstGeom>
          <a:noFill/>
          <a:ln>
            <a:noFill/>
          </a:ln>
        </p:spPr>
        <p:txBody>
          <a:bodyPr lIns="91425" tIns="91425" rIns="91425" bIns="91425" anchor="ctr" anchorCtr="0"/>
          <a:lstStyle>
            <a:lvl1pPr marL="0" marR="0" lvl="0" indent="0" algn="r"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77" name="Shape 77"/>
          <p:cNvSpPr txBox="1">
            <a:spLocks noGrp="1"/>
          </p:cNvSpPr>
          <p:nvPr>
            <p:ph type="ftr" idx="11"/>
          </p:nvPr>
        </p:nvSpPr>
        <p:spPr>
          <a:xfrm>
            <a:off x="680320" y="5936187"/>
            <a:ext cx="6870660" cy="365125"/>
          </a:xfrm>
          <a:prstGeom prst="rect">
            <a:avLst/>
          </a:prstGeom>
          <a:noFill/>
          <a:ln>
            <a:noFill/>
          </a:ln>
        </p:spPr>
        <p:txBody>
          <a:bodyPr lIns="91425" tIns="91425" rIns="91425" bIns="91425" anchor="ctr" anchorCtr="0"/>
          <a:lstStyle>
            <a:lvl1pPr marL="0" marR="0" lvl="0" indent="0" algn="l"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78" name="Shape 78"/>
          <p:cNvSpPr txBox="1">
            <a:spLocks noGrp="1"/>
          </p:cNvSpPr>
          <p:nvPr>
            <p:ph type="sldNum" idx="12"/>
          </p:nvPr>
        </p:nvSpPr>
        <p:spPr>
          <a:xfrm>
            <a:off x="10729454" y="753227"/>
            <a:ext cx="1154150" cy="1090788"/>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CA" sz="3600">
                <a:solidFill>
                  <a:schemeClr val="lt1"/>
                </a:solidFill>
                <a:latin typeface="Trebuchet MS"/>
                <a:ea typeface="Trebuchet MS"/>
                <a:cs typeface="Trebuchet MS"/>
                <a:sym typeface="Trebuchet MS"/>
              </a:rPr>
              <a:t>‹#›</a:t>
            </a:fld>
            <a:endParaRPr lang="en-CA" sz="3600">
              <a:solidFill>
                <a:schemeClr val="lt1"/>
              </a:solidFill>
              <a:latin typeface="Trebuchet MS"/>
              <a:ea typeface="Trebuchet MS"/>
              <a:cs typeface="Trebuchet MS"/>
              <a:sym typeface="Trebuchet M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9"/>
        <p:cNvGrpSpPr/>
        <p:nvPr/>
      </p:nvGrpSpPr>
      <p:grpSpPr>
        <a:xfrm>
          <a:off x="0" y="0"/>
          <a:ext cx="0" cy="0"/>
          <a:chOff x="0" y="0"/>
          <a:chExt cx="0" cy="0"/>
        </a:xfrm>
      </p:grpSpPr>
      <p:pic>
        <p:nvPicPr>
          <p:cNvPr id="80" name="Shape 80" descr="HD-ShadowShort.png"/>
          <p:cNvPicPr preferRelativeResize="0"/>
          <p:nvPr/>
        </p:nvPicPr>
        <p:blipFill rotWithShape="1">
          <a:blip r:embed="rId2">
            <a:alphaModFix/>
          </a:blip>
          <a:srcRect/>
          <a:stretch/>
        </p:blipFill>
        <p:spPr>
          <a:xfrm>
            <a:off x="10585825" y="1971233"/>
            <a:ext cx="1602997" cy="144269"/>
          </a:xfrm>
          <a:prstGeom prst="rect">
            <a:avLst/>
          </a:prstGeom>
          <a:noFill/>
          <a:ln>
            <a:noFill/>
          </a:ln>
        </p:spPr>
      </p:pic>
      <p:sp>
        <p:nvSpPr>
          <p:cNvPr id="81" name="Shape 81"/>
          <p:cNvSpPr/>
          <p:nvPr/>
        </p:nvSpPr>
        <p:spPr>
          <a:xfrm>
            <a:off x="10585827" y="609600"/>
            <a:ext cx="1602997" cy="136819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82" name="Shape 82"/>
          <p:cNvSpPr txBox="1">
            <a:spLocks noGrp="1"/>
          </p:cNvSpPr>
          <p:nvPr>
            <p:ph type="dt" idx="10"/>
          </p:nvPr>
        </p:nvSpPr>
        <p:spPr>
          <a:xfrm>
            <a:off x="7550981" y="5936187"/>
            <a:ext cx="2743199" cy="365125"/>
          </a:xfrm>
          <a:prstGeom prst="rect">
            <a:avLst/>
          </a:prstGeom>
          <a:noFill/>
          <a:ln>
            <a:noFill/>
          </a:ln>
        </p:spPr>
        <p:txBody>
          <a:bodyPr lIns="91425" tIns="91425" rIns="91425" bIns="91425" anchor="ctr" anchorCtr="0"/>
          <a:lstStyle>
            <a:lvl1pPr marL="0" marR="0" lvl="0" indent="0" algn="r"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83" name="Shape 83"/>
          <p:cNvSpPr txBox="1">
            <a:spLocks noGrp="1"/>
          </p:cNvSpPr>
          <p:nvPr>
            <p:ph type="ftr" idx="11"/>
          </p:nvPr>
        </p:nvSpPr>
        <p:spPr>
          <a:xfrm>
            <a:off x="680320" y="5936187"/>
            <a:ext cx="6870660" cy="365125"/>
          </a:xfrm>
          <a:prstGeom prst="rect">
            <a:avLst/>
          </a:prstGeom>
          <a:noFill/>
          <a:ln>
            <a:noFill/>
          </a:ln>
        </p:spPr>
        <p:txBody>
          <a:bodyPr lIns="91425" tIns="91425" rIns="91425" bIns="91425" anchor="ctr" anchorCtr="0"/>
          <a:lstStyle>
            <a:lvl1pPr marL="0" marR="0" lvl="0" indent="0" algn="l"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84" name="Shape 84"/>
          <p:cNvSpPr txBox="1">
            <a:spLocks noGrp="1"/>
          </p:cNvSpPr>
          <p:nvPr>
            <p:ph type="sldNum" idx="12"/>
          </p:nvPr>
        </p:nvSpPr>
        <p:spPr>
          <a:xfrm>
            <a:off x="10729454" y="753227"/>
            <a:ext cx="1154150" cy="1090788"/>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CA" sz="3600">
                <a:solidFill>
                  <a:schemeClr val="lt1"/>
                </a:solidFill>
                <a:latin typeface="Trebuchet MS"/>
                <a:ea typeface="Trebuchet MS"/>
                <a:cs typeface="Trebuchet MS"/>
                <a:sym typeface="Trebuchet MS"/>
              </a:rPr>
              <a:t>‹#›</a:t>
            </a:fld>
            <a:endParaRPr lang="en-CA" sz="3600">
              <a:solidFill>
                <a:schemeClr val="lt1"/>
              </a:solidFill>
              <a:latin typeface="Trebuchet MS"/>
              <a:ea typeface="Trebuchet MS"/>
              <a:cs typeface="Trebuchet MS"/>
              <a:sym typeface="Trebuchet M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85"/>
        <p:cNvGrpSpPr/>
        <p:nvPr/>
      </p:nvGrpSpPr>
      <p:grpSpPr>
        <a:xfrm>
          <a:off x="0" y="0"/>
          <a:ext cx="0" cy="0"/>
          <a:chOff x="0" y="0"/>
          <a:chExt cx="0" cy="0"/>
        </a:xfrm>
      </p:grpSpPr>
      <p:pic>
        <p:nvPicPr>
          <p:cNvPr id="86" name="Shape 86" descr="HD-ShadowLong.png"/>
          <p:cNvPicPr preferRelativeResize="0"/>
          <p:nvPr/>
        </p:nvPicPr>
        <p:blipFill rotWithShape="1">
          <a:blip r:embed="rId2">
            <a:alphaModFix/>
          </a:blip>
          <a:srcRect/>
          <a:stretch/>
        </p:blipFill>
        <p:spPr>
          <a:xfrm>
            <a:off x="0" y="1970240"/>
            <a:ext cx="10437812" cy="321163"/>
          </a:xfrm>
          <a:prstGeom prst="rect">
            <a:avLst/>
          </a:prstGeom>
          <a:noFill/>
          <a:ln>
            <a:noFill/>
          </a:ln>
        </p:spPr>
      </p:pic>
      <p:pic>
        <p:nvPicPr>
          <p:cNvPr id="87" name="Shape 87" descr="HD-ShadowShort.png"/>
          <p:cNvPicPr preferRelativeResize="0"/>
          <p:nvPr/>
        </p:nvPicPr>
        <p:blipFill rotWithShape="1">
          <a:blip r:embed="rId3">
            <a:alphaModFix/>
          </a:blip>
          <a:srcRect/>
          <a:stretch/>
        </p:blipFill>
        <p:spPr>
          <a:xfrm>
            <a:off x="10585825" y="1971233"/>
            <a:ext cx="1602997" cy="144269"/>
          </a:xfrm>
          <a:prstGeom prst="rect">
            <a:avLst/>
          </a:prstGeom>
          <a:noFill/>
          <a:ln>
            <a:noFill/>
          </a:ln>
        </p:spPr>
      </p:pic>
      <p:sp>
        <p:nvSpPr>
          <p:cNvPr id="88" name="Shape 88"/>
          <p:cNvSpPr/>
          <p:nvPr/>
        </p:nvSpPr>
        <p:spPr>
          <a:xfrm>
            <a:off x="0" y="609600"/>
            <a:ext cx="10437812" cy="1368198"/>
          </a:xfrm>
          <a:prstGeom prst="rect">
            <a:avLst/>
          </a:prstGeom>
          <a:solidFill>
            <a:srgbClr val="262626"/>
          </a:solidFill>
          <a:ln>
            <a:noFill/>
          </a:ln>
        </p:spPr>
        <p:txBody>
          <a:bodyPr lIns="91425" tIns="91425" rIns="91425" bIns="91425" anchor="ctr" anchorCtr="0">
            <a:noAutofit/>
          </a:bodyPr>
          <a:lstStyle/>
          <a:p>
            <a:pPr lvl="0">
              <a:spcBef>
                <a:spcPts val="0"/>
              </a:spcBef>
              <a:buNone/>
            </a:pPr>
            <a:endParaRPr/>
          </a:p>
        </p:txBody>
      </p:sp>
      <p:sp>
        <p:nvSpPr>
          <p:cNvPr id="89" name="Shape 89"/>
          <p:cNvSpPr/>
          <p:nvPr/>
        </p:nvSpPr>
        <p:spPr>
          <a:xfrm>
            <a:off x="10585827" y="609600"/>
            <a:ext cx="1602997" cy="136819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90" name="Shape 90"/>
          <p:cNvSpPr txBox="1">
            <a:spLocks noGrp="1"/>
          </p:cNvSpPr>
          <p:nvPr>
            <p:ph type="title"/>
          </p:nvPr>
        </p:nvSpPr>
        <p:spPr>
          <a:xfrm>
            <a:off x="680320" y="753227"/>
            <a:ext cx="9613858" cy="1080939"/>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1" name="Shape 91"/>
          <p:cNvSpPr txBox="1">
            <a:spLocks noGrp="1"/>
          </p:cNvSpPr>
          <p:nvPr>
            <p:ph type="body" idx="1"/>
          </p:nvPr>
        </p:nvSpPr>
        <p:spPr>
          <a:xfrm>
            <a:off x="4685846" y="2336873"/>
            <a:ext cx="5608335" cy="3599313"/>
          </a:xfrm>
          <a:prstGeom prst="rect">
            <a:avLst/>
          </a:prstGeom>
          <a:noFill/>
          <a:ln>
            <a:noFill/>
          </a:ln>
        </p:spPr>
        <p:txBody>
          <a:bodyPr lIns="91425" tIns="91425" rIns="91425" bIns="91425" anchor="t" anchorCtr="0"/>
          <a:lstStyle>
            <a:lvl1pPr marL="228600" marR="0" lvl="0" indent="-76200" algn="l" rtl="0">
              <a:lnSpc>
                <a:spcPct val="90000"/>
              </a:lnSpc>
              <a:spcBef>
                <a:spcPts val="1000"/>
              </a:spcBef>
              <a:buClr>
                <a:schemeClr val="lt1"/>
              </a:buClr>
              <a:buSzPct val="100000"/>
              <a:buFont typeface="Arial"/>
              <a:buChar char="•"/>
              <a:defRPr sz="2400" b="0" i="0" u="none" strike="noStrike" cap="none">
                <a:solidFill>
                  <a:schemeClr val="lt1"/>
                </a:solidFill>
                <a:latin typeface="Trebuchet MS"/>
                <a:ea typeface="Trebuchet MS"/>
                <a:cs typeface="Trebuchet MS"/>
                <a:sym typeface="Trebuchet MS"/>
              </a:defRPr>
            </a:lvl1pPr>
            <a:lvl2pPr marL="685800" marR="0" lvl="1" indent="-101600" algn="l" rtl="0">
              <a:lnSpc>
                <a:spcPct val="90000"/>
              </a:lnSpc>
              <a:spcBef>
                <a:spcPts val="500"/>
              </a:spcBef>
              <a:buClr>
                <a:schemeClr val="lt1"/>
              </a:buClr>
              <a:buSzPct val="100000"/>
              <a:buFont typeface="Arial"/>
              <a:buChar char="•"/>
              <a:defRPr sz="2000" b="0" i="0" u="none" strike="noStrike" cap="none">
                <a:solidFill>
                  <a:schemeClr val="lt1"/>
                </a:solidFill>
                <a:latin typeface="Trebuchet MS"/>
                <a:ea typeface="Trebuchet MS"/>
                <a:cs typeface="Trebuchet MS"/>
                <a:sym typeface="Trebuchet MS"/>
              </a:defRPr>
            </a:lvl2pPr>
            <a:lvl3pPr marL="1143000" marR="0" lvl="2" indent="-114300" algn="l" rtl="0">
              <a:lnSpc>
                <a:spcPct val="90000"/>
              </a:lnSpc>
              <a:spcBef>
                <a:spcPts val="500"/>
              </a:spcBef>
              <a:buClr>
                <a:schemeClr val="lt1"/>
              </a:buClr>
              <a:buSzPct val="100000"/>
              <a:buFont typeface="Arial"/>
              <a:buChar char="•"/>
              <a:defRPr sz="1800" b="0" i="0" u="none" strike="noStrike" cap="none">
                <a:solidFill>
                  <a:schemeClr val="lt1"/>
                </a:solidFill>
                <a:latin typeface="Trebuchet MS"/>
                <a:ea typeface="Trebuchet MS"/>
                <a:cs typeface="Trebuchet MS"/>
                <a:sym typeface="Trebuchet MS"/>
              </a:defRPr>
            </a:lvl3pPr>
            <a:lvl4pPr marL="1600200" marR="0" lvl="3" indent="-127000" algn="l" rtl="0">
              <a:lnSpc>
                <a:spcPct val="90000"/>
              </a:lnSpc>
              <a:spcBef>
                <a:spcPts val="500"/>
              </a:spcBef>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4pPr>
            <a:lvl5pPr marL="2057400" marR="0" lvl="4" indent="-127000" algn="l" rtl="0">
              <a:lnSpc>
                <a:spcPct val="90000"/>
              </a:lnSpc>
              <a:spcBef>
                <a:spcPts val="500"/>
              </a:spcBef>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5pPr>
            <a:lvl6pPr marL="2514600" marR="0" lvl="5"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6pPr>
            <a:lvl7pPr marL="2971800" marR="0" lvl="6"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7pPr>
            <a:lvl8pPr marL="3429000" marR="0" lvl="7"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8pPr>
            <a:lvl9pPr marL="3886200" marR="0" lvl="8"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9pPr>
          </a:lstStyle>
          <a:p>
            <a:endParaRPr/>
          </a:p>
        </p:txBody>
      </p:sp>
      <p:sp>
        <p:nvSpPr>
          <p:cNvPr id="92" name="Shape 92"/>
          <p:cNvSpPr txBox="1">
            <a:spLocks noGrp="1"/>
          </p:cNvSpPr>
          <p:nvPr>
            <p:ph type="body" idx="2"/>
          </p:nvPr>
        </p:nvSpPr>
        <p:spPr>
          <a:xfrm>
            <a:off x="680322" y="2336872"/>
            <a:ext cx="3790077" cy="3599317"/>
          </a:xfrm>
          <a:prstGeom prst="rect">
            <a:avLst/>
          </a:prstGeom>
          <a:noFill/>
          <a:ln>
            <a:noFill/>
          </a:ln>
        </p:spPr>
        <p:txBody>
          <a:bodyPr lIns="91425" tIns="91425" rIns="91425" bIns="91425" anchor="ctr" anchorCtr="0"/>
          <a:lstStyle>
            <a:lvl1pPr marL="0" marR="0" lvl="0" indent="0" algn="l" rtl="0">
              <a:lnSpc>
                <a:spcPct val="90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1400" b="0"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200" b="0"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9pPr>
          </a:lstStyle>
          <a:p>
            <a:endParaRPr/>
          </a:p>
        </p:txBody>
      </p:sp>
      <p:sp>
        <p:nvSpPr>
          <p:cNvPr id="93" name="Shape 93"/>
          <p:cNvSpPr txBox="1">
            <a:spLocks noGrp="1"/>
          </p:cNvSpPr>
          <p:nvPr>
            <p:ph type="dt" idx="10"/>
          </p:nvPr>
        </p:nvSpPr>
        <p:spPr>
          <a:xfrm>
            <a:off x="7550981" y="5936187"/>
            <a:ext cx="2743199" cy="365125"/>
          </a:xfrm>
          <a:prstGeom prst="rect">
            <a:avLst/>
          </a:prstGeom>
          <a:noFill/>
          <a:ln>
            <a:noFill/>
          </a:ln>
        </p:spPr>
        <p:txBody>
          <a:bodyPr lIns="91425" tIns="91425" rIns="91425" bIns="91425" anchor="ctr" anchorCtr="0"/>
          <a:lstStyle>
            <a:lvl1pPr marL="0" marR="0" lvl="0" indent="0" algn="r"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94" name="Shape 94"/>
          <p:cNvSpPr txBox="1">
            <a:spLocks noGrp="1"/>
          </p:cNvSpPr>
          <p:nvPr>
            <p:ph type="ftr" idx="11"/>
          </p:nvPr>
        </p:nvSpPr>
        <p:spPr>
          <a:xfrm>
            <a:off x="680320" y="5936187"/>
            <a:ext cx="6870660" cy="365125"/>
          </a:xfrm>
          <a:prstGeom prst="rect">
            <a:avLst/>
          </a:prstGeom>
          <a:noFill/>
          <a:ln>
            <a:noFill/>
          </a:ln>
        </p:spPr>
        <p:txBody>
          <a:bodyPr lIns="91425" tIns="91425" rIns="91425" bIns="91425" anchor="ctr" anchorCtr="0"/>
          <a:lstStyle>
            <a:lvl1pPr marL="0" marR="0" lvl="0" indent="0" algn="l"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95" name="Shape 95"/>
          <p:cNvSpPr txBox="1">
            <a:spLocks noGrp="1"/>
          </p:cNvSpPr>
          <p:nvPr>
            <p:ph type="sldNum" idx="12"/>
          </p:nvPr>
        </p:nvSpPr>
        <p:spPr>
          <a:xfrm>
            <a:off x="10729454" y="753227"/>
            <a:ext cx="1154150" cy="1090788"/>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CA" sz="3600">
                <a:solidFill>
                  <a:schemeClr val="lt1"/>
                </a:solidFill>
                <a:latin typeface="Trebuchet MS"/>
                <a:ea typeface="Trebuchet MS"/>
                <a:cs typeface="Trebuchet MS"/>
                <a:sym typeface="Trebuchet MS"/>
              </a:rPr>
              <a:t>‹#›</a:t>
            </a:fld>
            <a:endParaRPr lang="en-CA" sz="3600">
              <a:solidFill>
                <a:schemeClr val="lt1"/>
              </a:solidFill>
              <a:latin typeface="Trebuchet MS"/>
              <a:ea typeface="Trebuchet MS"/>
              <a:cs typeface="Trebuchet MS"/>
              <a:sym typeface="Trebuchet M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96"/>
        <p:cNvGrpSpPr/>
        <p:nvPr/>
      </p:nvGrpSpPr>
      <p:grpSpPr>
        <a:xfrm>
          <a:off x="0" y="0"/>
          <a:ext cx="0" cy="0"/>
          <a:chOff x="0" y="0"/>
          <a:chExt cx="0" cy="0"/>
        </a:xfrm>
      </p:grpSpPr>
      <p:pic>
        <p:nvPicPr>
          <p:cNvPr id="97" name="Shape 97" descr="HD-ShadowLong.png"/>
          <p:cNvPicPr preferRelativeResize="0"/>
          <p:nvPr/>
        </p:nvPicPr>
        <p:blipFill rotWithShape="1">
          <a:blip r:embed="rId2">
            <a:alphaModFix/>
          </a:blip>
          <a:srcRect/>
          <a:stretch/>
        </p:blipFill>
        <p:spPr>
          <a:xfrm>
            <a:off x="0" y="1970240"/>
            <a:ext cx="10437812" cy="321163"/>
          </a:xfrm>
          <a:prstGeom prst="rect">
            <a:avLst/>
          </a:prstGeom>
          <a:noFill/>
          <a:ln>
            <a:noFill/>
          </a:ln>
        </p:spPr>
      </p:pic>
      <p:pic>
        <p:nvPicPr>
          <p:cNvPr id="98" name="Shape 98" descr="HD-ShadowShort.png"/>
          <p:cNvPicPr preferRelativeResize="0"/>
          <p:nvPr/>
        </p:nvPicPr>
        <p:blipFill rotWithShape="1">
          <a:blip r:embed="rId3">
            <a:alphaModFix/>
          </a:blip>
          <a:srcRect/>
          <a:stretch/>
        </p:blipFill>
        <p:spPr>
          <a:xfrm>
            <a:off x="10585825" y="1971233"/>
            <a:ext cx="1602997" cy="144269"/>
          </a:xfrm>
          <a:prstGeom prst="rect">
            <a:avLst/>
          </a:prstGeom>
          <a:noFill/>
          <a:ln>
            <a:noFill/>
          </a:ln>
        </p:spPr>
      </p:pic>
      <p:sp>
        <p:nvSpPr>
          <p:cNvPr id="99" name="Shape 99"/>
          <p:cNvSpPr/>
          <p:nvPr/>
        </p:nvSpPr>
        <p:spPr>
          <a:xfrm>
            <a:off x="0" y="609600"/>
            <a:ext cx="10437812" cy="1368198"/>
          </a:xfrm>
          <a:prstGeom prst="rect">
            <a:avLst/>
          </a:prstGeom>
          <a:solidFill>
            <a:srgbClr val="262626"/>
          </a:solidFill>
          <a:ln>
            <a:noFill/>
          </a:ln>
        </p:spPr>
        <p:txBody>
          <a:bodyPr lIns="91425" tIns="91425" rIns="91425" bIns="91425" anchor="ctr" anchorCtr="0">
            <a:noAutofit/>
          </a:bodyPr>
          <a:lstStyle/>
          <a:p>
            <a:pPr lvl="0">
              <a:spcBef>
                <a:spcPts val="0"/>
              </a:spcBef>
              <a:buNone/>
            </a:pPr>
            <a:endParaRPr/>
          </a:p>
        </p:txBody>
      </p:sp>
      <p:sp>
        <p:nvSpPr>
          <p:cNvPr id="100" name="Shape 100"/>
          <p:cNvSpPr/>
          <p:nvPr/>
        </p:nvSpPr>
        <p:spPr>
          <a:xfrm>
            <a:off x="10585827" y="609600"/>
            <a:ext cx="1602997" cy="136819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01" name="Shape 101"/>
          <p:cNvSpPr txBox="1">
            <a:spLocks noGrp="1"/>
          </p:cNvSpPr>
          <p:nvPr>
            <p:ph type="title"/>
          </p:nvPr>
        </p:nvSpPr>
        <p:spPr>
          <a:xfrm>
            <a:off x="680322" y="753227"/>
            <a:ext cx="9613856" cy="1080938"/>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2" name="Shape 102"/>
          <p:cNvSpPr>
            <a:spLocks noGrp="1"/>
          </p:cNvSpPr>
          <p:nvPr>
            <p:ph type="pic" idx="2"/>
          </p:nvPr>
        </p:nvSpPr>
        <p:spPr>
          <a:xfrm>
            <a:off x="4868332" y="2336874"/>
            <a:ext cx="5425848" cy="3599312"/>
          </a:xfrm>
          <a:prstGeom prst="rect">
            <a:avLst/>
          </a:prstGeom>
          <a:noFill/>
          <a:ln>
            <a:noFill/>
          </a:ln>
          <a:effectLst>
            <a:outerShdw blurRad="76200" dist="63500" dir="5040000" algn="tl" rotWithShape="0">
              <a:srgbClr val="000000">
                <a:alpha val="40784"/>
              </a:srgbClr>
            </a:outerShdw>
          </a:effectLst>
        </p:spPr>
        <p:txBody>
          <a:bodyPr lIns="91425" tIns="91425" rIns="91425" bIns="91425" anchor="t" anchorCtr="0"/>
          <a:lstStyle>
            <a:lvl1pPr marL="0" marR="0" lvl="0" indent="0" algn="l" rtl="0">
              <a:lnSpc>
                <a:spcPct val="90000"/>
              </a:lnSpc>
              <a:spcBef>
                <a:spcPts val="1000"/>
              </a:spcBef>
              <a:buClr>
                <a:schemeClr val="lt1"/>
              </a:buClr>
              <a:buFont typeface="Arial"/>
              <a:buNone/>
              <a:defRPr sz="32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2800" b="0"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2400" b="0"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2000" b="0"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2000" b="0"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2000" b="0"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2000" b="0"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2000" b="0"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2000" b="0" i="0" u="none" strike="noStrike" cap="none">
                <a:solidFill>
                  <a:schemeClr val="lt1"/>
                </a:solidFill>
                <a:latin typeface="Trebuchet MS"/>
                <a:ea typeface="Trebuchet MS"/>
                <a:cs typeface="Trebuchet MS"/>
                <a:sym typeface="Trebuchet MS"/>
              </a:defRPr>
            </a:lvl9pPr>
          </a:lstStyle>
          <a:p>
            <a:endParaRPr/>
          </a:p>
        </p:txBody>
      </p:sp>
      <p:sp>
        <p:nvSpPr>
          <p:cNvPr id="103" name="Shape 103"/>
          <p:cNvSpPr txBox="1">
            <a:spLocks noGrp="1"/>
          </p:cNvSpPr>
          <p:nvPr>
            <p:ph type="body" idx="1"/>
          </p:nvPr>
        </p:nvSpPr>
        <p:spPr>
          <a:xfrm>
            <a:off x="680322" y="2336873"/>
            <a:ext cx="3876255" cy="3599314"/>
          </a:xfrm>
          <a:prstGeom prst="rect">
            <a:avLst/>
          </a:prstGeom>
          <a:noFill/>
          <a:ln>
            <a:noFill/>
          </a:ln>
        </p:spPr>
        <p:txBody>
          <a:bodyPr lIns="91425" tIns="91425" rIns="91425" bIns="91425" anchor="ctr" anchorCtr="0"/>
          <a:lstStyle>
            <a:lvl1pPr marL="0" marR="0" lvl="0" indent="0" algn="l" rtl="0">
              <a:lnSpc>
                <a:spcPct val="90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90000"/>
              </a:lnSpc>
              <a:spcBef>
                <a:spcPts val="500"/>
              </a:spcBef>
              <a:buClr>
                <a:schemeClr val="lt1"/>
              </a:buClr>
              <a:buFont typeface="Arial"/>
              <a:buNone/>
              <a:defRPr sz="1400" b="0" i="0" u="none" strike="noStrike" cap="none">
                <a:solidFill>
                  <a:schemeClr val="lt1"/>
                </a:solidFill>
                <a:latin typeface="Trebuchet MS"/>
                <a:ea typeface="Trebuchet MS"/>
                <a:cs typeface="Trebuchet MS"/>
                <a:sym typeface="Trebuchet MS"/>
              </a:defRPr>
            </a:lvl2pPr>
            <a:lvl3pPr marL="914400" marR="0" lvl="2" indent="0" algn="l" rtl="0">
              <a:lnSpc>
                <a:spcPct val="90000"/>
              </a:lnSpc>
              <a:spcBef>
                <a:spcPts val="500"/>
              </a:spcBef>
              <a:buClr>
                <a:schemeClr val="lt1"/>
              </a:buClr>
              <a:buFont typeface="Arial"/>
              <a:buNone/>
              <a:defRPr sz="1200" b="0" i="0" u="none" strike="noStrike" cap="none">
                <a:solidFill>
                  <a:schemeClr val="lt1"/>
                </a:solidFill>
                <a:latin typeface="Trebuchet MS"/>
                <a:ea typeface="Trebuchet MS"/>
                <a:cs typeface="Trebuchet MS"/>
                <a:sym typeface="Trebuchet MS"/>
              </a:defRPr>
            </a:lvl3pPr>
            <a:lvl4pPr marL="1371600" marR="0" lvl="3"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4pPr>
            <a:lvl5pPr marL="1828800" marR="0" lvl="4"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5pPr>
            <a:lvl6pPr marL="2286000" marR="0" lvl="5"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6pPr>
            <a:lvl7pPr marL="2743200" marR="0" lvl="6"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7pPr>
            <a:lvl8pPr marL="3200400" marR="0" lvl="7"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8pPr>
            <a:lvl9pPr marL="3657600" marR="0" lvl="8" indent="0" algn="l" rtl="0">
              <a:lnSpc>
                <a:spcPct val="90000"/>
              </a:lnSpc>
              <a:spcBef>
                <a:spcPts val="500"/>
              </a:spcBef>
              <a:buClr>
                <a:schemeClr val="lt1"/>
              </a:buClr>
              <a:buFont typeface="Arial"/>
              <a:buNone/>
              <a:defRPr sz="1000" b="0" i="0" u="none" strike="noStrike" cap="none">
                <a:solidFill>
                  <a:schemeClr val="lt1"/>
                </a:solidFill>
                <a:latin typeface="Trebuchet MS"/>
                <a:ea typeface="Trebuchet MS"/>
                <a:cs typeface="Trebuchet MS"/>
                <a:sym typeface="Trebuchet MS"/>
              </a:defRPr>
            </a:lvl9pPr>
          </a:lstStyle>
          <a:p>
            <a:endParaRPr/>
          </a:p>
        </p:txBody>
      </p:sp>
      <p:sp>
        <p:nvSpPr>
          <p:cNvPr id="104" name="Shape 104"/>
          <p:cNvSpPr txBox="1">
            <a:spLocks noGrp="1"/>
          </p:cNvSpPr>
          <p:nvPr>
            <p:ph type="dt" idx="10"/>
          </p:nvPr>
        </p:nvSpPr>
        <p:spPr>
          <a:xfrm>
            <a:off x="7550981" y="5936187"/>
            <a:ext cx="2743199" cy="365125"/>
          </a:xfrm>
          <a:prstGeom prst="rect">
            <a:avLst/>
          </a:prstGeom>
          <a:noFill/>
          <a:ln>
            <a:noFill/>
          </a:ln>
        </p:spPr>
        <p:txBody>
          <a:bodyPr lIns="91425" tIns="91425" rIns="91425" bIns="91425" anchor="ctr" anchorCtr="0"/>
          <a:lstStyle>
            <a:lvl1pPr marL="0" marR="0" lvl="0" indent="0" algn="r"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05" name="Shape 105"/>
          <p:cNvSpPr txBox="1">
            <a:spLocks noGrp="1"/>
          </p:cNvSpPr>
          <p:nvPr>
            <p:ph type="ftr" idx="11"/>
          </p:nvPr>
        </p:nvSpPr>
        <p:spPr>
          <a:xfrm>
            <a:off x="680320" y="5936187"/>
            <a:ext cx="6870660" cy="365125"/>
          </a:xfrm>
          <a:prstGeom prst="rect">
            <a:avLst/>
          </a:prstGeom>
          <a:noFill/>
          <a:ln>
            <a:noFill/>
          </a:ln>
        </p:spPr>
        <p:txBody>
          <a:bodyPr lIns="91425" tIns="91425" rIns="91425" bIns="91425" anchor="ctr" anchorCtr="0"/>
          <a:lstStyle>
            <a:lvl1pPr marL="0" marR="0" lvl="0" indent="0" algn="l" rtl="0">
              <a:spcBef>
                <a:spcPts val="0"/>
              </a:spcBef>
              <a:buNone/>
              <a:defRPr sz="1050">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06" name="Shape 106"/>
          <p:cNvSpPr txBox="1">
            <a:spLocks noGrp="1"/>
          </p:cNvSpPr>
          <p:nvPr>
            <p:ph type="sldNum" idx="12"/>
          </p:nvPr>
        </p:nvSpPr>
        <p:spPr>
          <a:xfrm>
            <a:off x="10729454" y="753227"/>
            <a:ext cx="1154150" cy="1090788"/>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CA" sz="3600">
                <a:solidFill>
                  <a:schemeClr val="lt1"/>
                </a:solidFill>
                <a:latin typeface="Trebuchet MS"/>
                <a:ea typeface="Trebuchet MS"/>
                <a:cs typeface="Trebuchet MS"/>
                <a:sym typeface="Trebuchet MS"/>
              </a:rPr>
              <a:t>‹#›</a:t>
            </a:fld>
            <a:endParaRPr lang="en-CA" sz="3600">
              <a:solidFill>
                <a:schemeClr val="lt1"/>
              </a:solidFill>
              <a:latin typeface="Trebuchet MS"/>
              <a:ea typeface="Trebuchet MS"/>
              <a:cs typeface="Trebuchet MS"/>
              <a:sym typeface="Trebuchet M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78121"/>
            </a:gs>
            <a:gs pos="50000">
              <a:srgbClr val="D54006"/>
            </a:gs>
            <a:gs pos="100000">
              <a:srgbClr val="8C0000"/>
            </a:gs>
          </a:gsLst>
          <a:lin ang="2520000" scaled="0"/>
        </a:gradFill>
        <a:effectLst/>
      </p:bgPr>
    </p:bg>
    <p:spTree>
      <p:nvGrpSpPr>
        <p:cNvPr id="1" name="Shape 9"/>
        <p:cNvGrpSpPr/>
        <p:nvPr/>
      </p:nvGrpSpPr>
      <p:grpSpPr>
        <a:xfrm>
          <a:off x="0" y="0"/>
          <a:ext cx="0" cy="0"/>
          <a:chOff x="0" y="0"/>
          <a:chExt cx="0" cy="0"/>
        </a:xfrm>
      </p:grpSpPr>
      <p:pic>
        <p:nvPicPr>
          <p:cNvPr id="10" name="Shape 10" descr="hashOverlay-FullResolve.png"/>
          <p:cNvPicPr preferRelativeResize="0"/>
          <p:nvPr/>
        </p:nvPicPr>
        <p:blipFill rotWithShape="1">
          <a:blip r:embed="rId19">
            <a:alphaModFix amt="10000"/>
          </a:blip>
          <a:srcRect/>
          <a:stretch/>
        </p:blipFill>
        <p:spPr>
          <a:xfrm>
            <a:off x="0" y="0"/>
            <a:ext cx="12192000" cy="6858000"/>
          </a:xfrm>
          <a:prstGeom prst="rect">
            <a:avLst/>
          </a:prstGeom>
          <a:noFill/>
          <a:ln>
            <a:noFill/>
          </a:ln>
        </p:spPr>
      </p:pic>
      <p:sp>
        <p:nvSpPr>
          <p:cNvPr id="11" name="Shape 11"/>
          <p:cNvSpPr txBox="1">
            <a:spLocks noGrp="1"/>
          </p:cNvSpPr>
          <p:nvPr>
            <p:ph type="title"/>
          </p:nvPr>
        </p:nvSpPr>
        <p:spPr>
          <a:xfrm>
            <a:off x="680320" y="753227"/>
            <a:ext cx="9613861" cy="1080938"/>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 name="Shape 12"/>
          <p:cNvSpPr txBox="1">
            <a:spLocks noGrp="1"/>
          </p:cNvSpPr>
          <p:nvPr>
            <p:ph type="body" idx="1"/>
          </p:nvPr>
        </p:nvSpPr>
        <p:spPr>
          <a:xfrm>
            <a:off x="680320" y="2336873"/>
            <a:ext cx="9613861" cy="3599316"/>
          </a:xfrm>
          <a:prstGeom prst="rect">
            <a:avLst/>
          </a:prstGeom>
          <a:noFill/>
          <a:ln>
            <a:noFill/>
          </a:ln>
        </p:spPr>
        <p:txBody>
          <a:bodyPr lIns="91425" tIns="91425" rIns="91425" bIns="91425" anchor="t" anchorCtr="0"/>
          <a:lstStyle>
            <a:lvl1pPr marL="228600" marR="0" lvl="0" indent="-76200" algn="l" rtl="0">
              <a:lnSpc>
                <a:spcPct val="90000"/>
              </a:lnSpc>
              <a:spcBef>
                <a:spcPts val="1000"/>
              </a:spcBef>
              <a:buClr>
                <a:schemeClr val="lt1"/>
              </a:buClr>
              <a:buSzPct val="100000"/>
              <a:buFont typeface="Arial"/>
              <a:buChar char="•"/>
              <a:defRPr sz="2400" b="0" i="0" u="none" strike="noStrike" cap="none">
                <a:solidFill>
                  <a:schemeClr val="lt1"/>
                </a:solidFill>
                <a:latin typeface="Trebuchet MS"/>
                <a:ea typeface="Trebuchet MS"/>
                <a:cs typeface="Trebuchet MS"/>
                <a:sym typeface="Trebuchet MS"/>
              </a:defRPr>
            </a:lvl1pPr>
            <a:lvl2pPr marL="685800" marR="0" lvl="1" indent="-101600" algn="l" rtl="0">
              <a:lnSpc>
                <a:spcPct val="90000"/>
              </a:lnSpc>
              <a:spcBef>
                <a:spcPts val="500"/>
              </a:spcBef>
              <a:buClr>
                <a:schemeClr val="lt1"/>
              </a:buClr>
              <a:buSzPct val="100000"/>
              <a:buFont typeface="Arial"/>
              <a:buChar char="•"/>
              <a:defRPr sz="2000" b="0" i="0" u="none" strike="noStrike" cap="none">
                <a:solidFill>
                  <a:schemeClr val="lt1"/>
                </a:solidFill>
                <a:latin typeface="Trebuchet MS"/>
                <a:ea typeface="Trebuchet MS"/>
                <a:cs typeface="Trebuchet MS"/>
                <a:sym typeface="Trebuchet MS"/>
              </a:defRPr>
            </a:lvl2pPr>
            <a:lvl3pPr marL="1143000" marR="0" lvl="2" indent="-114300" algn="l" rtl="0">
              <a:lnSpc>
                <a:spcPct val="90000"/>
              </a:lnSpc>
              <a:spcBef>
                <a:spcPts val="500"/>
              </a:spcBef>
              <a:buClr>
                <a:schemeClr val="lt1"/>
              </a:buClr>
              <a:buSzPct val="100000"/>
              <a:buFont typeface="Arial"/>
              <a:buChar char="•"/>
              <a:defRPr sz="1800" b="0" i="0" u="none" strike="noStrike" cap="none">
                <a:solidFill>
                  <a:schemeClr val="lt1"/>
                </a:solidFill>
                <a:latin typeface="Trebuchet MS"/>
                <a:ea typeface="Trebuchet MS"/>
                <a:cs typeface="Trebuchet MS"/>
                <a:sym typeface="Trebuchet MS"/>
              </a:defRPr>
            </a:lvl3pPr>
            <a:lvl4pPr marL="1600200" marR="0" lvl="3" indent="-127000" algn="l" rtl="0">
              <a:lnSpc>
                <a:spcPct val="90000"/>
              </a:lnSpc>
              <a:spcBef>
                <a:spcPts val="500"/>
              </a:spcBef>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4pPr>
            <a:lvl5pPr marL="2057400" marR="0" lvl="4" indent="-127000" algn="l" rtl="0">
              <a:lnSpc>
                <a:spcPct val="90000"/>
              </a:lnSpc>
              <a:spcBef>
                <a:spcPts val="500"/>
              </a:spcBef>
              <a:buClr>
                <a:schemeClr val="lt1"/>
              </a:buClr>
              <a:buSzPct val="100000"/>
              <a:buFont typeface="Arial"/>
              <a:buChar char="•"/>
              <a:defRPr sz="1600" b="0" i="0" u="none" strike="noStrike" cap="none">
                <a:solidFill>
                  <a:schemeClr val="lt1"/>
                </a:solidFill>
                <a:latin typeface="Trebuchet MS"/>
                <a:ea typeface="Trebuchet MS"/>
                <a:cs typeface="Trebuchet MS"/>
                <a:sym typeface="Trebuchet MS"/>
              </a:defRPr>
            </a:lvl5pPr>
            <a:lvl6pPr marL="2514600" marR="0" lvl="5"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6pPr>
            <a:lvl7pPr marL="2971800" marR="0" lvl="6"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7pPr>
            <a:lvl8pPr marL="3429000" marR="0" lvl="7"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8pPr>
            <a:lvl9pPr marL="3886200" marR="0" lvl="8" indent="-139700" algn="l" rtl="0">
              <a:lnSpc>
                <a:spcPct val="90000"/>
              </a:lnSpc>
              <a:spcBef>
                <a:spcPts val="500"/>
              </a:spcBef>
              <a:buClr>
                <a:schemeClr val="lt1"/>
              </a:buClr>
              <a:buSzPct val="100000"/>
              <a:buFont typeface="Arial"/>
              <a:buChar char="•"/>
              <a:defRPr sz="1400" b="0" i="0" u="none" strike="noStrike" cap="none">
                <a:solidFill>
                  <a:schemeClr val="lt1"/>
                </a:solidFill>
                <a:latin typeface="Trebuchet MS"/>
                <a:ea typeface="Trebuchet MS"/>
                <a:cs typeface="Trebuchet MS"/>
                <a:sym typeface="Trebuchet MS"/>
              </a:defRPr>
            </a:lvl9pPr>
          </a:lstStyle>
          <a:p>
            <a:endParaRPr/>
          </a:p>
        </p:txBody>
      </p:sp>
      <p:sp>
        <p:nvSpPr>
          <p:cNvPr id="13" name="Shape 13"/>
          <p:cNvSpPr txBox="1">
            <a:spLocks noGrp="1"/>
          </p:cNvSpPr>
          <p:nvPr>
            <p:ph type="dt" idx="10"/>
          </p:nvPr>
        </p:nvSpPr>
        <p:spPr>
          <a:xfrm>
            <a:off x="7550981" y="5936187"/>
            <a:ext cx="2743199" cy="365125"/>
          </a:xfrm>
          <a:prstGeom prst="rect">
            <a:avLst/>
          </a:prstGeom>
          <a:noFill/>
          <a:ln>
            <a:noFill/>
          </a:ln>
        </p:spPr>
        <p:txBody>
          <a:bodyPr lIns="91425" tIns="91425" rIns="91425" bIns="91425" anchor="ctr" anchorCtr="0"/>
          <a:lstStyle>
            <a:lvl1pPr marL="0" marR="0" lvl="0" indent="0" algn="r" rtl="0">
              <a:spcBef>
                <a:spcPts val="0"/>
              </a:spcBef>
              <a:buNone/>
              <a:defRPr sz="1050" b="0" i="0" u="none" strike="noStrike" cap="none">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4" name="Shape 14"/>
          <p:cNvSpPr txBox="1">
            <a:spLocks noGrp="1"/>
          </p:cNvSpPr>
          <p:nvPr>
            <p:ph type="ftr" idx="11"/>
          </p:nvPr>
        </p:nvSpPr>
        <p:spPr>
          <a:xfrm>
            <a:off x="680320" y="5936187"/>
            <a:ext cx="6870660" cy="365125"/>
          </a:xfrm>
          <a:prstGeom prst="rect">
            <a:avLst/>
          </a:prstGeom>
          <a:noFill/>
          <a:ln>
            <a:noFill/>
          </a:ln>
        </p:spPr>
        <p:txBody>
          <a:bodyPr lIns="91425" tIns="91425" rIns="91425" bIns="91425" anchor="ctr" anchorCtr="0"/>
          <a:lstStyle>
            <a:lvl1pPr marL="0" marR="0" lvl="0" indent="0" algn="l" rtl="0">
              <a:spcBef>
                <a:spcPts val="0"/>
              </a:spcBef>
              <a:buNone/>
              <a:defRPr sz="1050" b="0" i="0" u="none" strike="noStrike" cap="none">
                <a:solidFill>
                  <a:schemeClr val="lt1"/>
                </a:solidFill>
                <a:latin typeface="Trebuchet MS"/>
                <a:ea typeface="Trebuchet MS"/>
                <a:cs typeface="Trebuchet MS"/>
                <a:sym typeface="Trebuchet MS"/>
              </a:defRPr>
            </a:lvl1pPr>
            <a:lvl2pPr marL="457200" marR="0" lvl="1" indent="0" algn="l" rtl="0">
              <a:spcBef>
                <a:spcPts val="0"/>
              </a:spcBef>
              <a:buNone/>
              <a:defRPr sz="1800" b="0" i="0" u="none" strike="noStrike" cap="none">
                <a:solidFill>
                  <a:schemeClr val="lt1"/>
                </a:solidFill>
                <a:latin typeface="Trebuchet MS"/>
                <a:ea typeface="Trebuchet MS"/>
                <a:cs typeface="Trebuchet MS"/>
                <a:sym typeface="Trebuchet MS"/>
              </a:defRPr>
            </a:lvl2pPr>
            <a:lvl3pPr marL="914400" marR="0" lvl="2" indent="0" algn="l" rtl="0">
              <a:spcBef>
                <a:spcPts val="0"/>
              </a:spcBef>
              <a:buNone/>
              <a:defRPr sz="1800" b="0" i="0" u="none" strike="noStrike" cap="none">
                <a:solidFill>
                  <a:schemeClr val="lt1"/>
                </a:solidFill>
                <a:latin typeface="Trebuchet MS"/>
                <a:ea typeface="Trebuchet MS"/>
                <a:cs typeface="Trebuchet MS"/>
                <a:sym typeface="Trebuchet MS"/>
              </a:defRPr>
            </a:lvl3pPr>
            <a:lvl4pPr marL="1371600" marR="0" lvl="3" indent="0" algn="l" rtl="0">
              <a:spcBef>
                <a:spcPts val="0"/>
              </a:spcBef>
              <a:buNone/>
              <a:defRPr sz="1800" b="0" i="0" u="none" strike="noStrike" cap="none">
                <a:solidFill>
                  <a:schemeClr val="lt1"/>
                </a:solidFill>
                <a:latin typeface="Trebuchet MS"/>
                <a:ea typeface="Trebuchet MS"/>
                <a:cs typeface="Trebuchet MS"/>
                <a:sym typeface="Trebuchet MS"/>
              </a:defRPr>
            </a:lvl4pPr>
            <a:lvl5pPr marL="1828800" marR="0" lvl="4" indent="0" algn="l" rtl="0">
              <a:spcBef>
                <a:spcPts val="0"/>
              </a:spcBef>
              <a:buNone/>
              <a:defRPr sz="1800" b="0" i="0" u="none" strike="noStrike" cap="none">
                <a:solidFill>
                  <a:schemeClr val="lt1"/>
                </a:solidFill>
                <a:latin typeface="Trebuchet MS"/>
                <a:ea typeface="Trebuchet MS"/>
                <a:cs typeface="Trebuchet MS"/>
                <a:sym typeface="Trebuchet MS"/>
              </a:defRPr>
            </a:lvl5pPr>
            <a:lvl6pPr marL="2286000" marR="0" lvl="5" indent="0" algn="l" rtl="0">
              <a:spcBef>
                <a:spcPts val="0"/>
              </a:spcBef>
              <a:buNone/>
              <a:defRPr sz="1800" b="0" i="0" u="none" strike="noStrike" cap="none">
                <a:solidFill>
                  <a:schemeClr val="lt1"/>
                </a:solidFill>
                <a:latin typeface="Trebuchet MS"/>
                <a:ea typeface="Trebuchet MS"/>
                <a:cs typeface="Trebuchet MS"/>
                <a:sym typeface="Trebuchet MS"/>
              </a:defRPr>
            </a:lvl6pPr>
            <a:lvl7pPr marL="2743200" marR="0" lvl="6" indent="0" algn="l" rtl="0">
              <a:spcBef>
                <a:spcPts val="0"/>
              </a:spcBef>
              <a:buNone/>
              <a:defRPr sz="1800" b="0" i="0" u="none" strike="noStrike" cap="none">
                <a:solidFill>
                  <a:schemeClr val="lt1"/>
                </a:solidFill>
                <a:latin typeface="Trebuchet MS"/>
                <a:ea typeface="Trebuchet MS"/>
                <a:cs typeface="Trebuchet MS"/>
                <a:sym typeface="Trebuchet MS"/>
              </a:defRPr>
            </a:lvl7pPr>
            <a:lvl8pPr marL="3200400" marR="0" lvl="7" indent="0" algn="l" rtl="0">
              <a:spcBef>
                <a:spcPts val="0"/>
              </a:spcBef>
              <a:buNone/>
              <a:defRPr sz="1800" b="0" i="0" u="none" strike="noStrike" cap="none">
                <a:solidFill>
                  <a:schemeClr val="lt1"/>
                </a:solidFill>
                <a:latin typeface="Trebuchet MS"/>
                <a:ea typeface="Trebuchet MS"/>
                <a:cs typeface="Trebuchet MS"/>
                <a:sym typeface="Trebuchet MS"/>
              </a:defRPr>
            </a:lvl8pPr>
            <a:lvl9pPr marL="3657600" marR="0" lvl="8" indent="0" algn="l" rtl="0">
              <a:spcBef>
                <a:spcPts val="0"/>
              </a:spcBef>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5" name="Shape 15"/>
          <p:cNvSpPr txBox="1">
            <a:spLocks noGrp="1"/>
          </p:cNvSpPr>
          <p:nvPr>
            <p:ph type="sldNum" idx="12"/>
          </p:nvPr>
        </p:nvSpPr>
        <p:spPr>
          <a:xfrm>
            <a:off x="10729454" y="753227"/>
            <a:ext cx="1154150" cy="1090788"/>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CA" sz="3600" b="0" i="0" u="none" strike="noStrike" cap="none">
                <a:solidFill>
                  <a:schemeClr val="lt1"/>
                </a:solidFill>
                <a:latin typeface="Trebuchet MS"/>
                <a:ea typeface="Trebuchet MS"/>
                <a:cs typeface="Trebuchet MS"/>
                <a:sym typeface="Trebuchet MS"/>
              </a:rPr>
              <a:t>‹#›</a:t>
            </a:fld>
            <a:endParaRPr lang="en-CA" sz="3600" b="0" i="0" u="none" strike="noStrike" cap="none">
              <a:solidFill>
                <a:schemeClr val="lt1"/>
              </a:solidFill>
              <a:latin typeface="Trebuchet MS"/>
              <a:ea typeface="Trebuchet MS"/>
              <a:cs typeface="Trebuchet MS"/>
              <a:sym typeface="Trebuchet MS"/>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iccanmoonsong.blogspot.ca/2012/08/nighttime-vs-daytime-when-working-spells.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ctrTitle"/>
          </p:nvPr>
        </p:nvSpPr>
        <p:spPr>
          <a:xfrm>
            <a:off x="0" y="2649125"/>
            <a:ext cx="6110100" cy="1596000"/>
          </a:xfrm>
          <a:prstGeom prst="rect">
            <a:avLst/>
          </a:prstGeom>
          <a:noFill/>
          <a:ln>
            <a:noFill/>
          </a:ln>
        </p:spPr>
        <p:txBody>
          <a:bodyPr lIns="91425" tIns="45700" rIns="91425" bIns="45700" anchor="b" anchorCtr="0">
            <a:noAutofit/>
          </a:bodyPr>
          <a:lstStyle/>
          <a:p>
            <a:pPr marL="0" marR="0" lvl="0" indent="0" algn="r"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Community Safety Committee Research Presentation</a:t>
            </a:r>
          </a:p>
        </p:txBody>
      </p:sp>
      <p:sp>
        <p:nvSpPr>
          <p:cNvPr id="208" name="Shape 208"/>
          <p:cNvSpPr txBox="1">
            <a:spLocks noGrp="1"/>
          </p:cNvSpPr>
          <p:nvPr>
            <p:ph type="subTitle" idx="1"/>
          </p:nvPr>
        </p:nvSpPr>
        <p:spPr>
          <a:xfrm>
            <a:off x="0" y="4566375"/>
            <a:ext cx="7869000" cy="1707600"/>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FFFFFF"/>
              </a:buClr>
              <a:buSzPct val="25000"/>
              <a:buFont typeface="Arial"/>
              <a:buNone/>
            </a:pPr>
            <a:r>
              <a:rPr lang="en-CA" sz="2000" b="0" i="0" u="none" strike="noStrike" cap="none">
                <a:solidFill>
                  <a:srgbClr val="FFFFFF"/>
                </a:solidFill>
                <a:latin typeface="Arial"/>
                <a:ea typeface="Arial"/>
                <a:cs typeface="Arial"/>
                <a:sym typeface="Arial"/>
              </a:rPr>
              <a:t>Yi Shi Sun</a:t>
            </a:r>
            <a:r>
              <a:rPr lang="en-CA" sz="2000" b="0" i="0" u="none" strike="noStrike" cap="none" baseline="30000">
                <a:solidFill>
                  <a:srgbClr val="FFFFFF"/>
                </a:solidFill>
                <a:latin typeface="Arial"/>
                <a:ea typeface="Arial"/>
                <a:cs typeface="Arial"/>
                <a:sym typeface="Arial"/>
              </a:rPr>
              <a:t>1</a:t>
            </a:r>
            <a:r>
              <a:rPr lang="en-CA" sz="2000" b="0" i="0" u="none" strike="noStrike" cap="none">
                <a:solidFill>
                  <a:srgbClr val="FFFFFF"/>
                </a:solidFill>
                <a:latin typeface="Arial"/>
                <a:ea typeface="Arial"/>
                <a:cs typeface="Arial"/>
                <a:sym typeface="Arial"/>
              </a:rPr>
              <a:t>, Margaret Secord</a:t>
            </a:r>
            <a:r>
              <a:rPr lang="en-CA" sz="2000" b="0" i="0" u="none" strike="noStrike" cap="none" baseline="30000">
                <a:solidFill>
                  <a:srgbClr val="FFFFFF"/>
                </a:solidFill>
                <a:latin typeface="Arial"/>
                <a:ea typeface="Arial"/>
                <a:cs typeface="Arial"/>
                <a:sym typeface="Arial"/>
              </a:rPr>
              <a:t>2</a:t>
            </a:r>
            <a:r>
              <a:rPr lang="en-CA" sz="2000" b="0" i="0" u="none" strike="noStrike" cap="none">
                <a:solidFill>
                  <a:srgbClr val="FFFFFF"/>
                </a:solidFill>
                <a:latin typeface="Arial"/>
                <a:ea typeface="Arial"/>
                <a:cs typeface="Arial"/>
                <a:sym typeface="Arial"/>
              </a:rPr>
              <a:t>, Joanne Gibbons</a:t>
            </a:r>
            <a:r>
              <a:rPr lang="en-CA" sz="2000" b="0" i="0" u="none" strike="noStrike" cap="none" baseline="30000">
                <a:solidFill>
                  <a:srgbClr val="FFFFFF"/>
                </a:solidFill>
                <a:latin typeface="Arial"/>
                <a:ea typeface="Arial"/>
                <a:cs typeface="Arial"/>
                <a:sym typeface="Arial"/>
              </a:rPr>
              <a:t>3</a:t>
            </a:r>
            <a:r>
              <a:rPr lang="en-CA" sz="2000" b="0" i="0" u="none" strike="noStrike" cap="none">
                <a:solidFill>
                  <a:srgbClr val="FFFFFF"/>
                </a:solidFill>
                <a:latin typeface="Arial"/>
                <a:ea typeface="Arial"/>
                <a:cs typeface="Arial"/>
                <a:sym typeface="Arial"/>
              </a:rPr>
              <a:t>, Julie Michal</a:t>
            </a:r>
            <a:r>
              <a:rPr lang="en-CA" sz="2000" b="0" i="0" u="none" strike="noStrike" cap="none" baseline="30000">
                <a:solidFill>
                  <a:srgbClr val="FFFFFF"/>
                </a:solidFill>
                <a:latin typeface="Arial"/>
                <a:ea typeface="Arial"/>
                <a:cs typeface="Arial"/>
                <a:sym typeface="Arial"/>
              </a:rPr>
              <a:t>3</a:t>
            </a:r>
          </a:p>
          <a:p>
            <a:pPr marL="0" marR="0" lvl="0" indent="0" algn="r" rtl="0">
              <a:lnSpc>
                <a:spcPct val="90000"/>
              </a:lnSpc>
              <a:spcBef>
                <a:spcPts val="1000"/>
              </a:spcBef>
              <a:spcAft>
                <a:spcPts val="0"/>
              </a:spcAft>
              <a:buClr>
                <a:srgbClr val="FFFFFF"/>
              </a:buClr>
              <a:buSzPct val="25000"/>
              <a:buFont typeface="Arial"/>
              <a:buNone/>
            </a:pPr>
            <a:r>
              <a:rPr lang="en-CA" sz="1600" b="0" i="0" u="none" strike="noStrike" cap="none" baseline="30000">
                <a:solidFill>
                  <a:srgbClr val="FFFFFF"/>
                </a:solidFill>
                <a:latin typeface="Arial"/>
                <a:ea typeface="Arial"/>
                <a:cs typeface="Arial"/>
                <a:sym typeface="Arial"/>
              </a:rPr>
              <a:t>1 </a:t>
            </a:r>
            <a:r>
              <a:rPr lang="en-CA" sz="1600" b="0" i="0" u="none" strike="noStrike" cap="none">
                <a:solidFill>
                  <a:srgbClr val="FFFFFF"/>
                </a:solidFill>
                <a:latin typeface="Arial"/>
                <a:ea typeface="Arial"/>
                <a:cs typeface="Arial"/>
                <a:sym typeface="Arial"/>
              </a:rPr>
              <a:t>Bachelor of Health Sciences (Honours), McMaster University, Hamilton, ON, Canada</a:t>
            </a:r>
          </a:p>
          <a:p>
            <a:pPr marL="0" marR="0" lvl="0" indent="0" algn="r" rtl="0">
              <a:lnSpc>
                <a:spcPct val="90000"/>
              </a:lnSpc>
              <a:spcBef>
                <a:spcPts val="1000"/>
              </a:spcBef>
              <a:spcAft>
                <a:spcPts val="0"/>
              </a:spcAft>
              <a:buClr>
                <a:srgbClr val="FFFFFF"/>
              </a:buClr>
              <a:buSzPct val="25000"/>
              <a:buFont typeface="Arial"/>
              <a:buNone/>
            </a:pPr>
            <a:r>
              <a:rPr lang="en-CA" sz="1600" b="0" i="0" u="none" strike="noStrike" cap="none" baseline="30000">
                <a:solidFill>
                  <a:srgbClr val="FFFFFF"/>
                </a:solidFill>
                <a:latin typeface="Arial"/>
                <a:ea typeface="Arial"/>
                <a:cs typeface="Arial"/>
                <a:sym typeface="Arial"/>
              </a:rPr>
              <a:t>2</a:t>
            </a:r>
            <a:r>
              <a:rPr lang="en-CA" sz="1600" b="0" i="0" u="none" strike="noStrike" cap="none">
                <a:solidFill>
                  <a:srgbClr val="FFFFFF"/>
                </a:solidFill>
                <a:latin typeface="Arial"/>
                <a:ea typeface="Arial"/>
                <a:cs typeface="Arial"/>
                <a:sym typeface="Arial"/>
              </a:rPr>
              <a:t> McMaster University, Hamilton, ON, Canada </a:t>
            </a:r>
          </a:p>
          <a:p>
            <a:pPr marL="0" marR="0" lvl="0" indent="0" algn="r" rtl="0">
              <a:lnSpc>
                <a:spcPct val="90000"/>
              </a:lnSpc>
              <a:spcBef>
                <a:spcPts val="1000"/>
              </a:spcBef>
              <a:spcAft>
                <a:spcPts val="0"/>
              </a:spcAft>
              <a:buClr>
                <a:srgbClr val="FFFFFF"/>
              </a:buClr>
              <a:buSzPct val="25000"/>
              <a:buFont typeface="Arial"/>
              <a:buNone/>
            </a:pPr>
            <a:r>
              <a:rPr lang="en-CA" sz="1600" b="0" i="0" u="none" strike="noStrike" cap="none" baseline="30000">
                <a:solidFill>
                  <a:srgbClr val="FFFFFF"/>
                </a:solidFill>
                <a:latin typeface="Arial"/>
                <a:ea typeface="Arial"/>
                <a:cs typeface="Arial"/>
                <a:sym typeface="Arial"/>
              </a:rPr>
              <a:t>3 </a:t>
            </a:r>
            <a:r>
              <a:rPr lang="en-CA" sz="1600" b="0" i="0" u="none" strike="noStrike" cap="none">
                <a:solidFill>
                  <a:srgbClr val="FFFFFF"/>
                </a:solidFill>
                <a:latin typeface="Arial"/>
                <a:ea typeface="Arial"/>
                <a:cs typeface="Arial"/>
                <a:sym typeface="Arial"/>
              </a:rPr>
              <a:t>Co-Chairs of Community Safety Committee, Hamilton, ON, Canada</a:t>
            </a:r>
          </a:p>
          <a:p>
            <a:pPr marL="0" marR="0" lvl="0" indent="0" algn="ctr" rtl="0">
              <a:lnSpc>
                <a:spcPct val="90000"/>
              </a:lnSpc>
              <a:spcBef>
                <a:spcPts val="1000"/>
              </a:spcBef>
              <a:buClr>
                <a:schemeClr val="lt1"/>
              </a:buClr>
              <a:buSzPct val="25000"/>
              <a:buFont typeface="Arial"/>
              <a:buNone/>
            </a:pPr>
            <a:endParaRPr sz="1600" b="0" i="0" u="none" strike="noStrike" cap="none" baseline="30000">
              <a:solidFill>
                <a:srgbClr val="FFFFFF"/>
              </a:solidFill>
              <a:latin typeface="Arial"/>
              <a:ea typeface="Arial"/>
              <a:cs typeface="Arial"/>
              <a:sym typeface="Arial"/>
            </a:endParaRPr>
          </a:p>
        </p:txBody>
      </p:sp>
      <p:pic>
        <p:nvPicPr>
          <p:cNvPr id="209" name="Shape 209"/>
          <p:cNvPicPr preferRelativeResize="0"/>
          <p:nvPr/>
        </p:nvPicPr>
        <p:blipFill>
          <a:blip r:embed="rId3">
            <a:alphaModFix/>
          </a:blip>
          <a:stretch>
            <a:fillRect/>
          </a:stretch>
        </p:blipFill>
        <p:spPr>
          <a:xfrm>
            <a:off x="6346875" y="59801"/>
            <a:ext cx="5808150" cy="4185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64D79"/>
        </a:solidFill>
        <a:effectLst/>
      </p:bgPr>
    </p:bg>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Evaluation of Situation Tables in Cambridge and Kitchener</a:t>
            </a:r>
          </a:p>
        </p:txBody>
      </p:sp>
      <p:sp>
        <p:nvSpPr>
          <p:cNvPr id="284" name="Shape 284"/>
          <p:cNvSpPr txBox="1">
            <a:spLocks noGrp="1"/>
          </p:cNvSpPr>
          <p:nvPr>
            <p:ph type="body" idx="1"/>
          </p:nvPr>
        </p:nvSpPr>
        <p:spPr>
          <a:xfrm>
            <a:off x="680320" y="2336873"/>
            <a:ext cx="11250422" cy="424039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lt1"/>
              </a:buClr>
              <a:buSzPct val="100000"/>
              <a:buFont typeface="Arial"/>
              <a:buChar char="•"/>
            </a:pPr>
            <a:r>
              <a:rPr lang="en-CA" sz="2400" b="0" i="0" u="none" strike="noStrike" cap="none">
                <a:solidFill>
                  <a:schemeClr val="lt1"/>
                </a:solidFill>
                <a:latin typeface="Trebuchet MS"/>
                <a:ea typeface="Trebuchet MS"/>
                <a:cs typeface="Trebuchet MS"/>
                <a:sym typeface="Trebuchet MS"/>
              </a:rPr>
              <a:t>Connect individuals/families in situations with services in 76% of situations</a:t>
            </a:r>
          </a:p>
          <a:p>
            <a:pPr marL="228600" marR="0" lvl="0" indent="-228600" algn="l" rtl="0">
              <a:lnSpc>
                <a:spcPct val="90000"/>
              </a:lnSpc>
              <a:spcBef>
                <a:spcPts val="1000"/>
              </a:spcBef>
              <a:spcAft>
                <a:spcPts val="0"/>
              </a:spcAft>
              <a:buClr>
                <a:schemeClr val="lt1"/>
              </a:buClr>
              <a:buSzPct val="100000"/>
              <a:buFont typeface="Arial"/>
              <a:buChar char="•"/>
            </a:pPr>
            <a:r>
              <a:rPr lang="en-CA" sz="2400" b="0" i="0" u="none" strike="noStrike" cap="none">
                <a:solidFill>
                  <a:schemeClr val="lt1"/>
                </a:solidFill>
                <a:latin typeface="Trebuchet MS"/>
                <a:ea typeface="Trebuchet MS"/>
                <a:cs typeface="Trebuchet MS"/>
                <a:sym typeface="Trebuchet MS"/>
              </a:rPr>
              <a:t>When comparing police linked calls in 90 days prior to 90 days after the situation has been closed by the Situation Table</a:t>
            </a:r>
          </a:p>
          <a:p>
            <a:pPr marL="685800" marR="0" lvl="1" indent="-228600" algn="l" rtl="0">
              <a:lnSpc>
                <a:spcPct val="90000"/>
              </a:lnSpc>
              <a:spcBef>
                <a:spcPts val="500"/>
              </a:spcBef>
              <a:spcAft>
                <a:spcPts val="0"/>
              </a:spcAft>
              <a:buClr>
                <a:schemeClr val="lt1"/>
              </a:buClr>
              <a:buSzPct val="100000"/>
              <a:buFont typeface="Arial"/>
              <a:buChar char="•"/>
            </a:pPr>
            <a:r>
              <a:rPr lang="en-CA" sz="2000" b="0" i="0" u="none" strike="noStrike" cap="none">
                <a:solidFill>
                  <a:schemeClr val="lt1"/>
                </a:solidFill>
                <a:latin typeface="Trebuchet MS"/>
                <a:ea typeface="Trebuchet MS"/>
                <a:cs typeface="Trebuchet MS"/>
                <a:sym typeface="Trebuchet MS"/>
              </a:rPr>
              <a:t>74% reduction in police linked calls associated with individuals involved in the situation</a:t>
            </a:r>
          </a:p>
          <a:p>
            <a:pPr marL="228600" marR="0" lvl="0" indent="-228600" algn="l" rtl="0">
              <a:lnSpc>
                <a:spcPct val="90000"/>
              </a:lnSpc>
              <a:spcBef>
                <a:spcPts val="1000"/>
              </a:spcBef>
              <a:spcAft>
                <a:spcPts val="0"/>
              </a:spcAft>
              <a:buClr>
                <a:schemeClr val="lt1"/>
              </a:buClr>
              <a:buSzPct val="100000"/>
              <a:buFont typeface="Arial"/>
              <a:buChar char="•"/>
            </a:pPr>
            <a:r>
              <a:rPr lang="en-CA" sz="2400" b="0" i="0" u="none" strike="noStrike" cap="none">
                <a:solidFill>
                  <a:schemeClr val="lt1"/>
                </a:solidFill>
                <a:latin typeface="Trebuchet MS"/>
                <a:ea typeface="Trebuchet MS"/>
                <a:cs typeface="Trebuchet MS"/>
                <a:sym typeface="Trebuchet MS"/>
              </a:rPr>
              <a:t>The Situation Table has assisted local services to reach vulnerable populations that they have had difficulty connecting with</a:t>
            </a:r>
          </a:p>
          <a:p>
            <a:pPr marL="228600" marR="0" lvl="0" indent="-228600" algn="l" rtl="0">
              <a:lnSpc>
                <a:spcPct val="90000"/>
              </a:lnSpc>
              <a:spcBef>
                <a:spcPts val="1000"/>
              </a:spcBef>
              <a:spcAft>
                <a:spcPts val="0"/>
              </a:spcAft>
              <a:buClr>
                <a:schemeClr val="lt1"/>
              </a:buClr>
              <a:buSzPct val="100000"/>
              <a:buFont typeface="Arial"/>
              <a:buChar char="•"/>
            </a:pPr>
            <a:r>
              <a:rPr lang="en-CA" sz="2400" b="0" i="0" u="none" strike="noStrike" cap="none">
                <a:solidFill>
                  <a:schemeClr val="lt1"/>
                </a:solidFill>
                <a:latin typeface="Trebuchet MS"/>
                <a:ea typeface="Trebuchet MS"/>
                <a:cs typeface="Trebuchet MS"/>
                <a:sym typeface="Trebuchet MS"/>
              </a:rPr>
              <a:t>Positive impact on local services as well as the relationships between services and organizations involved in the Situation Table</a:t>
            </a:r>
          </a:p>
          <a:p>
            <a:pPr lvl="0" rtl="0">
              <a:spcBef>
                <a:spcPts val="500"/>
              </a:spcBef>
              <a:buClr>
                <a:schemeClr val="lt1"/>
              </a:buClr>
              <a:buSzPct val="100000"/>
              <a:buFont typeface="Arial"/>
              <a:buChar char="•"/>
            </a:pPr>
            <a:r>
              <a:rPr lang="en-CA"/>
              <a:t>Community Safety Committee- Situation Table in Process</a:t>
            </a:r>
          </a:p>
          <a:p>
            <a:pPr marL="0" marR="0" lvl="0" indent="0" algn="l" rtl="0">
              <a:lnSpc>
                <a:spcPct val="90000"/>
              </a:lnSpc>
              <a:spcBef>
                <a:spcPts val="1000"/>
              </a:spcBef>
              <a:buClr>
                <a:srgbClr val="000000"/>
              </a:buClr>
              <a:buSzPct val="25000"/>
              <a:buFont typeface="Arial"/>
              <a:buNone/>
            </a:pPr>
            <a:r>
              <a:rPr lang="en-CA" sz="1800" b="0" i="0" u="none" strike="noStrike" cap="none">
                <a:solidFill>
                  <a:srgbClr val="000000"/>
                </a:solidFill>
                <a:latin typeface="Trebuchet MS"/>
                <a:ea typeface="Trebuchet MS"/>
                <a:cs typeface="Trebuchet MS"/>
                <a:sym typeface="Trebuchet MS"/>
              </a:rPr>
              <a:t>An Evaluation of the Connectivity Situation Tables in Waterloo Region Addressing Risk Through System Collaboration (2015)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CB9C"/>
        </a:solidFill>
        <a:effectLst/>
      </p:bgPr>
    </p:bg>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680322" y="2869894"/>
            <a:ext cx="9613859" cy="1090787"/>
          </a:xfrm>
          <a:prstGeom prst="rect">
            <a:avLst/>
          </a:prstGeom>
          <a:noFill/>
          <a:ln>
            <a:noFill/>
          </a:ln>
        </p:spPr>
        <p:txBody>
          <a:bodyPr lIns="91425" tIns="45700" rIns="91425" bIns="45700" anchor="ctr" anchorCtr="0">
            <a:noAutofit/>
          </a:bodyPr>
          <a:lstStyle/>
          <a:p>
            <a:pPr marL="0" marR="0" lvl="0" indent="0" algn="r"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Social Cohesion</a:t>
            </a:r>
          </a:p>
        </p:txBody>
      </p:sp>
      <p:sp>
        <p:nvSpPr>
          <p:cNvPr id="290" name="Shape 290"/>
          <p:cNvSpPr txBox="1">
            <a:spLocks noGrp="1"/>
          </p:cNvSpPr>
          <p:nvPr>
            <p:ph type="body" idx="1"/>
          </p:nvPr>
        </p:nvSpPr>
        <p:spPr>
          <a:xfrm>
            <a:off x="71850" y="6543900"/>
            <a:ext cx="7309500" cy="314100"/>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chemeClr val="lt1"/>
              </a:buClr>
              <a:buSzPct val="25000"/>
              <a:buFont typeface="Arial"/>
              <a:buNone/>
            </a:pPr>
            <a:r>
              <a:rPr lang="en-CA" sz="1100"/>
              <a:t>https://docs.google.com/presentation/d/1Og2OXbxbkdDZ320YgboSMs7Uj5VNMA6jixtnHCxmeiw/edit#slide=id.p26</a:t>
            </a:r>
          </a:p>
        </p:txBody>
      </p:sp>
      <p:pic>
        <p:nvPicPr>
          <p:cNvPr id="291" name="Shape 291"/>
          <p:cNvPicPr preferRelativeResize="0"/>
          <p:nvPr/>
        </p:nvPicPr>
        <p:blipFill>
          <a:blip r:embed="rId3">
            <a:alphaModFix/>
          </a:blip>
          <a:stretch>
            <a:fillRect/>
          </a:stretch>
        </p:blipFill>
        <p:spPr>
          <a:xfrm>
            <a:off x="71850" y="511050"/>
            <a:ext cx="6828024" cy="5808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CB9C"/>
        </a:solidFill>
        <a:effectLst/>
      </p:bgPr>
    </p:bg>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Social Cohesion</a:t>
            </a:r>
          </a:p>
        </p:txBody>
      </p:sp>
      <p:grpSp>
        <p:nvGrpSpPr>
          <p:cNvPr id="298" name="Shape 298"/>
          <p:cNvGrpSpPr/>
          <p:nvPr/>
        </p:nvGrpSpPr>
        <p:grpSpPr>
          <a:xfrm>
            <a:off x="681037" y="2164705"/>
            <a:ext cx="10872332" cy="3972762"/>
            <a:chOff x="0" y="2075"/>
            <a:chExt cx="10872332" cy="3972762"/>
          </a:xfrm>
        </p:grpSpPr>
        <p:cxnSp>
          <p:nvCxnSpPr>
            <p:cNvPr id="299" name="Shape 299"/>
            <p:cNvCxnSpPr/>
            <p:nvPr/>
          </p:nvCxnSpPr>
          <p:spPr>
            <a:xfrm>
              <a:off x="0" y="3974837"/>
              <a:ext cx="10872332" cy="0"/>
            </a:xfrm>
            <a:prstGeom prst="straightConnector1">
              <a:avLst/>
            </a:prstGeom>
            <a:noFill/>
            <a:ln w="12700" cap="flat" cmpd="sng">
              <a:solidFill>
                <a:srgbClr val="BE750D"/>
              </a:solidFill>
              <a:prstDash val="solid"/>
              <a:round/>
              <a:headEnd type="none" w="med" len="med"/>
              <a:tailEnd type="none" w="med" len="med"/>
            </a:ln>
          </p:spPr>
        </p:cxnSp>
        <p:cxnSp>
          <p:nvCxnSpPr>
            <p:cNvPr id="300" name="Shape 300"/>
            <p:cNvCxnSpPr/>
            <p:nvPr/>
          </p:nvCxnSpPr>
          <p:spPr>
            <a:xfrm>
              <a:off x="0" y="3531071"/>
              <a:ext cx="10872332" cy="0"/>
            </a:xfrm>
            <a:prstGeom prst="straightConnector1">
              <a:avLst/>
            </a:prstGeom>
            <a:noFill/>
            <a:ln w="12700" cap="flat" cmpd="sng">
              <a:solidFill>
                <a:srgbClr val="BE750D"/>
              </a:solidFill>
              <a:prstDash val="solid"/>
              <a:round/>
              <a:headEnd type="none" w="med" len="med"/>
              <a:tailEnd type="none" w="med" len="med"/>
            </a:ln>
          </p:spPr>
        </p:cxnSp>
        <p:cxnSp>
          <p:nvCxnSpPr>
            <p:cNvPr id="301" name="Shape 301"/>
            <p:cNvCxnSpPr/>
            <p:nvPr/>
          </p:nvCxnSpPr>
          <p:spPr>
            <a:xfrm>
              <a:off x="0" y="3087306"/>
              <a:ext cx="10872332" cy="0"/>
            </a:xfrm>
            <a:prstGeom prst="straightConnector1">
              <a:avLst/>
            </a:prstGeom>
            <a:noFill/>
            <a:ln w="12700" cap="flat" cmpd="sng">
              <a:solidFill>
                <a:srgbClr val="BE750D"/>
              </a:solidFill>
              <a:prstDash val="solid"/>
              <a:round/>
              <a:headEnd type="none" w="med" len="med"/>
              <a:tailEnd type="none" w="med" len="med"/>
            </a:ln>
          </p:spPr>
        </p:cxnSp>
        <p:cxnSp>
          <p:nvCxnSpPr>
            <p:cNvPr id="302" name="Shape 302"/>
            <p:cNvCxnSpPr/>
            <p:nvPr/>
          </p:nvCxnSpPr>
          <p:spPr>
            <a:xfrm>
              <a:off x="0" y="2643540"/>
              <a:ext cx="10872332" cy="0"/>
            </a:xfrm>
            <a:prstGeom prst="straightConnector1">
              <a:avLst/>
            </a:prstGeom>
            <a:noFill/>
            <a:ln w="12700" cap="flat" cmpd="sng">
              <a:solidFill>
                <a:srgbClr val="BE750D"/>
              </a:solidFill>
              <a:prstDash val="solid"/>
              <a:round/>
              <a:headEnd type="none" w="med" len="med"/>
              <a:tailEnd type="none" w="med" len="med"/>
            </a:ln>
          </p:spPr>
        </p:cxnSp>
        <p:cxnSp>
          <p:nvCxnSpPr>
            <p:cNvPr id="303" name="Shape 303"/>
            <p:cNvCxnSpPr/>
            <p:nvPr/>
          </p:nvCxnSpPr>
          <p:spPr>
            <a:xfrm>
              <a:off x="0" y="2199774"/>
              <a:ext cx="10872332" cy="0"/>
            </a:xfrm>
            <a:prstGeom prst="straightConnector1">
              <a:avLst/>
            </a:prstGeom>
            <a:noFill/>
            <a:ln w="12700" cap="flat" cmpd="sng">
              <a:solidFill>
                <a:srgbClr val="BE750D"/>
              </a:solidFill>
              <a:prstDash val="solid"/>
              <a:round/>
              <a:headEnd type="none" w="med" len="med"/>
              <a:tailEnd type="none" w="med" len="med"/>
            </a:ln>
          </p:spPr>
        </p:cxnSp>
        <p:cxnSp>
          <p:nvCxnSpPr>
            <p:cNvPr id="304" name="Shape 304"/>
            <p:cNvCxnSpPr/>
            <p:nvPr/>
          </p:nvCxnSpPr>
          <p:spPr>
            <a:xfrm>
              <a:off x="0" y="1756008"/>
              <a:ext cx="10872332" cy="0"/>
            </a:xfrm>
            <a:prstGeom prst="straightConnector1">
              <a:avLst/>
            </a:prstGeom>
            <a:noFill/>
            <a:ln w="12700" cap="flat" cmpd="sng">
              <a:solidFill>
                <a:srgbClr val="BE750D"/>
              </a:solidFill>
              <a:prstDash val="solid"/>
              <a:round/>
              <a:headEnd type="none" w="med" len="med"/>
              <a:tailEnd type="none" w="med" len="med"/>
            </a:ln>
          </p:spPr>
        </p:cxnSp>
        <p:cxnSp>
          <p:nvCxnSpPr>
            <p:cNvPr id="305" name="Shape 305"/>
            <p:cNvCxnSpPr/>
            <p:nvPr/>
          </p:nvCxnSpPr>
          <p:spPr>
            <a:xfrm>
              <a:off x="0" y="1312241"/>
              <a:ext cx="10872332" cy="0"/>
            </a:xfrm>
            <a:prstGeom prst="straightConnector1">
              <a:avLst/>
            </a:prstGeom>
            <a:noFill/>
            <a:ln w="12700" cap="flat" cmpd="sng">
              <a:solidFill>
                <a:srgbClr val="BE750D"/>
              </a:solidFill>
              <a:prstDash val="solid"/>
              <a:round/>
              <a:headEnd type="none" w="med" len="med"/>
              <a:tailEnd type="none" w="med" len="med"/>
            </a:ln>
          </p:spPr>
        </p:cxnSp>
        <p:cxnSp>
          <p:nvCxnSpPr>
            <p:cNvPr id="306" name="Shape 306"/>
            <p:cNvCxnSpPr/>
            <p:nvPr/>
          </p:nvCxnSpPr>
          <p:spPr>
            <a:xfrm>
              <a:off x="0" y="868475"/>
              <a:ext cx="10872332" cy="0"/>
            </a:xfrm>
            <a:prstGeom prst="straightConnector1">
              <a:avLst/>
            </a:prstGeom>
            <a:noFill/>
            <a:ln w="12700" cap="flat" cmpd="sng">
              <a:solidFill>
                <a:srgbClr val="BE750D"/>
              </a:solidFill>
              <a:prstDash val="solid"/>
              <a:round/>
              <a:headEnd type="none" w="med" len="med"/>
              <a:tailEnd type="none" w="med" len="med"/>
            </a:ln>
          </p:spPr>
        </p:cxnSp>
        <p:cxnSp>
          <p:nvCxnSpPr>
            <p:cNvPr id="307" name="Shape 307"/>
            <p:cNvCxnSpPr/>
            <p:nvPr/>
          </p:nvCxnSpPr>
          <p:spPr>
            <a:xfrm>
              <a:off x="0" y="424710"/>
              <a:ext cx="10872332" cy="0"/>
            </a:xfrm>
            <a:prstGeom prst="straightConnector1">
              <a:avLst/>
            </a:prstGeom>
            <a:noFill/>
            <a:ln w="12700" cap="flat" cmpd="sng">
              <a:solidFill>
                <a:srgbClr val="BE750D"/>
              </a:solidFill>
              <a:prstDash val="solid"/>
              <a:round/>
              <a:headEnd type="none" w="med" len="med"/>
              <a:tailEnd type="none" w="med" len="med"/>
            </a:ln>
          </p:spPr>
        </p:cxnSp>
        <p:sp>
          <p:nvSpPr>
            <p:cNvPr id="308" name="Shape 308"/>
            <p:cNvSpPr/>
            <p:nvPr/>
          </p:nvSpPr>
          <p:spPr>
            <a:xfrm>
              <a:off x="2826806" y="2075"/>
              <a:ext cx="8045526" cy="4226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09" name="Shape 309"/>
            <p:cNvSpPr txBox="1"/>
            <p:nvPr/>
          </p:nvSpPr>
          <p:spPr>
            <a:xfrm>
              <a:off x="2826806" y="2075"/>
              <a:ext cx="8045526" cy="422634"/>
            </a:xfrm>
            <a:prstGeom prst="rect">
              <a:avLst/>
            </a:prstGeom>
            <a:noFill/>
            <a:ln>
              <a:noFill/>
            </a:ln>
          </p:spPr>
          <p:txBody>
            <a:bodyPr lIns="28575" tIns="28575" rIns="28575" bIns="28575" anchor="ctr" anchorCtr="0">
              <a:noAutofit/>
            </a:bodyPr>
            <a:lstStyle/>
            <a:p>
              <a:pPr marL="0" marR="0" lvl="0" indent="0" algn="l" rtl="0">
                <a:lnSpc>
                  <a:spcPct val="90000"/>
                </a:lnSpc>
                <a:spcBef>
                  <a:spcPts val="0"/>
                </a:spcBef>
                <a:spcAft>
                  <a:spcPts val="0"/>
                </a:spcAft>
                <a:buSzPct val="25000"/>
                <a:buNone/>
              </a:pPr>
              <a:r>
                <a:rPr lang="en-CA" sz="1500" b="1">
                  <a:solidFill>
                    <a:schemeClr val="dk1"/>
                  </a:solidFill>
                  <a:latin typeface="Trebuchet MS"/>
                  <a:ea typeface="Trebuchet MS"/>
                  <a:cs typeface="Trebuchet MS"/>
                  <a:sym typeface="Trebuchet MS"/>
                </a:rPr>
                <a:t>Local Policies to Enhance the Domains</a:t>
              </a:r>
            </a:p>
          </p:txBody>
        </p:sp>
        <p:sp>
          <p:nvSpPr>
            <p:cNvPr id="310" name="Shape 310"/>
            <p:cNvSpPr/>
            <p:nvPr/>
          </p:nvSpPr>
          <p:spPr>
            <a:xfrm>
              <a:off x="0" y="2075"/>
              <a:ext cx="2826806" cy="422634"/>
            </a:xfrm>
            <a:prstGeom prst="round2SameRect">
              <a:avLst>
                <a:gd name="adj1" fmla="val 16670"/>
                <a:gd name="adj2" fmla="val 0"/>
              </a:avLst>
            </a:prstGeom>
            <a:solidFill>
              <a:srgbClr val="EF9413"/>
            </a:solidFill>
            <a:ln w="12700" cap="flat" cmpd="sng">
              <a:solidFill>
                <a:srgbClr val="EF941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11" name="Shape 311"/>
            <p:cNvSpPr txBox="1"/>
            <p:nvPr/>
          </p:nvSpPr>
          <p:spPr>
            <a:xfrm>
              <a:off x="20635" y="22710"/>
              <a:ext cx="2785535" cy="401998"/>
            </a:xfrm>
            <a:prstGeom prst="rect">
              <a:avLst/>
            </a:prstGeom>
            <a:noFill/>
            <a:ln>
              <a:noFill/>
            </a:ln>
          </p:spPr>
          <p:txBody>
            <a:bodyPr lIns="32375" tIns="32375" rIns="32375" bIns="32375" anchor="ctr" anchorCtr="0">
              <a:noAutofit/>
            </a:bodyPr>
            <a:lstStyle/>
            <a:p>
              <a:pPr marL="0" marR="0" lvl="0" indent="0" algn="ctr" rtl="0">
                <a:lnSpc>
                  <a:spcPct val="90000"/>
                </a:lnSpc>
                <a:spcBef>
                  <a:spcPts val="0"/>
                </a:spcBef>
                <a:spcAft>
                  <a:spcPts val="0"/>
                </a:spcAft>
                <a:buSzPct val="25000"/>
                <a:buNone/>
              </a:pPr>
              <a:r>
                <a:rPr lang="en-CA" sz="1700" b="1">
                  <a:solidFill>
                    <a:schemeClr val="dk1"/>
                  </a:solidFill>
                  <a:latin typeface="Trebuchet MS"/>
                  <a:ea typeface="Trebuchet MS"/>
                  <a:cs typeface="Trebuchet MS"/>
                  <a:sym typeface="Trebuchet MS"/>
                </a:rPr>
                <a:t>Domains</a:t>
              </a:r>
            </a:p>
          </p:txBody>
        </p:sp>
        <p:sp>
          <p:nvSpPr>
            <p:cNvPr id="312" name="Shape 312"/>
            <p:cNvSpPr/>
            <p:nvPr/>
          </p:nvSpPr>
          <p:spPr>
            <a:xfrm>
              <a:off x="2826806" y="445841"/>
              <a:ext cx="8045526" cy="4226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13" name="Shape 313"/>
            <p:cNvSpPr txBox="1"/>
            <p:nvPr/>
          </p:nvSpPr>
          <p:spPr>
            <a:xfrm>
              <a:off x="2826806" y="445841"/>
              <a:ext cx="8045526" cy="422634"/>
            </a:xfrm>
            <a:prstGeom prst="rect">
              <a:avLst/>
            </a:prstGeom>
            <a:noFill/>
            <a:ln w="9525" cap="flat" cmpd="sng">
              <a:solidFill>
                <a:srgbClr val="000000"/>
              </a:solidFill>
              <a:prstDash val="solid"/>
              <a:round/>
              <a:headEnd type="none" w="med" len="med"/>
              <a:tailEnd type="none" w="med" len="med"/>
            </a:ln>
          </p:spPr>
          <p:txBody>
            <a:bodyPr lIns="28575" tIns="28575" rIns="28575" bIns="28575" anchor="b" anchorCtr="0">
              <a:noAutofit/>
            </a:bodyPr>
            <a:lstStyle/>
            <a:p>
              <a:pPr marL="0" marR="0" lvl="0" indent="0" algn="l" rtl="0">
                <a:lnSpc>
                  <a:spcPct val="90000"/>
                </a:lnSpc>
                <a:spcBef>
                  <a:spcPts val="0"/>
                </a:spcBef>
                <a:spcAft>
                  <a:spcPts val="0"/>
                </a:spcAft>
                <a:buSzPct val="25000"/>
                <a:buNone/>
              </a:pPr>
              <a:r>
                <a:rPr lang="en-CA" sz="1500">
                  <a:latin typeface="Trebuchet MS"/>
                  <a:ea typeface="Trebuchet MS"/>
                  <a:cs typeface="Trebuchet MS"/>
                  <a:sym typeface="Trebuchet MS"/>
                </a:rPr>
                <a:t>Giving local people voice, Giving local people a role in policy processes</a:t>
              </a:r>
            </a:p>
          </p:txBody>
        </p:sp>
        <p:sp>
          <p:nvSpPr>
            <p:cNvPr id="314" name="Shape 314"/>
            <p:cNvSpPr/>
            <p:nvPr/>
          </p:nvSpPr>
          <p:spPr>
            <a:xfrm>
              <a:off x="0" y="445841"/>
              <a:ext cx="2826806" cy="422634"/>
            </a:xfrm>
            <a:prstGeom prst="round2SameRect">
              <a:avLst>
                <a:gd name="adj1" fmla="val 16670"/>
                <a:gd name="adj2" fmla="val 0"/>
              </a:avLst>
            </a:prstGeom>
            <a:solidFill>
              <a:srgbClr val="EF9413"/>
            </a:solidFill>
            <a:ln w="12700" cap="flat" cmpd="sng">
              <a:solidFill>
                <a:srgbClr val="EF941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15" name="Shape 315"/>
            <p:cNvSpPr txBox="1"/>
            <p:nvPr/>
          </p:nvSpPr>
          <p:spPr>
            <a:xfrm>
              <a:off x="20635" y="466475"/>
              <a:ext cx="2785535" cy="401998"/>
            </a:xfrm>
            <a:prstGeom prst="rect">
              <a:avLst/>
            </a:prstGeom>
            <a:noFill/>
            <a:ln>
              <a:noFill/>
            </a:ln>
          </p:spPr>
          <p:txBody>
            <a:bodyPr lIns="32375" tIns="32375" rIns="32375" bIns="32375" anchor="ctr" anchorCtr="0">
              <a:noAutofit/>
            </a:bodyPr>
            <a:lstStyle/>
            <a:p>
              <a:pPr marL="0" marR="0" lvl="0" indent="0" algn="ctr" rtl="0">
                <a:lnSpc>
                  <a:spcPct val="90000"/>
                </a:lnSpc>
                <a:spcBef>
                  <a:spcPts val="0"/>
                </a:spcBef>
                <a:spcAft>
                  <a:spcPts val="0"/>
                </a:spcAft>
                <a:buSzPct val="25000"/>
                <a:buNone/>
              </a:pPr>
              <a:r>
                <a:rPr lang="en-CA" sz="1700">
                  <a:solidFill>
                    <a:schemeClr val="dk1"/>
                  </a:solidFill>
                  <a:latin typeface="Trebuchet MS"/>
                  <a:ea typeface="Trebuchet MS"/>
                  <a:cs typeface="Trebuchet MS"/>
                  <a:sym typeface="Trebuchet MS"/>
                </a:rPr>
                <a:t>Empowerment</a:t>
              </a:r>
            </a:p>
          </p:txBody>
        </p:sp>
        <p:sp>
          <p:nvSpPr>
            <p:cNvPr id="316" name="Shape 316"/>
            <p:cNvSpPr/>
            <p:nvPr/>
          </p:nvSpPr>
          <p:spPr>
            <a:xfrm>
              <a:off x="2826806" y="889607"/>
              <a:ext cx="8045526" cy="4226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17" name="Shape 317"/>
            <p:cNvSpPr txBox="1"/>
            <p:nvPr/>
          </p:nvSpPr>
          <p:spPr>
            <a:xfrm>
              <a:off x="2826806" y="889607"/>
              <a:ext cx="8045526" cy="422634"/>
            </a:xfrm>
            <a:prstGeom prst="rect">
              <a:avLst/>
            </a:prstGeom>
            <a:noFill/>
            <a:ln>
              <a:noFill/>
            </a:ln>
          </p:spPr>
          <p:txBody>
            <a:bodyPr lIns="28575" tIns="28575" rIns="28575" bIns="28575" anchor="b" anchorCtr="0">
              <a:noAutofit/>
            </a:bodyPr>
            <a:lstStyle/>
            <a:p>
              <a:pPr marL="0" marR="0" lvl="0" indent="0" algn="l" rtl="0">
                <a:lnSpc>
                  <a:spcPct val="90000"/>
                </a:lnSpc>
                <a:spcBef>
                  <a:spcPts val="0"/>
                </a:spcBef>
                <a:spcAft>
                  <a:spcPts val="0"/>
                </a:spcAft>
                <a:buSzPct val="25000"/>
                <a:buNone/>
              </a:pPr>
              <a:r>
                <a:rPr lang="en-CA" sz="1500">
                  <a:latin typeface="Trebuchet MS"/>
                  <a:ea typeface="Trebuchet MS"/>
                  <a:cs typeface="Trebuchet MS"/>
                  <a:sym typeface="Trebuchet MS"/>
                </a:rPr>
                <a:t>Establishing and supporting local activities, organisations, and events</a:t>
              </a:r>
            </a:p>
          </p:txBody>
        </p:sp>
        <p:sp>
          <p:nvSpPr>
            <p:cNvPr id="318" name="Shape 318"/>
            <p:cNvSpPr/>
            <p:nvPr/>
          </p:nvSpPr>
          <p:spPr>
            <a:xfrm>
              <a:off x="0" y="889607"/>
              <a:ext cx="2826806" cy="422634"/>
            </a:xfrm>
            <a:prstGeom prst="round2SameRect">
              <a:avLst>
                <a:gd name="adj1" fmla="val 16670"/>
                <a:gd name="adj2" fmla="val 0"/>
              </a:avLst>
            </a:prstGeom>
            <a:solidFill>
              <a:srgbClr val="EF9413"/>
            </a:solidFill>
            <a:ln w="12700" cap="flat" cmpd="sng">
              <a:solidFill>
                <a:srgbClr val="EF941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19" name="Shape 319"/>
            <p:cNvSpPr txBox="1"/>
            <p:nvPr/>
          </p:nvSpPr>
          <p:spPr>
            <a:xfrm>
              <a:off x="20635" y="910241"/>
              <a:ext cx="2785535" cy="401998"/>
            </a:xfrm>
            <a:prstGeom prst="rect">
              <a:avLst/>
            </a:prstGeom>
            <a:noFill/>
            <a:ln>
              <a:noFill/>
            </a:ln>
          </p:spPr>
          <p:txBody>
            <a:bodyPr lIns="32375" tIns="32375" rIns="32375" bIns="32375" anchor="ctr" anchorCtr="0">
              <a:noAutofit/>
            </a:bodyPr>
            <a:lstStyle/>
            <a:p>
              <a:pPr marL="0" marR="0" lvl="0" indent="0" algn="ctr" rtl="0">
                <a:lnSpc>
                  <a:spcPct val="90000"/>
                </a:lnSpc>
                <a:spcBef>
                  <a:spcPts val="0"/>
                </a:spcBef>
                <a:spcAft>
                  <a:spcPts val="0"/>
                </a:spcAft>
                <a:buSzPct val="25000"/>
                <a:buNone/>
              </a:pPr>
              <a:r>
                <a:rPr lang="en-CA" sz="1700">
                  <a:solidFill>
                    <a:schemeClr val="dk1"/>
                  </a:solidFill>
                  <a:latin typeface="Trebuchet MS"/>
                  <a:ea typeface="Trebuchet MS"/>
                  <a:cs typeface="Trebuchet MS"/>
                  <a:sym typeface="Trebuchet MS"/>
                </a:rPr>
                <a:t>Participation</a:t>
              </a:r>
            </a:p>
          </p:txBody>
        </p:sp>
        <p:sp>
          <p:nvSpPr>
            <p:cNvPr id="320" name="Shape 320"/>
            <p:cNvSpPr/>
            <p:nvPr/>
          </p:nvSpPr>
          <p:spPr>
            <a:xfrm>
              <a:off x="2826806" y="1333373"/>
              <a:ext cx="8045526" cy="4226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21" name="Shape 321"/>
            <p:cNvSpPr txBox="1"/>
            <p:nvPr/>
          </p:nvSpPr>
          <p:spPr>
            <a:xfrm>
              <a:off x="2826806" y="1333373"/>
              <a:ext cx="8045526" cy="422634"/>
            </a:xfrm>
            <a:prstGeom prst="rect">
              <a:avLst/>
            </a:prstGeom>
            <a:noFill/>
            <a:ln>
              <a:noFill/>
            </a:ln>
          </p:spPr>
          <p:txBody>
            <a:bodyPr lIns="28575" tIns="28575" rIns="28575" bIns="28575" anchor="b" anchorCtr="0">
              <a:noAutofit/>
            </a:bodyPr>
            <a:lstStyle/>
            <a:p>
              <a:pPr marL="0" marR="0" lvl="0" indent="0" algn="l" rtl="0">
                <a:lnSpc>
                  <a:spcPct val="90000"/>
                </a:lnSpc>
                <a:spcBef>
                  <a:spcPts val="0"/>
                </a:spcBef>
                <a:spcAft>
                  <a:spcPts val="0"/>
                </a:spcAft>
                <a:buSzPct val="25000"/>
                <a:buNone/>
              </a:pPr>
              <a:r>
                <a:rPr lang="en-CA" sz="1500">
                  <a:latin typeface="Trebuchet MS"/>
                  <a:ea typeface="Trebuchet MS"/>
                  <a:cs typeface="Trebuchet MS"/>
                  <a:sym typeface="Trebuchet MS"/>
                </a:rPr>
                <a:t>Cooperating with one another, developing and supporting networks</a:t>
              </a:r>
              <a:r>
                <a:rPr lang="en-CA" sz="1500">
                  <a:solidFill>
                    <a:schemeClr val="lt1"/>
                  </a:solidFill>
                  <a:latin typeface="Trebuchet MS"/>
                  <a:ea typeface="Trebuchet MS"/>
                  <a:cs typeface="Trebuchet MS"/>
                  <a:sym typeface="Trebuchet MS"/>
                </a:rPr>
                <a:t> </a:t>
              </a:r>
            </a:p>
          </p:txBody>
        </p:sp>
        <p:sp>
          <p:nvSpPr>
            <p:cNvPr id="322" name="Shape 322"/>
            <p:cNvSpPr/>
            <p:nvPr/>
          </p:nvSpPr>
          <p:spPr>
            <a:xfrm>
              <a:off x="0" y="1333373"/>
              <a:ext cx="2826806" cy="422634"/>
            </a:xfrm>
            <a:prstGeom prst="round2SameRect">
              <a:avLst>
                <a:gd name="adj1" fmla="val 16670"/>
                <a:gd name="adj2" fmla="val 0"/>
              </a:avLst>
            </a:prstGeom>
            <a:solidFill>
              <a:srgbClr val="EF9413"/>
            </a:solidFill>
            <a:ln w="12700" cap="flat" cmpd="sng">
              <a:solidFill>
                <a:srgbClr val="EF941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3" name="Shape 323"/>
            <p:cNvSpPr txBox="1"/>
            <p:nvPr/>
          </p:nvSpPr>
          <p:spPr>
            <a:xfrm>
              <a:off x="20635" y="1354008"/>
              <a:ext cx="2785535" cy="401998"/>
            </a:xfrm>
            <a:prstGeom prst="rect">
              <a:avLst/>
            </a:prstGeom>
            <a:noFill/>
            <a:ln>
              <a:noFill/>
            </a:ln>
          </p:spPr>
          <p:txBody>
            <a:bodyPr lIns="32375" tIns="32375" rIns="32375" bIns="32375" anchor="ctr" anchorCtr="0">
              <a:noAutofit/>
            </a:bodyPr>
            <a:lstStyle/>
            <a:p>
              <a:pPr marL="0" marR="0" lvl="0" indent="0" algn="ctr" rtl="0">
                <a:lnSpc>
                  <a:spcPct val="90000"/>
                </a:lnSpc>
                <a:spcBef>
                  <a:spcPts val="0"/>
                </a:spcBef>
                <a:spcAft>
                  <a:spcPts val="0"/>
                </a:spcAft>
                <a:buSzPct val="25000"/>
                <a:buNone/>
              </a:pPr>
              <a:r>
                <a:rPr lang="en-CA" sz="1700">
                  <a:solidFill>
                    <a:schemeClr val="dk1"/>
                  </a:solidFill>
                  <a:latin typeface="Trebuchet MS"/>
                  <a:ea typeface="Trebuchet MS"/>
                  <a:cs typeface="Trebuchet MS"/>
                  <a:sym typeface="Trebuchet MS"/>
                </a:rPr>
                <a:t>Common purpose</a:t>
              </a:r>
            </a:p>
          </p:txBody>
        </p:sp>
        <p:sp>
          <p:nvSpPr>
            <p:cNvPr id="324" name="Shape 324"/>
            <p:cNvSpPr/>
            <p:nvPr/>
          </p:nvSpPr>
          <p:spPr>
            <a:xfrm>
              <a:off x="2826806" y="1777139"/>
              <a:ext cx="8045526" cy="4226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25" name="Shape 325"/>
            <p:cNvSpPr txBox="1"/>
            <p:nvPr/>
          </p:nvSpPr>
          <p:spPr>
            <a:xfrm>
              <a:off x="2826806" y="1777139"/>
              <a:ext cx="8045526" cy="422634"/>
            </a:xfrm>
            <a:prstGeom prst="rect">
              <a:avLst/>
            </a:prstGeom>
            <a:noFill/>
            <a:ln>
              <a:noFill/>
            </a:ln>
          </p:spPr>
          <p:txBody>
            <a:bodyPr lIns="28575" tIns="28575" rIns="28575" bIns="28575" anchor="b" anchorCtr="0">
              <a:noAutofit/>
            </a:bodyPr>
            <a:lstStyle/>
            <a:p>
              <a:pPr marL="0" marR="0" lvl="0" indent="0" algn="l" rtl="0">
                <a:lnSpc>
                  <a:spcPct val="90000"/>
                </a:lnSpc>
                <a:spcBef>
                  <a:spcPts val="0"/>
                </a:spcBef>
                <a:spcAft>
                  <a:spcPts val="0"/>
                </a:spcAft>
                <a:buSzPct val="25000"/>
                <a:buNone/>
              </a:pPr>
              <a:r>
                <a:rPr lang="en-CA" sz="1500">
                  <a:latin typeface="Trebuchet MS"/>
                  <a:ea typeface="Trebuchet MS"/>
                  <a:cs typeface="Trebuchet MS"/>
                  <a:sym typeface="Trebuchet MS"/>
                </a:rPr>
                <a:t>Expectation that help would be given to or received from others when needed</a:t>
              </a:r>
            </a:p>
          </p:txBody>
        </p:sp>
        <p:sp>
          <p:nvSpPr>
            <p:cNvPr id="326" name="Shape 326"/>
            <p:cNvSpPr/>
            <p:nvPr/>
          </p:nvSpPr>
          <p:spPr>
            <a:xfrm>
              <a:off x="0" y="1777139"/>
              <a:ext cx="2826806" cy="422634"/>
            </a:xfrm>
            <a:prstGeom prst="round2SameRect">
              <a:avLst>
                <a:gd name="adj1" fmla="val 16670"/>
                <a:gd name="adj2" fmla="val 0"/>
              </a:avLst>
            </a:prstGeom>
            <a:solidFill>
              <a:srgbClr val="EF9413"/>
            </a:solidFill>
            <a:ln w="12700" cap="flat" cmpd="sng">
              <a:solidFill>
                <a:srgbClr val="EF941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7" name="Shape 327"/>
            <p:cNvSpPr txBox="1"/>
            <p:nvPr/>
          </p:nvSpPr>
          <p:spPr>
            <a:xfrm>
              <a:off x="20635" y="1797774"/>
              <a:ext cx="2785535" cy="401998"/>
            </a:xfrm>
            <a:prstGeom prst="rect">
              <a:avLst/>
            </a:prstGeom>
            <a:noFill/>
            <a:ln>
              <a:noFill/>
            </a:ln>
          </p:spPr>
          <p:txBody>
            <a:bodyPr lIns="32375" tIns="32375" rIns="32375" bIns="32375" anchor="ctr" anchorCtr="0">
              <a:noAutofit/>
            </a:bodyPr>
            <a:lstStyle/>
            <a:p>
              <a:pPr marL="0" marR="0" lvl="0" indent="0" algn="ctr" rtl="0">
                <a:lnSpc>
                  <a:spcPct val="90000"/>
                </a:lnSpc>
                <a:spcBef>
                  <a:spcPts val="0"/>
                </a:spcBef>
                <a:spcAft>
                  <a:spcPts val="0"/>
                </a:spcAft>
                <a:buSzPct val="25000"/>
                <a:buNone/>
              </a:pPr>
              <a:r>
                <a:rPr lang="en-CA" sz="1700">
                  <a:solidFill>
                    <a:schemeClr val="dk1"/>
                  </a:solidFill>
                  <a:latin typeface="Trebuchet MS"/>
                  <a:ea typeface="Trebuchet MS"/>
                  <a:cs typeface="Trebuchet MS"/>
                  <a:sym typeface="Trebuchet MS"/>
                </a:rPr>
                <a:t>Supporting networks</a:t>
              </a:r>
            </a:p>
          </p:txBody>
        </p:sp>
        <p:sp>
          <p:nvSpPr>
            <p:cNvPr id="328" name="Shape 328"/>
            <p:cNvSpPr/>
            <p:nvPr/>
          </p:nvSpPr>
          <p:spPr>
            <a:xfrm>
              <a:off x="2826806" y="2220905"/>
              <a:ext cx="8045526" cy="4226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29" name="Shape 329"/>
            <p:cNvSpPr txBox="1"/>
            <p:nvPr/>
          </p:nvSpPr>
          <p:spPr>
            <a:xfrm>
              <a:off x="2826806" y="2220905"/>
              <a:ext cx="8045526" cy="422634"/>
            </a:xfrm>
            <a:prstGeom prst="rect">
              <a:avLst/>
            </a:prstGeom>
            <a:noFill/>
            <a:ln>
              <a:noFill/>
            </a:ln>
          </p:spPr>
          <p:txBody>
            <a:bodyPr lIns="28575" tIns="28575" rIns="28575" bIns="28575" anchor="b" anchorCtr="0">
              <a:noAutofit/>
            </a:bodyPr>
            <a:lstStyle/>
            <a:p>
              <a:pPr marL="0" marR="0" lvl="0" indent="0" algn="l" rtl="0">
                <a:lnSpc>
                  <a:spcPct val="90000"/>
                </a:lnSpc>
                <a:spcBef>
                  <a:spcPts val="0"/>
                </a:spcBef>
                <a:spcAft>
                  <a:spcPts val="0"/>
                </a:spcAft>
                <a:buSzPct val="25000"/>
                <a:buNone/>
              </a:pPr>
              <a:r>
                <a:rPr lang="en-CA" sz="1500">
                  <a:latin typeface="Trebuchet MS"/>
                  <a:ea typeface="Trebuchet MS"/>
                  <a:cs typeface="Trebuchet MS"/>
                  <a:sym typeface="Trebuchet MS"/>
                </a:rPr>
                <a:t>Ethos which residents recognise and accept, promoting community interests</a:t>
              </a:r>
            </a:p>
          </p:txBody>
        </p:sp>
        <p:sp>
          <p:nvSpPr>
            <p:cNvPr id="330" name="Shape 330"/>
            <p:cNvSpPr/>
            <p:nvPr/>
          </p:nvSpPr>
          <p:spPr>
            <a:xfrm>
              <a:off x="0" y="2220905"/>
              <a:ext cx="2826806" cy="422634"/>
            </a:xfrm>
            <a:prstGeom prst="round2SameRect">
              <a:avLst>
                <a:gd name="adj1" fmla="val 16670"/>
                <a:gd name="adj2" fmla="val 0"/>
              </a:avLst>
            </a:prstGeom>
            <a:solidFill>
              <a:srgbClr val="EF9413"/>
            </a:solidFill>
            <a:ln w="12700" cap="flat" cmpd="sng">
              <a:solidFill>
                <a:srgbClr val="EF941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1" name="Shape 331"/>
            <p:cNvSpPr txBox="1"/>
            <p:nvPr/>
          </p:nvSpPr>
          <p:spPr>
            <a:xfrm>
              <a:off x="20635" y="2241540"/>
              <a:ext cx="2785535" cy="401998"/>
            </a:xfrm>
            <a:prstGeom prst="rect">
              <a:avLst/>
            </a:prstGeom>
            <a:noFill/>
            <a:ln>
              <a:noFill/>
            </a:ln>
          </p:spPr>
          <p:txBody>
            <a:bodyPr lIns="32375" tIns="32375" rIns="32375" bIns="32375" anchor="ctr" anchorCtr="0">
              <a:noAutofit/>
            </a:bodyPr>
            <a:lstStyle/>
            <a:p>
              <a:pPr marL="0" marR="0" lvl="0" indent="0" algn="ctr" rtl="0">
                <a:lnSpc>
                  <a:spcPct val="90000"/>
                </a:lnSpc>
                <a:spcBef>
                  <a:spcPts val="0"/>
                </a:spcBef>
                <a:spcAft>
                  <a:spcPts val="0"/>
                </a:spcAft>
                <a:buSzPct val="25000"/>
                <a:buNone/>
              </a:pPr>
              <a:r>
                <a:rPr lang="en-CA" sz="1700">
                  <a:solidFill>
                    <a:schemeClr val="dk1"/>
                  </a:solidFill>
                  <a:latin typeface="Trebuchet MS"/>
                  <a:ea typeface="Trebuchet MS"/>
                  <a:cs typeface="Trebuchet MS"/>
                  <a:sym typeface="Trebuchet MS"/>
                </a:rPr>
                <a:t>Collective norms and values</a:t>
              </a:r>
            </a:p>
          </p:txBody>
        </p:sp>
        <p:sp>
          <p:nvSpPr>
            <p:cNvPr id="332" name="Shape 332"/>
            <p:cNvSpPr/>
            <p:nvPr/>
          </p:nvSpPr>
          <p:spPr>
            <a:xfrm>
              <a:off x="2826806" y="2664671"/>
              <a:ext cx="8045526" cy="4226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33" name="Shape 333"/>
            <p:cNvSpPr txBox="1"/>
            <p:nvPr/>
          </p:nvSpPr>
          <p:spPr>
            <a:xfrm>
              <a:off x="2826806" y="2664671"/>
              <a:ext cx="8045526" cy="422634"/>
            </a:xfrm>
            <a:prstGeom prst="rect">
              <a:avLst/>
            </a:prstGeom>
            <a:noFill/>
            <a:ln>
              <a:noFill/>
            </a:ln>
          </p:spPr>
          <p:txBody>
            <a:bodyPr lIns="28575" tIns="28575" rIns="28575" bIns="28575" anchor="b" anchorCtr="0">
              <a:noAutofit/>
            </a:bodyPr>
            <a:lstStyle/>
            <a:p>
              <a:pPr marL="0" marR="0" lvl="0" indent="0" algn="l" rtl="0">
                <a:lnSpc>
                  <a:spcPct val="90000"/>
                </a:lnSpc>
                <a:spcBef>
                  <a:spcPts val="0"/>
                </a:spcBef>
                <a:spcAft>
                  <a:spcPts val="0"/>
                </a:spcAft>
                <a:buSzPct val="25000"/>
                <a:buNone/>
              </a:pPr>
              <a:r>
                <a:rPr lang="en-CA" sz="1500">
                  <a:latin typeface="Trebuchet MS"/>
                  <a:ea typeface="Trebuchet MS"/>
                  <a:cs typeface="Trebuchet MS"/>
                  <a:sym typeface="Trebuchet MS"/>
                </a:rPr>
                <a:t>Encouraging trust in residents in their relationships, bringing conflicting groups together</a:t>
              </a:r>
            </a:p>
          </p:txBody>
        </p:sp>
        <p:sp>
          <p:nvSpPr>
            <p:cNvPr id="334" name="Shape 334"/>
            <p:cNvSpPr/>
            <p:nvPr/>
          </p:nvSpPr>
          <p:spPr>
            <a:xfrm>
              <a:off x="0" y="2664671"/>
              <a:ext cx="2826806" cy="422634"/>
            </a:xfrm>
            <a:prstGeom prst="round2SameRect">
              <a:avLst>
                <a:gd name="adj1" fmla="val 16670"/>
                <a:gd name="adj2" fmla="val 0"/>
              </a:avLst>
            </a:prstGeom>
            <a:solidFill>
              <a:srgbClr val="EF9413"/>
            </a:solidFill>
            <a:ln w="12700" cap="flat" cmpd="sng">
              <a:solidFill>
                <a:srgbClr val="EF941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5" name="Shape 335"/>
            <p:cNvSpPr txBox="1"/>
            <p:nvPr/>
          </p:nvSpPr>
          <p:spPr>
            <a:xfrm>
              <a:off x="20635" y="2685306"/>
              <a:ext cx="2785535" cy="401998"/>
            </a:xfrm>
            <a:prstGeom prst="rect">
              <a:avLst/>
            </a:prstGeom>
            <a:noFill/>
            <a:ln>
              <a:noFill/>
            </a:ln>
          </p:spPr>
          <p:txBody>
            <a:bodyPr lIns="32375" tIns="32375" rIns="32375" bIns="32375" anchor="ctr" anchorCtr="0">
              <a:noAutofit/>
            </a:bodyPr>
            <a:lstStyle/>
            <a:p>
              <a:pPr marL="0" marR="0" lvl="0" indent="0" algn="ctr" rtl="0">
                <a:lnSpc>
                  <a:spcPct val="90000"/>
                </a:lnSpc>
                <a:spcBef>
                  <a:spcPts val="0"/>
                </a:spcBef>
                <a:spcAft>
                  <a:spcPts val="0"/>
                </a:spcAft>
                <a:buSzPct val="25000"/>
                <a:buNone/>
              </a:pPr>
              <a:r>
                <a:rPr lang="en-CA" sz="1700">
                  <a:solidFill>
                    <a:schemeClr val="dk1"/>
                  </a:solidFill>
                  <a:latin typeface="Trebuchet MS"/>
                  <a:ea typeface="Trebuchet MS"/>
                  <a:cs typeface="Trebuchet MS"/>
                  <a:sym typeface="Trebuchet MS"/>
                </a:rPr>
                <a:t>Trust</a:t>
              </a:r>
            </a:p>
          </p:txBody>
        </p:sp>
        <p:sp>
          <p:nvSpPr>
            <p:cNvPr id="336" name="Shape 336"/>
            <p:cNvSpPr/>
            <p:nvPr/>
          </p:nvSpPr>
          <p:spPr>
            <a:xfrm>
              <a:off x="2826806" y="3108436"/>
              <a:ext cx="8045526" cy="4226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37" name="Shape 337"/>
            <p:cNvSpPr txBox="1"/>
            <p:nvPr/>
          </p:nvSpPr>
          <p:spPr>
            <a:xfrm>
              <a:off x="2826806" y="3108436"/>
              <a:ext cx="8045526" cy="422634"/>
            </a:xfrm>
            <a:prstGeom prst="rect">
              <a:avLst/>
            </a:prstGeom>
            <a:noFill/>
            <a:ln>
              <a:noFill/>
            </a:ln>
          </p:spPr>
          <p:txBody>
            <a:bodyPr lIns="28575" tIns="28575" rIns="28575" bIns="28575" anchor="b" anchorCtr="0">
              <a:noAutofit/>
            </a:bodyPr>
            <a:lstStyle/>
            <a:p>
              <a:pPr marL="0" marR="0" lvl="0" indent="0" algn="l" rtl="0">
                <a:lnSpc>
                  <a:spcPct val="90000"/>
                </a:lnSpc>
                <a:spcBef>
                  <a:spcPts val="0"/>
                </a:spcBef>
                <a:spcAft>
                  <a:spcPts val="0"/>
                </a:spcAft>
                <a:buSzPct val="25000"/>
                <a:buNone/>
              </a:pPr>
              <a:r>
                <a:rPr lang="en-CA" sz="1500">
                  <a:latin typeface="Trebuchet MS"/>
                  <a:ea typeface="Trebuchet MS"/>
                  <a:cs typeface="Trebuchet MS"/>
                  <a:sym typeface="Trebuchet MS"/>
                </a:rPr>
                <a:t>Involvement in local crime prevention, providing visible evidence of security measures</a:t>
              </a:r>
            </a:p>
          </p:txBody>
        </p:sp>
        <p:sp>
          <p:nvSpPr>
            <p:cNvPr id="338" name="Shape 338"/>
            <p:cNvSpPr/>
            <p:nvPr/>
          </p:nvSpPr>
          <p:spPr>
            <a:xfrm>
              <a:off x="0" y="3108436"/>
              <a:ext cx="2826806" cy="422634"/>
            </a:xfrm>
            <a:prstGeom prst="round2SameRect">
              <a:avLst>
                <a:gd name="adj1" fmla="val 16670"/>
                <a:gd name="adj2" fmla="val 0"/>
              </a:avLst>
            </a:prstGeom>
            <a:solidFill>
              <a:srgbClr val="EF9413"/>
            </a:solidFill>
            <a:ln w="12700" cap="flat" cmpd="sng">
              <a:solidFill>
                <a:srgbClr val="EF941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9" name="Shape 339"/>
            <p:cNvSpPr txBox="1"/>
            <p:nvPr/>
          </p:nvSpPr>
          <p:spPr>
            <a:xfrm>
              <a:off x="20635" y="3129072"/>
              <a:ext cx="2785535" cy="401998"/>
            </a:xfrm>
            <a:prstGeom prst="rect">
              <a:avLst/>
            </a:prstGeom>
            <a:noFill/>
            <a:ln>
              <a:noFill/>
            </a:ln>
          </p:spPr>
          <p:txBody>
            <a:bodyPr lIns="32375" tIns="32375" rIns="32375" bIns="32375" anchor="ctr" anchorCtr="0">
              <a:noAutofit/>
            </a:bodyPr>
            <a:lstStyle/>
            <a:p>
              <a:pPr marL="0" marR="0" lvl="0" indent="0" algn="ctr" rtl="0">
                <a:lnSpc>
                  <a:spcPct val="90000"/>
                </a:lnSpc>
                <a:spcBef>
                  <a:spcPts val="0"/>
                </a:spcBef>
                <a:spcAft>
                  <a:spcPts val="0"/>
                </a:spcAft>
                <a:buSzPct val="25000"/>
                <a:buNone/>
              </a:pPr>
              <a:r>
                <a:rPr lang="en-CA" sz="1700">
                  <a:solidFill>
                    <a:schemeClr val="dk1"/>
                  </a:solidFill>
                  <a:latin typeface="Trebuchet MS"/>
                  <a:ea typeface="Trebuchet MS"/>
                  <a:cs typeface="Trebuchet MS"/>
                  <a:sym typeface="Trebuchet MS"/>
                </a:rPr>
                <a:t>Safety</a:t>
              </a:r>
            </a:p>
          </p:txBody>
        </p:sp>
        <p:sp>
          <p:nvSpPr>
            <p:cNvPr id="340" name="Shape 340"/>
            <p:cNvSpPr/>
            <p:nvPr/>
          </p:nvSpPr>
          <p:spPr>
            <a:xfrm>
              <a:off x="2826806" y="3552203"/>
              <a:ext cx="8045526" cy="42263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41" name="Shape 341"/>
            <p:cNvSpPr txBox="1"/>
            <p:nvPr/>
          </p:nvSpPr>
          <p:spPr>
            <a:xfrm>
              <a:off x="2826806" y="3552203"/>
              <a:ext cx="8045526" cy="422634"/>
            </a:xfrm>
            <a:prstGeom prst="rect">
              <a:avLst/>
            </a:prstGeom>
            <a:noFill/>
            <a:ln>
              <a:noFill/>
            </a:ln>
          </p:spPr>
          <p:txBody>
            <a:bodyPr lIns="28575" tIns="28575" rIns="28575" bIns="28575" anchor="b" anchorCtr="0">
              <a:noAutofit/>
            </a:bodyPr>
            <a:lstStyle/>
            <a:p>
              <a:pPr marL="0" marR="0" lvl="0" indent="0" algn="l" rtl="0">
                <a:lnSpc>
                  <a:spcPct val="90000"/>
                </a:lnSpc>
                <a:spcBef>
                  <a:spcPts val="0"/>
                </a:spcBef>
                <a:spcAft>
                  <a:spcPts val="0"/>
                </a:spcAft>
                <a:buSzPct val="25000"/>
                <a:buNone/>
              </a:pPr>
              <a:r>
                <a:rPr lang="en-CA" sz="1500">
                  <a:latin typeface="Trebuchet MS"/>
                  <a:ea typeface="Trebuchet MS"/>
                  <a:cs typeface="Trebuchet MS"/>
                  <a:sym typeface="Trebuchet MS"/>
                </a:rPr>
                <a:t>Boosting the identity of a place via design, street furnishings, naming</a:t>
              </a:r>
            </a:p>
          </p:txBody>
        </p:sp>
        <p:sp>
          <p:nvSpPr>
            <p:cNvPr id="342" name="Shape 342"/>
            <p:cNvSpPr/>
            <p:nvPr/>
          </p:nvSpPr>
          <p:spPr>
            <a:xfrm>
              <a:off x="0" y="3552203"/>
              <a:ext cx="2826806" cy="422634"/>
            </a:xfrm>
            <a:prstGeom prst="round2SameRect">
              <a:avLst>
                <a:gd name="adj1" fmla="val 16670"/>
                <a:gd name="adj2" fmla="val 0"/>
              </a:avLst>
            </a:prstGeom>
            <a:solidFill>
              <a:srgbClr val="EF9413"/>
            </a:solidFill>
            <a:ln w="12700" cap="flat" cmpd="sng">
              <a:solidFill>
                <a:srgbClr val="EF941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3" name="Shape 343"/>
            <p:cNvSpPr txBox="1"/>
            <p:nvPr/>
          </p:nvSpPr>
          <p:spPr>
            <a:xfrm>
              <a:off x="20635" y="3572837"/>
              <a:ext cx="2785535" cy="401998"/>
            </a:xfrm>
            <a:prstGeom prst="rect">
              <a:avLst/>
            </a:prstGeom>
            <a:noFill/>
            <a:ln>
              <a:noFill/>
            </a:ln>
          </p:spPr>
          <p:txBody>
            <a:bodyPr lIns="32375" tIns="32375" rIns="32375" bIns="32375" anchor="ctr" anchorCtr="0">
              <a:noAutofit/>
            </a:bodyPr>
            <a:lstStyle/>
            <a:p>
              <a:pPr marL="0" marR="0" lvl="0" indent="0" algn="ctr" rtl="0">
                <a:lnSpc>
                  <a:spcPct val="90000"/>
                </a:lnSpc>
                <a:spcBef>
                  <a:spcPts val="0"/>
                </a:spcBef>
                <a:spcAft>
                  <a:spcPts val="0"/>
                </a:spcAft>
                <a:buSzPct val="25000"/>
                <a:buNone/>
              </a:pPr>
              <a:r>
                <a:rPr lang="en-CA" sz="1700">
                  <a:solidFill>
                    <a:schemeClr val="dk1"/>
                  </a:solidFill>
                  <a:latin typeface="Trebuchet MS"/>
                  <a:ea typeface="Trebuchet MS"/>
                  <a:cs typeface="Trebuchet MS"/>
                  <a:sym typeface="Trebuchet MS"/>
                </a:rPr>
                <a:t>Belonging</a:t>
              </a:r>
            </a:p>
          </p:txBody>
        </p:sp>
      </p:grpSp>
      <p:sp>
        <p:nvSpPr>
          <p:cNvPr id="344" name="Shape 344"/>
          <p:cNvSpPr/>
          <p:nvPr/>
        </p:nvSpPr>
        <p:spPr>
          <a:xfrm>
            <a:off x="455789" y="6257253"/>
            <a:ext cx="10517874" cy="362086"/>
          </a:xfrm>
          <a:prstGeom prst="rect">
            <a:avLst/>
          </a:prstGeom>
          <a:noFill/>
          <a:ln>
            <a:noFill/>
          </a:ln>
        </p:spPr>
        <p:txBody>
          <a:bodyPr lIns="91425" tIns="45700" rIns="91425" bIns="45700" anchor="t" anchorCtr="0">
            <a:noAutofit/>
          </a:bodyPr>
          <a:lstStyle/>
          <a:p>
            <a:pPr marL="0" marR="0" lvl="0" indent="0" algn="l" rtl="0">
              <a:lnSpc>
                <a:spcPct val="107000"/>
              </a:lnSpc>
              <a:spcBef>
                <a:spcPts val="0"/>
              </a:spcBef>
              <a:spcAft>
                <a:spcPts val="0"/>
              </a:spcAft>
              <a:buSzPct val="25000"/>
              <a:buNone/>
            </a:pPr>
            <a:r>
              <a:rPr lang="en-CA" sz="1800">
                <a:solidFill>
                  <a:schemeClr val="dk1"/>
                </a:solidFill>
                <a:latin typeface="Tahoma"/>
                <a:ea typeface="Tahoma"/>
                <a:cs typeface="Tahoma"/>
                <a:sym typeface="Tahoma"/>
              </a:rPr>
              <a:t>Social cohesion, social capital and the neighbourhood (2001)</a:t>
            </a:r>
          </a:p>
        </p:txBody>
      </p:sp>
      <p:pic>
        <p:nvPicPr>
          <p:cNvPr id="345" name="Shape 345"/>
          <p:cNvPicPr preferRelativeResize="0"/>
          <p:nvPr/>
        </p:nvPicPr>
        <p:blipFill>
          <a:blip r:embed="rId3">
            <a:alphaModFix/>
          </a:blip>
          <a:stretch>
            <a:fillRect/>
          </a:stretch>
        </p:blipFill>
        <p:spPr>
          <a:xfrm>
            <a:off x="10122850" y="465875"/>
            <a:ext cx="2069149" cy="1760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CB9C"/>
        </a:solidFill>
        <a:effectLst/>
      </p:bgPr>
    </p:bg>
    <p:spTree>
      <p:nvGrpSpPr>
        <p:cNvPr id="1" name="Shape 350"/>
        <p:cNvGrpSpPr/>
        <p:nvPr/>
      </p:nvGrpSpPr>
      <p:grpSpPr>
        <a:xfrm>
          <a:off x="0" y="0"/>
          <a:ext cx="0" cy="0"/>
          <a:chOff x="0" y="0"/>
          <a:chExt cx="0" cy="0"/>
        </a:xfrm>
      </p:grpSpPr>
      <p:sp>
        <p:nvSpPr>
          <p:cNvPr id="351" name="Shape 351"/>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Social Cohesion (cont.)</a:t>
            </a:r>
          </a:p>
        </p:txBody>
      </p:sp>
      <p:sp>
        <p:nvSpPr>
          <p:cNvPr id="352" name="Shape 352"/>
          <p:cNvSpPr txBox="1">
            <a:spLocks noGrp="1"/>
          </p:cNvSpPr>
          <p:nvPr>
            <p:ph type="body" idx="1"/>
          </p:nvPr>
        </p:nvSpPr>
        <p:spPr>
          <a:xfrm>
            <a:off x="3521121" y="2364011"/>
            <a:ext cx="8110540" cy="4145969"/>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Important for neighborhood development</a:t>
            </a:r>
          </a:p>
          <a:p>
            <a:pPr marL="685800" marR="0" lvl="1" indent="-228600" algn="l" rtl="0">
              <a:lnSpc>
                <a:spcPct val="90000"/>
              </a:lnSpc>
              <a:spcBef>
                <a:spcPts val="500"/>
              </a:spcBef>
              <a:spcAft>
                <a:spcPts val="0"/>
              </a:spcAft>
              <a:buClr>
                <a:srgbClr val="000000"/>
              </a:buClr>
              <a:buSzPct val="100000"/>
              <a:buFont typeface="Arial"/>
              <a:buChar char="•"/>
            </a:pPr>
            <a:r>
              <a:rPr lang="en-CA" sz="2000" b="0" i="0" u="none" strike="noStrike" cap="none">
                <a:solidFill>
                  <a:srgbClr val="000000"/>
                </a:solidFill>
                <a:latin typeface="Trebuchet MS"/>
                <a:ea typeface="Trebuchet MS"/>
                <a:cs typeface="Trebuchet MS"/>
                <a:sym typeface="Trebuchet MS"/>
              </a:rPr>
              <a:t>Contributes a sense of individual and group empowerment that helps neighbors to collectively act to meet their shared needs</a:t>
            </a:r>
          </a:p>
          <a:p>
            <a:pPr marL="228600" marR="0" lvl="0" indent="-228600" algn="l" rtl="0">
              <a:lnSpc>
                <a:spcPct val="90000"/>
              </a:lnSpc>
              <a:spcBef>
                <a:spcPts val="100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Social cohesion can be a significant predictor of actual involvement in crime prevention efforts by local community-based organizations</a:t>
            </a:r>
          </a:p>
          <a:p>
            <a:pPr marL="0" marR="0" lvl="0" indent="0" algn="l" rtl="0">
              <a:lnSpc>
                <a:spcPct val="90000"/>
              </a:lnSpc>
              <a:spcBef>
                <a:spcPts val="1000"/>
              </a:spcBef>
              <a:spcAft>
                <a:spcPts val="0"/>
              </a:spcAft>
              <a:buClr>
                <a:schemeClr val="lt1"/>
              </a:buClr>
              <a:buSzPct val="25000"/>
              <a:buFont typeface="Arial"/>
              <a:buNone/>
            </a:pPr>
            <a:endParaRPr sz="2000" b="1" i="0" u="none" strike="noStrike" cap="none">
              <a:solidFill>
                <a:schemeClr val="dk1"/>
              </a:solidFill>
              <a:latin typeface="Trebuchet MS"/>
              <a:ea typeface="Trebuchet MS"/>
              <a:cs typeface="Trebuchet MS"/>
              <a:sym typeface="Trebuchet MS"/>
            </a:endParaRPr>
          </a:p>
          <a:p>
            <a:pPr marL="0" marR="0" lvl="0" indent="0" algn="l" rtl="0">
              <a:lnSpc>
                <a:spcPct val="90000"/>
              </a:lnSpc>
              <a:spcBef>
                <a:spcPts val="1000"/>
              </a:spcBef>
              <a:spcAft>
                <a:spcPts val="0"/>
              </a:spcAft>
              <a:buClr>
                <a:schemeClr val="dk1"/>
              </a:buClr>
              <a:buSzPct val="25000"/>
              <a:buFont typeface="Arial"/>
              <a:buNone/>
            </a:pPr>
            <a:r>
              <a:rPr lang="en-CA" sz="1800" b="0" i="0" u="none" strike="noStrike" cap="none">
                <a:solidFill>
                  <a:srgbClr val="666666"/>
                </a:solidFill>
                <a:latin typeface="Trebuchet MS"/>
                <a:ea typeface="Trebuchet MS"/>
                <a:cs typeface="Trebuchet MS"/>
                <a:sym typeface="Trebuchet MS"/>
              </a:rPr>
              <a:t>Sense of community in the urban environment A catalyst for participation and community development (1990) </a:t>
            </a:r>
          </a:p>
          <a:p>
            <a:pPr marL="0" marR="0" lvl="0" indent="0" algn="l" rtl="0">
              <a:lnSpc>
                <a:spcPct val="90000"/>
              </a:lnSpc>
              <a:spcBef>
                <a:spcPts val="1000"/>
              </a:spcBef>
              <a:buClr>
                <a:schemeClr val="dk1"/>
              </a:buClr>
              <a:buSzPct val="25000"/>
              <a:buFont typeface="Arial"/>
              <a:buNone/>
            </a:pPr>
            <a:r>
              <a:rPr lang="en-CA" sz="1800" b="0" i="0" u="none" strike="noStrike" cap="none">
                <a:solidFill>
                  <a:srgbClr val="666666"/>
                </a:solidFill>
                <a:latin typeface="Trebuchet MS"/>
                <a:ea typeface="Trebuchet MS"/>
                <a:cs typeface="Trebuchet MS"/>
                <a:sym typeface="Trebuchet MS"/>
              </a:rPr>
              <a:t>An Examination of Citizen Involvement in Crime Prevention in High-Risk Versus Low- to Moderate-Risk Neighborhoods (2006)</a:t>
            </a:r>
          </a:p>
        </p:txBody>
      </p:sp>
      <p:grpSp>
        <p:nvGrpSpPr>
          <p:cNvPr id="353" name="Shape 353"/>
          <p:cNvGrpSpPr/>
          <p:nvPr/>
        </p:nvGrpSpPr>
        <p:grpSpPr>
          <a:xfrm>
            <a:off x="357612" y="1965277"/>
            <a:ext cx="3009090" cy="4892720"/>
            <a:chOff x="1205292" y="0"/>
            <a:chExt cx="3009090" cy="4892720"/>
          </a:xfrm>
        </p:grpSpPr>
        <p:sp>
          <p:nvSpPr>
            <p:cNvPr id="354" name="Shape 354"/>
            <p:cNvSpPr/>
            <p:nvPr/>
          </p:nvSpPr>
          <p:spPr>
            <a:xfrm>
              <a:off x="1859385" y="0"/>
              <a:ext cx="2354997" cy="2355355"/>
            </a:xfrm>
            <a:custGeom>
              <a:avLst/>
              <a:gdLst/>
              <a:ahLst/>
              <a:cxnLst/>
              <a:rect l="0" t="0" r="0" b="0"/>
              <a:pathLst>
                <a:path w="120000" h="120000" extrusionOk="0">
                  <a:moveTo>
                    <a:pt x="8412" y="60000"/>
                  </a:moveTo>
                  <a:lnTo>
                    <a:pt x="8412" y="60000"/>
                  </a:lnTo>
                  <a:cubicBezTo>
                    <a:pt x="8412" y="32961"/>
                    <a:pt x="29286" y="10510"/>
                    <a:pt x="56253" y="8546"/>
                  </a:cubicBezTo>
                  <a:cubicBezTo>
                    <a:pt x="83219" y="6583"/>
                    <a:pt x="107126" y="25772"/>
                    <a:pt x="111043" y="52525"/>
                  </a:cubicBezTo>
                  <a:cubicBezTo>
                    <a:pt x="114960" y="79278"/>
                    <a:pt x="97558" y="104517"/>
                    <a:pt x="71161" y="110367"/>
                  </a:cubicBezTo>
                  <a:lnTo>
                    <a:pt x="70592" y="118428"/>
                  </a:lnTo>
                  <a:lnTo>
                    <a:pt x="56829" y="104890"/>
                  </a:lnTo>
                  <a:lnTo>
                    <a:pt x="72705" y="88507"/>
                  </a:lnTo>
                  <a:lnTo>
                    <a:pt x="72145" y="96444"/>
                  </a:lnTo>
                  <a:lnTo>
                    <a:pt x="72145" y="96444"/>
                  </a:lnTo>
                  <a:cubicBezTo>
                    <a:pt x="90761" y="90239"/>
                    <a:pt x="101708" y="70999"/>
                    <a:pt x="97531" y="51824"/>
                  </a:cubicBezTo>
                  <a:cubicBezTo>
                    <a:pt x="93355" y="32649"/>
                    <a:pt x="75399" y="19704"/>
                    <a:pt x="55888" y="21805"/>
                  </a:cubicBezTo>
                  <a:cubicBezTo>
                    <a:pt x="36378" y="23905"/>
                    <a:pt x="21588" y="40375"/>
                    <a:pt x="21587" y="59999"/>
                  </a:cubicBezTo>
                  <a:close/>
                </a:path>
              </a:pathLst>
            </a:custGeom>
            <a:solidFill>
              <a:srgbClr val="EF9413"/>
            </a:solidFill>
            <a:ln w="127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55" name="Shape 355"/>
            <p:cNvSpPr/>
            <p:nvPr/>
          </p:nvSpPr>
          <p:spPr>
            <a:xfrm>
              <a:off x="2379917" y="850354"/>
              <a:ext cx="1308626" cy="654155"/>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56" name="Shape 356"/>
            <p:cNvSpPr txBox="1"/>
            <p:nvPr/>
          </p:nvSpPr>
          <p:spPr>
            <a:xfrm>
              <a:off x="2379917" y="850354"/>
              <a:ext cx="1308626" cy="654155"/>
            </a:xfrm>
            <a:prstGeom prst="rect">
              <a:avLst/>
            </a:prstGeom>
            <a:noFill/>
            <a:ln>
              <a:noFill/>
            </a:ln>
          </p:spPr>
          <p:txBody>
            <a:bodyPr lIns="10150" tIns="10150" rIns="10150" bIns="10150" anchor="ctr" anchorCtr="0">
              <a:noAutofit/>
            </a:bodyPr>
            <a:lstStyle/>
            <a:p>
              <a:pPr marL="0" marR="0" lvl="0" indent="0" algn="ctr" rtl="0">
                <a:lnSpc>
                  <a:spcPct val="90000"/>
                </a:lnSpc>
                <a:spcBef>
                  <a:spcPts val="0"/>
                </a:spcBef>
                <a:spcAft>
                  <a:spcPts val="0"/>
                </a:spcAft>
                <a:buSzPct val="25000"/>
                <a:buNone/>
              </a:pPr>
              <a:r>
                <a:rPr lang="en-CA" sz="1600">
                  <a:latin typeface="Trebuchet MS"/>
                  <a:ea typeface="Trebuchet MS"/>
                  <a:cs typeface="Trebuchet MS"/>
                  <a:sym typeface="Trebuchet MS"/>
                </a:rPr>
                <a:t>Extent to which neighbors share values</a:t>
              </a:r>
            </a:p>
          </p:txBody>
        </p:sp>
        <p:sp>
          <p:nvSpPr>
            <p:cNvPr id="357" name="Shape 357"/>
            <p:cNvSpPr/>
            <p:nvPr/>
          </p:nvSpPr>
          <p:spPr>
            <a:xfrm>
              <a:off x="1205292" y="1353325"/>
              <a:ext cx="2354997" cy="2355355"/>
            </a:xfrm>
            <a:custGeom>
              <a:avLst/>
              <a:gdLst/>
              <a:ahLst/>
              <a:cxnLst/>
              <a:rect l="0" t="0" r="0" b="0"/>
              <a:pathLst>
                <a:path w="120000" h="120000" extrusionOk="0">
                  <a:moveTo>
                    <a:pt x="96481" y="23524"/>
                  </a:moveTo>
                  <a:lnTo>
                    <a:pt x="87164" y="32839"/>
                  </a:lnTo>
                  <a:lnTo>
                    <a:pt x="87164" y="32839"/>
                  </a:lnTo>
                  <a:cubicBezTo>
                    <a:pt x="75945" y="21616"/>
                    <a:pt x="58980" y="18448"/>
                    <a:pt x="44467" y="24865"/>
                  </a:cubicBezTo>
                  <a:cubicBezTo>
                    <a:pt x="29954" y="31282"/>
                    <a:pt x="20880" y="45964"/>
                    <a:pt x="21630" y="61816"/>
                  </a:cubicBezTo>
                  <a:cubicBezTo>
                    <a:pt x="22381" y="77668"/>
                    <a:pt x="32800" y="91426"/>
                    <a:pt x="47854" y="96444"/>
                  </a:cubicBezTo>
                  <a:lnTo>
                    <a:pt x="47294" y="88507"/>
                  </a:lnTo>
                  <a:lnTo>
                    <a:pt x="63170" y="104890"/>
                  </a:lnTo>
                  <a:lnTo>
                    <a:pt x="49407" y="118428"/>
                  </a:lnTo>
                  <a:lnTo>
                    <a:pt x="48838" y="110367"/>
                  </a:lnTo>
                  <a:lnTo>
                    <a:pt x="48838" y="110367"/>
                  </a:lnTo>
                  <a:cubicBezTo>
                    <a:pt x="27394" y="105614"/>
                    <a:pt x="11311" y="87806"/>
                    <a:pt x="8760" y="65990"/>
                  </a:cubicBezTo>
                  <a:cubicBezTo>
                    <a:pt x="6210" y="44174"/>
                    <a:pt x="17752" y="23135"/>
                    <a:pt x="37521" y="13565"/>
                  </a:cubicBezTo>
                  <a:cubicBezTo>
                    <a:pt x="57291" y="3995"/>
                    <a:pt x="80952" y="7991"/>
                    <a:pt x="96481" y="23524"/>
                  </a:cubicBezTo>
                  <a:close/>
                </a:path>
              </a:pathLst>
            </a:custGeom>
            <a:solidFill>
              <a:srgbClr val="EF9413"/>
            </a:solidFill>
            <a:ln w="127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58" name="Shape 358"/>
            <p:cNvSpPr/>
            <p:nvPr/>
          </p:nvSpPr>
          <p:spPr>
            <a:xfrm>
              <a:off x="1728478" y="2211509"/>
              <a:ext cx="1308626" cy="654155"/>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59" name="Shape 359"/>
            <p:cNvSpPr txBox="1"/>
            <p:nvPr/>
          </p:nvSpPr>
          <p:spPr>
            <a:xfrm>
              <a:off x="1728478" y="2211509"/>
              <a:ext cx="1308626" cy="654155"/>
            </a:xfrm>
            <a:prstGeom prst="rect">
              <a:avLst/>
            </a:prstGeom>
            <a:noFill/>
            <a:ln>
              <a:noFill/>
            </a:ln>
          </p:spPr>
          <p:txBody>
            <a:bodyPr lIns="10150" tIns="10150" rIns="10150" bIns="10150" anchor="ctr" anchorCtr="0">
              <a:noAutofit/>
            </a:bodyPr>
            <a:lstStyle/>
            <a:p>
              <a:pPr marL="0" marR="0" lvl="0" indent="0" algn="ctr" rtl="0">
                <a:lnSpc>
                  <a:spcPct val="90000"/>
                </a:lnSpc>
                <a:spcBef>
                  <a:spcPts val="0"/>
                </a:spcBef>
                <a:spcAft>
                  <a:spcPts val="0"/>
                </a:spcAft>
                <a:buSzPct val="25000"/>
                <a:buNone/>
              </a:pPr>
              <a:r>
                <a:rPr lang="en-CA" sz="1600">
                  <a:latin typeface="Trebuchet MS"/>
                  <a:ea typeface="Trebuchet MS"/>
                  <a:cs typeface="Trebuchet MS"/>
                  <a:sym typeface="Trebuchet MS"/>
                </a:rPr>
                <a:t>Can rely on each other for support</a:t>
              </a:r>
            </a:p>
          </p:txBody>
        </p:sp>
        <p:sp>
          <p:nvSpPr>
            <p:cNvPr id="360" name="Shape 360"/>
            <p:cNvSpPr/>
            <p:nvPr/>
          </p:nvSpPr>
          <p:spPr>
            <a:xfrm>
              <a:off x="2027000" y="2868601"/>
              <a:ext cx="2023307" cy="2024119"/>
            </a:xfrm>
            <a:prstGeom prst="blockArc">
              <a:avLst>
                <a:gd name="adj1" fmla="val 13500000"/>
                <a:gd name="adj2" fmla="val 10800000"/>
                <a:gd name="adj3" fmla="val 12740"/>
              </a:avLst>
            </a:prstGeom>
            <a:solidFill>
              <a:srgbClr val="EF9413"/>
            </a:solidFill>
            <a:ln w="127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61" name="Shape 361"/>
            <p:cNvSpPr/>
            <p:nvPr/>
          </p:nvSpPr>
          <p:spPr>
            <a:xfrm>
              <a:off x="2383013" y="3574621"/>
              <a:ext cx="1308626" cy="654155"/>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62" name="Shape 362"/>
            <p:cNvSpPr txBox="1"/>
            <p:nvPr/>
          </p:nvSpPr>
          <p:spPr>
            <a:xfrm>
              <a:off x="2383013" y="3574621"/>
              <a:ext cx="1308626" cy="654155"/>
            </a:xfrm>
            <a:prstGeom prst="rect">
              <a:avLst/>
            </a:prstGeom>
            <a:noFill/>
            <a:ln>
              <a:noFill/>
            </a:ln>
          </p:spPr>
          <p:txBody>
            <a:bodyPr lIns="10150" tIns="10150" rIns="10150" bIns="10150" anchor="ctr" anchorCtr="0">
              <a:noAutofit/>
            </a:bodyPr>
            <a:lstStyle/>
            <a:p>
              <a:pPr marL="0" marR="0" lvl="0" indent="0" algn="ctr" rtl="0">
                <a:lnSpc>
                  <a:spcPct val="90000"/>
                </a:lnSpc>
                <a:spcBef>
                  <a:spcPts val="0"/>
                </a:spcBef>
                <a:spcAft>
                  <a:spcPts val="0"/>
                </a:spcAft>
                <a:buSzPct val="25000"/>
                <a:buNone/>
              </a:pPr>
              <a:r>
                <a:rPr lang="en-CA" sz="1600">
                  <a:latin typeface="Trebuchet MS"/>
                  <a:ea typeface="Trebuchet MS"/>
                  <a:cs typeface="Trebuchet MS"/>
                  <a:sym typeface="Trebuchet MS"/>
                </a:rPr>
                <a:t>Act in ways that protect the safety of their communities</a:t>
              </a:r>
            </a:p>
          </p:txBody>
        </p:sp>
      </p:grpSp>
      <p:pic>
        <p:nvPicPr>
          <p:cNvPr id="363" name="Shape 363"/>
          <p:cNvPicPr preferRelativeResize="0"/>
          <p:nvPr/>
        </p:nvPicPr>
        <p:blipFill>
          <a:blip r:embed="rId3">
            <a:alphaModFix/>
          </a:blip>
          <a:stretch>
            <a:fillRect/>
          </a:stretch>
        </p:blipFill>
        <p:spPr>
          <a:xfrm>
            <a:off x="10122850" y="465875"/>
            <a:ext cx="2069149" cy="1760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CB9C"/>
        </a:solidFill>
        <a:effectLst/>
      </p:bgPr>
    </p:bg>
    <p:spTree>
      <p:nvGrpSpPr>
        <p:cNvPr id="1" name="Shape 368"/>
        <p:cNvGrpSpPr/>
        <p:nvPr/>
      </p:nvGrpSpPr>
      <p:grpSpPr>
        <a:xfrm>
          <a:off x="0" y="0"/>
          <a:ext cx="0" cy="0"/>
          <a:chOff x="0" y="0"/>
          <a:chExt cx="0" cy="0"/>
        </a:xfrm>
      </p:grpSpPr>
      <p:sp>
        <p:nvSpPr>
          <p:cNvPr id="369" name="Shape 369"/>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How to Build on Domains of Social Cohesion?</a:t>
            </a:r>
          </a:p>
        </p:txBody>
      </p:sp>
      <p:sp>
        <p:nvSpPr>
          <p:cNvPr id="370" name="Shape 370"/>
          <p:cNvSpPr txBox="1">
            <a:spLocks noGrp="1"/>
          </p:cNvSpPr>
          <p:nvPr>
            <p:ph type="body" idx="1"/>
          </p:nvPr>
        </p:nvSpPr>
        <p:spPr>
          <a:xfrm>
            <a:off x="680325" y="2336873"/>
            <a:ext cx="10945500" cy="1474499"/>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Initiatives and programs varies by neighbourhood</a:t>
            </a:r>
          </a:p>
          <a:p>
            <a:pPr marL="685800" marR="0" lvl="1" indent="-228600" algn="l" rtl="0">
              <a:lnSpc>
                <a:spcPct val="90000"/>
              </a:lnSpc>
              <a:spcBef>
                <a:spcPts val="500"/>
              </a:spcBef>
              <a:spcAft>
                <a:spcPts val="0"/>
              </a:spcAft>
              <a:buClr>
                <a:srgbClr val="000000"/>
              </a:buClr>
              <a:buSzPct val="100000"/>
              <a:buFont typeface="Arial"/>
              <a:buChar char="•"/>
            </a:pPr>
            <a:r>
              <a:rPr lang="en-CA" sz="2000" b="0" i="0" u="none" strike="noStrike" cap="none">
                <a:solidFill>
                  <a:srgbClr val="000000"/>
                </a:solidFill>
                <a:latin typeface="Trebuchet MS"/>
                <a:ea typeface="Trebuchet MS"/>
                <a:cs typeface="Trebuchet MS"/>
                <a:sym typeface="Trebuchet MS"/>
              </a:rPr>
              <a:t>No “one model fits all” approach</a:t>
            </a:r>
          </a:p>
          <a:p>
            <a:pPr marL="0" marR="0" lvl="0" indent="0" algn="l" rtl="0">
              <a:lnSpc>
                <a:spcPct val="90000"/>
              </a:lnSpc>
              <a:spcBef>
                <a:spcPts val="1000"/>
              </a:spcBef>
              <a:spcAft>
                <a:spcPts val="0"/>
              </a:spcAft>
              <a:buClr>
                <a:schemeClr val="lt1"/>
              </a:buClr>
              <a:buSzPct val="25000"/>
              <a:buFont typeface="Arial"/>
              <a:buNone/>
            </a:pPr>
            <a:r>
              <a:rPr lang="en-CA" sz="2400" b="0" i="0" u="none" strike="noStrike" cap="none">
                <a:solidFill>
                  <a:srgbClr val="000000"/>
                </a:solidFill>
                <a:latin typeface="Trebuchet MS"/>
                <a:ea typeface="Trebuchet MS"/>
                <a:cs typeface="Trebuchet MS"/>
                <a:sym typeface="Trebuchet MS"/>
              </a:rPr>
              <a:t>Examples:</a:t>
            </a:r>
            <a:r>
              <a:rPr lang="en-CA" sz="1800" b="0" i="0" u="none" strike="noStrike" cap="none">
                <a:solidFill>
                  <a:srgbClr val="000000"/>
                </a:solidFill>
                <a:latin typeface="Trebuchet MS"/>
                <a:ea typeface="Trebuchet MS"/>
                <a:cs typeface="Trebuchet MS"/>
                <a:sym typeface="Trebuchet MS"/>
              </a:rPr>
              <a:t>(</a:t>
            </a:r>
            <a:r>
              <a:rPr lang="en-CA" sz="1800">
                <a:solidFill>
                  <a:srgbClr val="000000"/>
                </a:solidFill>
                <a:latin typeface="Calibri"/>
                <a:ea typeface="Calibri"/>
                <a:cs typeface="Calibri"/>
                <a:sym typeface="Calibri"/>
              </a:rPr>
              <a:t>Some of which are already occurring in our neighbourhoods here in Hamilton)</a:t>
            </a:r>
          </a:p>
          <a:p>
            <a:pPr marL="457200" marR="0" lvl="0" indent="0" algn="l" rtl="0">
              <a:lnSpc>
                <a:spcPct val="90000"/>
              </a:lnSpc>
              <a:spcBef>
                <a:spcPts val="500"/>
              </a:spcBef>
              <a:buNone/>
            </a:pPr>
            <a:endParaRPr sz="2000" b="0" i="0" u="none" strike="noStrike" cap="none">
              <a:solidFill>
                <a:schemeClr val="lt1"/>
              </a:solidFill>
              <a:latin typeface="Trebuchet MS"/>
              <a:ea typeface="Trebuchet MS"/>
              <a:cs typeface="Trebuchet MS"/>
              <a:sym typeface="Trebuchet MS"/>
            </a:endParaRPr>
          </a:p>
        </p:txBody>
      </p:sp>
      <p:pic>
        <p:nvPicPr>
          <p:cNvPr id="371" name="Shape 371"/>
          <p:cNvPicPr preferRelativeResize="0"/>
          <p:nvPr/>
        </p:nvPicPr>
        <p:blipFill>
          <a:blip r:embed="rId3">
            <a:alphaModFix/>
          </a:blip>
          <a:stretch>
            <a:fillRect/>
          </a:stretch>
        </p:blipFill>
        <p:spPr>
          <a:xfrm>
            <a:off x="5202995" y="3695000"/>
            <a:ext cx="4295404" cy="3091375"/>
          </a:xfrm>
          <a:prstGeom prst="rect">
            <a:avLst/>
          </a:prstGeom>
          <a:noFill/>
          <a:ln>
            <a:noFill/>
          </a:ln>
        </p:spPr>
      </p:pic>
      <p:pic>
        <p:nvPicPr>
          <p:cNvPr id="372" name="Shape 372"/>
          <p:cNvPicPr preferRelativeResize="0"/>
          <p:nvPr/>
        </p:nvPicPr>
        <p:blipFill>
          <a:blip r:embed="rId4">
            <a:alphaModFix/>
          </a:blip>
          <a:stretch>
            <a:fillRect/>
          </a:stretch>
        </p:blipFill>
        <p:spPr>
          <a:xfrm>
            <a:off x="9649850" y="2270549"/>
            <a:ext cx="2444349" cy="4498375"/>
          </a:xfrm>
          <a:prstGeom prst="rect">
            <a:avLst/>
          </a:prstGeom>
          <a:noFill/>
          <a:ln>
            <a:noFill/>
          </a:ln>
        </p:spPr>
      </p:pic>
      <p:pic>
        <p:nvPicPr>
          <p:cNvPr id="373" name="Shape 373"/>
          <p:cNvPicPr preferRelativeResize="0"/>
          <p:nvPr/>
        </p:nvPicPr>
        <p:blipFill>
          <a:blip r:embed="rId5">
            <a:alphaModFix/>
          </a:blip>
          <a:stretch>
            <a:fillRect/>
          </a:stretch>
        </p:blipFill>
        <p:spPr>
          <a:xfrm>
            <a:off x="104275" y="3677549"/>
            <a:ext cx="4168351" cy="3126274"/>
          </a:xfrm>
          <a:prstGeom prst="rect">
            <a:avLst/>
          </a:prstGeom>
          <a:noFill/>
          <a:ln>
            <a:noFill/>
          </a:ln>
        </p:spPr>
      </p:pic>
      <p:sp>
        <p:nvSpPr>
          <p:cNvPr id="374" name="Shape 374"/>
          <p:cNvSpPr txBox="1"/>
          <p:nvPr/>
        </p:nvSpPr>
        <p:spPr>
          <a:xfrm>
            <a:off x="4193575" y="4969725"/>
            <a:ext cx="637200" cy="1888200"/>
          </a:xfrm>
          <a:prstGeom prst="rect">
            <a:avLst/>
          </a:prstGeom>
          <a:noFill/>
          <a:ln>
            <a:noFill/>
          </a:ln>
        </p:spPr>
        <p:txBody>
          <a:bodyPr lIns="91425" tIns="91425" rIns="91425" bIns="91425" anchor="ctr" anchorCtr="0">
            <a:noAutofit/>
          </a:bodyPr>
          <a:lstStyle/>
          <a:p>
            <a:pPr lvl="0" rtl="0">
              <a:spcBef>
                <a:spcPts val="0"/>
              </a:spcBef>
              <a:buNone/>
            </a:pPr>
            <a:r>
              <a:rPr lang="en-CA" sz="900"/>
              <a:t>https://www.facebook.com/photo.php?fbid=516231461899578&amp;set=pcb.1065953676813030&amp;type=3&amp;theater</a:t>
            </a:r>
          </a:p>
        </p:txBody>
      </p:sp>
      <p:pic>
        <p:nvPicPr>
          <p:cNvPr id="375" name="Shape 375"/>
          <p:cNvPicPr preferRelativeResize="0"/>
          <p:nvPr/>
        </p:nvPicPr>
        <p:blipFill>
          <a:blip r:embed="rId6">
            <a:alphaModFix/>
          </a:blip>
          <a:stretch>
            <a:fillRect/>
          </a:stretch>
        </p:blipFill>
        <p:spPr>
          <a:xfrm>
            <a:off x="10122850" y="465875"/>
            <a:ext cx="2069149" cy="1760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CB9C"/>
        </a:solidFill>
        <a:effectLst/>
      </p:bgPr>
    </p:bg>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Social Cohesion (cont.)</a:t>
            </a:r>
          </a:p>
        </p:txBody>
      </p:sp>
      <p:sp>
        <p:nvSpPr>
          <p:cNvPr id="382" name="Shape 382"/>
          <p:cNvSpPr txBox="1">
            <a:spLocks noGrp="1"/>
          </p:cNvSpPr>
          <p:nvPr>
            <p:ph type="body" idx="1"/>
          </p:nvPr>
        </p:nvSpPr>
        <p:spPr>
          <a:xfrm>
            <a:off x="680320" y="2336873"/>
            <a:ext cx="10674616" cy="4336881"/>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Social cohesion was the strongest predictor of involvement in both high-risk and low- to moderate-risk neighborhoods </a:t>
            </a:r>
          </a:p>
          <a:p>
            <a:pPr marL="228600" marR="0" lvl="0" indent="-228600" algn="l" rtl="0">
              <a:lnSpc>
                <a:spcPct val="90000"/>
              </a:lnSpc>
              <a:spcBef>
                <a:spcPts val="100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In high-risk neighborhoods, the following three factors emerged as significant predictors of citizen involvement: </a:t>
            </a:r>
          </a:p>
          <a:p>
            <a:pPr marL="914400" marR="0" lvl="1" indent="-457200" algn="l" rtl="0">
              <a:lnSpc>
                <a:spcPct val="90000"/>
              </a:lnSpc>
              <a:spcBef>
                <a:spcPts val="500"/>
              </a:spcBef>
              <a:spcAft>
                <a:spcPts val="0"/>
              </a:spcAft>
              <a:buClr>
                <a:srgbClr val="000000"/>
              </a:buClr>
              <a:buSzPct val="100000"/>
              <a:buFont typeface="Trebuchet MS"/>
              <a:buAutoNum type="alphaLcParenR"/>
            </a:pPr>
            <a:r>
              <a:rPr lang="en-CA" sz="2000" b="0" i="0" u="none" strike="noStrike" cap="none">
                <a:solidFill>
                  <a:srgbClr val="000000"/>
                </a:solidFill>
                <a:latin typeface="Trebuchet MS"/>
                <a:ea typeface="Trebuchet MS"/>
                <a:cs typeface="Trebuchet MS"/>
                <a:sym typeface="Trebuchet MS"/>
              </a:rPr>
              <a:t>Residents who felt like part of the neighborhood (versus just a place to live) </a:t>
            </a:r>
          </a:p>
          <a:p>
            <a:pPr marL="914400" marR="0" lvl="1" indent="-457200" algn="l" rtl="0">
              <a:lnSpc>
                <a:spcPct val="90000"/>
              </a:lnSpc>
              <a:spcBef>
                <a:spcPts val="500"/>
              </a:spcBef>
              <a:spcAft>
                <a:spcPts val="0"/>
              </a:spcAft>
              <a:buClr>
                <a:srgbClr val="000000"/>
              </a:buClr>
              <a:buSzPct val="100000"/>
              <a:buFont typeface="Trebuchet MS"/>
              <a:buAutoNum type="alphaLcParenR"/>
            </a:pPr>
            <a:r>
              <a:rPr lang="en-CA" sz="2000" b="0" i="0" u="none" strike="noStrike" cap="none">
                <a:solidFill>
                  <a:srgbClr val="000000"/>
                </a:solidFill>
                <a:latin typeface="Trebuchet MS"/>
                <a:ea typeface="Trebuchet MS"/>
                <a:cs typeface="Trebuchet MS"/>
                <a:sym typeface="Trebuchet MS"/>
              </a:rPr>
              <a:t>Minority residents were more likely to be involved</a:t>
            </a:r>
          </a:p>
          <a:p>
            <a:pPr marL="914400" marR="0" lvl="1" indent="-457200" algn="l" rtl="0">
              <a:lnSpc>
                <a:spcPct val="90000"/>
              </a:lnSpc>
              <a:spcBef>
                <a:spcPts val="500"/>
              </a:spcBef>
              <a:spcAft>
                <a:spcPts val="0"/>
              </a:spcAft>
              <a:buClr>
                <a:srgbClr val="000000"/>
              </a:buClr>
              <a:buSzPct val="100000"/>
              <a:buFont typeface="Trebuchet MS"/>
              <a:buAutoNum type="alphaLcParenR"/>
            </a:pPr>
            <a:r>
              <a:rPr lang="en-CA" sz="2000" b="0" i="0" u="none" strike="noStrike" cap="none">
                <a:solidFill>
                  <a:srgbClr val="000000"/>
                </a:solidFill>
                <a:latin typeface="Trebuchet MS"/>
                <a:ea typeface="Trebuchet MS"/>
                <a:cs typeface="Trebuchet MS"/>
                <a:sym typeface="Trebuchet MS"/>
              </a:rPr>
              <a:t>Residents who believed that police get to know residents</a:t>
            </a:r>
          </a:p>
          <a:p>
            <a:pPr marL="228600" marR="0" lvl="0" indent="-228600" algn="l" rtl="0">
              <a:lnSpc>
                <a:spcPct val="90000"/>
              </a:lnSpc>
              <a:spcBef>
                <a:spcPts val="100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Social cohesion a robust predictor of lower rates of violence</a:t>
            </a:r>
          </a:p>
          <a:p>
            <a:pPr marL="0" marR="0" lvl="0" indent="0" algn="l" rtl="0">
              <a:lnSpc>
                <a:spcPct val="90000"/>
              </a:lnSpc>
              <a:spcBef>
                <a:spcPts val="1000"/>
              </a:spcBef>
              <a:spcAft>
                <a:spcPts val="0"/>
              </a:spcAft>
              <a:buClr>
                <a:schemeClr val="dk1"/>
              </a:buClr>
              <a:buSzPct val="25000"/>
              <a:buFont typeface="Arial"/>
              <a:buNone/>
            </a:pPr>
            <a:r>
              <a:rPr lang="en-CA" sz="1800" b="0" i="0" u="none" strike="noStrike" cap="none">
                <a:solidFill>
                  <a:srgbClr val="666666"/>
                </a:solidFill>
                <a:latin typeface="Trebuchet MS"/>
                <a:ea typeface="Trebuchet MS"/>
                <a:cs typeface="Trebuchet MS"/>
                <a:sym typeface="Trebuchet MS"/>
              </a:rPr>
              <a:t>An Examination of Citizen Involvement in Crime Prevention in High-Risk Versus Low- to Moderate-Risk Neighborhoods (2006)</a:t>
            </a:r>
          </a:p>
          <a:p>
            <a:pPr marL="0" marR="0" lvl="0" indent="0" algn="l" rtl="0">
              <a:lnSpc>
                <a:spcPct val="90000"/>
              </a:lnSpc>
              <a:spcBef>
                <a:spcPts val="1000"/>
              </a:spcBef>
              <a:spcAft>
                <a:spcPts val="0"/>
              </a:spcAft>
              <a:buClr>
                <a:schemeClr val="dk1"/>
              </a:buClr>
              <a:buSzPct val="25000"/>
              <a:buFont typeface="Arial"/>
              <a:buNone/>
            </a:pPr>
            <a:r>
              <a:rPr lang="en-CA" sz="1800" b="0" i="0" u="none" strike="noStrike" cap="none">
                <a:solidFill>
                  <a:srgbClr val="666666"/>
                </a:solidFill>
                <a:latin typeface="Trebuchet MS"/>
                <a:ea typeface="Trebuchet MS"/>
                <a:cs typeface="Trebuchet MS"/>
                <a:sym typeface="Trebuchet MS"/>
              </a:rPr>
              <a:t>Neighborhoods and violent crime: A multilevel study of collective efficacy (1997)</a:t>
            </a:r>
          </a:p>
          <a:p>
            <a:pPr marL="0" marR="0" lvl="0" indent="0" algn="l" rtl="0">
              <a:lnSpc>
                <a:spcPct val="90000"/>
              </a:lnSpc>
              <a:spcBef>
                <a:spcPts val="1000"/>
              </a:spcBef>
              <a:buClr>
                <a:schemeClr val="lt1"/>
              </a:buClr>
              <a:buSzPct val="25000"/>
              <a:buFont typeface="Arial"/>
              <a:buNone/>
            </a:pPr>
            <a:endParaRPr sz="2400" b="0" i="0" u="none" strike="noStrike" cap="none">
              <a:solidFill>
                <a:schemeClr val="lt1"/>
              </a:solidFill>
              <a:latin typeface="Trebuchet MS"/>
              <a:ea typeface="Trebuchet MS"/>
              <a:cs typeface="Trebuchet MS"/>
              <a:sym typeface="Trebuchet MS"/>
            </a:endParaRPr>
          </a:p>
        </p:txBody>
      </p:sp>
      <p:pic>
        <p:nvPicPr>
          <p:cNvPr id="383" name="Shape 383"/>
          <p:cNvPicPr preferRelativeResize="0"/>
          <p:nvPr/>
        </p:nvPicPr>
        <p:blipFill>
          <a:blip r:embed="rId3">
            <a:alphaModFix/>
          </a:blip>
          <a:stretch>
            <a:fillRect/>
          </a:stretch>
        </p:blipFill>
        <p:spPr>
          <a:xfrm>
            <a:off x="10122850" y="465875"/>
            <a:ext cx="2069149" cy="1760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87"/>
        <p:cNvGrpSpPr/>
        <p:nvPr/>
      </p:nvGrpSpPr>
      <p:grpSpPr>
        <a:xfrm>
          <a:off x="0" y="0"/>
          <a:ext cx="0" cy="0"/>
          <a:chOff x="0" y="0"/>
          <a:chExt cx="0" cy="0"/>
        </a:xfrm>
      </p:grpSpPr>
      <p:sp>
        <p:nvSpPr>
          <p:cNvPr id="388" name="Shape 388"/>
          <p:cNvSpPr txBox="1">
            <a:spLocks noGrp="1"/>
          </p:cNvSpPr>
          <p:nvPr>
            <p:ph type="title"/>
          </p:nvPr>
        </p:nvSpPr>
        <p:spPr>
          <a:xfrm>
            <a:off x="680322" y="2869894"/>
            <a:ext cx="9613859" cy="1090787"/>
          </a:xfrm>
          <a:prstGeom prst="rect">
            <a:avLst/>
          </a:prstGeom>
          <a:noFill/>
          <a:ln>
            <a:noFill/>
          </a:ln>
        </p:spPr>
        <p:txBody>
          <a:bodyPr lIns="91425" tIns="45700" rIns="91425" bIns="45700" anchor="ctr" anchorCtr="0">
            <a:noAutofit/>
          </a:bodyPr>
          <a:lstStyle/>
          <a:p>
            <a:pPr marL="0" marR="0" lvl="0" indent="0" algn="r"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Sustaining Volunteer Engagement</a:t>
            </a:r>
          </a:p>
        </p:txBody>
      </p:sp>
      <p:sp>
        <p:nvSpPr>
          <p:cNvPr id="389" name="Shape 389"/>
          <p:cNvSpPr txBox="1">
            <a:spLocks noGrp="1"/>
          </p:cNvSpPr>
          <p:nvPr>
            <p:ph type="body" idx="1"/>
          </p:nvPr>
        </p:nvSpPr>
        <p:spPr>
          <a:xfrm>
            <a:off x="10038225" y="6492800"/>
            <a:ext cx="2153700" cy="321900"/>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chemeClr val="lt1"/>
              </a:buClr>
              <a:buSzPct val="25000"/>
              <a:buFont typeface="Arial"/>
              <a:buNone/>
            </a:pPr>
            <a:r>
              <a:rPr lang="en-CA" sz="900"/>
              <a:t>http://placevision.net/engagement/</a:t>
            </a:r>
          </a:p>
        </p:txBody>
      </p:sp>
      <p:pic>
        <p:nvPicPr>
          <p:cNvPr id="390" name="Shape 390"/>
          <p:cNvPicPr preferRelativeResize="0"/>
          <p:nvPr/>
        </p:nvPicPr>
        <p:blipFill>
          <a:blip r:embed="rId3">
            <a:alphaModFix/>
          </a:blip>
          <a:stretch>
            <a:fillRect/>
          </a:stretch>
        </p:blipFill>
        <p:spPr>
          <a:xfrm>
            <a:off x="1427875" y="3670525"/>
            <a:ext cx="8556275" cy="31441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395"/>
        <p:cNvGrpSpPr/>
        <p:nvPr/>
      </p:nvGrpSpPr>
      <p:grpSpPr>
        <a:xfrm>
          <a:off x="0" y="0"/>
          <a:ext cx="0" cy="0"/>
          <a:chOff x="0" y="0"/>
          <a:chExt cx="0" cy="0"/>
        </a:xfrm>
      </p:grpSpPr>
      <p:sp>
        <p:nvSpPr>
          <p:cNvPr id="396" name="Shape 396"/>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Capacity of an Organization</a:t>
            </a:r>
          </a:p>
        </p:txBody>
      </p:sp>
      <p:grpSp>
        <p:nvGrpSpPr>
          <p:cNvPr id="397" name="Shape 397"/>
          <p:cNvGrpSpPr/>
          <p:nvPr/>
        </p:nvGrpSpPr>
        <p:grpSpPr>
          <a:xfrm>
            <a:off x="210306" y="2729122"/>
            <a:ext cx="11560778" cy="3137399"/>
            <a:chOff x="0" y="339928"/>
            <a:chExt cx="11560778" cy="3137399"/>
          </a:xfrm>
        </p:grpSpPr>
        <p:sp>
          <p:nvSpPr>
            <p:cNvPr id="398" name="Shape 398"/>
            <p:cNvSpPr/>
            <p:nvPr/>
          </p:nvSpPr>
          <p:spPr>
            <a:xfrm>
              <a:off x="0" y="354778"/>
              <a:ext cx="2887372" cy="475199"/>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99" name="Shape 399"/>
            <p:cNvSpPr txBox="1"/>
            <p:nvPr/>
          </p:nvSpPr>
          <p:spPr>
            <a:xfrm>
              <a:off x="0" y="354778"/>
              <a:ext cx="2887372" cy="475199"/>
            </a:xfrm>
            <a:prstGeom prst="rect">
              <a:avLst/>
            </a:prstGeom>
            <a:noFill/>
            <a:ln>
              <a:noFill/>
            </a:ln>
          </p:spPr>
          <p:txBody>
            <a:bodyPr lIns="170675" tIns="60950" rIns="170675" bIns="60950" anchor="ctr" anchorCtr="0">
              <a:noAutofit/>
            </a:bodyPr>
            <a:lstStyle/>
            <a:p>
              <a:pPr marL="0" marR="0" lvl="0" indent="0" algn="r" rtl="0">
                <a:lnSpc>
                  <a:spcPct val="90000"/>
                </a:lnSpc>
                <a:spcBef>
                  <a:spcPts val="0"/>
                </a:spcBef>
                <a:spcAft>
                  <a:spcPts val="0"/>
                </a:spcAft>
                <a:buSzPct val="25000"/>
                <a:buNone/>
              </a:pPr>
              <a:r>
                <a:rPr lang="en-CA" sz="2400">
                  <a:latin typeface="Trebuchet MS"/>
                  <a:ea typeface="Trebuchet MS"/>
                  <a:cs typeface="Trebuchet MS"/>
                  <a:sym typeface="Trebuchet MS"/>
                </a:rPr>
                <a:t>Role Specification</a:t>
              </a:r>
            </a:p>
          </p:txBody>
        </p:sp>
        <p:sp>
          <p:nvSpPr>
            <p:cNvPr id="400" name="Shape 400"/>
            <p:cNvSpPr/>
            <p:nvPr/>
          </p:nvSpPr>
          <p:spPr>
            <a:xfrm>
              <a:off x="2887372" y="339928"/>
              <a:ext cx="577474" cy="504900"/>
            </a:xfrm>
            <a:prstGeom prst="leftBrace">
              <a:avLst>
                <a:gd name="adj1" fmla="val 35000"/>
                <a:gd name="adj2" fmla="val 50000"/>
              </a:avLst>
            </a:prstGeom>
            <a:noFill/>
            <a:ln w="12700" cap="flat" cmpd="sng">
              <a:solidFill>
                <a:srgbClr val="BE750D"/>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01" name="Shape 401"/>
            <p:cNvSpPr/>
            <p:nvPr/>
          </p:nvSpPr>
          <p:spPr>
            <a:xfrm>
              <a:off x="3695835" y="339928"/>
              <a:ext cx="7853653" cy="504900"/>
            </a:xfrm>
            <a:prstGeom prst="rect">
              <a:avLst/>
            </a:prstGeom>
            <a:solidFill>
              <a:srgbClr val="EF9413"/>
            </a:solidFill>
            <a:ln w="127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02" name="Shape 402"/>
            <p:cNvSpPr txBox="1"/>
            <p:nvPr/>
          </p:nvSpPr>
          <p:spPr>
            <a:xfrm>
              <a:off x="3695835" y="339928"/>
              <a:ext cx="7853653" cy="504900"/>
            </a:xfrm>
            <a:prstGeom prst="rect">
              <a:avLst/>
            </a:prstGeom>
            <a:noFill/>
            <a:ln>
              <a:noFill/>
            </a:ln>
          </p:spPr>
          <p:txBody>
            <a:bodyPr lIns="91425" tIns="91425" rIns="91425" bIns="91425" anchor="ctr" anchorCtr="0">
              <a:noAutofit/>
            </a:bodyPr>
            <a:lstStyle/>
            <a:p>
              <a:pPr marL="228600" marR="0" lvl="1" indent="-228600" algn="l" rtl="0">
                <a:lnSpc>
                  <a:spcPct val="90000"/>
                </a:lnSpc>
                <a:spcBef>
                  <a:spcPts val="0"/>
                </a:spcBef>
                <a:spcAft>
                  <a:spcPts val="0"/>
                </a:spcAft>
                <a:buClr>
                  <a:srgbClr val="000000"/>
                </a:buClr>
                <a:buSzPct val="100000"/>
                <a:buFont typeface="Trebuchet MS"/>
                <a:buChar char="•"/>
              </a:pPr>
              <a:r>
                <a:rPr lang="en-CA" sz="2400" b="0" i="0" u="none" strike="noStrike" cap="none">
                  <a:latin typeface="Trebuchet MS"/>
                  <a:ea typeface="Trebuchet MS"/>
                  <a:cs typeface="Trebuchet MS"/>
                  <a:sym typeface="Trebuchet MS"/>
                </a:rPr>
                <a:t>How clearly is the role defined?</a:t>
              </a:r>
            </a:p>
          </p:txBody>
        </p:sp>
        <p:sp>
          <p:nvSpPr>
            <p:cNvPr id="403" name="Shape 403"/>
            <p:cNvSpPr/>
            <p:nvPr/>
          </p:nvSpPr>
          <p:spPr>
            <a:xfrm>
              <a:off x="0" y="946078"/>
              <a:ext cx="2887372" cy="475199"/>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04" name="Shape 404"/>
            <p:cNvSpPr txBox="1"/>
            <p:nvPr/>
          </p:nvSpPr>
          <p:spPr>
            <a:xfrm>
              <a:off x="0" y="946078"/>
              <a:ext cx="2887372" cy="475199"/>
            </a:xfrm>
            <a:prstGeom prst="rect">
              <a:avLst/>
            </a:prstGeom>
            <a:noFill/>
            <a:ln>
              <a:noFill/>
            </a:ln>
          </p:spPr>
          <p:txBody>
            <a:bodyPr lIns="170675" tIns="60950" rIns="170675" bIns="60950" anchor="ctr" anchorCtr="0">
              <a:noAutofit/>
            </a:bodyPr>
            <a:lstStyle/>
            <a:p>
              <a:pPr marL="0" marR="0" lvl="0" indent="0" algn="r" rtl="0">
                <a:lnSpc>
                  <a:spcPct val="90000"/>
                </a:lnSpc>
                <a:spcBef>
                  <a:spcPts val="0"/>
                </a:spcBef>
                <a:spcAft>
                  <a:spcPts val="0"/>
                </a:spcAft>
                <a:buSzPct val="25000"/>
                <a:buNone/>
              </a:pPr>
              <a:r>
                <a:rPr lang="en-CA" sz="2400">
                  <a:latin typeface="Trebuchet MS"/>
                  <a:ea typeface="Trebuchet MS"/>
                  <a:cs typeface="Trebuchet MS"/>
                  <a:sym typeface="Trebuchet MS"/>
                </a:rPr>
                <a:t>Dissemination</a:t>
              </a:r>
            </a:p>
          </p:txBody>
        </p:sp>
        <p:sp>
          <p:nvSpPr>
            <p:cNvPr id="405" name="Shape 405"/>
            <p:cNvSpPr/>
            <p:nvPr/>
          </p:nvSpPr>
          <p:spPr>
            <a:xfrm>
              <a:off x="2887372" y="931228"/>
              <a:ext cx="577474" cy="504900"/>
            </a:xfrm>
            <a:prstGeom prst="leftBrace">
              <a:avLst>
                <a:gd name="adj1" fmla="val 35000"/>
                <a:gd name="adj2" fmla="val 50000"/>
              </a:avLst>
            </a:prstGeom>
            <a:noFill/>
            <a:ln w="12700" cap="flat" cmpd="sng">
              <a:solidFill>
                <a:srgbClr val="BE750D"/>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06" name="Shape 406"/>
            <p:cNvSpPr/>
            <p:nvPr/>
          </p:nvSpPr>
          <p:spPr>
            <a:xfrm>
              <a:off x="3695835" y="931228"/>
              <a:ext cx="7853653" cy="504900"/>
            </a:xfrm>
            <a:prstGeom prst="rect">
              <a:avLst/>
            </a:prstGeom>
            <a:solidFill>
              <a:srgbClr val="EF9413"/>
            </a:solidFill>
            <a:ln w="127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07" name="Shape 407"/>
            <p:cNvSpPr txBox="1"/>
            <p:nvPr/>
          </p:nvSpPr>
          <p:spPr>
            <a:xfrm>
              <a:off x="3695835" y="931228"/>
              <a:ext cx="7853653" cy="504900"/>
            </a:xfrm>
            <a:prstGeom prst="rect">
              <a:avLst/>
            </a:prstGeom>
            <a:noFill/>
            <a:ln>
              <a:noFill/>
            </a:ln>
          </p:spPr>
          <p:txBody>
            <a:bodyPr lIns="91425" tIns="91425" rIns="91425" bIns="91425" anchor="ctr" anchorCtr="0">
              <a:noAutofit/>
            </a:bodyPr>
            <a:lstStyle/>
            <a:p>
              <a:pPr marL="228600" marR="0" lvl="1" indent="-228600" algn="l" rtl="0">
                <a:lnSpc>
                  <a:spcPct val="90000"/>
                </a:lnSpc>
                <a:spcBef>
                  <a:spcPts val="0"/>
                </a:spcBef>
                <a:spcAft>
                  <a:spcPts val="0"/>
                </a:spcAft>
                <a:buClr>
                  <a:srgbClr val="000000"/>
                </a:buClr>
                <a:buSzPct val="100000"/>
                <a:buFont typeface="Trebuchet MS"/>
                <a:buChar char="•"/>
              </a:pPr>
              <a:r>
                <a:rPr lang="en-CA" sz="2400" b="0" i="0" u="none" strike="noStrike" cap="none">
                  <a:latin typeface="Trebuchet MS"/>
                  <a:ea typeface="Trebuchet MS"/>
                  <a:cs typeface="Trebuchet MS"/>
                  <a:sym typeface="Trebuchet MS"/>
                </a:rPr>
                <a:t>How is information of the role provided to the public? </a:t>
              </a:r>
            </a:p>
          </p:txBody>
        </p:sp>
        <p:sp>
          <p:nvSpPr>
            <p:cNvPr id="408" name="Shape 408"/>
            <p:cNvSpPr/>
            <p:nvPr/>
          </p:nvSpPr>
          <p:spPr>
            <a:xfrm>
              <a:off x="0" y="1537378"/>
              <a:ext cx="2887372" cy="475199"/>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09" name="Shape 409"/>
            <p:cNvSpPr txBox="1"/>
            <p:nvPr/>
          </p:nvSpPr>
          <p:spPr>
            <a:xfrm>
              <a:off x="0" y="1537378"/>
              <a:ext cx="2887372" cy="475199"/>
            </a:xfrm>
            <a:prstGeom prst="rect">
              <a:avLst/>
            </a:prstGeom>
            <a:noFill/>
            <a:ln>
              <a:noFill/>
            </a:ln>
          </p:spPr>
          <p:txBody>
            <a:bodyPr lIns="170675" tIns="60950" rIns="170675" bIns="60950" anchor="ctr" anchorCtr="0">
              <a:noAutofit/>
            </a:bodyPr>
            <a:lstStyle/>
            <a:p>
              <a:pPr marL="0" marR="0" lvl="0" indent="0" algn="r" rtl="0">
                <a:lnSpc>
                  <a:spcPct val="90000"/>
                </a:lnSpc>
                <a:spcBef>
                  <a:spcPts val="0"/>
                </a:spcBef>
                <a:spcAft>
                  <a:spcPts val="0"/>
                </a:spcAft>
                <a:buSzPct val="25000"/>
                <a:buNone/>
              </a:pPr>
              <a:r>
                <a:rPr lang="en-CA" sz="2400">
                  <a:latin typeface="Trebuchet MS"/>
                  <a:ea typeface="Trebuchet MS"/>
                  <a:cs typeface="Trebuchet MS"/>
                  <a:sym typeface="Trebuchet MS"/>
                </a:rPr>
                <a:t>Role Availability</a:t>
              </a:r>
            </a:p>
          </p:txBody>
        </p:sp>
        <p:sp>
          <p:nvSpPr>
            <p:cNvPr id="410" name="Shape 410"/>
            <p:cNvSpPr/>
            <p:nvPr/>
          </p:nvSpPr>
          <p:spPr>
            <a:xfrm>
              <a:off x="2887372" y="1522528"/>
              <a:ext cx="577474" cy="504900"/>
            </a:xfrm>
            <a:prstGeom prst="leftBrace">
              <a:avLst>
                <a:gd name="adj1" fmla="val 35000"/>
                <a:gd name="adj2" fmla="val 50000"/>
              </a:avLst>
            </a:prstGeom>
            <a:noFill/>
            <a:ln w="12700" cap="flat" cmpd="sng">
              <a:solidFill>
                <a:srgbClr val="BE750D"/>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11" name="Shape 411"/>
            <p:cNvSpPr/>
            <p:nvPr/>
          </p:nvSpPr>
          <p:spPr>
            <a:xfrm>
              <a:off x="3695835" y="1522528"/>
              <a:ext cx="7853653" cy="504900"/>
            </a:xfrm>
            <a:prstGeom prst="rect">
              <a:avLst/>
            </a:prstGeom>
            <a:solidFill>
              <a:srgbClr val="EF9413"/>
            </a:solidFill>
            <a:ln w="127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12" name="Shape 412"/>
            <p:cNvSpPr txBox="1"/>
            <p:nvPr/>
          </p:nvSpPr>
          <p:spPr>
            <a:xfrm>
              <a:off x="3695835" y="1522528"/>
              <a:ext cx="7853653" cy="504900"/>
            </a:xfrm>
            <a:prstGeom prst="rect">
              <a:avLst/>
            </a:prstGeom>
            <a:noFill/>
            <a:ln>
              <a:noFill/>
            </a:ln>
          </p:spPr>
          <p:txBody>
            <a:bodyPr lIns="91425" tIns="91425" rIns="91425" bIns="91425" anchor="ctr" anchorCtr="0">
              <a:noAutofit/>
            </a:bodyPr>
            <a:lstStyle/>
            <a:p>
              <a:pPr marL="228600" marR="0" lvl="1" indent="-228600" algn="l" rtl="0">
                <a:lnSpc>
                  <a:spcPct val="90000"/>
                </a:lnSpc>
                <a:spcBef>
                  <a:spcPts val="0"/>
                </a:spcBef>
                <a:spcAft>
                  <a:spcPts val="0"/>
                </a:spcAft>
                <a:buClr>
                  <a:srgbClr val="000000"/>
                </a:buClr>
                <a:buSzPct val="100000"/>
                <a:buFont typeface="Trebuchet MS"/>
                <a:buChar char="•"/>
              </a:pPr>
              <a:r>
                <a:rPr lang="en-CA" sz="2400" b="0" i="0" u="none" strike="noStrike" cap="none">
                  <a:latin typeface="Trebuchet MS"/>
                  <a:ea typeface="Trebuchet MS"/>
                  <a:cs typeface="Trebuchet MS"/>
                  <a:sym typeface="Trebuchet MS"/>
                </a:rPr>
                <a:t>How available are these opportunities?</a:t>
              </a:r>
            </a:p>
          </p:txBody>
        </p:sp>
        <p:sp>
          <p:nvSpPr>
            <p:cNvPr id="413" name="Shape 413"/>
            <p:cNvSpPr/>
            <p:nvPr/>
          </p:nvSpPr>
          <p:spPr>
            <a:xfrm>
              <a:off x="0" y="2128677"/>
              <a:ext cx="2890195" cy="475199"/>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14" name="Shape 414"/>
            <p:cNvSpPr txBox="1"/>
            <p:nvPr/>
          </p:nvSpPr>
          <p:spPr>
            <a:xfrm>
              <a:off x="0" y="2128677"/>
              <a:ext cx="2890195" cy="475199"/>
            </a:xfrm>
            <a:prstGeom prst="rect">
              <a:avLst/>
            </a:prstGeom>
            <a:noFill/>
            <a:ln>
              <a:noFill/>
            </a:ln>
          </p:spPr>
          <p:txBody>
            <a:bodyPr lIns="170675" tIns="60950" rIns="170675" bIns="60950" anchor="ctr" anchorCtr="0">
              <a:noAutofit/>
            </a:bodyPr>
            <a:lstStyle/>
            <a:p>
              <a:pPr marL="0" marR="0" lvl="0" indent="0" algn="r" rtl="0">
                <a:lnSpc>
                  <a:spcPct val="90000"/>
                </a:lnSpc>
                <a:spcBef>
                  <a:spcPts val="0"/>
                </a:spcBef>
                <a:spcAft>
                  <a:spcPts val="0"/>
                </a:spcAft>
                <a:buSzPct val="25000"/>
                <a:buNone/>
              </a:pPr>
              <a:r>
                <a:rPr lang="en-CA" sz="2400">
                  <a:latin typeface="Trebuchet MS"/>
                  <a:ea typeface="Trebuchet MS"/>
                  <a:cs typeface="Trebuchet MS"/>
                  <a:sym typeface="Trebuchet MS"/>
                </a:rPr>
                <a:t>Role Flexibility</a:t>
              </a:r>
            </a:p>
          </p:txBody>
        </p:sp>
        <p:sp>
          <p:nvSpPr>
            <p:cNvPr id="415" name="Shape 415"/>
            <p:cNvSpPr/>
            <p:nvPr/>
          </p:nvSpPr>
          <p:spPr>
            <a:xfrm>
              <a:off x="2890193" y="2113827"/>
              <a:ext cx="578039" cy="504900"/>
            </a:xfrm>
            <a:prstGeom prst="leftBrace">
              <a:avLst>
                <a:gd name="adj1" fmla="val 35000"/>
                <a:gd name="adj2" fmla="val 50000"/>
              </a:avLst>
            </a:prstGeom>
            <a:noFill/>
            <a:ln w="12700" cap="flat" cmpd="sng">
              <a:solidFill>
                <a:srgbClr val="BE750D"/>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16" name="Shape 416"/>
            <p:cNvSpPr/>
            <p:nvPr/>
          </p:nvSpPr>
          <p:spPr>
            <a:xfrm>
              <a:off x="3699448" y="2113827"/>
              <a:ext cx="7861330" cy="504900"/>
            </a:xfrm>
            <a:prstGeom prst="rect">
              <a:avLst/>
            </a:prstGeom>
            <a:solidFill>
              <a:srgbClr val="EF9413"/>
            </a:solidFill>
            <a:ln w="127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17" name="Shape 417"/>
            <p:cNvSpPr txBox="1"/>
            <p:nvPr/>
          </p:nvSpPr>
          <p:spPr>
            <a:xfrm>
              <a:off x="3699448" y="2113827"/>
              <a:ext cx="7861330" cy="504900"/>
            </a:xfrm>
            <a:prstGeom prst="rect">
              <a:avLst/>
            </a:prstGeom>
            <a:noFill/>
            <a:ln>
              <a:noFill/>
            </a:ln>
          </p:spPr>
          <p:txBody>
            <a:bodyPr lIns="91425" tIns="91425" rIns="91425" bIns="91425" anchor="ctr" anchorCtr="0">
              <a:noAutofit/>
            </a:bodyPr>
            <a:lstStyle/>
            <a:p>
              <a:pPr marL="228600" marR="0" lvl="1" indent="-228600" algn="l" rtl="0">
                <a:lnSpc>
                  <a:spcPct val="90000"/>
                </a:lnSpc>
                <a:spcBef>
                  <a:spcPts val="0"/>
                </a:spcBef>
                <a:spcAft>
                  <a:spcPts val="0"/>
                </a:spcAft>
                <a:buClr>
                  <a:srgbClr val="000000"/>
                </a:buClr>
                <a:buSzPct val="100000"/>
                <a:buFont typeface="Trebuchet MS"/>
                <a:buChar char="•"/>
              </a:pPr>
              <a:r>
                <a:rPr lang="en-CA" sz="2400" b="0" i="0" u="none" strike="noStrike" cap="none">
                  <a:latin typeface="Trebuchet MS"/>
                  <a:ea typeface="Trebuchet MS"/>
                  <a:cs typeface="Trebuchet MS"/>
                  <a:sym typeface="Trebuchet MS"/>
                </a:rPr>
                <a:t>How adjustable are the demands of the role? </a:t>
              </a:r>
            </a:p>
          </p:txBody>
        </p:sp>
        <p:sp>
          <p:nvSpPr>
            <p:cNvPr id="418" name="Shape 418"/>
            <p:cNvSpPr/>
            <p:nvPr/>
          </p:nvSpPr>
          <p:spPr>
            <a:xfrm>
              <a:off x="0" y="2705127"/>
              <a:ext cx="2887372" cy="7722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19" name="Shape 419"/>
            <p:cNvSpPr txBox="1"/>
            <p:nvPr/>
          </p:nvSpPr>
          <p:spPr>
            <a:xfrm>
              <a:off x="0" y="2705127"/>
              <a:ext cx="2887372" cy="772200"/>
            </a:xfrm>
            <a:prstGeom prst="rect">
              <a:avLst/>
            </a:prstGeom>
            <a:noFill/>
            <a:ln>
              <a:noFill/>
            </a:ln>
          </p:spPr>
          <p:txBody>
            <a:bodyPr lIns="170675" tIns="60950" rIns="170675" bIns="60950" anchor="ctr" anchorCtr="0">
              <a:noAutofit/>
            </a:bodyPr>
            <a:lstStyle/>
            <a:p>
              <a:pPr marL="0" marR="0" lvl="0" indent="0" algn="r" rtl="0">
                <a:lnSpc>
                  <a:spcPct val="90000"/>
                </a:lnSpc>
                <a:spcBef>
                  <a:spcPts val="0"/>
                </a:spcBef>
                <a:spcAft>
                  <a:spcPts val="0"/>
                </a:spcAft>
                <a:buSzPct val="25000"/>
                <a:buNone/>
              </a:pPr>
              <a:r>
                <a:rPr lang="en-CA" sz="2400">
                  <a:latin typeface="Trebuchet MS"/>
                  <a:ea typeface="Trebuchet MS"/>
                  <a:cs typeface="Trebuchet MS"/>
                  <a:sym typeface="Trebuchet MS"/>
                </a:rPr>
                <a:t>Cash Compensation</a:t>
              </a:r>
            </a:p>
          </p:txBody>
        </p:sp>
        <p:sp>
          <p:nvSpPr>
            <p:cNvPr id="420" name="Shape 420"/>
            <p:cNvSpPr/>
            <p:nvPr/>
          </p:nvSpPr>
          <p:spPr>
            <a:xfrm>
              <a:off x="2887372" y="2705127"/>
              <a:ext cx="577474" cy="772200"/>
            </a:xfrm>
            <a:prstGeom prst="leftBrace">
              <a:avLst>
                <a:gd name="adj1" fmla="val 35000"/>
                <a:gd name="adj2" fmla="val 50000"/>
              </a:avLst>
            </a:prstGeom>
            <a:noFill/>
            <a:ln w="12700" cap="flat" cmpd="sng">
              <a:solidFill>
                <a:srgbClr val="BE750D"/>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21" name="Shape 421"/>
            <p:cNvSpPr/>
            <p:nvPr/>
          </p:nvSpPr>
          <p:spPr>
            <a:xfrm>
              <a:off x="3695835" y="2705127"/>
              <a:ext cx="7853653" cy="772200"/>
            </a:xfrm>
            <a:prstGeom prst="rect">
              <a:avLst/>
            </a:prstGeom>
            <a:solidFill>
              <a:srgbClr val="EF9413"/>
            </a:solidFill>
            <a:ln w="127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22" name="Shape 422"/>
            <p:cNvSpPr txBox="1"/>
            <p:nvPr/>
          </p:nvSpPr>
          <p:spPr>
            <a:xfrm>
              <a:off x="3695835" y="2705127"/>
              <a:ext cx="7853653" cy="772200"/>
            </a:xfrm>
            <a:prstGeom prst="rect">
              <a:avLst/>
            </a:prstGeom>
            <a:noFill/>
            <a:ln>
              <a:noFill/>
            </a:ln>
          </p:spPr>
          <p:txBody>
            <a:bodyPr lIns="91425" tIns="91425" rIns="91425" bIns="91425" anchor="ctr" anchorCtr="0">
              <a:noAutofit/>
            </a:bodyPr>
            <a:lstStyle/>
            <a:p>
              <a:pPr marL="228600" marR="0" lvl="1" indent="-228600" algn="l" rtl="0">
                <a:lnSpc>
                  <a:spcPct val="90000"/>
                </a:lnSpc>
                <a:spcBef>
                  <a:spcPts val="0"/>
                </a:spcBef>
                <a:spcAft>
                  <a:spcPts val="0"/>
                </a:spcAft>
                <a:buClr>
                  <a:srgbClr val="000000"/>
                </a:buClr>
                <a:buSzPct val="100000"/>
                <a:buFont typeface="Trebuchet MS"/>
                <a:buChar char="•"/>
              </a:pPr>
              <a:r>
                <a:rPr lang="en-CA" sz="2400" b="0" i="0" u="none" strike="noStrike" cap="none">
                  <a:latin typeface="Trebuchet MS"/>
                  <a:ea typeface="Trebuchet MS"/>
                  <a:cs typeface="Trebuchet MS"/>
                  <a:sym typeface="Trebuchet MS"/>
                </a:rPr>
                <a:t>Are participants being paid for work in cash?</a:t>
              </a:r>
            </a:p>
          </p:txBody>
        </p:sp>
      </p:grpSp>
      <p:sp>
        <p:nvSpPr>
          <p:cNvPr id="423" name="Shape 423"/>
          <p:cNvSpPr/>
          <p:nvPr/>
        </p:nvSpPr>
        <p:spPr>
          <a:xfrm>
            <a:off x="282878" y="6206451"/>
            <a:ext cx="11415636" cy="388695"/>
          </a:xfrm>
          <a:prstGeom prst="rect">
            <a:avLst/>
          </a:prstGeom>
          <a:noFill/>
          <a:ln>
            <a:noFill/>
          </a:ln>
        </p:spPr>
        <p:txBody>
          <a:bodyPr lIns="91425" tIns="45700" rIns="91425" bIns="45700" anchor="t" anchorCtr="0">
            <a:noAutofit/>
          </a:bodyPr>
          <a:lstStyle/>
          <a:p>
            <a:pPr marL="0" marR="0" lvl="0" indent="0" algn="l" rtl="0">
              <a:lnSpc>
                <a:spcPct val="107000"/>
              </a:lnSpc>
              <a:spcBef>
                <a:spcPts val="0"/>
              </a:spcBef>
              <a:spcAft>
                <a:spcPts val="0"/>
              </a:spcAft>
              <a:buSzPct val="25000"/>
              <a:buNone/>
            </a:pPr>
            <a:r>
              <a:rPr lang="en-CA" sz="1800">
                <a:solidFill>
                  <a:schemeClr val="dk1"/>
                </a:solidFill>
                <a:latin typeface="Tahoma"/>
                <a:ea typeface="Tahoma"/>
                <a:cs typeface="Tahoma"/>
                <a:sym typeface="Tahoma"/>
              </a:rPr>
              <a:t>Engaging older adults in volunteering: Conceptualizing and measuring institutional capacity (2008)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28"/>
        <p:cNvGrpSpPr/>
        <p:nvPr/>
      </p:nvGrpSpPr>
      <p:grpSpPr>
        <a:xfrm>
          <a:off x="0" y="0"/>
          <a:ext cx="0" cy="0"/>
          <a:chOff x="0" y="0"/>
          <a:chExt cx="0" cy="0"/>
        </a:xfrm>
      </p:grpSpPr>
      <p:sp>
        <p:nvSpPr>
          <p:cNvPr id="429" name="Shape 429"/>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Capacity of an Organization</a:t>
            </a:r>
          </a:p>
        </p:txBody>
      </p:sp>
      <p:grpSp>
        <p:nvGrpSpPr>
          <p:cNvPr id="430" name="Shape 430"/>
          <p:cNvGrpSpPr/>
          <p:nvPr/>
        </p:nvGrpSpPr>
        <p:grpSpPr>
          <a:xfrm>
            <a:off x="0" y="2140476"/>
            <a:ext cx="11930741" cy="3992189"/>
            <a:chOff x="0" y="6876"/>
            <a:chExt cx="11930741" cy="3992189"/>
          </a:xfrm>
        </p:grpSpPr>
        <p:sp>
          <p:nvSpPr>
            <p:cNvPr id="431" name="Shape 431"/>
            <p:cNvSpPr/>
            <p:nvPr/>
          </p:nvSpPr>
          <p:spPr>
            <a:xfrm>
              <a:off x="0" y="30002"/>
              <a:ext cx="2979772" cy="740024"/>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32" name="Shape 432"/>
            <p:cNvSpPr txBox="1"/>
            <p:nvPr/>
          </p:nvSpPr>
          <p:spPr>
            <a:xfrm>
              <a:off x="0" y="30002"/>
              <a:ext cx="2979772" cy="740024"/>
            </a:xfrm>
            <a:prstGeom prst="rect">
              <a:avLst/>
            </a:prstGeom>
            <a:noFill/>
            <a:ln>
              <a:noFill/>
            </a:ln>
          </p:spPr>
          <p:txBody>
            <a:bodyPr lIns="163575" tIns="58400" rIns="163575" bIns="58400" anchor="ctr" anchorCtr="0">
              <a:noAutofit/>
            </a:bodyPr>
            <a:lstStyle/>
            <a:p>
              <a:pPr marL="0" marR="0" lvl="0" indent="0" algn="r" rtl="0">
                <a:lnSpc>
                  <a:spcPct val="90000"/>
                </a:lnSpc>
                <a:spcBef>
                  <a:spcPts val="0"/>
                </a:spcBef>
                <a:spcAft>
                  <a:spcPts val="0"/>
                </a:spcAft>
                <a:buSzPct val="25000"/>
                <a:buNone/>
              </a:pPr>
              <a:r>
                <a:rPr lang="en-CA" sz="2300">
                  <a:latin typeface="Trebuchet MS"/>
                  <a:ea typeface="Trebuchet MS"/>
                  <a:cs typeface="Trebuchet MS"/>
                  <a:sym typeface="Trebuchet MS"/>
                </a:rPr>
                <a:t>In Kind Compensation</a:t>
              </a:r>
            </a:p>
          </p:txBody>
        </p:sp>
        <p:sp>
          <p:nvSpPr>
            <p:cNvPr id="433" name="Shape 433"/>
            <p:cNvSpPr/>
            <p:nvPr/>
          </p:nvSpPr>
          <p:spPr>
            <a:xfrm>
              <a:off x="2979772" y="6876"/>
              <a:ext cx="595953" cy="786275"/>
            </a:xfrm>
            <a:prstGeom prst="leftBrace">
              <a:avLst>
                <a:gd name="adj1" fmla="val 35000"/>
                <a:gd name="adj2" fmla="val 50000"/>
              </a:avLst>
            </a:prstGeom>
            <a:noFill/>
            <a:ln w="12700" cap="flat" cmpd="sng">
              <a:solidFill>
                <a:srgbClr val="BE750D"/>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34" name="Shape 434"/>
            <p:cNvSpPr/>
            <p:nvPr/>
          </p:nvSpPr>
          <p:spPr>
            <a:xfrm>
              <a:off x="3814108" y="6876"/>
              <a:ext cx="8104981" cy="786275"/>
            </a:xfrm>
            <a:prstGeom prst="rect">
              <a:avLst/>
            </a:prstGeom>
            <a:solidFill>
              <a:srgbClr val="EF9413"/>
            </a:solidFill>
            <a:ln w="127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35" name="Shape 435"/>
            <p:cNvSpPr txBox="1"/>
            <p:nvPr/>
          </p:nvSpPr>
          <p:spPr>
            <a:xfrm>
              <a:off x="3814108" y="6876"/>
              <a:ext cx="8104981" cy="786275"/>
            </a:xfrm>
            <a:prstGeom prst="rect">
              <a:avLst/>
            </a:prstGeom>
            <a:noFill/>
            <a:ln>
              <a:noFill/>
            </a:ln>
          </p:spPr>
          <p:txBody>
            <a:bodyPr lIns="87625" tIns="87625" rIns="87625" bIns="87625" anchor="ctr" anchorCtr="0">
              <a:noAutofit/>
            </a:bodyPr>
            <a:lstStyle/>
            <a:p>
              <a:pPr marL="228600" marR="0" lvl="1" indent="-228600" algn="l" rtl="0">
                <a:lnSpc>
                  <a:spcPct val="90000"/>
                </a:lnSpc>
                <a:spcBef>
                  <a:spcPts val="0"/>
                </a:spcBef>
                <a:spcAft>
                  <a:spcPts val="0"/>
                </a:spcAft>
                <a:buClr>
                  <a:srgbClr val="000000"/>
                </a:buClr>
                <a:buSzPct val="100000"/>
                <a:buFont typeface="Trebuchet MS"/>
                <a:buChar char="•"/>
              </a:pPr>
              <a:r>
                <a:rPr lang="en-CA" sz="2300" b="0" i="0" u="none" strike="noStrike" cap="none">
                  <a:latin typeface="Trebuchet MS"/>
                  <a:ea typeface="Trebuchet MS"/>
                  <a:cs typeface="Trebuchet MS"/>
                  <a:sym typeface="Trebuchet MS"/>
                </a:rPr>
                <a:t>Are participants being repaid for work in services or goods? </a:t>
              </a:r>
            </a:p>
          </p:txBody>
        </p:sp>
        <p:sp>
          <p:nvSpPr>
            <p:cNvPr id="436" name="Shape 436"/>
            <p:cNvSpPr/>
            <p:nvPr/>
          </p:nvSpPr>
          <p:spPr>
            <a:xfrm>
              <a:off x="0" y="1046729"/>
              <a:ext cx="2979772" cy="4554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37" name="Shape 437"/>
            <p:cNvSpPr txBox="1"/>
            <p:nvPr/>
          </p:nvSpPr>
          <p:spPr>
            <a:xfrm>
              <a:off x="0" y="1046729"/>
              <a:ext cx="2979772" cy="455400"/>
            </a:xfrm>
            <a:prstGeom prst="rect">
              <a:avLst/>
            </a:prstGeom>
            <a:noFill/>
            <a:ln>
              <a:noFill/>
            </a:ln>
          </p:spPr>
          <p:txBody>
            <a:bodyPr lIns="163575" tIns="58400" rIns="163575" bIns="58400" anchor="ctr" anchorCtr="0">
              <a:noAutofit/>
            </a:bodyPr>
            <a:lstStyle/>
            <a:p>
              <a:pPr marL="0" marR="0" lvl="0" indent="0" algn="r" rtl="0">
                <a:lnSpc>
                  <a:spcPct val="90000"/>
                </a:lnSpc>
                <a:spcBef>
                  <a:spcPts val="0"/>
                </a:spcBef>
                <a:spcAft>
                  <a:spcPts val="0"/>
                </a:spcAft>
                <a:buSzPct val="25000"/>
                <a:buNone/>
              </a:pPr>
              <a:r>
                <a:rPr lang="en-CA" sz="2300">
                  <a:latin typeface="Trebuchet MS"/>
                  <a:ea typeface="Trebuchet MS"/>
                  <a:cs typeface="Trebuchet MS"/>
                  <a:sym typeface="Trebuchet MS"/>
                </a:rPr>
                <a:t>Skill Development</a:t>
              </a:r>
            </a:p>
          </p:txBody>
        </p:sp>
        <p:sp>
          <p:nvSpPr>
            <p:cNvPr id="438" name="Shape 438"/>
            <p:cNvSpPr/>
            <p:nvPr/>
          </p:nvSpPr>
          <p:spPr>
            <a:xfrm>
              <a:off x="2979772" y="875954"/>
              <a:ext cx="595953" cy="796950"/>
            </a:xfrm>
            <a:prstGeom prst="leftBrace">
              <a:avLst>
                <a:gd name="adj1" fmla="val 35000"/>
                <a:gd name="adj2" fmla="val 50000"/>
              </a:avLst>
            </a:prstGeom>
            <a:noFill/>
            <a:ln w="12700" cap="flat" cmpd="sng">
              <a:solidFill>
                <a:srgbClr val="BE750D"/>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39" name="Shape 439"/>
            <p:cNvSpPr/>
            <p:nvPr/>
          </p:nvSpPr>
          <p:spPr>
            <a:xfrm>
              <a:off x="3814108" y="875954"/>
              <a:ext cx="8104981" cy="796950"/>
            </a:xfrm>
            <a:prstGeom prst="rect">
              <a:avLst/>
            </a:prstGeom>
            <a:solidFill>
              <a:srgbClr val="EF9413"/>
            </a:solidFill>
            <a:ln w="127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0" name="Shape 440"/>
            <p:cNvSpPr txBox="1"/>
            <p:nvPr/>
          </p:nvSpPr>
          <p:spPr>
            <a:xfrm>
              <a:off x="3814108" y="875954"/>
              <a:ext cx="8104981" cy="796950"/>
            </a:xfrm>
            <a:prstGeom prst="rect">
              <a:avLst/>
            </a:prstGeom>
            <a:noFill/>
            <a:ln>
              <a:noFill/>
            </a:ln>
          </p:spPr>
          <p:txBody>
            <a:bodyPr lIns="87625" tIns="87625" rIns="87625" bIns="87625" anchor="ctr" anchorCtr="0">
              <a:noAutofit/>
            </a:bodyPr>
            <a:lstStyle/>
            <a:p>
              <a:pPr marL="228600" marR="0" lvl="1" indent="-228600" algn="l" rtl="0">
                <a:lnSpc>
                  <a:spcPct val="90000"/>
                </a:lnSpc>
                <a:spcBef>
                  <a:spcPts val="0"/>
                </a:spcBef>
                <a:spcAft>
                  <a:spcPts val="0"/>
                </a:spcAft>
                <a:buClr>
                  <a:srgbClr val="000000"/>
                </a:buClr>
                <a:buSzPct val="100000"/>
                <a:buFont typeface="Trebuchet MS"/>
                <a:buChar char="•"/>
              </a:pPr>
              <a:r>
                <a:rPr lang="en-CA" sz="2300" b="0" i="0" u="none" strike="noStrike" cap="none">
                  <a:latin typeface="Trebuchet MS"/>
                  <a:ea typeface="Trebuchet MS"/>
                  <a:cs typeface="Trebuchet MS"/>
                  <a:sym typeface="Trebuchet MS"/>
                </a:rPr>
                <a:t>What kind of opportunities are participants given to develop skills and personal growth? </a:t>
              </a:r>
            </a:p>
          </p:txBody>
        </p:sp>
        <p:sp>
          <p:nvSpPr>
            <p:cNvPr id="441" name="Shape 441"/>
            <p:cNvSpPr/>
            <p:nvPr/>
          </p:nvSpPr>
          <p:spPr>
            <a:xfrm>
              <a:off x="0" y="1769934"/>
              <a:ext cx="2982685" cy="4554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42" name="Shape 442"/>
            <p:cNvSpPr txBox="1"/>
            <p:nvPr/>
          </p:nvSpPr>
          <p:spPr>
            <a:xfrm>
              <a:off x="0" y="1769934"/>
              <a:ext cx="2982685" cy="455400"/>
            </a:xfrm>
            <a:prstGeom prst="rect">
              <a:avLst/>
            </a:prstGeom>
            <a:noFill/>
            <a:ln>
              <a:noFill/>
            </a:ln>
          </p:spPr>
          <p:txBody>
            <a:bodyPr lIns="163575" tIns="58400" rIns="163575" bIns="58400" anchor="ctr" anchorCtr="0">
              <a:noAutofit/>
            </a:bodyPr>
            <a:lstStyle/>
            <a:p>
              <a:pPr marL="0" marR="0" lvl="0" indent="0" algn="r" rtl="0">
                <a:lnSpc>
                  <a:spcPct val="90000"/>
                </a:lnSpc>
                <a:spcBef>
                  <a:spcPts val="0"/>
                </a:spcBef>
                <a:spcAft>
                  <a:spcPts val="0"/>
                </a:spcAft>
                <a:buSzPct val="25000"/>
                <a:buNone/>
              </a:pPr>
              <a:r>
                <a:rPr lang="en-CA" sz="2300">
                  <a:latin typeface="Trebuchet MS"/>
                  <a:ea typeface="Trebuchet MS"/>
                  <a:cs typeface="Trebuchet MS"/>
                  <a:sym typeface="Trebuchet MS"/>
                </a:rPr>
                <a:t>Recognition</a:t>
              </a:r>
            </a:p>
          </p:txBody>
        </p:sp>
        <p:sp>
          <p:nvSpPr>
            <p:cNvPr id="443" name="Shape 443"/>
            <p:cNvSpPr/>
            <p:nvPr/>
          </p:nvSpPr>
          <p:spPr>
            <a:xfrm>
              <a:off x="2982684" y="1755703"/>
              <a:ext cx="596537" cy="483862"/>
            </a:xfrm>
            <a:prstGeom prst="leftBrace">
              <a:avLst>
                <a:gd name="adj1" fmla="val 35000"/>
                <a:gd name="adj2" fmla="val 50000"/>
              </a:avLst>
            </a:prstGeom>
            <a:noFill/>
            <a:ln w="12700" cap="flat" cmpd="sng">
              <a:solidFill>
                <a:srgbClr val="BE750D"/>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4" name="Shape 444"/>
            <p:cNvSpPr/>
            <p:nvPr/>
          </p:nvSpPr>
          <p:spPr>
            <a:xfrm>
              <a:off x="3817837" y="1755703"/>
              <a:ext cx="8112904" cy="483862"/>
            </a:xfrm>
            <a:prstGeom prst="rect">
              <a:avLst/>
            </a:prstGeom>
            <a:solidFill>
              <a:srgbClr val="EF9413"/>
            </a:solidFill>
            <a:ln w="127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5" name="Shape 445"/>
            <p:cNvSpPr txBox="1"/>
            <p:nvPr/>
          </p:nvSpPr>
          <p:spPr>
            <a:xfrm>
              <a:off x="3817837" y="1755703"/>
              <a:ext cx="8112904" cy="483862"/>
            </a:xfrm>
            <a:prstGeom prst="rect">
              <a:avLst/>
            </a:prstGeom>
            <a:noFill/>
            <a:ln>
              <a:noFill/>
            </a:ln>
          </p:spPr>
          <p:txBody>
            <a:bodyPr lIns="87625" tIns="87625" rIns="87625" bIns="87625" anchor="ctr" anchorCtr="0">
              <a:noAutofit/>
            </a:bodyPr>
            <a:lstStyle/>
            <a:p>
              <a:pPr marL="228600" marR="0" lvl="1" indent="-228600" algn="l" rtl="0">
                <a:lnSpc>
                  <a:spcPct val="90000"/>
                </a:lnSpc>
                <a:spcBef>
                  <a:spcPts val="0"/>
                </a:spcBef>
                <a:spcAft>
                  <a:spcPts val="0"/>
                </a:spcAft>
                <a:buClr>
                  <a:srgbClr val="000000"/>
                </a:buClr>
                <a:buSzPct val="100000"/>
                <a:buFont typeface="Trebuchet MS"/>
                <a:buChar char="•"/>
              </a:pPr>
              <a:r>
                <a:rPr lang="en-CA" sz="2300" b="0" i="0" u="none" strike="noStrike" cap="none">
                  <a:latin typeface="Trebuchet MS"/>
                  <a:ea typeface="Trebuchet MS"/>
                  <a:cs typeface="Trebuchet MS"/>
                  <a:sym typeface="Trebuchet MS"/>
                </a:rPr>
                <a:t>How are participants applauded for their service? </a:t>
              </a:r>
            </a:p>
          </p:txBody>
        </p:sp>
        <p:sp>
          <p:nvSpPr>
            <p:cNvPr id="446" name="Shape 446"/>
            <p:cNvSpPr/>
            <p:nvPr/>
          </p:nvSpPr>
          <p:spPr>
            <a:xfrm>
              <a:off x="0" y="2493141"/>
              <a:ext cx="2982685" cy="4554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47" name="Shape 447"/>
            <p:cNvSpPr txBox="1"/>
            <p:nvPr/>
          </p:nvSpPr>
          <p:spPr>
            <a:xfrm>
              <a:off x="0" y="2493141"/>
              <a:ext cx="2982685" cy="455400"/>
            </a:xfrm>
            <a:prstGeom prst="rect">
              <a:avLst/>
            </a:prstGeom>
            <a:noFill/>
            <a:ln>
              <a:noFill/>
            </a:ln>
          </p:spPr>
          <p:txBody>
            <a:bodyPr lIns="163575" tIns="58400" rIns="163575" bIns="58400" anchor="ctr" anchorCtr="0">
              <a:noAutofit/>
            </a:bodyPr>
            <a:lstStyle/>
            <a:p>
              <a:pPr marL="0" marR="0" lvl="0" indent="0" algn="r" rtl="0">
                <a:lnSpc>
                  <a:spcPct val="90000"/>
                </a:lnSpc>
                <a:spcBef>
                  <a:spcPts val="0"/>
                </a:spcBef>
                <a:spcAft>
                  <a:spcPts val="0"/>
                </a:spcAft>
                <a:buSzPct val="25000"/>
                <a:buNone/>
              </a:pPr>
              <a:r>
                <a:rPr lang="en-CA" sz="2300">
                  <a:latin typeface="Trebuchet MS"/>
                  <a:ea typeface="Trebuchet MS"/>
                  <a:cs typeface="Trebuchet MS"/>
                  <a:sym typeface="Trebuchet MS"/>
                </a:rPr>
                <a:t>Accommodation</a:t>
              </a:r>
            </a:p>
          </p:txBody>
        </p:sp>
        <p:sp>
          <p:nvSpPr>
            <p:cNvPr id="448" name="Shape 448"/>
            <p:cNvSpPr/>
            <p:nvPr/>
          </p:nvSpPr>
          <p:spPr>
            <a:xfrm>
              <a:off x="2982684" y="2322366"/>
              <a:ext cx="596537" cy="796950"/>
            </a:xfrm>
            <a:prstGeom prst="leftBrace">
              <a:avLst>
                <a:gd name="adj1" fmla="val 35000"/>
                <a:gd name="adj2" fmla="val 50000"/>
              </a:avLst>
            </a:prstGeom>
            <a:noFill/>
            <a:ln w="12700" cap="flat" cmpd="sng">
              <a:solidFill>
                <a:srgbClr val="BE750D"/>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9" name="Shape 449"/>
            <p:cNvSpPr/>
            <p:nvPr/>
          </p:nvSpPr>
          <p:spPr>
            <a:xfrm>
              <a:off x="3817837" y="2322366"/>
              <a:ext cx="8112904" cy="796950"/>
            </a:xfrm>
            <a:prstGeom prst="rect">
              <a:avLst/>
            </a:prstGeom>
            <a:solidFill>
              <a:srgbClr val="EF9413"/>
            </a:solidFill>
            <a:ln w="127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50" name="Shape 450"/>
            <p:cNvSpPr txBox="1"/>
            <p:nvPr/>
          </p:nvSpPr>
          <p:spPr>
            <a:xfrm>
              <a:off x="3817837" y="2322366"/>
              <a:ext cx="8112904" cy="796950"/>
            </a:xfrm>
            <a:prstGeom prst="rect">
              <a:avLst/>
            </a:prstGeom>
            <a:noFill/>
            <a:ln>
              <a:noFill/>
            </a:ln>
          </p:spPr>
          <p:txBody>
            <a:bodyPr lIns="87625" tIns="87625" rIns="87625" bIns="87625" anchor="ctr" anchorCtr="0">
              <a:noAutofit/>
            </a:bodyPr>
            <a:lstStyle/>
            <a:p>
              <a:pPr marL="228600" marR="0" lvl="1" indent="-228600" algn="l" rtl="0">
                <a:lnSpc>
                  <a:spcPct val="90000"/>
                </a:lnSpc>
                <a:spcBef>
                  <a:spcPts val="0"/>
                </a:spcBef>
                <a:spcAft>
                  <a:spcPts val="0"/>
                </a:spcAft>
                <a:buClr>
                  <a:srgbClr val="000000"/>
                </a:buClr>
                <a:buSzPct val="100000"/>
                <a:buFont typeface="Trebuchet MS"/>
                <a:buChar char="•"/>
              </a:pPr>
              <a:r>
                <a:rPr lang="en-CA" sz="2300" b="0" i="0" u="none" strike="noStrike" cap="none">
                  <a:latin typeface="Trebuchet MS"/>
                  <a:ea typeface="Trebuchet MS"/>
                  <a:cs typeface="Trebuchet MS"/>
                  <a:sym typeface="Trebuchet MS"/>
                </a:rPr>
                <a:t>How can the organization support to better fit the participant?</a:t>
              </a:r>
            </a:p>
          </p:txBody>
        </p:sp>
        <p:sp>
          <p:nvSpPr>
            <p:cNvPr id="451" name="Shape 451"/>
            <p:cNvSpPr/>
            <p:nvPr/>
          </p:nvSpPr>
          <p:spPr>
            <a:xfrm>
              <a:off x="0" y="3372891"/>
              <a:ext cx="2979772" cy="4554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52" name="Shape 452"/>
            <p:cNvSpPr txBox="1"/>
            <p:nvPr/>
          </p:nvSpPr>
          <p:spPr>
            <a:xfrm>
              <a:off x="0" y="3372891"/>
              <a:ext cx="2979772" cy="455400"/>
            </a:xfrm>
            <a:prstGeom prst="rect">
              <a:avLst/>
            </a:prstGeom>
            <a:noFill/>
            <a:ln>
              <a:noFill/>
            </a:ln>
          </p:spPr>
          <p:txBody>
            <a:bodyPr lIns="163575" tIns="58400" rIns="163575" bIns="58400" anchor="ctr" anchorCtr="0">
              <a:noAutofit/>
            </a:bodyPr>
            <a:lstStyle/>
            <a:p>
              <a:pPr marL="0" marR="0" lvl="0" indent="0" algn="r" rtl="0">
                <a:lnSpc>
                  <a:spcPct val="90000"/>
                </a:lnSpc>
                <a:spcBef>
                  <a:spcPts val="0"/>
                </a:spcBef>
                <a:spcAft>
                  <a:spcPts val="0"/>
                </a:spcAft>
                <a:buSzPct val="25000"/>
                <a:buNone/>
              </a:pPr>
              <a:r>
                <a:rPr lang="en-CA" sz="2300">
                  <a:latin typeface="Trebuchet MS"/>
                  <a:ea typeface="Trebuchet MS"/>
                  <a:cs typeface="Trebuchet MS"/>
                  <a:sym typeface="Trebuchet MS"/>
                </a:rPr>
                <a:t>Integration</a:t>
              </a:r>
            </a:p>
          </p:txBody>
        </p:sp>
        <p:sp>
          <p:nvSpPr>
            <p:cNvPr id="453" name="Shape 453"/>
            <p:cNvSpPr/>
            <p:nvPr/>
          </p:nvSpPr>
          <p:spPr>
            <a:xfrm>
              <a:off x="2979772" y="3202116"/>
              <a:ext cx="595953" cy="796950"/>
            </a:xfrm>
            <a:prstGeom prst="leftBrace">
              <a:avLst>
                <a:gd name="adj1" fmla="val 35000"/>
                <a:gd name="adj2" fmla="val 50000"/>
              </a:avLst>
            </a:prstGeom>
            <a:noFill/>
            <a:ln w="12700" cap="flat" cmpd="sng">
              <a:solidFill>
                <a:srgbClr val="BE750D"/>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54" name="Shape 454"/>
            <p:cNvSpPr/>
            <p:nvPr/>
          </p:nvSpPr>
          <p:spPr>
            <a:xfrm>
              <a:off x="3814108" y="3202116"/>
              <a:ext cx="8104981" cy="796950"/>
            </a:xfrm>
            <a:prstGeom prst="rect">
              <a:avLst/>
            </a:prstGeom>
            <a:solidFill>
              <a:srgbClr val="EF9413"/>
            </a:solidFill>
            <a:ln w="127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55" name="Shape 455"/>
            <p:cNvSpPr txBox="1"/>
            <p:nvPr/>
          </p:nvSpPr>
          <p:spPr>
            <a:xfrm>
              <a:off x="3814108" y="3202116"/>
              <a:ext cx="8104981" cy="796950"/>
            </a:xfrm>
            <a:prstGeom prst="rect">
              <a:avLst/>
            </a:prstGeom>
            <a:noFill/>
            <a:ln>
              <a:noFill/>
            </a:ln>
          </p:spPr>
          <p:txBody>
            <a:bodyPr lIns="87625" tIns="87625" rIns="87625" bIns="87625" anchor="ctr" anchorCtr="0">
              <a:noAutofit/>
            </a:bodyPr>
            <a:lstStyle/>
            <a:p>
              <a:pPr marL="228600" marR="0" lvl="1" indent="-228600" algn="l" rtl="0">
                <a:lnSpc>
                  <a:spcPct val="90000"/>
                </a:lnSpc>
                <a:spcBef>
                  <a:spcPts val="0"/>
                </a:spcBef>
                <a:spcAft>
                  <a:spcPts val="0"/>
                </a:spcAft>
                <a:buClr>
                  <a:srgbClr val="000000"/>
                </a:buClr>
                <a:buSzPct val="100000"/>
                <a:buFont typeface="Trebuchet MS"/>
                <a:buChar char="•"/>
              </a:pPr>
              <a:r>
                <a:rPr lang="en-CA" sz="2300" b="0" i="0" u="none" strike="noStrike" cap="none">
                  <a:latin typeface="Trebuchet MS"/>
                  <a:ea typeface="Trebuchet MS"/>
                  <a:cs typeface="Trebuchet MS"/>
                  <a:sym typeface="Trebuchet MS"/>
                </a:rPr>
                <a:t>How are participants connected and be apart of the organization? </a:t>
              </a:r>
            </a:p>
          </p:txBody>
        </p:sp>
      </p:grpSp>
      <p:sp>
        <p:nvSpPr>
          <p:cNvPr id="456" name="Shape 456"/>
          <p:cNvSpPr/>
          <p:nvPr/>
        </p:nvSpPr>
        <p:spPr>
          <a:xfrm>
            <a:off x="297391" y="6244628"/>
            <a:ext cx="11415636" cy="388695"/>
          </a:xfrm>
          <a:prstGeom prst="rect">
            <a:avLst/>
          </a:prstGeom>
          <a:noFill/>
          <a:ln>
            <a:noFill/>
          </a:ln>
        </p:spPr>
        <p:txBody>
          <a:bodyPr lIns="91425" tIns="45700" rIns="91425" bIns="45700" anchor="t" anchorCtr="0">
            <a:noAutofit/>
          </a:bodyPr>
          <a:lstStyle/>
          <a:p>
            <a:pPr marL="0" marR="0" lvl="0" indent="0" algn="l" rtl="0">
              <a:lnSpc>
                <a:spcPct val="107000"/>
              </a:lnSpc>
              <a:spcBef>
                <a:spcPts val="0"/>
              </a:spcBef>
              <a:spcAft>
                <a:spcPts val="0"/>
              </a:spcAft>
              <a:buSzPct val="25000"/>
              <a:buNone/>
            </a:pPr>
            <a:r>
              <a:rPr lang="en-CA" sz="1800">
                <a:solidFill>
                  <a:schemeClr val="dk1"/>
                </a:solidFill>
                <a:latin typeface="Tahoma"/>
                <a:ea typeface="Tahoma"/>
                <a:cs typeface="Tahoma"/>
                <a:sym typeface="Tahoma"/>
              </a:rPr>
              <a:t>Engaging older adults in volunteering: Conceptualizing and measuring institutional capacity (2008)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1"/>
        <p:cNvGrpSpPr/>
        <p:nvPr/>
      </p:nvGrpSpPr>
      <p:grpSpPr>
        <a:xfrm>
          <a:off x="0" y="0"/>
          <a:ext cx="0" cy="0"/>
          <a:chOff x="0" y="0"/>
          <a:chExt cx="0" cy="0"/>
        </a:xfrm>
      </p:grpSpPr>
      <p:sp>
        <p:nvSpPr>
          <p:cNvPr id="462" name="Shape 462"/>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Volunteer Retention in Charities</a:t>
            </a:r>
          </a:p>
        </p:txBody>
      </p:sp>
      <p:sp>
        <p:nvSpPr>
          <p:cNvPr id="463" name="Shape 463"/>
          <p:cNvSpPr txBox="1">
            <a:spLocks noGrp="1"/>
          </p:cNvSpPr>
          <p:nvPr>
            <p:ph type="body" idx="1"/>
          </p:nvPr>
        </p:nvSpPr>
        <p:spPr>
          <a:xfrm>
            <a:off x="680320" y="2336872"/>
            <a:ext cx="10798665" cy="4178226"/>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In research with charity organizations, increasing retention of volunteers centre on enriching their experience:</a:t>
            </a:r>
          </a:p>
          <a:p>
            <a:pPr marL="685800" marR="0" lvl="1" indent="-228600" algn="l" rtl="0">
              <a:lnSpc>
                <a:spcPct val="90000"/>
              </a:lnSpc>
              <a:spcBef>
                <a:spcPts val="500"/>
              </a:spcBef>
              <a:spcAft>
                <a:spcPts val="0"/>
              </a:spcAft>
              <a:buClr>
                <a:srgbClr val="000000"/>
              </a:buClr>
              <a:buSzPct val="100000"/>
              <a:buFont typeface="Arial"/>
              <a:buChar char="•"/>
            </a:pPr>
            <a:r>
              <a:rPr lang="en-CA" sz="2000" b="0" i="0" u="none" strike="noStrike" cap="none">
                <a:solidFill>
                  <a:srgbClr val="000000"/>
                </a:solidFill>
                <a:latin typeface="Trebuchet MS"/>
                <a:ea typeface="Trebuchet MS"/>
                <a:cs typeface="Trebuchet MS"/>
                <a:sym typeface="Trebuchet MS"/>
              </a:rPr>
              <a:t>Recognizing volunteers</a:t>
            </a:r>
          </a:p>
          <a:p>
            <a:pPr marL="685800" marR="0" lvl="1" indent="-228600" algn="l" rtl="0">
              <a:lnSpc>
                <a:spcPct val="90000"/>
              </a:lnSpc>
              <a:spcBef>
                <a:spcPts val="500"/>
              </a:spcBef>
              <a:spcAft>
                <a:spcPts val="0"/>
              </a:spcAft>
              <a:buClr>
                <a:srgbClr val="000000"/>
              </a:buClr>
              <a:buSzPct val="100000"/>
              <a:buFont typeface="Arial"/>
              <a:buChar char="•"/>
            </a:pPr>
            <a:r>
              <a:rPr lang="en-CA" sz="2000" b="0" i="0" u="none" strike="noStrike" cap="none">
                <a:solidFill>
                  <a:srgbClr val="000000"/>
                </a:solidFill>
                <a:latin typeface="Trebuchet MS"/>
                <a:ea typeface="Trebuchet MS"/>
                <a:cs typeface="Trebuchet MS"/>
                <a:sym typeface="Trebuchet MS"/>
              </a:rPr>
              <a:t>Providing training and professional development</a:t>
            </a:r>
          </a:p>
          <a:p>
            <a:pPr marL="685800" marR="0" lvl="1" indent="-228600" algn="l" rtl="0">
              <a:lnSpc>
                <a:spcPct val="90000"/>
              </a:lnSpc>
              <a:spcBef>
                <a:spcPts val="500"/>
              </a:spcBef>
              <a:spcAft>
                <a:spcPts val="0"/>
              </a:spcAft>
              <a:buClr>
                <a:srgbClr val="000000"/>
              </a:buClr>
              <a:buSzPct val="100000"/>
              <a:buFont typeface="Arial"/>
              <a:buChar char="•"/>
            </a:pPr>
            <a:r>
              <a:rPr lang="en-CA" sz="2000" b="0" i="0" u="none" strike="noStrike" cap="none">
                <a:solidFill>
                  <a:srgbClr val="000000"/>
                </a:solidFill>
                <a:latin typeface="Trebuchet MS"/>
                <a:ea typeface="Trebuchet MS"/>
                <a:cs typeface="Trebuchet MS"/>
                <a:sym typeface="Trebuchet MS"/>
              </a:rPr>
              <a:t>Matching volunteers to tasks</a:t>
            </a:r>
          </a:p>
          <a:p>
            <a:pPr marL="685800" marR="0" lvl="1" indent="-228600" algn="l" rtl="0">
              <a:lnSpc>
                <a:spcPct val="90000"/>
              </a:lnSpc>
              <a:spcBef>
                <a:spcPts val="500"/>
              </a:spcBef>
              <a:spcAft>
                <a:spcPts val="0"/>
              </a:spcAft>
              <a:buClr>
                <a:srgbClr val="000000"/>
              </a:buClr>
              <a:buSzPct val="100000"/>
              <a:buFont typeface="Arial"/>
              <a:buChar char="•"/>
            </a:pPr>
            <a:r>
              <a:rPr lang="en-CA" sz="2000" b="0" i="0" u="none" strike="noStrike" cap="none">
                <a:solidFill>
                  <a:srgbClr val="000000"/>
                </a:solidFill>
                <a:latin typeface="Trebuchet MS"/>
                <a:ea typeface="Trebuchet MS"/>
                <a:cs typeface="Trebuchet MS"/>
                <a:sym typeface="Trebuchet MS"/>
              </a:rPr>
              <a:t>Welcoming culture to volunteers</a:t>
            </a:r>
          </a:p>
          <a:p>
            <a:pPr marL="685800" marR="0" lvl="1" indent="-228600" algn="l" rtl="0">
              <a:lnSpc>
                <a:spcPct val="90000"/>
              </a:lnSpc>
              <a:spcBef>
                <a:spcPts val="500"/>
              </a:spcBef>
              <a:spcAft>
                <a:spcPts val="0"/>
              </a:spcAft>
              <a:buClr>
                <a:srgbClr val="000000"/>
              </a:buClr>
              <a:buSzPct val="100000"/>
              <a:buFont typeface="Arial"/>
              <a:buChar char="•"/>
            </a:pPr>
            <a:r>
              <a:rPr lang="en-CA" sz="2000" b="0" i="0" u="none" strike="noStrike" cap="none">
                <a:solidFill>
                  <a:srgbClr val="000000"/>
                </a:solidFill>
                <a:latin typeface="Trebuchet MS"/>
                <a:ea typeface="Trebuchet MS"/>
                <a:cs typeface="Trebuchet MS"/>
                <a:sym typeface="Trebuchet MS"/>
              </a:rPr>
              <a:t>Resources to support volunteers</a:t>
            </a:r>
          </a:p>
          <a:p>
            <a:pPr marL="685800" marR="0" lvl="1" indent="-228600" algn="l" rtl="0">
              <a:lnSpc>
                <a:spcPct val="90000"/>
              </a:lnSpc>
              <a:spcBef>
                <a:spcPts val="500"/>
              </a:spcBef>
              <a:spcAft>
                <a:spcPts val="0"/>
              </a:spcAft>
              <a:buClr>
                <a:srgbClr val="000000"/>
              </a:buClr>
              <a:buSzPct val="100000"/>
              <a:buFont typeface="Arial"/>
              <a:buChar char="•"/>
            </a:pPr>
            <a:r>
              <a:rPr lang="en-CA" sz="2000" b="0" i="0" u="none" strike="noStrike" cap="none">
                <a:solidFill>
                  <a:srgbClr val="000000"/>
                </a:solidFill>
                <a:latin typeface="Trebuchet MS"/>
                <a:ea typeface="Trebuchet MS"/>
                <a:cs typeface="Trebuchet MS"/>
                <a:sym typeface="Trebuchet MS"/>
              </a:rPr>
              <a:t>Having volunteers assist in recruiting other volunteers</a:t>
            </a:r>
          </a:p>
          <a:p>
            <a:pPr marL="228600" marR="0" lvl="0" indent="-228600" algn="l" rtl="0">
              <a:lnSpc>
                <a:spcPct val="90000"/>
              </a:lnSpc>
              <a:spcBef>
                <a:spcPts val="100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Though supervision and communication are necessary for many organizations, excessive use have negative effects</a:t>
            </a:r>
          </a:p>
          <a:p>
            <a:pPr marL="0" marR="0" lvl="0" indent="0" algn="l" rtl="0">
              <a:lnSpc>
                <a:spcPct val="90000"/>
              </a:lnSpc>
              <a:spcBef>
                <a:spcPts val="1000"/>
              </a:spcBef>
              <a:spcAft>
                <a:spcPts val="0"/>
              </a:spcAft>
              <a:buClr>
                <a:schemeClr val="dk1"/>
              </a:buClr>
              <a:buSzPct val="25000"/>
              <a:buFont typeface="Arial"/>
              <a:buNone/>
            </a:pPr>
            <a:r>
              <a:rPr lang="en-CA" sz="1800" b="0" i="0" u="none" strike="noStrike" cap="none">
                <a:solidFill>
                  <a:schemeClr val="dk1"/>
                </a:solidFill>
                <a:latin typeface="Trebuchet MS"/>
                <a:ea typeface="Trebuchet MS"/>
                <a:cs typeface="Trebuchet MS"/>
                <a:sym typeface="Trebuchet MS"/>
              </a:rPr>
              <a:t>Volunteer Management Practices and Retention of Volunteers (2004)</a:t>
            </a:r>
          </a:p>
          <a:p>
            <a:pPr marL="685800" marR="0" lvl="1" indent="-228600" algn="l" rtl="0">
              <a:lnSpc>
                <a:spcPct val="90000"/>
              </a:lnSpc>
              <a:spcBef>
                <a:spcPts val="500"/>
              </a:spcBef>
              <a:buClr>
                <a:schemeClr val="lt1"/>
              </a:buClr>
              <a:buSzPct val="100000"/>
              <a:buFont typeface="Arial"/>
              <a:buNone/>
            </a:pPr>
            <a:endParaRPr sz="2000" b="0" i="0" u="none" strike="noStrike" cap="none">
              <a:solidFill>
                <a:schemeClr val="lt1"/>
              </a:solidFill>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Research Question</a:t>
            </a:r>
          </a:p>
        </p:txBody>
      </p:sp>
      <p:sp>
        <p:nvSpPr>
          <p:cNvPr id="216" name="Shape 216"/>
          <p:cNvSpPr txBox="1">
            <a:spLocks noGrp="1"/>
          </p:cNvSpPr>
          <p:nvPr>
            <p:ph type="body" idx="1"/>
          </p:nvPr>
        </p:nvSpPr>
        <p:spPr>
          <a:xfrm>
            <a:off x="680320" y="2336872"/>
            <a:ext cx="9613861" cy="407611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lt1"/>
              </a:buClr>
              <a:buSzPct val="25000"/>
              <a:buFont typeface="Arial"/>
              <a:buNone/>
            </a:pPr>
            <a:r>
              <a:rPr lang="en-CA" sz="2400" b="0" i="0" u="none" strike="noStrike" cap="none">
                <a:solidFill>
                  <a:schemeClr val="lt1"/>
                </a:solidFill>
                <a:latin typeface="Trebuchet MS"/>
                <a:ea typeface="Trebuchet MS"/>
                <a:cs typeface="Trebuchet MS"/>
                <a:sym typeface="Trebuchet MS"/>
              </a:rPr>
              <a:t>What is the spectrum of community participation and engagement initiatives that contribute to an increase in neighbourhood safety in an urban residential setting?</a:t>
            </a:r>
          </a:p>
          <a:p>
            <a:pPr marL="0" marR="0" lvl="0" indent="0" algn="l" rtl="0">
              <a:lnSpc>
                <a:spcPct val="90000"/>
              </a:lnSpc>
              <a:spcBef>
                <a:spcPts val="1000"/>
              </a:spcBef>
              <a:spcAft>
                <a:spcPts val="0"/>
              </a:spcAft>
              <a:buClr>
                <a:schemeClr val="lt1"/>
              </a:buClr>
              <a:buSzPct val="25000"/>
              <a:buFont typeface="Arial"/>
              <a:buNone/>
            </a:pPr>
            <a:endParaRPr sz="2400" b="0" i="0" u="none" strike="noStrike" cap="none">
              <a:solidFill>
                <a:schemeClr val="lt1"/>
              </a:solidFill>
              <a:latin typeface="Trebuchet MS"/>
              <a:ea typeface="Trebuchet MS"/>
              <a:cs typeface="Trebuchet MS"/>
              <a:sym typeface="Trebuchet MS"/>
            </a:endParaRPr>
          </a:p>
          <a:p>
            <a:pPr marL="0" marR="0" lvl="0" indent="0" algn="l" rtl="0">
              <a:lnSpc>
                <a:spcPct val="90000"/>
              </a:lnSpc>
              <a:spcBef>
                <a:spcPts val="1000"/>
              </a:spcBef>
              <a:spcAft>
                <a:spcPts val="0"/>
              </a:spcAft>
              <a:buClr>
                <a:schemeClr val="lt1"/>
              </a:buClr>
              <a:buSzPct val="25000"/>
              <a:buFont typeface="Arial"/>
              <a:buNone/>
            </a:pPr>
            <a:r>
              <a:rPr lang="en-CA" sz="1800" b="1" i="0" u="none" strike="noStrike" cap="none">
                <a:solidFill>
                  <a:schemeClr val="lt1"/>
                </a:solidFill>
                <a:latin typeface="Trebuchet MS"/>
                <a:ea typeface="Trebuchet MS"/>
                <a:cs typeface="Trebuchet MS"/>
                <a:sym typeface="Trebuchet MS"/>
              </a:rPr>
              <a:t>Definition of Terms</a:t>
            </a:r>
          </a:p>
          <a:p>
            <a:pPr marL="228600" marR="0" lvl="0" indent="-228600" algn="l" rtl="0">
              <a:lnSpc>
                <a:spcPct val="90000"/>
              </a:lnSpc>
              <a:spcBef>
                <a:spcPts val="1000"/>
              </a:spcBef>
              <a:spcAft>
                <a:spcPts val="0"/>
              </a:spcAft>
              <a:buClr>
                <a:schemeClr val="lt1"/>
              </a:buClr>
              <a:buSzPct val="100000"/>
              <a:buFont typeface="Arial"/>
              <a:buChar char="•"/>
            </a:pPr>
            <a:r>
              <a:rPr lang="en-CA" sz="1800" b="0" i="0" u="none" strike="noStrike" cap="none">
                <a:solidFill>
                  <a:schemeClr val="lt1"/>
                </a:solidFill>
                <a:latin typeface="Trebuchet MS"/>
                <a:ea typeface="Trebuchet MS"/>
                <a:cs typeface="Trebuchet MS"/>
                <a:sym typeface="Trebuchet MS"/>
              </a:rPr>
              <a:t>Spectrum: used to describe that there is a diverse range of focuses within the topic. For example, in the spectrum of community participation and engagement, there are informal activities such as socializing with neighbours, more formalized approaches such as neighbourhood watch, and everything in between.</a:t>
            </a:r>
          </a:p>
          <a:p>
            <a:pPr marL="228600" marR="0" lvl="0" indent="-228600" algn="l" rtl="0">
              <a:lnSpc>
                <a:spcPct val="90000"/>
              </a:lnSpc>
              <a:spcBef>
                <a:spcPts val="1000"/>
              </a:spcBef>
              <a:buClr>
                <a:schemeClr val="lt1"/>
              </a:buClr>
              <a:buSzPct val="100000"/>
              <a:buFont typeface="Arial"/>
              <a:buChar char="•"/>
            </a:pPr>
            <a:r>
              <a:rPr lang="en-CA" sz="1800" b="0" i="0" u="none" strike="noStrike" cap="none">
                <a:solidFill>
                  <a:schemeClr val="lt1"/>
                </a:solidFill>
                <a:latin typeface="Trebuchet MS"/>
                <a:ea typeface="Trebuchet MS"/>
                <a:cs typeface="Trebuchet MS"/>
                <a:sym typeface="Trebuchet MS"/>
              </a:rPr>
              <a:t>Initiative: A plan, strategy, or approach that can be used to improve a situation. For example, a community participation and engagement initiative is a plan, strategy, or approach with the focus on improving the community.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468"/>
        <p:cNvGrpSpPr/>
        <p:nvPr/>
      </p:nvGrpSpPr>
      <p:grpSpPr>
        <a:xfrm>
          <a:off x="0" y="0"/>
          <a:ext cx="0" cy="0"/>
          <a:chOff x="0" y="0"/>
          <a:chExt cx="0" cy="0"/>
        </a:xfrm>
      </p:grpSpPr>
      <p:sp>
        <p:nvSpPr>
          <p:cNvPr id="469" name="Shape 469"/>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Focus on Pride and Respect</a:t>
            </a:r>
          </a:p>
        </p:txBody>
      </p:sp>
      <p:sp>
        <p:nvSpPr>
          <p:cNvPr id="470" name="Shape 470"/>
          <p:cNvSpPr txBox="1">
            <a:spLocks noGrp="1"/>
          </p:cNvSpPr>
          <p:nvPr>
            <p:ph type="body" idx="1"/>
          </p:nvPr>
        </p:nvSpPr>
        <p:spPr>
          <a:xfrm>
            <a:off x="680320" y="2336873"/>
            <a:ext cx="9613861" cy="3599316"/>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In research with volunteer organizations, there is a direct and positive association between commitment in volunteers and their sense of pride and respect</a:t>
            </a:r>
          </a:p>
          <a:p>
            <a:pPr marL="685800" marR="0" lvl="1" indent="-228600" algn="l" rtl="0">
              <a:lnSpc>
                <a:spcPct val="90000"/>
              </a:lnSpc>
              <a:spcBef>
                <a:spcPts val="500"/>
              </a:spcBef>
              <a:spcAft>
                <a:spcPts val="0"/>
              </a:spcAft>
              <a:buClr>
                <a:srgbClr val="000000"/>
              </a:buClr>
              <a:buSzPct val="100000"/>
              <a:buFont typeface="Arial"/>
              <a:buChar char="•"/>
            </a:pPr>
            <a:r>
              <a:rPr lang="en-CA" sz="2000" b="0" i="0" u="none" strike="noStrike" cap="none">
                <a:solidFill>
                  <a:srgbClr val="000000"/>
                </a:solidFill>
                <a:latin typeface="Trebuchet MS"/>
                <a:ea typeface="Trebuchet MS"/>
                <a:cs typeface="Trebuchet MS"/>
                <a:sym typeface="Trebuchet MS"/>
              </a:rPr>
              <a:t>Providing volunteers the opportunity to hear from the organization’s beneficiaries</a:t>
            </a:r>
          </a:p>
          <a:p>
            <a:pPr marL="685800" marR="0" lvl="1" indent="-228600" algn="l" rtl="0">
              <a:lnSpc>
                <a:spcPct val="90000"/>
              </a:lnSpc>
              <a:spcBef>
                <a:spcPts val="500"/>
              </a:spcBef>
              <a:spcAft>
                <a:spcPts val="0"/>
              </a:spcAft>
              <a:buClr>
                <a:srgbClr val="000000"/>
              </a:buClr>
              <a:buSzPct val="100000"/>
              <a:buFont typeface="Arial"/>
              <a:buChar char="•"/>
            </a:pPr>
            <a:r>
              <a:rPr lang="en-CA" sz="2000" b="0" i="0" u="none" strike="noStrike" cap="none">
                <a:solidFill>
                  <a:srgbClr val="000000"/>
                </a:solidFill>
                <a:latin typeface="Trebuchet MS"/>
                <a:ea typeface="Trebuchet MS"/>
                <a:cs typeface="Trebuchet MS"/>
                <a:sym typeface="Trebuchet MS"/>
              </a:rPr>
              <a:t>Showing volunteers the importance of their work</a:t>
            </a:r>
          </a:p>
          <a:p>
            <a:pPr marL="685800" marR="0" lvl="1" indent="-228600" algn="l" rtl="0">
              <a:lnSpc>
                <a:spcPct val="90000"/>
              </a:lnSpc>
              <a:spcBef>
                <a:spcPts val="500"/>
              </a:spcBef>
              <a:spcAft>
                <a:spcPts val="0"/>
              </a:spcAft>
              <a:buClr>
                <a:srgbClr val="000000"/>
              </a:buClr>
              <a:buSzPct val="100000"/>
              <a:buFont typeface="Arial"/>
              <a:buChar char="•"/>
            </a:pPr>
            <a:r>
              <a:rPr lang="en-CA" sz="2000" b="0" i="0" u="none" strike="noStrike" cap="none">
                <a:solidFill>
                  <a:srgbClr val="000000"/>
                </a:solidFill>
                <a:latin typeface="Trebuchet MS"/>
                <a:ea typeface="Trebuchet MS"/>
                <a:cs typeface="Trebuchet MS"/>
                <a:sym typeface="Trebuchet MS"/>
              </a:rPr>
              <a:t>Communication that emphasizes the appreciation for the volunteer’s time and efforts </a:t>
            </a:r>
          </a:p>
          <a:p>
            <a:pPr marL="0" marR="0" lvl="0" indent="0" algn="l" rtl="0">
              <a:lnSpc>
                <a:spcPct val="90000"/>
              </a:lnSpc>
              <a:spcBef>
                <a:spcPts val="1000"/>
              </a:spcBef>
              <a:spcAft>
                <a:spcPts val="0"/>
              </a:spcAft>
              <a:buClr>
                <a:schemeClr val="lt1"/>
              </a:buClr>
              <a:buSzPct val="25000"/>
              <a:buFont typeface="Arial"/>
              <a:buNone/>
            </a:pPr>
            <a:endParaRPr sz="1800" b="0" i="0" u="none" strike="noStrike" cap="none">
              <a:solidFill>
                <a:schemeClr val="dk1"/>
              </a:solidFill>
              <a:latin typeface="Trebuchet MS"/>
              <a:ea typeface="Trebuchet MS"/>
              <a:cs typeface="Trebuchet MS"/>
              <a:sym typeface="Trebuchet MS"/>
            </a:endParaRPr>
          </a:p>
          <a:p>
            <a:pPr marL="0" marR="0" lvl="0" indent="0" algn="l" rtl="0">
              <a:lnSpc>
                <a:spcPct val="90000"/>
              </a:lnSpc>
              <a:spcBef>
                <a:spcPts val="1000"/>
              </a:spcBef>
              <a:buClr>
                <a:schemeClr val="dk1"/>
              </a:buClr>
              <a:buSzPct val="25000"/>
              <a:buFont typeface="Arial"/>
              <a:buNone/>
            </a:pPr>
            <a:r>
              <a:rPr lang="en-CA" sz="1800" b="0" i="0" u="none" strike="noStrike" cap="none">
                <a:solidFill>
                  <a:schemeClr val="dk1"/>
                </a:solidFill>
                <a:latin typeface="Trebuchet MS"/>
                <a:ea typeface="Trebuchet MS"/>
                <a:cs typeface="Trebuchet MS"/>
                <a:sym typeface="Trebuchet MS"/>
              </a:rPr>
              <a:t>Pride and respect in volunteers' organizational commitment (2008)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474"/>
        <p:cNvGrpSpPr/>
        <p:nvPr/>
      </p:nvGrpSpPr>
      <p:grpSpPr>
        <a:xfrm>
          <a:off x="0" y="0"/>
          <a:ext cx="0" cy="0"/>
          <a:chOff x="0" y="0"/>
          <a:chExt cx="0" cy="0"/>
        </a:xfrm>
      </p:grpSpPr>
      <p:sp>
        <p:nvSpPr>
          <p:cNvPr id="475" name="Shape 475"/>
          <p:cNvSpPr txBox="1">
            <a:spLocks noGrp="1"/>
          </p:cNvSpPr>
          <p:nvPr>
            <p:ph type="title"/>
          </p:nvPr>
        </p:nvSpPr>
        <p:spPr>
          <a:xfrm>
            <a:off x="680322" y="2869894"/>
            <a:ext cx="9613800" cy="1090800"/>
          </a:xfrm>
          <a:prstGeom prst="rect">
            <a:avLst/>
          </a:prstGeom>
          <a:noFill/>
          <a:ln>
            <a:noFill/>
          </a:ln>
        </p:spPr>
        <p:txBody>
          <a:bodyPr lIns="91425" tIns="45700" rIns="91425" bIns="45700" anchor="ctr" anchorCtr="0">
            <a:noAutofit/>
          </a:bodyPr>
          <a:lstStyle/>
          <a:p>
            <a:pPr marL="0" marR="0" lvl="0" indent="0" algn="r"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Neighbourhood Watch</a:t>
            </a:r>
          </a:p>
        </p:txBody>
      </p:sp>
      <p:sp>
        <p:nvSpPr>
          <p:cNvPr id="476" name="Shape 476"/>
          <p:cNvSpPr txBox="1">
            <a:spLocks noGrp="1"/>
          </p:cNvSpPr>
          <p:nvPr>
            <p:ph type="body" idx="1"/>
          </p:nvPr>
        </p:nvSpPr>
        <p:spPr>
          <a:xfrm>
            <a:off x="93000" y="6468975"/>
            <a:ext cx="5660100" cy="355200"/>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chemeClr val="lt1"/>
              </a:buClr>
              <a:buSzPct val="25000"/>
              <a:buFont typeface="Arial"/>
              <a:buNone/>
            </a:pPr>
            <a:r>
              <a:rPr lang="en-CA" sz="900"/>
              <a:t>https://www.google.ca/search?q=neighbourhood+watch&amp;espv=2&amp;biw=2046&amp;bih=1107&amp;tbm=isch&amp;tbo=u&amp;source=univ&amp;sa=X&amp;ved=0ahUKEwj6tJ28kaHOAhUJzoMKHUo4DOgQsAQITQ&amp;dpr=0.9#imgrc=9B1DHK2dbUd22M%3A</a:t>
            </a:r>
          </a:p>
        </p:txBody>
      </p:sp>
      <p:pic>
        <p:nvPicPr>
          <p:cNvPr id="477" name="Shape 477"/>
          <p:cNvPicPr preferRelativeResize="0"/>
          <p:nvPr/>
        </p:nvPicPr>
        <p:blipFill>
          <a:blip r:embed="rId3">
            <a:alphaModFix/>
          </a:blip>
          <a:stretch>
            <a:fillRect/>
          </a:stretch>
        </p:blipFill>
        <p:spPr>
          <a:xfrm>
            <a:off x="408350" y="712424"/>
            <a:ext cx="5215050" cy="52576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482"/>
        <p:cNvGrpSpPr/>
        <p:nvPr/>
      </p:nvGrpSpPr>
      <p:grpSpPr>
        <a:xfrm>
          <a:off x="0" y="0"/>
          <a:ext cx="0" cy="0"/>
          <a:chOff x="0" y="0"/>
          <a:chExt cx="0" cy="0"/>
        </a:xfrm>
      </p:grpSpPr>
      <p:sp>
        <p:nvSpPr>
          <p:cNvPr id="483" name="Shape 483"/>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Neighbourhood Watch (cont.)</a:t>
            </a:r>
          </a:p>
        </p:txBody>
      </p:sp>
      <p:grpSp>
        <p:nvGrpSpPr>
          <p:cNvPr id="484" name="Shape 484"/>
          <p:cNvGrpSpPr/>
          <p:nvPr/>
        </p:nvGrpSpPr>
        <p:grpSpPr>
          <a:xfrm>
            <a:off x="681037" y="2338601"/>
            <a:ext cx="10796728" cy="3595258"/>
            <a:chOff x="0" y="1801"/>
            <a:chExt cx="10796728" cy="3595258"/>
          </a:xfrm>
        </p:grpSpPr>
        <p:sp>
          <p:nvSpPr>
            <p:cNvPr id="485" name="Shape 485"/>
            <p:cNvSpPr/>
            <p:nvPr/>
          </p:nvSpPr>
          <p:spPr>
            <a:xfrm rot="5400000">
              <a:off x="6995244" y="-3019988"/>
              <a:ext cx="693062" cy="6909906"/>
            </a:xfrm>
            <a:prstGeom prst="round2SameRect">
              <a:avLst>
                <a:gd name="adj1" fmla="val 16667"/>
                <a:gd name="adj2" fmla="val 0"/>
              </a:avLst>
            </a:prstGeom>
            <a:solidFill>
              <a:srgbClr val="F9DBC8">
                <a:alpha val="89803"/>
              </a:srgbClr>
            </a:solidFill>
            <a:ln w="12700" cap="flat" cmpd="sng">
              <a:solidFill>
                <a:srgbClr val="F9DBC8">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86" name="Shape 486"/>
            <p:cNvSpPr txBox="1"/>
            <p:nvPr/>
          </p:nvSpPr>
          <p:spPr>
            <a:xfrm>
              <a:off x="3886821" y="122266"/>
              <a:ext cx="6876073" cy="625397"/>
            </a:xfrm>
            <a:prstGeom prst="rect">
              <a:avLst/>
            </a:prstGeom>
            <a:solidFill>
              <a:srgbClr val="E69138"/>
            </a:solidFill>
            <a:ln>
              <a:noFill/>
            </a:ln>
          </p:spPr>
          <p:txBody>
            <a:bodyPr lIns="76200" tIns="38100" rIns="76200" bIns="38100" anchor="ctr" anchorCtr="0">
              <a:noAutofit/>
            </a:bodyPr>
            <a:lstStyle/>
            <a:p>
              <a:pPr marL="228600" marR="0" lvl="1" indent="-228600" algn="l" rtl="0">
                <a:lnSpc>
                  <a:spcPct val="90000"/>
                </a:lnSpc>
                <a:spcBef>
                  <a:spcPts val="0"/>
                </a:spcBef>
                <a:spcAft>
                  <a:spcPts val="0"/>
                </a:spcAft>
                <a:buClr>
                  <a:schemeClr val="lt1"/>
                </a:buClr>
                <a:buSzPct val="100000"/>
                <a:buFont typeface="Trebuchet MS"/>
                <a:buChar char="•"/>
              </a:pPr>
              <a:r>
                <a:rPr lang="en-CA" sz="2000" b="0" i="0" u="none" strike="noStrike" cap="none">
                  <a:solidFill>
                    <a:schemeClr val="lt1"/>
                  </a:solidFill>
                  <a:latin typeface="Trebuchet MS"/>
                  <a:ea typeface="Trebuchet MS"/>
                  <a:cs typeface="Trebuchet MS"/>
                  <a:sym typeface="Trebuchet MS"/>
                </a:rPr>
                <a:t>Deterrent effect on the perceptions and decision making of potential offenders</a:t>
              </a:r>
            </a:p>
          </p:txBody>
        </p:sp>
        <p:sp>
          <p:nvSpPr>
            <p:cNvPr id="487" name="Shape 487"/>
            <p:cNvSpPr/>
            <p:nvPr/>
          </p:nvSpPr>
          <p:spPr>
            <a:xfrm>
              <a:off x="0" y="1801"/>
              <a:ext cx="3886821" cy="866326"/>
            </a:xfrm>
            <a:prstGeom prst="roundRect">
              <a:avLst>
                <a:gd name="adj" fmla="val 16667"/>
              </a:avLst>
            </a:prstGeom>
            <a:solidFill>
              <a:srgbClr val="EF9413"/>
            </a:solidFill>
            <a:ln w="127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88" name="Shape 488"/>
            <p:cNvSpPr txBox="1"/>
            <p:nvPr/>
          </p:nvSpPr>
          <p:spPr>
            <a:xfrm>
              <a:off x="42291" y="44092"/>
              <a:ext cx="3802240" cy="781745"/>
            </a:xfrm>
            <a:prstGeom prst="rect">
              <a:avLst/>
            </a:prstGeom>
            <a:noFill/>
            <a:ln>
              <a:noFill/>
            </a:ln>
          </p:spPr>
          <p:txBody>
            <a:bodyPr lIns="64750" tIns="32375" rIns="64750" bIns="32375" anchor="ctr" anchorCtr="0">
              <a:noAutofit/>
            </a:bodyPr>
            <a:lstStyle/>
            <a:p>
              <a:pPr marL="0" marR="0" lvl="0" indent="0" algn="ctr" rtl="0">
                <a:lnSpc>
                  <a:spcPct val="90000"/>
                </a:lnSpc>
                <a:spcBef>
                  <a:spcPts val="0"/>
                </a:spcBef>
                <a:spcAft>
                  <a:spcPts val="0"/>
                </a:spcAft>
                <a:buSzPct val="25000"/>
                <a:buNone/>
              </a:pPr>
              <a:r>
                <a:rPr lang="en-CA" sz="1700">
                  <a:solidFill>
                    <a:schemeClr val="lt1"/>
                  </a:solidFill>
                  <a:latin typeface="Trebuchet MS"/>
                  <a:ea typeface="Trebuchet MS"/>
                  <a:cs typeface="Trebuchet MS"/>
                  <a:sym typeface="Trebuchet MS"/>
                </a:rPr>
                <a:t>Visible surveillance</a:t>
              </a:r>
            </a:p>
          </p:txBody>
        </p:sp>
        <p:sp>
          <p:nvSpPr>
            <p:cNvPr id="489" name="Shape 489"/>
            <p:cNvSpPr/>
            <p:nvPr/>
          </p:nvSpPr>
          <p:spPr>
            <a:xfrm rot="5400000">
              <a:off x="6995244" y="-2110343"/>
              <a:ext cx="693062" cy="6909906"/>
            </a:xfrm>
            <a:prstGeom prst="round2SameRect">
              <a:avLst>
                <a:gd name="adj1" fmla="val 16667"/>
                <a:gd name="adj2" fmla="val 0"/>
              </a:avLst>
            </a:prstGeom>
            <a:solidFill>
              <a:srgbClr val="F9DBC8">
                <a:alpha val="89803"/>
              </a:srgbClr>
            </a:solidFill>
            <a:ln w="12700" cap="flat" cmpd="sng">
              <a:solidFill>
                <a:srgbClr val="F9DBC8">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90" name="Shape 490"/>
            <p:cNvSpPr txBox="1"/>
            <p:nvPr/>
          </p:nvSpPr>
          <p:spPr>
            <a:xfrm>
              <a:off x="3886821" y="1031911"/>
              <a:ext cx="6876073" cy="625397"/>
            </a:xfrm>
            <a:prstGeom prst="rect">
              <a:avLst/>
            </a:prstGeom>
            <a:solidFill>
              <a:srgbClr val="E69138"/>
            </a:solidFill>
            <a:ln>
              <a:noFill/>
            </a:ln>
          </p:spPr>
          <p:txBody>
            <a:bodyPr lIns="76200" tIns="38100" rIns="76200" bIns="38100" anchor="ctr" anchorCtr="0">
              <a:noAutofit/>
            </a:bodyPr>
            <a:lstStyle/>
            <a:p>
              <a:pPr marL="228600" marR="0" lvl="1" indent="-228600" algn="l" rtl="0">
                <a:lnSpc>
                  <a:spcPct val="90000"/>
                </a:lnSpc>
                <a:spcBef>
                  <a:spcPts val="0"/>
                </a:spcBef>
                <a:spcAft>
                  <a:spcPts val="0"/>
                </a:spcAft>
                <a:buClr>
                  <a:schemeClr val="lt1"/>
                </a:buClr>
                <a:buSzPct val="100000"/>
                <a:buFont typeface="Trebuchet MS"/>
                <a:buChar char="•"/>
              </a:pPr>
              <a:r>
                <a:rPr lang="en-CA" sz="2000" b="0" i="0" u="none" strike="noStrike" cap="none">
                  <a:solidFill>
                    <a:schemeClr val="lt1"/>
                  </a:solidFill>
                  <a:latin typeface="Trebuchet MS"/>
                  <a:ea typeface="Trebuchet MS"/>
                  <a:cs typeface="Trebuchet MS"/>
                  <a:sym typeface="Trebuchet MS"/>
                </a:rPr>
                <a:t>Perceptions of potential offenders in terms of their likelihood of getting caught</a:t>
              </a:r>
            </a:p>
          </p:txBody>
        </p:sp>
        <p:sp>
          <p:nvSpPr>
            <p:cNvPr id="491" name="Shape 491"/>
            <p:cNvSpPr/>
            <p:nvPr/>
          </p:nvSpPr>
          <p:spPr>
            <a:xfrm>
              <a:off x="0" y="911445"/>
              <a:ext cx="3886821" cy="866326"/>
            </a:xfrm>
            <a:prstGeom prst="roundRect">
              <a:avLst>
                <a:gd name="adj" fmla="val 16667"/>
              </a:avLst>
            </a:prstGeom>
            <a:solidFill>
              <a:srgbClr val="EF9413"/>
            </a:solidFill>
            <a:ln w="127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92" name="Shape 492"/>
            <p:cNvSpPr txBox="1"/>
            <p:nvPr/>
          </p:nvSpPr>
          <p:spPr>
            <a:xfrm>
              <a:off x="42291" y="953736"/>
              <a:ext cx="3802240" cy="781745"/>
            </a:xfrm>
            <a:prstGeom prst="rect">
              <a:avLst/>
            </a:prstGeom>
            <a:noFill/>
            <a:ln>
              <a:noFill/>
            </a:ln>
          </p:spPr>
          <p:txBody>
            <a:bodyPr lIns="64750" tIns="32375" rIns="64750" bIns="32375" anchor="ctr" anchorCtr="0">
              <a:noAutofit/>
            </a:bodyPr>
            <a:lstStyle/>
            <a:p>
              <a:pPr marL="0" marR="0" lvl="0" indent="0" algn="ctr" rtl="0">
                <a:lnSpc>
                  <a:spcPct val="90000"/>
                </a:lnSpc>
                <a:spcBef>
                  <a:spcPts val="0"/>
                </a:spcBef>
                <a:spcAft>
                  <a:spcPts val="0"/>
                </a:spcAft>
                <a:buSzPct val="25000"/>
                <a:buNone/>
              </a:pPr>
              <a:r>
                <a:rPr lang="en-CA" sz="1700">
                  <a:solidFill>
                    <a:schemeClr val="lt1"/>
                  </a:solidFill>
                  <a:latin typeface="Trebuchet MS"/>
                  <a:ea typeface="Trebuchet MS"/>
                  <a:cs typeface="Trebuchet MS"/>
                  <a:sym typeface="Trebuchet MS"/>
                </a:rPr>
                <a:t>Creation of signs of occupancy</a:t>
              </a:r>
            </a:p>
          </p:txBody>
        </p:sp>
        <p:sp>
          <p:nvSpPr>
            <p:cNvPr id="493" name="Shape 493"/>
            <p:cNvSpPr/>
            <p:nvPr/>
          </p:nvSpPr>
          <p:spPr>
            <a:xfrm rot="5400000">
              <a:off x="6995244" y="-1200699"/>
              <a:ext cx="693062" cy="6909906"/>
            </a:xfrm>
            <a:prstGeom prst="round2SameRect">
              <a:avLst>
                <a:gd name="adj1" fmla="val 16667"/>
                <a:gd name="adj2" fmla="val 0"/>
              </a:avLst>
            </a:prstGeom>
            <a:solidFill>
              <a:srgbClr val="F9DBC8">
                <a:alpha val="89803"/>
              </a:srgbClr>
            </a:solidFill>
            <a:ln w="12700" cap="flat" cmpd="sng">
              <a:solidFill>
                <a:srgbClr val="F9DBC8">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94" name="Shape 494"/>
            <p:cNvSpPr txBox="1"/>
            <p:nvPr/>
          </p:nvSpPr>
          <p:spPr>
            <a:xfrm>
              <a:off x="3886821" y="1941555"/>
              <a:ext cx="6876073" cy="625397"/>
            </a:xfrm>
            <a:prstGeom prst="rect">
              <a:avLst/>
            </a:prstGeom>
            <a:solidFill>
              <a:srgbClr val="E69138"/>
            </a:solidFill>
            <a:ln>
              <a:noFill/>
            </a:ln>
          </p:spPr>
          <p:txBody>
            <a:bodyPr lIns="76200" tIns="38100" rIns="76200" bIns="38100" anchor="ctr" anchorCtr="0">
              <a:noAutofit/>
            </a:bodyPr>
            <a:lstStyle/>
            <a:p>
              <a:pPr marL="228600" marR="0" lvl="1" indent="-228600" algn="l" rtl="0">
                <a:lnSpc>
                  <a:spcPct val="90000"/>
                </a:lnSpc>
                <a:spcBef>
                  <a:spcPts val="0"/>
                </a:spcBef>
                <a:spcAft>
                  <a:spcPts val="0"/>
                </a:spcAft>
                <a:buClr>
                  <a:schemeClr val="lt1"/>
                </a:buClr>
                <a:buSzPct val="100000"/>
                <a:buFont typeface="Trebuchet MS"/>
                <a:buChar char="•"/>
              </a:pPr>
              <a:r>
                <a:rPr lang="en-CA" sz="2000" b="0" i="0" u="none" strike="noStrike" cap="none">
                  <a:solidFill>
                    <a:schemeClr val="lt1"/>
                  </a:solidFill>
                  <a:latin typeface="Trebuchet MS"/>
                  <a:ea typeface="Trebuchet MS"/>
                  <a:cs typeface="Trebuchet MS"/>
                  <a:sym typeface="Trebuchet MS"/>
                </a:rPr>
                <a:t>Generation of acceptable norms of behavior and by direct involvement of residents</a:t>
              </a:r>
            </a:p>
          </p:txBody>
        </p:sp>
        <p:sp>
          <p:nvSpPr>
            <p:cNvPr id="495" name="Shape 495"/>
            <p:cNvSpPr/>
            <p:nvPr/>
          </p:nvSpPr>
          <p:spPr>
            <a:xfrm>
              <a:off x="0" y="1821089"/>
              <a:ext cx="3886821" cy="866326"/>
            </a:xfrm>
            <a:prstGeom prst="roundRect">
              <a:avLst>
                <a:gd name="adj" fmla="val 16667"/>
              </a:avLst>
            </a:prstGeom>
            <a:solidFill>
              <a:srgbClr val="EF9413"/>
            </a:solidFill>
            <a:ln w="127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96" name="Shape 496"/>
            <p:cNvSpPr txBox="1"/>
            <p:nvPr/>
          </p:nvSpPr>
          <p:spPr>
            <a:xfrm>
              <a:off x="42291" y="1863380"/>
              <a:ext cx="3802240" cy="781745"/>
            </a:xfrm>
            <a:prstGeom prst="rect">
              <a:avLst/>
            </a:prstGeom>
            <a:noFill/>
            <a:ln>
              <a:noFill/>
            </a:ln>
          </p:spPr>
          <p:txBody>
            <a:bodyPr lIns="64750" tIns="32375" rIns="64750" bIns="32375" anchor="ctr" anchorCtr="0">
              <a:noAutofit/>
            </a:bodyPr>
            <a:lstStyle/>
            <a:p>
              <a:pPr marL="0" marR="0" lvl="0" indent="0" algn="ctr" rtl="0">
                <a:lnSpc>
                  <a:spcPct val="90000"/>
                </a:lnSpc>
                <a:spcBef>
                  <a:spcPts val="0"/>
                </a:spcBef>
                <a:spcAft>
                  <a:spcPts val="0"/>
                </a:spcAft>
                <a:buSzPct val="25000"/>
                <a:buNone/>
              </a:pPr>
              <a:r>
                <a:rPr lang="en-CA" sz="1700">
                  <a:solidFill>
                    <a:schemeClr val="lt1"/>
                  </a:solidFill>
                  <a:latin typeface="Trebuchet MS"/>
                  <a:ea typeface="Trebuchet MS"/>
                  <a:cs typeface="Trebuchet MS"/>
                  <a:sym typeface="Trebuchet MS"/>
                </a:rPr>
                <a:t>Enhance community cohesion</a:t>
              </a:r>
            </a:p>
          </p:txBody>
        </p:sp>
        <p:sp>
          <p:nvSpPr>
            <p:cNvPr id="497" name="Shape 497"/>
            <p:cNvSpPr/>
            <p:nvPr/>
          </p:nvSpPr>
          <p:spPr>
            <a:xfrm rot="5400000">
              <a:off x="6995244" y="-291055"/>
              <a:ext cx="693062" cy="6909906"/>
            </a:xfrm>
            <a:prstGeom prst="round2SameRect">
              <a:avLst>
                <a:gd name="adj1" fmla="val 16667"/>
                <a:gd name="adj2" fmla="val 0"/>
              </a:avLst>
            </a:prstGeom>
            <a:solidFill>
              <a:srgbClr val="F9DBC8">
                <a:alpha val="89803"/>
              </a:srgbClr>
            </a:solidFill>
            <a:ln w="12700" cap="flat" cmpd="sng">
              <a:solidFill>
                <a:srgbClr val="F9DBC8">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98" name="Shape 498"/>
            <p:cNvSpPr txBox="1"/>
            <p:nvPr/>
          </p:nvSpPr>
          <p:spPr>
            <a:xfrm>
              <a:off x="3886821" y="2851199"/>
              <a:ext cx="6876073" cy="625397"/>
            </a:xfrm>
            <a:prstGeom prst="rect">
              <a:avLst/>
            </a:prstGeom>
            <a:solidFill>
              <a:srgbClr val="E69138"/>
            </a:solidFill>
            <a:ln>
              <a:noFill/>
            </a:ln>
          </p:spPr>
          <p:txBody>
            <a:bodyPr lIns="76200" tIns="38100" rIns="76200" bIns="38100" anchor="ctr" anchorCtr="0">
              <a:noAutofit/>
            </a:bodyPr>
            <a:lstStyle/>
            <a:p>
              <a:pPr marL="228600" marR="0" lvl="1" indent="-228600" algn="l" rtl="0">
                <a:lnSpc>
                  <a:spcPct val="90000"/>
                </a:lnSpc>
                <a:spcBef>
                  <a:spcPts val="0"/>
                </a:spcBef>
                <a:spcAft>
                  <a:spcPts val="0"/>
                </a:spcAft>
                <a:buClr>
                  <a:schemeClr val="lt1"/>
                </a:buClr>
                <a:buSzPct val="100000"/>
                <a:buFont typeface="Trebuchet MS"/>
                <a:buChar char="•"/>
              </a:pPr>
              <a:r>
                <a:rPr lang="en-CA" sz="2000" b="0" i="0" u="none" strike="noStrike" cap="none">
                  <a:solidFill>
                    <a:schemeClr val="lt1"/>
                  </a:solidFill>
                  <a:latin typeface="Trebuchet MS"/>
                  <a:ea typeface="Trebuchet MS"/>
                  <a:cs typeface="Trebuchet MS"/>
                  <a:sym typeface="Trebuchet MS"/>
                </a:rPr>
                <a:t>Greater number of arrests and convictions</a:t>
              </a:r>
            </a:p>
          </p:txBody>
        </p:sp>
        <p:sp>
          <p:nvSpPr>
            <p:cNvPr id="499" name="Shape 499"/>
            <p:cNvSpPr/>
            <p:nvPr/>
          </p:nvSpPr>
          <p:spPr>
            <a:xfrm>
              <a:off x="0" y="2730733"/>
              <a:ext cx="3886821" cy="866326"/>
            </a:xfrm>
            <a:prstGeom prst="roundRect">
              <a:avLst>
                <a:gd name="adj" fmla="val 16667"/>
              </a:avLst>
            </a:prstGeom>
            <a:solidFill>
              <a:srgbClr val="EF9413"/>
            </a:solidFill>
            <a:ln w="127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00" name="Shape 500"/>
            <p:cNvSpPr txBox="1"/>
            <p:nvPr/>
          </p:nvSpPr>
          <p:spPr>
            <a:xfrm>
              <a:off x="42291" y="2773024"/>
              <a:ext cx="3802240" cy="781745"/>
            </a:xfrm>
            <a:prstGeom prst="rect">
              <a:avLst/>
            </a:prstGeom>
            <a:noFill/>
            <a:ln>
              <a:noFill/>
            </a:ln>
          </p:spPr>
          <p:txBody>
            <a:bodyPr lIns="64750" tIns="32375" rIns="64750" bIns="32375" anchor="ctr" anchorCtr="0">
              <a:noAutofit/>
            </a:bodyPr>
            <a:lstStyle/>
            <a:p>
              <a:pPr marL="0" marR="0" lvl="0" indent="0" algn="ctr" rtl="0">
                <a:lnSpc>
                  <a:spcPct val="90000"/>
                </a:lnSpc>
                <a:spcBef>
                  <a:spcPts val="0"/>
                </a:spcBef>
                <a:spcAft>
                  <a:spcPts val="0"/>
                </a:spcAft>
                <a:buSzPct val="25000"/>
                <a:buNone/>
              </a:pPr>
              <a:r>
                <a:rPr lang="en-CA" sz="1700">
                  <a:solidFill>
                    <a:schemeClr val="lt1"/>
                  </a:solidFill>
                  <a:latin typeface="Trebuchet MS"/>
                  <a:ea typeface="Trebuchet MS"/>
                  <a:cs typeface="Trebuchet MS"/>
                  <a:sym typeface="Trebuchet MS"/>
                </a:rPr>
                <a:t>Increase the flow of useful information from the public to the police</a:t>
              </a:r>
            </a:p>
          </p:txBody>
        </p:sp>
      </p:grpSp>
      <p:sp>
        <p:nvSpPr>
          <p:cNvPr id="501" name="Shape 501"/>
          <p:cNvSpPr/>
          <p:nvPr/>
        </p:nvSpPr>
        <p:spPr>
          <a:xfrm>
            <a:off x="340517" y="6257253"/>
            <a:ext cx="11477766" cy="362086"/>
          </a:xfrm>
          <a:prstGeom prst="rect">
            <a:avLst/>
          </a:prstGeom>
          <a:noFill/>
          <a:ln>
            <a:noFill/>
          </a:ln>
        </p:spPr>
        <p:txBody>
          <a:bodyPr lIns="91425" tIns="45700" rIns="91425" bIns="45700" anchor="t" anchorCtr="0">
            <a:noAutofit/>
          </a:bodyPr>
          <a:lstStyle/>
          <a:p>
            <a:pPr marL="0" marR="0" lvl="0" indent="0" algn="l" rtl="0">
              <a:lnSpc>
                <a:spcPct val="107000"/>
              </a:lnSpc>
              <a:spcBef>
                <a:spcPts val="0"/>
              </a:spcBef>
              <a:spcAft>
                <a:spcPts val="0"/>
              </a:spcAft>
              <a:buSzPct val="25000"/>
              <a:buNone/>
            </a:pPr>
            <a:r>
              <a:rPr lang="en-CA" sz="1800">
                <a:solidFill>
                  <a:schemeClr val="dk1"/>
                </a:solidFill>
                <a:latin typeface="Tahoma"/>
                <a:ea typeface="Tahoma"/>
                <a:cs typeface="Tahoma"/>
                <a:sym typeface="Tahoma"/>
              </a:rPr>
              <a:t>Does neighborhood watch reduce crime A systematic review and meta-analysis (2006)</a:t>
            </a:r>
          </a:p>
        </p:txBody>
      </p:sp>
      <p:pic>
        <p:nvPicPr>
          <p:cNvPr id="502" name="Shape 502"/>
          <p:cNvPicPr preferRelativeResize="0"/>
          <p:nvPr/>
        </p:nvPicPr>
        <p:blipFill>
          <a:blip r:embed="rId3">
            <a:alphaModFix/>
          </a:blip>
          <a:stretch>
            <a:fillRect/>
          </a:stretch>
        </p:blipFill>
        <p:spPr>
          <a:xfrm>
            <a:off x="10566550" y="557650"/>
            <a:ext cx="1625450" cy="16387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506"/>
        <p:cNvGrpSpPr/>
        <p:nvPr/>
      </p:nvGrpSpPr>
      <p:grpSpPr>
        <a:xfrm>
          <a:off x="0" y="0"/>
          <a:ext cx="0" cy="0"/>
          <a:chOff x="0" y="0"/>
          <a:chExt cx="0" cy="0"/>
        </a:xfrm>
      </p:grpSpPr>
      <p:sp>
        <p:nvSpPr>
          <p:cNvPr id="507" name="Shape 507"/>
          <p:cNvSpPr txBox="1">
            <a:spLocks noGrp="1"/>
          </p:cNvSpPr>
          <p:nvPr>
            <p:ph type="title"/>
          </p:nvPr>
        </p:nvSpPr>
        <p:spPr>
          <a:xfrm>
            <a:off x="680322" y="2869894"/>
            <a:ext cx="9613859" cy="1090787"/>
          </a:xfrm>
          <a:prstGeom prst="rect">
            <a:avLst/>
          </a:prstGeom>
          <a:noFill/>
          <a:ln>
            <a:noFill/>
          </a:ln>
        </p:spPr>
        <p:txBody>
          <a:bodyPr lIns="91425" tIns="45700" rIns="91425" bIns="45700" anchor="ctr" anchorCtr="0">
            <a:noAutofit/>
          </a:bodyPr>
          <a:lstStyle/>
          <a:p>
            <a:pPr marL="0" marR="0" lvl="0" indent="0" algn="r"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Surveillance</a:t>
            </a:r>
          </a:p>
        </p:txBody>
      </p:sp>
      <p:sp>
        <p:nvSpPr>
          <p:cNvPr id="508" name="Shape 508"/>
          <p:cNvSpPr txBox="1">
            <a:spLocks noGrp="1"/>
          </p:cNvSpPr>
          <p:nvPr>
            <p:ph type="body" idx="1"/>
          </p:nvPr>
        </p:nvSpPr>
        <p:spPr>
          <a:xfrm>
            <a:off x="112900" y="6075375"/>
            <a:ext cx="4798200" cy="643500"/>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chemeClr val="lt1"/>
              </a:buClr>
              <a:buSzPct val="25000"/>
              <a:buFont typeface="Arial"/>
              <a:buNone/>
            </a:pPr>
            <a:r>
              <a:rPr lang="en-CA" sz="800"/>
              <a:t>https://www.google.ca/search?q=surveillance+images&amp;espv=2&amp;biw=2046&amp;bih=1107&amp;tbm=isch&amp;tbo=u&amp;source=univ&amp;sa=X&amp;ved=0ahUKEwjFuaX-k6HOAhVk1oMKHSYtCOoQsAQIKg&amp;dpr=0.9#imgrc=MIdJjwUEMR1MEM%3A</a:t>
            </a:r>
          </a:p>
        </p:txBody>
      </p:sp>
      <p:pic>
        <p:nvPicPr>
          <p:cNvPr id="509" name="Shape 509"/>
          <p:cNvPicPr preferRelativeResize="0"/>
          <p:nvPr/>
        </p:nvPicPr>
        <p:blipFill>
          <a:blip r:embed="rId3">
            <a:alphaModFix/>
          </a:blip>
          <a:stretch>
            <a:fillRect/>
          </a:stretch>
        </p:blipFill>
        <p:spPr>
          <a:xfrm>
            <a:off x="0" y="299473"/>
            <a:ext cx="5687826" cy="56878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514"/>
        <p:cNvGrpSpPr/>
        <p:nvPr/>
      </p:nvGrpSpPr>
      <p:grpSpPr>
        <a:xfrm>
          <a:off x="0" y="0"/>
          <a:ext cx="0" cy="0"/>
          <a:chOff x="0" y="0"/>
          <a:chExt cx="0" cy="0"/>
        </a:xfrm>
      </p:grpSpPr>
      <p:sp>
        <p:nvSpPr>
          <p:cNvPr id="515" name="Shape 515"/>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Surveillance </a:t>
            </a:r>
          </a:p>
        </p:txBody>
      </p:sp>
      <p:sp>
        <p:nvSpPr>
          <p:cNvPr id="516" name="Shape 516"/>
          <p:cNvSpPr txBox="1">
            <a:spLocks noGrp="1"/>
          </p:cNvSpPr>
          <p:nvPr>
            <p:ph type="body" idx="1"/>
          </p:nvPr>
        </p:nvSpPr>
        <p:spPr>
          <a:xfrm>
            <a:off x="301724" y="2215162"/>
            <a:ext cx="6026100" cy="366690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Burglars avoid targets that are readily observed by neighbours</a:t>
            </a:r>
          </a:p>
          <a:p>
            <a:pPr marL="228600" marR="0" lvl="0" indent="-228600" algn="l" rtl="0">
              <a:lnSpc>
                <a:spcPct val="90000"/>
              </a:lnSpc>
              <a:spcBef>
                <a:spcPts val="100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Concealment opportunities for burglars</a:t>
            </a:r>
          </a:p>
          <a:p>
            <a:pPr marL="685800" marR="0" lvl="1" indent="-228600" algn="l" rtl="0">
              <a:lnSpc>
                <a:spcPct val="90000"/>
              </a:lnSpc>
              <a:spcBef>
                <a:spcPts val="500"/>
              </a:spcBef>
              <a:spcAft>
                <a:spcPts val="0"/>
              </a:spcAft>
              <a:buClr>
                <a:srgbClr val="000000"/>
              </a:buClr>
              <a:buSzPct val="100000"/>
              <a:buFont typeface="Arial"/>
              <a:buChar char="•"/>
            </a:pPr>
            <a:r>
              <a:rPr lang="en-CA" sz="2000" b="0" i="0" u="none" strike="noStrike" cap="none">
                <a:solidFill>
                  <a:srgbClr val="000000"/>
                </a:solidFill>
                <a:latin typeface="Trebuchet MS"/>
                <a:ea typeface="Trebuchet MS"/>
                <a:cs typeface="Trebuchet MS"/>
                <a:sym typeface="Trebuchet MS"/>
              </a:rPr>
              <a:t>Properties with low levels of lighting</a:t>
            </a:r>
          </a:p>
          <a:p>
            <a:pPr marL="685800" marR="0" lvl="1" indent="-228600" algn="l" rtl="0">
              <a:lnSpc>
                <a:spcPct val="90000"/>
              </a:lnSpc>
              <a:spcBef>
                <a:spcPts val="500"/>
              </a:spcBef>
              <a:spcAft>
                <a:spcPts val="0"/>
              </a:spcAft>
              <a:buClr>
                <a:srgbClr val="000000"/>
              </a:buClr>
              <a:buSzPct val="100000"/>
              <a:buFont typeface="Arial"/>
              <a:buChar char="•"/>
            </a:pPr>
            <a:r>
              <a:rPr lang="en-CA" sz="2000" b="0" i="0" u="none" strike="noStrike" cap="none">
                <a:solidFill>
                  <a:srgbClr val="000000"/>
                </a:solidFill>
                <a:latin typeface="Trebuchet MS"/>
                <a:ea typeface="Trebuchet MS"/>
                <a:cs typeface="Trebuchet MS"/>
                <a:sym typeface="Trebuchet MS"/>
              </a:rPr>
              <a:t>High walls and fences</a:t>
            </a:r>
          </a:p>
          <a:p>
            <a:pPr marL="685800" marR="0" lvl="1" indent="-228600" algn="l" rtl="0">
              <a:lnSpc>
                <a:spcPct val="90000"/>
              </a:lnSpc>
              <a:spcBef>
                <a:spcPts val="500"/>
              </a:spcBef>
              <a:spcAft>
                <a:spcPts val="0"/>
              </a:spcAft>
              <a:buClr>
                <a:srgbClr val="000000"/>
              </a:buClr>
              <a:buSzPct val="100000"/>
              <a:buFont typeface="Arial"/>
              <a:buChar char="•"/>
            </a:pPr>
            <a:r>
              <a:rPr lang="en-CA" sz="2000" b="0" i="0" u="none" strike="noStrike" cap="none">
                <a:solidFill>
                  <a:srgbClr val="000000"/>
                </a:solidFill>
                <a:latin typeface="Trebuchet MS"/>
                <a:ea typeface="Trebuchet MS"/>
                <a:cs typeface="Trebuchet MS"/>
                <a:sym typeface="Trebuchet MS"/>
              </a:rPr>
              <a:t>Thick foliage</a:t>
            </a:r>
          </a:p>
          <a:p>
            <a:pPr marL="228600" marR="0" lvl="0" indent="-228600" algn="l" rtl="0">
              <a:lnSpc>
                <a:spcPct val="90000"/>
              </a:lnSpc>
              <a:spcBef>
                <a:spcPts val="100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Linear integrated spaces </a:t>
            </a:r>
          </a:p>
          <a:p>
            <a:pPr lvl="0" rtl="0">
              <a:spcBef>
                <a:spcPts val="0"/>
              </a:spcBef>
              <a:buClr>
                <a:srgbClr val="000000"/>
              </a:buClr>
              <a:buSzPct val="133333"/>
              <a:buFont typeface="Arial"/>
              <a:buChar char="•"/>
            </a:pPr>
            <a:r>
              <a:rPr lang="en-CA">
                <a:solidFill>
                  <a:srgbClr val="000000"/>
                </a:solidFill>
              </a:rPr>
              <a:t>Examples: Suburban Vancouver, London, and Burnley, United Kingdom </a:t>
            </a:r>
          </a:p>
          <a:p>
            <a:pPr marL="0" marR="0" lvl="0" indent="0" algn="l" rtl="0">
              <a:lnSpc>
                <a:spcPct val="90000"/>
              </a:lnSpc>
              <a:spcBef>
                <a:spcPts val="1000"/>
              </a:spcBef>
              <a:buClr>
                <a:schemeClr val="dk1"/>
              </a:buClr>
              <a:buSzPct val="25000"/>
              <a:buFont typeface="Arial"/>
              <a:buNone/>
            </a:pPr>
            <a:endParaRPr sz="800">
              <a:solidFill>
                <a:schemeClr val="dk1"/>
              </a:solidFill>
            </a:endParaRPr>
          </a:p>
        </p:txBody>
      </p:sp>
      <p:pic>
        <p:nvPicPr>
          <p:cNvPr id="517" name="Shape 517"/>
          <p:cNvPicPr preferRelativeResize="0"/>
          <p:nvPr/>
        </p:nvPicPr>
        <p:blipFill>
          <a:blip r:embed="rId3">
            <a:alphaModFix/>
          </a:blip>
          <a:stretch>
            <a:fillRect/>
          </a:stretch>
        </p:blipFill>
        <p:spPr>
          <a:xfrm>
            <a:off x="6813125" y="2866525"/>
            <a:ext cx="4940749" cy="3439799"/>
          </a:xfrm>
          <a:prstGeom prst="rect">
            <a:avLst/>
          </a:prstGeom>
          <a:noFill/>
          <a:ln>
            <a:noFill/>
          </a:ln>
        </p:spPr>
      </p:pic>
      <p:sp>
        <p:nvSpPr>
          <p:cNvPr id="518" name="Shape 518"/>
          <p:cNvSpPr txBox="1"/>
          <p:nvPr/>
        </p:nvSpPr>
        <p:spPr>
          <a:xfrm>
            <a:off x="129875" y="6263050"/>
            <a:ext cx="11844600" cy="648900"/>
          </a:xfrm>
          <a:prstGeom prst="rect">
            <a:avLst/>
          </a:prstGeom>
          <a:noFill/>
          <a:ln>
            <a:noFill/>
          </a:ln>
        </p:spPr>
        <p:txBody>
          <a:bodyPr lIns="91425" tIns="91425" rIns="91425" bIns="91425" anchor="t" anchorCtr="0">
            <a:noAutofit/>
          </a:bodyPr>
          <a:lstStyle/>
          <a:p>
            <a:pPr lvl="0" rtl="0">
              <a:lnSpc>
                <a:spcPct val="90000"/>
              </a:lnSpc>
              <a:spcBef>
                <a:spcPts val="1000"/>
              </a:spcBef>
              <a:buNone/>
            </a:pPr>
            <a:r>
              <a:rPr lang="en-CA" sz="800">
                <a:solidFill>
                  <a:schemeClr val="dk1"/>
                </a:solidFill>
                <a:latin typeface="Trebuchet MS"/>
                <a:ea typeface="Trebuchet MS"/>
                <a:cs typeface="Trebuchet MS"/>
                <a:sym typeface="Trebuchet MS"/>
              </a:rPr>
              <a:t>Preventing auto theft in suburban Vancouver commuter lots: effects of a bike patrol (1996) --- Understanding Car Parks, Crime and CCTV: Evaluation Lessons from Safer Cities (1993) ---- An Evaluation of Secured by Design Housing Schemes Throughout the West Yorkshire Area (1999) ---- Burglary of Single-Family Houses (2002) ---- A place for every crime and every crime in its place: an alternative perspective on crime displacement (1992)--- https://www.google.ca/search?q=linear+integrated+neighbourhood+pics&amp;espv=2&amp;biw=2046&amp;bih=1107&amp;source=lnms&amp;tbm=isch&amp;sa=X&amp;ved=0ahUKEwil1r25-KPOAhUj44MKHYzUC34Q_AUIBigB&amp;dpr=0.9#imgrc=qTeSDtmPLIjPPM%3A</a:t>
            </a:r>
          </a:p>
          <a:p>
            <a:pPr lvl="0">
              <a:spcBef>
                <a:spcPts val="0"/>
              </a:spcBef>
              <a:buNone/>
            </a:pPr>
            <a:endParaRPr/>
          </a:p>
        </p:txBody>
      </p:sp>
      <p:pic>
        <p:nvPicPr>
          <p:cNvPr id="519" name="Shape 519"/>
          <p:cNvPicPr preferRelativeResize="0"/>
          <p:nvPr/>
        </p:nvPicPr>
        <p:blipFill>
          <a:blip r:embed="rId4">
            <a:alphaModFix/>
          </a:blip>
          <a:stretch>
            <a:fillRect/>
          </a:stretch>
        </p:blipFill>
        <p:spPr>
          <a:xfrm>
            <a:off x="10751400" y="682174"/>
            <a:ext cx="1223073" cy="122304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23"/>
        <p:cNvGrpSpPr/>
        <p:nvPr/>
      </p:nvGrpSpPr>
      <p:grpSpPr>
        <a:xfrm>
          <a:off x="0" y="0"/>
          <a:ext cx="0" cy="0"/>
          <a:chOff x="0" y="0"/>
          <a:chExt cx="0" cy="0"/>
        </a:xfrm>
      </p:grpSpPr>
      <p:sp>
        <p:nvSpPr>
          <p:cNvPr id="524" name="Shape 524"/>
          <p:cNvSpPr txBox="1">
            <a:spLocks noGrp="1"/>
          </p:cNvSpPr>
          <p:nvPr>
            <p:ph type="title"/>
          </p:nvPr>
        </p:nvSpPr>
        <p:spPr>
          <a:xfrm>
            <a:off x="680322" y="2869894"/>
            <a:ext cx="9613859" cy="1090787"/>
          </a:xfrm>
          <a:prstGeom prst="rect">
            <a:avLst/>
          </a:prstGeom>
          <a:noFill/>
          <a:ln>
            <a:noFill/>
          </a:ln>
        </p:spPr>
        <p:txBody>
          <a:bodyPr lIns="91425" tIns="45700" rIns="91425" bIns="45700" anchor="ctr" anchorCtr="0">
            <a:noAutofit/>
          </a:bodyPr>
          <a:lstStyle/>
          <a:p>
            <a:pPr marL="0" marR="0" lvl="0" indent="0" algn="r"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Lighting</a:t>
            </a:r>
          </a:p>
        </p:txBody>
      </p:sp>
      <p:sp>
        <p:nvSpPr>
          <p:cNvPr id="525" name="Shape 525"/>
          <p:cNvSpPr txBox="1">
            <a:spLocks noGrp="1"/>
          </p:cNvSpPr>
          <p:nvPr>
            <p:ph type="body" idx="1"/>
          </p:nvPr>
        </p:nvSpPr>
        <p:spPr>
          <a:xfrm>
            <a:off x="103100" y="6012725"/>
            <a:ext cx="5453700" cy="688800"/>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chemeClr val="lt1"/>
              </a:buClr>
              <a:buSzPct val="25000"/>
              <a:buFont typeface="Arial"/>
              <a:buNone/>
            </a:pPr>
            <a:r>
              <a:rPr lang="en-CA" sz="900"/>
              <a:t>https://www.google.ca/search?q=surveillance+images&amp;espv=2&amp;biw=2046&amp;bih=1107&amp;tbm=isch&amp;tbo=u&amp;source=univ&amp;sa=X&amp;ved=0ahUKEwjFuaX-k6HOAhVk1oMKHSYtCOoQsAQIKg&amp;dpr=0.9#tbm=isch&amp;q=survelnce+lights+images&amp;imgrc=SyfLXnWbVPegFM%3A</a:t>
            </a:r>
          </a:p>
        </p:txBody>
      </p:sp>
      <p:pic>
        <p:nvPicPr>
          <p:cNvPr id="526" name="Shape 526"/>
          <p:cNvPicPr preferRelativeResize="0"/>
          <p:nvPr/>
        </p:nvPicPr>
        <p:blipFill>
          <a:blip r:embed="rId3">
            <a:alphaModFix/>
          </a:blip>
          <a:stretch>
            <a:fillRect/>
          </a:stretch>
        </p:blipFill>
        <p:spPr>
          <a:xfrm>
            <a:off x="787925" y="461450"/>
            <a:ext cx="7263475" cy="5447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31"/>
        <p:cNvGrpSpPr/>
        <p:nvPr/>
      </p:nvGrpSpPr>
      <p:grpSpPr>
        <a:xfrm>
          <a:off x="0" y="0"/>
          <a:ext cx="0" cy="0"/>
          <a:chOff x="0" y="0"/>
          <a:chExt cx="0" cy="0"/>
        </a:xfrm>
      </p:grpSpPr>
      <p:sp>
        <p:nvSpPr>
          <p:cNvPr id="532" name="Shape 532"/>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Lighting</a:t>
            </a:r>
          </a:p>
        </p:txBody>
      </p:sp>
      <p:sp>
        <p:nvSpPr>
          <p:cNvPr id="533" name="Shape 533"/>
          <p:cNvSpPr txBox="1">
            <a:spLocks noGrp="1"/>
          </p:cNvSpPr>
          <p:nvPr>
            <p:ph type="body" idx="1"/>
          </p:nvPr>
        </p:nvSpPr>
        <p:spPr>
          <a:xfrm>
            <a:off x="680320" y="2336872"/>
            <a:ext cx="9613861" cy="4521126"/>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Two theories on why improved street lighting may cause reduction in crime</a:t>
            </a:r>
          </a:p>
          <a:p>
            <a:pPr marL="0" marR="0" lvl="0" indent="0" algn="l" rtl="0">
              <a:lnSpc>
                <a:spcPct val="90000"/>
              </a:lnSpc>
              <a:spcBef>
                <a:spcPts val="1000"/>
              </a:spcBef>
              <a:spcAft>
                <a:spcPts val="0"/>
              </a:spcAft>
              <a:buClr>
                <a:schemeClr val="lt1"/>
              </a:buClr>
              <a:buSzPct val="25000"/>
              <a:buFont typeface="Arial"/>
              <a:buNone/>
            </a:pPr>
            <a:endParaRPr sz="2000" b="1" i="0" u="none" strike="noStrike" cap="none">
              <a:solidFill>
                <a:schemeClr val="dk1"/>
              </a:solidFill>
              <a:latin typeface="Trebuchet MS"/>
              <a:ea typeface="Trebuchet MS"/>
              <a:cs typeface="Trebuchet MS"/>
              <a:sym typeface="Trebuchet MS"/>
            </a:endParaRPr>
          </a:p>
          <a:p>
            <a:pPr marL="0" marR="0" lvl="0" indent="0" algn="l" rtl="0">
              <a:lnSpc>
                <a:spcPct val="90000"/>
              </a:lnSpc>
              <a:spcBef>
                <a:spcPts val="1000"/>
              </a:spcBef>
              <a:spcAft>
                <a:spcPts val="0"/>
              </a:spcAft>
              <a:buClr>
                <a:schemeClr val="lt1"/>
              </a:buClr>
              <a:buSzPct val="25000"/>
              <a:buFont typeface="Arial"/>
              <a:buNone/>
            </a:pPr>
            <a:endParaRPr sz="2000" b="1" i="0" u="none" strike="noStrike" cap="none">
              <a:solidFill>
                <a:schemeClr val="dk1"/>
              </a:solidFill>
              <a:latin typeface="Trebuchet MS"/>
              <a:ea typeface="Trebuchet MS"/>
              <a:cs typeface="Trebuchet MS"/>
              <a:sym typeface="Trebuchet MS"/>
            </a:endParaRPr>
          </a:p>
          <a:p>
            <a:pPr marL="0" marR="0" lvl="0" indent="0" algn="l" rtl="0">
              <a:lnSpc>
                <a:spcPct val="90000"/>
              </a:lnSpc>
              <a:spcBef>
                <a:spcPts val="1000"/>
              </a:spcBef>
              <a:spcAft>
                <a:spcPts val="0"/>
              </a:spcAft>
              <a:buClr>
                <a:schemeClr val="lt1"/>
              </a:buClr>
              <a:buSzPct val="25000"/>
              <a:buFont typeface="Arial"/>
              <a:buNone/>
            </a:pPr>
            <a:endParaRPr sz="2000" b="1" i="0" u="none" strike="noStrike" cap="none">
              <a:solidFill>
                <a:schemeClr val="dk1"/>
              </a:solidFill>
              <a:latin typeface="Trebuchet MS"/>
              <a:ea typeface="Trebuchet MS"/>
              <a:cs typeface="Trebuchet MS"/>
              <a:sym typeface="Trebuchet MS"/>
            </a:endParaRPr>
          </a:p>
          <a:p>
            <a:pPr marL="0" marR="0" lvl="0" indent="0" algn="l" rtl="0">
              <a:lnSpc>
                <a:spcPct val="90000"/>
              </a:lnSpc>
              <a:spcBef>
                <a:spcPts val="1000"/>
              </a:spcBef>
              <a:spcAft>
                <a:spcPts val="0"/>
              </a:spcAft>
              <a:buClr>
                <a:schemeClr val="lt1"/>
              </a:buClr>
              <a:buSzPct val="25000"/>
              <a:buFont typeface="Arial"/>
              <a:buNone/>
            </a:pPr>
            <a:endParaRPr sz="2000" b="1" i="0" u="none" strike="noStrike" cap="none">
              <a:solidFill>
                <a:schemeClr val="dk1"/>
              </a:solidFill>
              <a:latin typeface="Trebuchet MS"/>
              <a:ea typeface="Trebuchet MS"/>
              <a:cs typeface="Trebuchet MS"/>
              <a:sym typeface="Trebuchet MS"/>
            </a:endParaRPr>
          </a:p>
          <a:p>
            <a:pPr marL="0" marR="0" lvl="0" indent="0" algn="l" rtl="0">
              <a:lnSpc>
                <a:spcPct val="90000"/>
              </a:lnSpc>
              <a:spcBef>
                <a:spcPts val="1000"/>
              </a:spcBef>
              <a:spcAft>
                <a:spcPts val="0"/>
              </a:spcAft>
              <a:buClr>
                <a:schemeClr val="lt1"/>
              </a:buClr>
              <a:buSzPct val="25000"/>
              <a:buFont typeface="Arial"/>
              <a:buNone/>
            </a:pPr>
            <a:endParaRPr sz="2000" b="1" i="0" u="none" strike="noStrike" cap="none">
              <a:solidFill>
                <a:schemeClr val="dk1"/>
              </a:solidFill>
              <a:latin typeface="Trebuchet MS"/>
              <a:ea typeface="Trebuchet MS"/>
              <a:cs typeface="Trebuchet MS"/>
              <a:sym typeface="Trebuchet MS"/>
            </a:endParaRPr>
          </a:p>
          <a:p>
            <a:pPr marL="0" marR="0" lvl="0" indent="0" algn="l" rtl="0">
              <a:lnSpc>
                <a:spcPct val="90000"/>
              </a:lnSpc>
              <a:spcBef>
                <a:spcPts val="1000"/>
              </a:spcBef>
              <a:spcAft>
                <a:spcPts val="0"/>
              </a:spcAft>
              <a:buClr>
                <a:schemeClr val="lt1"/>
              </a:buClr>
              <a:buSzPct val="25000"/>
              <a:buFont typeface="Arial"/>
              <a:buNone/>
            </a:pPr>
            <a:endParaRPr sz="2000" b="1" i="0" u="none" strike="noStrike" cap="none">
              <a:solidFill>
                <a:schemeClr val="dk1"/>
              </a:solidFill>
              <a:latin typeface="Trebuchet MS"/>
              <a:ea typeface="Trebuchet MS"/>
              <a:cs typeface="Trebuchet MS"/>
              <a:sym typeface="Trebuchet MS"/>
            </a:endParaRPr>
          </a:p>
          <a:p>
            <a:pPr marL="0" marR="0" lvl="0" indent="0" algn="l" rtl="0">
              <a:lnSpc>
                <a:spcPct val="90000"/>
              </a:lnSpc>
              <a:spcBef>
                <a:spcPts val="1000"/>
              </a:spcBef>
              <a:spcAft>
                <a:spcPts val="0"/>
              </a:spcAft>
              <a:buClr>
                <a:schemeClr val="lt1"/>
              </a:buClr>
              <a:buSzPct val="25000"/>
              <a:buFont typeface="Arial"/>
              <a:buNone/>
            </a:pPr>
            <a:endParaRPr sz="2000" b="1" i="0" u="none" strike="noStrike" cap="none">
              <a:solidFill>
                <a:schemeClr val="dk1"/>
              </a:solidFill>
              <a:latin typeface="Trebuchet MS"/>
              <a:ea typeface="Trebuchet MS"/>
              <a:cs typeface="Trebuchet MS"/>
              <a:sym typeface="Trebuchet MS"/>
            </a:endParaRPr>
          </a:p>
          <a:p>
            <a:pPr marL="0" marR="0" lvl="0" indent="0" algn="l" rtl="0">
              <a:lnSpc>
                <a:spcPct val="90000"/>
              </a:lnSpc>
              <a:spcBef>
                <a:spcPts val="1000"/>
              </a:spcBef>
              <a:spcAft>
                <a:spcPts val="0"/>
              </a:spcAft>
              <a:buClr>
                <a:schemeClr val="lt1"/>
              </a:buClr>
              <a:buSzPct val="25000"/>
              <a:buFont typeface="Arial"/>
              <a:buNone/>
            </a:pPr>
            <a:endParaRPr sz="2000" b="1" i="0" u="none" strike="noStrike" cap="none">
              <a:solidFill>
                <a:schemeClr val="dk1"/>
              </a:solidFill>
              <a:latin typeface="Trebuchet MS"/>
              <a:ea typeface="Trebuchet MS"/>
              <a:cs typeface="Trebuchet MS"/>
              <a:sym typeface="Trebuchet MS"/>
            </a:endParaRPr>
          </a:p>
          <a:p>
            <a:pPr marL="0" marR="0" lvl="0" indent="0" algn="l" rtl="0">
              <a:lnSpc>
                <a:spcPct val="90000"/>
              </a:lnSpc>
              <a:spcBef>
                <a:spcPts val="1000"/>
              </a:spcBef>
              <a:buClr>
                <a:schemeClr val="dk1"/>
              </a:buClr>
              <a:buSzPct val="25000"/>
              <a:buFont typeface="Arial"/>
              <a:buNone/>
            </a:pPr>
            <a:r>
              <a:rPr lang="en-CA" sz="1800" b="0" i="0" u="none" strike="noStrike" cap="none">
                <a:solidFill>
                  <a:schemeClr val="dk1"/>
                </a:solidFill>
                <a:latin typeface="Trebuchet MS"/>
                <a:ea typeface="Trebuchet MS"/>
                <a:cs typeface="Trebuchet MS"/>
                <a:sym typeface="Trebuchet MS"/>
              </a:rPr>
              <a:t>Effects of improved street lighting on crime a systematic review (2002)</a:t>
            </a:r>
          </a:p>
        </p:txBody>
      </p:sp>
      <p:grpSp>
        <p:nvGrpSpPr>
          <p:cNvPr id="534" name="Shape 534"/>
          <p:cNvGrpSpPr/>
          <p:nvPr/>
        </p:nvGrpSpPr>
        <p:grpSpPr>
          <a:xfrm>
            <a:off x="1582961" y="2795928"/>
            <a:ext cx="9007530" cy="3603012"/>
            <a:chOff x="1427334" y="0"/>
            <a:chExt cx="9007530" cy="3603012"/>
          </a:xfrm>
        </p:grpSpPr>
        <p:sp>
          <p:nvSpPr>
            <p:cNvPr id="535" name="Shape 535"/>
            <p:cNvSpPr/>
            <p:nvPr/>
          </p:nvSpPr>
          <p:spPr>
            <a:xfrm>
              <a:off x="1427334" y="0"/>
              <a:ext cx="9007530" cy="3603012"/>
            </a:xfrm>
            <a:custGeom>
              <a:avLst/>
              <a:gdLst/>
              <a:ahLst/>
              <a:cxnLst/>
              <a:rect l="0" t="0" r="0" b="0"/>
              <a:pathLst>
                <a:path w="120000" h="120000" extrusionOk="0">
                  <a:moveTo>
                    <a:pt x="0" y="49999"/>
                  </a:moveTo>
                  <a:lnTo>
                    <a:pt x="24000" y="0"/>
                  </a:lnTo>
                  <a:lnTo>
                    <a:pt x="24000" y="19999"/>
                  </a:lnTo>
                  <a:lnTo>
                    <a:pt x="60000" y="19999"/>
                  </a:lnTo>
                  <a:lnTo>
                    <a:pt x="60000" y="19999"/>
                  </a:lnTo>
                  <a:cubicBezTo>
                    <a:pt x="62071" y="19999"/>
                    <a:pt x="63750" y="22238"/>
                    <a:pt x="63750" y="24999"/>
                  </a:cubicBezTo>
                  <a:cubicBezTo>
                    <a:pt x="63750" y="27761"/>
                    <a:pt x="62071" y="29999"/>
                    <a:pt x="60000" y="30000"/>
                  </a:cubicBezTo>
                  <a:cubicBezTo>
                    <a:pt x="57928" y="30000"/>
                    <a:pt x="56250" y="32238"/>
                    <a:pt x="56250" y="35000"/>
                  </a:cubicBezTo>
                  <a:cubicBezTo>
                    <a:pt x="56250" y="37761"/>
                    <a:pt x="57928" y="40000"/>
                    <a:pt x="60000" y="40000"/>
                  </a:cubicBezTo>
                  <a:lnTo>
                    <a:pt x="96000" y="40000"/>
                  </a:lnTo>
                  <a:lnTo>
                    <a:pt x="96000" y="20000"/>
                  </a:lnTo>
                  <a:lnTo>
                    <a:pt x="120000" y="70000"/>
                  </a:lnTo>
                  <a:lnTo>
                    <a:pt x="96000" y="120000"/>
                  </a:lnTo>
                  <a:lnTo>
                    <a:pt x="96000" y="100000"/>
                  </a:lnTo>
                  <a:lnTo>
                    <a:pt x="60000" y="100000"/>
                  </a:lnTo>
                  <a:cubicBezTo>
                    <a:pt x="57928" y="100000"/>
                    <a:pt x="56250" y="97761"/>
                    <a:pt x="56250" y="95000"/>
                  </a:cubicBezTo>
                  <a:lnTo>
                    <a:pt x="56250" y="79999"/>
                  </a:lnTo>
                  <a:lnTo>
                    <a:pt x="24000" y="79999"/>
                  </a:lnTo>
                  <a:lnTo>
                    <a:pt x="24000" y="99999"/>
                  </a:lnTo>
                  <a:close/>
                </a:path>
                <a:path w="120000" h="120000" fill="darkenLess" extrusionOk="0">
                  <a:moveTo>
                    <a:pt x="63750" y="24999"/>
                  </a:moveTo>
                  <a:cubicBezTo>
                    <a:pt x="63750" y="27761"/>
                    <a:pt x="62071" y="30000"/>
                    <a:pt x="60000" y="30000"/>
                  </a:cubicBezTo>
                  <a:cubicBezTo>
                    <a:pt x="57928" y="30000"/>
                    <a:pt x="56250" y="32238"/>
                    <a:pt x="56250" y="35000"/>
                  </a:cubicBezTo>
                  <a:cubicBezTo>
                    <a:pt x="56250" y="37761"/>
                    <a:pt x="57928" y="40000"/>
                    <a:pt x="60000" y="40000"/>
                  </a:cubicBezTo>
                  <a:lnTo>
                    <a:pt x="63750" y="40000"/>
                  </a:lnTo>
                  <a:close/>
                </a:path>
                <a:path w="120000" h="120000" fill="none" extrusionOk="0">
                  <a:moveTo>
                    <a:pt x="0" y="49999"/>
                  </a:moveTo>
                  <a:lnTo>
                    <a:pt x="24000" y="0"/>
                  </a:lnTo>
                  <a:lnTo>
                    <a:pt x="24000" y="19999"/>
                  </a:lnTo>
                  <a:lnTo>
                    <a:pt x="60000" y="19999"/>
                  </a:lnTo>
                  <a:lnTo>
                    <a:pt x="60000" y="19999"/>
                  </a:lnTo>
                  <a:cubicBezTo>
                    <a:pt x="62071" y="19999"/>
                    <a:pt x="63750" y="22238"/>
                    <a:pt x="63750" y="24999"/>
                  </a:cubicBezTo>
                  <a:cubicBezTo>
                    <a:pt x="63750" y="27761"/>
                    <a:pt x="62071" y="29999"/>
                    <a:pt x="60000" y="30000"/>
                  </a:cubicBezTo>
                  <a:cubicBezTo>
                    <a:pt x="57928" y="30000"/>
                    <a:pt x="56250" y="32238"/>
                    <a:pt x="56250" y="35000"/>
                  </a:cubicBezTo>
                  <a:cubicBezTo>
                    <a:pt x="56250" y="37761"/>
                    <a:pt x="57928" y="40000"/>
                    <a:pt x="60000" y="40000"/>
                  </a:cubicBezTo>
                  <a:lnTo>
                    <a:pt x="96000" y="40000"/>
                  </a:lnTo>
                  <a:lnTo>
                    <a:pt x="96000" y="20000"/>
                  </a:lnTo>
                  <a:lnTo>
                    <a:pt x="120000" y="70000"/>
                  </a:lnTo>
                  <a:lnTo>
                    <a:pt x="96000" y="120000"/>
                  </a:lnTo>
                  <a:lnTo>
                    <a:pt x="96000" y="100000"/>
                  </a:lnTo>
                  <a:lnTo>
                    <a:pt x="60000" y="100000"/>
                  </a:lnTo>
                  <a:cubicBezTo>
                    <a:pt x="57928" y="100000"/>
                    <a:pt x="56250" y="97761"/>
                    <a:pt x="56250" y="95000"/>
                  </a:cubicBezTo>
                  <a:lnTo>
                    <a:pt x="56250" y="79999"/>
                  </a:lnTo>
                  <a:lnTo>
                    <a:pt x="24000" y="79999"/>
                  </a:lnTo>
                  <a:lnTo>
                    <a:pt x="24000" y="99999"/>
                  </a:lnTo>
                  <a:close/>
                  <a:moveTo>
                    <a:pt x="63750" y="24999"/>
                  </a:moveTo>
                  <a:lnTo>
                    <a:pt x="63750" y="40000"/>
                  </a:lnTo>
                  <a:moveTo>
                    <a:pt x="56250" y="35000"/>
                  </a:moveTo>
                  <a:lnTo>
                    <a:pt x="56250" y="79999"/>
                  </a:lnTo>
                </a:path>
              </a:pathLst>
            </a:custGeom>
            <a:solidFill>
              <a:srgbClr val="EF9413"/>
            </a:solidFill>
            <a:ln w="127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6" name="Shape 536"/>
            <p:cNvSpPr/>
            <p:nvPr/>
          </p:nvSpPr>
          <p:spPr>
            <a:xfrm>
              <a:off x="2508239" y="630527"/>
              <a:ext cx="2972483" cy="1765475"/>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37" name="Shape 537"/>
            <p:cNvSpPr txBox="1"/>
            <p:nvPr/>
          </p:nvSpPr>
          <p:spPr>
            <a:xfrm>
              <a:off x="2508239" y="630527"/>
              <a:ext cx="2972483" cy="1765475"/>
            </a:xfrm>
            <a:prstGeom prst="rect">
              <a:avLst/>
            </a:prstGeom>
            <a:noFill/>
            <a:ln>
              <a:noFill/>
            </a:ln>
          </p:spPr>
          <p:txBody>
            <a:bodyPr lIns="0" tIns="64000" rIns="0" bIns="68575" anchor="ctr" anchorCtr="0">
              <a:noAutofit/>
            </a:bodyPr>
            <a:lstStyle/>
            <a:p>
              <a:pPr marL="0" marR="0" lvl="0" indent="0" algn="l" rtl="0">
                <a:lnSpc>
                  <a:spcPct val="90000"/>
                </a:lnSpc>
                <a:spcBef>
                  <a:spcPts val="0"/>
                </a:spcBef>
                <a:spcAft>
                  <a:spcPts val="0"/>
                </a:spcAft>
                <a:buSzPct val="25000"/>
                <a:buNone/>
              </a:pPr>
              <a:r>
                <a:rPr lang="en-CA" sz="1800">
                  <a:solidFill>
                    <a:schemeClr val="lt1"/>
                  </a:solidFill>
                  <a:latin typeface="Trebuchet MS"/>
                  <a:ea typeface="Trebuchet MS"/>
                  <a:cs typeface="Trebuchet MS"/>
                  <a:sym typeface="Trebuchet MS"/>
                </a:rPr>
                <a:t>Increased surveillance of potential offenders</a:t>
              </a:r>
            </a:p>
            <a:p>
              <a:pPr marL="114300" marR="0" lvl="1" indent="-114300" algn="l" rtl="0">
                <a:lnSpc>
                  <a:spcPct val="90000"/>
                </a:lnSpc>
                <a:spcBef>
                  <a:spcPts val="630"/>
                </a:spcBef>
                <a:spcAft>
                  <a:spcPts val="0"/>
                </a:spcAft>
                <a:buClr>
                  <a:schemeClr val="lt1"/>
                </a:buClr>
                <a:buSzPct val="100000"/>
                <a:buFont typeface="Trebuchet MS"/>
                <a:buChar char="•"/>
              </a:pPr>
              <a:r>
                <a:rPr lang="en-CA" sz="1400" b="0" i="0" u="none" strike="noStrike" cap="none">
                  <a:solidFill>
                    <a:schemeClr val="lt1"/>
                  </a:solidFill>
                  <a:latin typeface="Trebuchet MS"/>
                  <a:ea typeface="Trebuchet MS"/>
                  <a:cs typeface="Trebuchet MS"/>
                  <a:sym typeface="Trebuchet MS"/>
                </a:rPr>
                <a:t>improving visibility and by increasing the number of people on the street</a:t>
              </a:r>
            </a:p>
            <a:p>
              <a:pPr marL="114300" marR="0" lvl="1" indent="-114300" algn="l" rtl="0">
                <a:lnSpc>
                  <a:spcPct val="90000"/>
                </a:lnSpc>
                <a:spcBef>
                  <a:spcPts val="210"/>
                </a:spcBef>
                <a:spcAft>
                  <a:spcPts val="0"/>
                </a:spcAft>
                <a:buClr>
                  <a:schemeClr val="lt1"/>
                </a:buClr>
                <a:buSzPct val="100000"/>
                <a:buFont typeface="Trebuchet MS"/>
                <a:buChar char="•"/>
              </a:pPr>
              <a:r>
                <a:rPr lang="en-CA" sz="1400" b="0" i="0" u="none" strike="noStrike" cap="none">
                  <a:solidFill>
                    <a:schemeClr val="lt1"/>
                  </a:solidFill>
                  <a:latin typeface="Trebuchet MS"/>
                  <a:ea typeface="Trebuchet MS"/>
                  <a:cs typeface="Trebuchet MS"/>
                  <a:sym typeface="Trebuchet MS"/>
                </a:rPr>
                <a:t>predicts decreases in crime especially during the night-time</a:t>
              </a:r>
            </a:p>
          </p:txBody>
        </p:sp>
        <p:sp>
          <p:nvSpPr>
            <p:cNvPr id="538" name="Shape 538"/>
            <p:cNvSpPr/>
            <p:nvPr/>
          </p:nvSpPr>
          <p:spPr>
            <a:xfrm>
              <a:off x="5931100" y="1207008"/>
              <a:ext cx="3512935" cy="1765475"/>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39" name="Shape 539"/>
            <p:cNvSpPr txBox="1"/>
            <p:nvPr/>
          </p:nvSpPr>
          <p:spPr>
            <a:xfrm>
              <a:off x="5931100" y="1207008"/>
              <a:ext cx="3512935" cy="1765475"/>
            </a:xfrm>
            <a:prstGeom prst="rect">
              <a:avLst/>
            </a:prstGeom>
            <a:noFill/>
            <a:ln>
              <a:noFill/>
            </a:ln>
          </p:spPr>
          <p:txBody>
            <a:bodyPr lIns="0" tIns="64000" rIns="0" bIns="68575" anchor="ctr" anchorCtr="0">
              <a:noAutofit/>
            </a:bodyPr>
            <a:lstStyle/>
            <a:p>
              <a:pPr marL="0" marR="0" lvl="0" indent="0" algn="l" rtl="0">
                <a:lnSpc>
                  <a:spcPct val="90000"/>
                </a:lnSpc>
                <a:spcBef>
                  <a:spcPts val="0"/>
                </a:spcBef>
                <a:spcAft>
                  <a:spcPts val="0"/>
                </a:spcAft>
                <a:buSzPct val="25000"/>
                <a:buNone/>
              </a:pPr>
              <a:r>
                <a:rPr lang="en-CA" sz="1800">
                  <a:solidFill>
                    <a:schemeClr val="lt1"/>
                  </a:solidFill>
                  <a:latin typeface="Trebuchet MS"/>
                  <a:ea typeface="Trebuchet MS"/>
                  <a:cs typeface="Trebuchet MS"/>
                  <a:sym typeface="Trebuchet MS"/>
                </a:rPr>
                <a:t>Increased community investment in the area</a:t>
              </a:r>
            </a:p>
            <a:p>
              <a:pPr marL="114300" marR="0" lvl="1" indent="-114300" algn="l" rtl="0">
                <a:lnSpc>
                  <a:spcPct val="90000"/>
                </a:lnSpc>
                <a:spcBef>
                  <a:spcPts val="630"/>
                </a:spcBef>
                <a:spcAft>
                  <a:spcPts val="0"/>
                </a:spcAft>
                <a:buClr>
                  <a:schemeClr val="lt1"/>
                </a:buClr>
                <a:buSzPct val="100000"/>
                <a:buFont typeface="Trebuchet MS"/>
                <a:buChar char="•"/>
              </a:pPr>
              <a:r>
                <a:rPr lang="en-CA" sz="1400" b="0" i="0" u="none" strike="noStrike" cap="none">
                  <a:solidFill>
                    <a:schemeClr val="lt1"/>
                  </a:solidFill>
                  <a:latin typeface="Trebuchet MS"/>
                  <a:ea typeface="Trebuchet MS"/>
                  <a:cs typeface="Trebuchet MS"/>
                  <a:sym typeface="Trebuchet MS"/>
                </a:rPr>
                <a:t>increased community pride, community cohesiveness and informal social control</a:t>
              </a:r>
            </a:p>
            <a:p>
              <a:pPr marL="114300" marR="0" lvl="1" indent="-114300" algn="l" rtl="0">
                <a:lnSpc>
                  <a:spcPct val="90000"/>
                </a:lnSpc>
                <a:spcBef>
                  <a:spcPts val="210"/>
                </a:spcBef>
                <a:spcAft>
                  <a:spcPts val="0"/>
                </a:spcAft>
                <a:buClr>
                  <a:schemeClr val="lt1"/>
                </a:buClr>
                <a:buSzPct val="100000"/>
                <a:buFont typeface="Trebuchet MS"/>
                <a:buChar char="•"/>
              </a:pPr>
              <a:r>
                <a:rPr lang="en-CA" sz="1400" b="0" i="0" u="none" strike="noStrike" cap="none">
                  <a:solidFill>
                    <a:schemeClr val="lt1"/>
                  </a:solidFill>
                  <a:latin typeface="Trebuchet MS"/>
                  <a:ea typeface="Trebuchet MS"/>
                  <a:cs typeface="Trebuchet MS"/>
                  <a:sym typeface="Trebuchet MS"/>
                </a:rPr>
                <a:t>decreases in crime during both day-time and night-time</a:t>
              </a:r>
            </a:p>
          </p:txBody>
        </p:sp>
      </p:grpSp>
      <p:pic>
        <p:nvPicPr>
          <p:cNvPr id="540" name="Shape 540"/>
          <p:cNvPicPr preferRelativeResize="0"/>
          <p:nvPr/>
        </p:nvPicPr>
        <p:blipFill>
          <a:blip r:embed="rId3">
            <a:alphaModFix/>
          </a:blip>
          <a:stretch>
            <a:fillRect/>
          </a:stretch>
        </p:blipFill>
        <p:spPr>
          <a:xfrm>
            <a:off x="10590500" y="567625"/>
            <a:ext cx="1601500" cy="14375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45"/>
        <p:cNvGrpSpPr/>
        <p:nvPr/>
      </p:nvGrpSpPr>
      <p:grpSpPr>
        <a:xfrm>
          <a:off x="0" y="0"/>
          <a:ext cx="0" cy="0"/>
          <a:chOff x="0" y="0"/>
          <a:chExt cx="0" cy="0"/>
        </a:xfrm>
      </p:grpSpPr>
      <p:sp>
        <p:nvSpPr>
          <p:cNvPr id="546" name="Shape 546"/>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Lighting (cont.)</a:t>
            </a:r>
          </a:p>
        </p:txBody>
      </p:sp>
      <p:sp>
        <p:nvSpPr>
          <p:cNvPr id="547" name="Shape 547"/>
          <p:cNvSpPr txBox="1">
            <a:spLocks noGrp="1"/>
          </p:cNvSpPr>
          <p:nvPr>
            <p:ph type="body" idx="1"/>
          </p:nvPr>
        </p:nvSpPr>
        <p:spPr>
          <a:xfrm>
            <a:off x="8633725" y="2522775"/>
            <a:ext cx="3482100" cy="4114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None/>
            </a:pPr>
            <a:r>
              <a:rPr lang="en-CA" sz="3000">
                <a:highlight>
                  <a:srgbClr val="000000"/>
                </a:highlight>
              </a:rPr>
              <a:t>DAY VS NIGHT</a:t>
            </a:r>
          </a:p>
          <a:p>
            <a:pPr marL="0" marR="0" lvl="0" indent="0" algn="l" rtl="0">
              <a:lnSpc>
                <a:spcPct val="90000"/>
              </a:lnSpc>
              <a:spcBef>
                <a:spcPts val="1000"/>
              </a:spcBef>
              <a:buClr>
                <a:schemeClr val="dk1"/>
              </a:buClr>
              <a:buSzPct val="25000"/>
              <a:buFont typeface="Arial"/>
              <a:buNone/>
            </a:pPr>
            <a:endParaRPr sz="2000" b="1">
              <a:solidFill>
                <a:schemeClr val="dk1"/>
              </a:solidFill>
            </a:endParaRPr>
          </a:p>
          <a:p>
            <a:pPr marL="0" marR="0" lvl="0" indent="0" algn="l" rtl="0">
              <a:lnSpc>
                <a:spcPct val="90000"/>
              </a:lnSpc>
              <a:spcBef>
                <a:spcPts val="1000"/>
              </a:spcBef>
              <a:buClr>
                <a:schemeClr val="dk1"/>
              </a:buClr>
              <a:buSzPct val="25000"/>
              <a:buFont typeface="Arial"/>
              <a:buNone/>
            </a:pPr>
            <a:endParaRPr sz="2000" b="1">
              <a:solidFill>
                <a:schemeClr val="dk1"/>
              </a:solidFill>
            </a:endParaRPr>
          </a:p>
          <a:p>
            <a:pPr marL="0" marR="0" lvl="0" indent="0" algn="l" rtl="0">
              <a:lnSpc>
                <a:spcPct val="90000"/>
              </a:lnSpc>
              <a:spcBef>
                <a:spcPts val="1000"/>
              </a:spcBef>
              <a:buClr>
                <a:schemeClr val="dk1"/>
              </a:buClr>
              <a:buSzPct val="25000"/>
              <a:buFont typeface="Arial"/>
              <a:buNone/>
            </a:pPr>
            <a:endParaRPr sz="2000" b="1">
              <a:solidFill>
                <a:schemeClr val="dk1"/>
              </a:solidFill>
            </a:endParaRPr>
          </a:p>
          <a:p>
            <a:pPr marL="0" marR="0" lvl="0" indent="0" algn="l" rtl="0">
              <a:lnSpc>
                <a:spcPct val="90000"/>
              </a:lnSpc>
              <a:spcBef>
                <a:spcPts val="1000"/>
              </a:spcBef>
              <a:buClr>
                <a:schemeClr val="dk1"/>
              </a:buClr>
              <a:buSzPct val="25000"/>
              <a:buFont typeface="Arial"/>
              <a:buNone/>
            </a:pPr>
            <a:endParaRPr sz="2000" b="1">
              <a:solidFill>
                <a:schemeClr val="dk1"/>
              </a:solidFill>
            </a:endParaRPr>
          </a:p>
          <a:p>
            <a:pPr marL="0" marR="0" lvl="0" indent="0" algn="l" rtl="0">
              <a:lnSpc>
                <a:spcPct val="90000"/>
              </a:lnSpc>
              <a:spcBef>
                <a:spcPts val="1000"/>
              </a:spcBef>
              <a:buClr>
                <a:schemeClr val="dk1"/>
              </a:buClr>
              <a:buSzPct val="25000"/>
              <a:buFont typeface="Arial"/>
              <a:buNone/>
            </a:pPr>
            <a:endParaRPr sz="2000" b="1">
              <a:solidFill>
                <a:schemeClr val="dk1"/>
              </a:solidFill>
            </a:endParaRPr>
          </a:p>
          <a:p>
            <a:pPr marL="0" marR="0" lvl="0" indent="0" algn="l" rtl="0">
              <a:lnSpc>
                <a:spcPct val="90000"/>
              </a:lnSpc>
              <a:spcBef>
                <a:spcPts val="1000"/>
              </a:spcBef>
              <a:buClr>
                <a:schemeClr val="dk1"/>
              </a:buClr>
              <a:buSzPct val="25000"/>
              <a:buFont typeface="Arial"/>
              <a:buNone/>
            </a:pPr>
            <a:endParaRPr sz="2000" b="1">
              <a:solidFill>
                <a:schemeClr val="dk1"/>
              </a:solidFill>
            </a:endParaRPr>
          </a:p>
          <a:p>
            <a:pPr marL="0" marR="0" lvl="0" indent="0" algn="l" rtl="0">
              <a:lnSpc>
                <a:spcPct val="90000"/>
              </a:lnSpc>
              <a:spcBef>
                <a:spcPts val="1000"/>
              </a:spcBef>
              <a:buClr>
                <a:schemeClr val="dk1"/>
              </a:buClr>
              <a:buSzPct val="25000"/>
              <a:buFont typeface="Arial"/>
              <a:buNone/>
            </a:pPr>
            <a:r>
              <a:rPr lang="en-CA" sz="900" u="sng">
                <a:solidFill>
                  <a:srgbClr val="000000"/>
                </a:solidFill>
                <a:hlinkClick r:id="rId3"/>
              </a:rPr>
              <a:t>http://wiccanmoonsong.blogspot.ca/2012/08/nighttime-vs-daytime-when-working-spells.html</a:t>
            </a:r>
          </a:p>
          <a:p>
            <a:pPr marL="0" marR="0" lvl="0" indent="0" algn="l" rtl="0">
              <a:lnSpc>
                <a:spcPct val="90000"/>
              </a:lnSpc>
              <a:spcBef>
                <a:spcPts val="1000"/>
              </a:spcBef>
              <a:buClr>
                <a:schemeClr val="dk1"/>
              </a:buClr>
              <a:buSzPct val="25000"/>
              <a:buFont typeface="Arial"/>
              <a:buNone/>
            </a:pPr>
            <a:r>
              <a:rPr lang="en-CA" sz="900" b="0" i="0" u="none" strike="noStrike" cap="none">
                <a:solidFill>
                  <a:srgbClr val="000000"/>
                </a:solidFill>
                <a:latin typeface="Trebuchet MS"/>
                <a:ea typeface="Trebuchet MS"/>
                <a:cs typeface="Trebuchet MS"/>
                <a:sym typeface="Trebuchet MS"/>
              </a:rPr>
              <a:t>Effects of improved street lighting on crime a systematic review (2002)</a:t>
            </a:r>
          </a:p>
        </p:txBody>
      </p:sp>
      <p:pic>
        <p:nvPicPr>
          <p:cNvPr id="548" name="Shape 548"/>
          <p:cNvPicPr preferRelativeResize="0"/>
          <p:nvPr/>
        </p:nvPicPr>
        <p:blipFill>
          <a:blip r:embed="rId4">
            <a:alphaModFix/>
          </a:blip>
          <a:stretch>
            <a:fillRect/>
          </a:stretch>
        </p:blipFill>
        <p:spPr>
          <a:xfrm>
            <a:off x="0" y="1951996"/>
            <a:ext cx="8572500" cy="4885650"/>
          </a:xfrm>
          <a:prstGeom prst="rect">
            <a:avLst/>
          </a:prstGeom>
          <a:noFill/>
          <a:ln>
            <a:noFill/>
          </a:ln>
        </p:spPr>
      </p:pic>
      <p:pic>
        <p:nvPicPr>
          <p:cNvPr id="549" name="Shape 549"/>
          <p:cNvPicPr preferRelativeResize="0"/>
          <p:nvPr/>
        </p:nvPicPr>
        <p:blipFill>
          <a:blip r:embed="rId5">
            <a:alphaModFix/>
          </a:blip>
          <a:stretch>
            <a:fillRect/>
          </a:stretch>
        </p:blipFill>
        <p:spPr>
          <a:xfrm>
            <a:off x="10590500" y="567625"/>
            <a:ext cx="1601500" cy="14375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553"/>
        <p:cNvGrpSpPr/>
        <p:nvPr/>
      </p:nvGrpSpPr>
      <p:grpSpPr>
        <a:xfrm>
          <a:off x="0" y="0"/>
          <a:ext cx="0" cy="0"/>
          <a:chOff x="0" y="0"/>
          <a:chExt cx="0" cy="0"/>
        </a:xfrm>
      </p:grpSpPr>
      <p:sp>
        <p:nvSpPr>
          <p:cNvPr id="554" name="Shape 554"/>
          <p:cNvSpPr txBox="1">
            <a:spLocks noGrp="1"/>
          </p:cNvSpPr>
          <p:nvPr>
            <p:ph type="title"/>
          </p:nvPr>
        </p:nvSpPr>
        <p:spPr>
          <a:xfrm>
            <a:off x="3073649" y="753225"/>
            <a:ext cx="7220400" cy="1080900"/>
          </a:xfrm>
          <a:prstGeom prst="rect">
            <a:avLst/>
          </a:prstGeom>
          <a:noFill/>
          <a:ln>
            <a:noFill/>
          </a:ln>
        </p:spPr>
        <p:txBody>
          <a:bodyPr lIns="91425" tIns="45700" rIns="91425" bIns="45700" anchor="ctr" anchorCtr="0">
            <a:noAutofit/>
          </a:bodyPr>
          <a:lstStyle/>
          <a:p>
            <a:pPr marL="0" marR="0" lvl="0" indent="0" algn="r"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Crime Prevention Through Environmental Design (CPTED)</a:t>
            </a:r>
          </a:p>
        </p:txBody>
      </p:sp>
      <p:sp>
        <p:nvSpPr>
          <p:cNvPr id="555" name="Shape 555"/>
          <p:cNvSpPr txBox="1">
            <a:spLocks noGrp="1"/>
          </p:cNvSpPr>
          <p:nvPr>
            <p:ph type="body" idx="4294967295"/>
          </p:nvPr>
        </p:nvSpPr>
        <p:spPr>
          <a:xfrm>
            <a:off x="3687150" y="6040800"/>
            <a:ext cx="4817700" cy="682500"/>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chemeClr val="lt1"/>
              </a:buClr>
              <a:buSzPct val="25000"/>
              <a:buFont typeface="Arial"/>
              <a:buNone/>
            </a:pPr>
            <a:r>
              <a:rPr lang="en-CA" sz="900"/>
              <a:t>https://www.google.ca/search?q=cpted+images&amp;espv=2&amp;biw=2046&amp;bih=1107&amp;tbm=isch&amp;tbo=u&amp;source=univ&amp;sa=X&amp;ved=0ahUKEwigmJ-GmKHOAhXL5oMKHbznBesQsAQIGg&amp;dpr=0.9#imgrc=48z_avG0ojlOKM%3A</a:t>
            </a:r>
          </a:p>
        </p:txBody>
      </p:sp>
      <p:pic>
        <p:nvPicPr>
          <p:cNvPr id="556" name="Shape 556"/>
          <p:cNvPicPr preferRelativeResize="0"/>
          <p:nvPr/>
        </p:nvPicPr>
        <p:blipFill>
          <a:blip r:embed="rId3">
            <a:alphaModFix/>
          </a:blip>
          <a:stretch>
            <a:fillRect/>
          </a:stretch>
        </p:blipFill>
        <p:spPr>
          <a:xfrm>
            <a:off x="80250" y="261075"/>
            <a:ext cx="3581425" cy="6462225"/>
          </a:xfrm>
          <a:prstGeom prst="rect">
            <a:avLst/>
          </a:prstGeom>
          <a:noFill/>
          <a:ln>
            <a:noFill/>
          </a:ln>
        </p:spPr>
      </p:pic>
      <p:pic>
        <p:nvPicPr>
          <p:cNvPr id="557" name="Shape 557"/>
          <p:cNvPicPr preferRelativeResize="0"/>
          <p:nvPr/>
        </p:nvPicPr>
        <p:blipFill rotWithShape="1">
          <a:blip r:embed="rId4">
            <a:alphaModFix/>
          </a:blip>
          <a:srcRect/>
          <a:stretch/>
        </p:blipFill>
        <p:spPr>
          <a:xfrm>
            <a:off x="7139700" y="2167600"/>
            <a:ext cx="4888500" cy="3710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562"/>
        <p:cNvGrpSpPr/>
        <p:nvPr/>
      </p:nvGrpSpPr>
      <p:grpSpPr>
        <a:xfrm>
          <a:off x="0" y="0"/>
          <a:ext cx="0" cy="0"/>
          <a:chOff x="0" y="0"/>
          <a:chExt cx="0" cy="0"/>
        </a:xfrm>
      </p:grpSpPr>
      <p:sp>
        <p:nvSpPr>
          <p:cNvPr id="563" name="Shape 563"/>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Territoriality (CPTED</a:t>
            </a:r>
            <a:r>
              <a:rPr lang="en-CA"/>
              <a:t> con’t)</a:t>
            </a:r>
          </a:p>
        </p:txBody>
      </p:sp>
      <p:sp>
        <p:nvSpPr>
          <p:cNvPr id="564" name="Shape 564"/>
          <p:cNvSpPr txBox="1">
            <a:spLocks noGrp="1"/>
          </p:cNvSpPr>
          <p:nvPr>
            <p:ph type="body" idx="1"/>
          </p:nvPr>
        </p:nvSpPr>
        <p:spPr>
          <a:xfrm>
            <a:off x="680320" y="2336872"/>
            <a:ext cx="10797446" cy="4282291"/>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Reinforcing “sense of ownership” in legitimate users of space </a:t>
            </a:r>
          </a:p>
          <a:p>
            <a:pPr marL="685800" marR="0" lvl="1" indent="-228600" algn="l" rtl="0">
              <a:lnSpc>
                <a:spcPct val="90000"/>
              </a:lnSpc>
              <a:spcBef>
                <a:spcPts val="500"/>
              </a:spcBef>
              <a:spcAft>
                <a:spcPts val="0"/>
              </a:spcAft>
              <a:buClr>
                <a:srgbClr val="000000"/>
              </a:buClr>
              <a:buSzPct val="100000"/>
              <a:buFont typeface="Arial"/>
              <a:buChar char="•"/>
            </a:pPr>
            <a:r>
              <a:rPr lang="en-CA" sz="2000" b="0" i="0" u="none" strike="noStrike" cap="none">
                <a:solidFill>
                  <a:srgbClr val="000000"/>
                </a:solidFill>
                <a:latin typeface="Trebuchet MS"/>
                <a:ea typeface="Trebuchet MS"/>
                <a:cs typeface="Trebuchet MS"/>
                <a:sym typeface="Trebuchet MS"/>
              </a:rPr>
              <a:t>Reducing opportunities for offending by discouraging illegitimate users</a:t>
            </a:r>
          </a:p>
          <a:p>
            <a:pPr marL="228600" marR="0" lvl="0" indent="-228600" algn="l" rtl="0">
              <a:lnSpc>
                <a:spcPct val="90000"/>
              </a:lnSpc>
              <a:spcBef>
                <a:spcPts val="100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Design that differentiates between private property and public spaces</a:t>
            </a:r>
          </a:p>
          <a:p>
            <a:pPr marL="685800" marR="0" lvl="1" indent="-228600" algn="l" rtl="0">
              <a:lnSpc>
                <a:spcPct val="90000"/>
              </a:lnSpc>
              <a:spcBef>
                <a:spcPts val="500"/>
              </a:spcBef>
              <a:spcAft>
                <a:spcPts val="0"/>
              </a:spcAft>
              <a:buClr>
                <a:srgbClr val="000000"/>
              </a:buClr>
              <a:buSzPct val="100000"/>
              <a:buFont typeface="Arial"/>
              <a:buChar char="•"/>
            </a:pPr>
            <a:r>
              <a:rPr lang="en-CA" sz="2000" b="0" i="0" u="none" strike="noStrike" cap="none">
                <a:solidFill>
                  <a:srgbClr val="000000"/>
                </a:solidFill>
                <a:latin typeface="Trebuchet MS"/>
                <a:ea typeface="Trebuchet MS"/>
                <a:cs typeface="Trebuchet MS"/>
                <a:sym typeface="Trebuchet MS"/>
              </a:rPr>
              <a:t>Yard/driveway/walkway VS street/sidewalk</a:t>
            </a:r>
          </a:p>
          <a:p>
            <a:pPr marL="685800" marR="0" lvl="1" indent="-228600" algn="l" rtl="0">
              <a:lnSpc>
                <a:spcPct val="90000"/>
              </a:lnSpc>
              <a:spcBef>
                <a:spcPts val="500"/>
              </a:spcBef>
              <a:spcAft>
                <a:spcPts val="0"/>
              </a:spcAft>
              <a:buClr>
                <a:srgbClr val="000000"/>
              </a:buClr>
              <a:buSzPct val="100000"/>
              <a:buFont typeface="Arial"/>
              <a:buChar char="•"/>
            </a:pPr>
            <a:r>
              <a:rPr lang="en-CA" sz="2000" b="0" i="0" u="none" strike="noStrike" cap="none">
                <a:solidFill>
                  <a:srgbClr val="000000"/>
                </a:solidFill>
                <a:latin typeface="Trebuchet MS"/>
                <a:ea typeface="Trebuchet MS"/>
                <a:cs typeface="Trebuchet MS"/>
                <a:sym typeface="Trebuchet MS"/>
              </a:rPr>
              <a:t>Methods of differentiation: shrubbery, bushes, alternate paving stone colour</a:t>
            </a:r>
          </a:p>
          <a:p>
            <a:pPr marL="0" marR="0" lvl="0" indent="0" algn="l" rtl="0">
              <a:lnSpc>
                <a:spcPct val="90000"/>
              </a:lnSpc>
              <a:spcBef>
                <a:spcPts val="1000"/>
              </a:spcBef>
              <a:spcAft>
                <a:spcPts val="0"/>
              </a:spcAft>
              <a:buClr>
                <a:schemeClr val="lt1"/>
              </a:buClr>
              <a:buSzPct val="25000"/>
              <a:buFont typeface="Arial"/>
              <a:buNone/>
            </a:pPr>
            <a:endParaRPr sz="1800" b="0" i="0" u="none" strike="noStrike" cap="none">
              <a:solidFill>
                <a:schemeClr val="dk1"/>
              </a:solidFill>
              <a:latin typeface="Trebuchet MS"/>
              <a:ea typeface="Trebuchet MS"/>
              <a:cs typeface="Trebuchet MS"/>
              <a:sym typeface="Trebuchet MS"/>
            </a:endParaRPr>
          </a:p>
          <a:p>
            <a:pPr marL="0" marR="0" lvl="0" indent="0" algn="l" rtl="0">
              <a:lnSpc>
                <a:spcPct val="90000"/>
              </a:lnSpc>
              <a:spcBef>
                <a:spcPts val="1000"/>
              </a:spcBef>
              <a:spcAft>
                <a:spcPts val="0"/>
              </a:spcAft>
              <a:buClr>
                <a:schemeClr val="dk1"/>
              </a:buClr>
              <a:buSzPct val="25000"/>
              <a:buFont typeface="Arial"/>
              <a:buNone/>
            </a:pPr>
            <a:r>
              <a:rPr lang="en-CA" sz="1800" b="0" i="0" u="none" strike="noStrike" cap="none">
                <a:solidFill>
                  <a:schemeClr val="dk1"/>
                </a:solidFill>
                <a:latin typeface="Trebuchet MS"/>
                <a:ea typeface="Trebuchet MS"/>
                <a:cs typeface="Trebuchet MS"/>
                <a:sym typeface="Trebuchet MS"/>
              </a:rPr>
              <a:t>Residential burglars judge risk The role of territoriality (1993)</a:t>
            </a:r>
          </a:p>
          <a:p>
            <a:pPr marL="0" marR="0" lvl="0" indent="0" algn="l" rtl="0">
              <a:lnSpc>
                <a:spcPct val="90000"/>
              </a:lnSpc>
              <a:spcBef>
                <a:spcPts val="1000"/>
              </a:spcBef>
              <a:buClr>
                <a:schemeClr val="dk1"/>
              </a:buClr>
              <a:buSzPct val="25000"/>
              <a:buFont typeface="Arial"/>
              <a:buNone/>
            </a:pPr>
            <a:r>
              <a:rPr lang="en-CA" sz="1800" b="0" i="0" u="none" strike="noStrike" cap="none">
                <a:solidFill>
                  <a:schemeClr val="dk1"/>
                </a:solidFill>
                <a:latin typeface="Trebuchet MS"/>
                <a:ea typeface="Trebuchet MS"/>
                <a:cs typeface="Trebuchet MS"/>
                <a:sym typeface="Trebuchet MS"/>
              </a:rPr>
              <a:t>"Crime Prevention Through Environmental Design - Royal Canadian Mounted Police". </a:t>
            </a:r>
            <a:r>
              <a:rPr lang="en-CA" sz="1800" b="0" i="1" u="none" strike="noStrike" cap="none">
                <a:solidFill>
                  <a:schemeClr val="dk1"/>
                </a:solidFill>
                <a:latin typeface="Trebuchet MS"/>
                <a:ea typeface="Trebuchet MS"/>
                <a:cs typeface="Trebuchet MS"/>
                <a:sym typeface="Trebuchet MS"/>
              </a:rPr>
              <a:t>Rcmp-grc.gc.ca</a:t>
            </a:r>
            <a:r>
              <a:rPr lang="en-CA" sz="1800" b="0" i="0" u="none" strike="noStrike" cap="none">
                <a:solidFill>
                  <a:schemeClr val="dk1"/>
                </a:solidFill>
                <a:latin typeface="Trebuchet MS"/>
                <a:ea typeface="Trebuchet MS"/>
                <a:cs typeface="Trebuchet MS"/>
                <a:sym typeface="Trebuchet MS"/>
              </a:rPr>
              <a:t>. N.p., 2011. Web. 21 Apr. 2016.</a:t>
            </a:r>
          </a:p>
        </p:txBody>
      </p:sp>
      <p:pic>
        <p:nvPicPr>
          <p:cNvPr id="565" name="Shape 565"/>
          <p:cNvPicPr preferRelativeResize="0"/>
          <p:nvPr/>
        </p:nvPicPr>
        <p:blipFill rotWithShape="1">
          <a:blip r:embed="rId3">
            <a:alphaModFix/>
          </a:blip>
          <a:srcRect/>
          <a:stretch/>
        </p:blipFill>
        <p:spPr>
          <a:xfrm>
            <a:off x="10509350" y="616975"/>
            <a:ext cx="1758900" cy="1388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Search Strategy</a:t>
            </a:r>
          </a:p>
        </p:txBody>
      </p:sp>
      <p:pic>
        <p:nvPicPr>
          <p:cNvPr id="223" name="Shape 223"/>
          <p:cNvPicPr preferRelativeResize="0"/>
          <p:nvPr/>
        </p:nvPicPr>
        <p:blipFill>
          <a:blip r:embed="rId3">
            <a:alphaModFix/>
          </a:blip>
          <a:stretch>
            <a:fillRect/>
          </a:stretch>
        </p:blipFill>
        <p:spPr>
          <a:xfrm>
            <a:off x="1672312" y="2074550"/>
            <a:ext cx="7629875" cy="4783449"/>
          </a:xfrm>
          <a:prstGeom prst="rect">
            <a:avLst/>
          </a:prstGeom>
          <a:noFill/>
          <a:ln>
            <a:noFill/>
          </a:ln>
        </p:spPr>
      </p:pic>
      <p:sp>
        <p:nvSpPr>
          <p:cNvPr id="224" name="Shape 224"/>
          <p:cNvSpPr txBox="1"/>
          <p:nvPr/>
        </p:nvSpPr>
        <p:spPr>
          <a:xfrm>
            <a:off x="9412725" y="6020375"/>
            <a:ext cx="2779200" cy="764100"/>
          </a:xfrm>
          <a:prstGeom prst="rect">
            <a:avLst/>
          </a:prstGeom>
          <a:noFill/>
          <a:ln>
            <a:noFill/>
          </a:ln>
        </p:spPr>
        <p:txBody>
          <a:bodyPr lIns="91425" tIns="91425" rIns="91425" bIns="91425" anchor="ctr" anchorCtr="0">
            <a:noAutofit/>
          </a:bodyPr>
          <a:lstStyle/>
          <a:p>
            <a:pPr lvl="0" rtl="0">
              <a:spcBef>
                <a:spcPts val="0"/>
              </a:spcBef>
              <a:buNone/>
            </a:pPr>
            <a:r>
              <a:rPr lang="en-CA" sz="900"/>
              <a:t>https://www.google.ca/search?q=search+pics&amp;espv=2&amp;biw=2046&amp;bih=1107&amp;tbm=isch&amp;tbo=u&amp;source=univ&amp;sa=X&amp;ved=0ahUKEwjjmt6C3aPOAhWp7IMKHbojBu0QsAQIMQ&amp;dpr=0.9#tbm=isch&amp;q=searching+high+and+low+pics&amp;imgrc=wIqQEJyi0oMfuM%3A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570"/>
        <p:cNvGrpSpPr/>
        <p:nvPr/>
      </p:nvGrpSpPr>
      <p:grpSpPr>
        <a:xfrm>
          <a:off x="0" y="0"/>
          <a:ext cx="0" cy="0"/>
          <a:chOff x="0" y="0"/>
          <a:chExt cx="0" cy="0"/>
        </a:xfrm>
      </p:grpSpPr>
      <p:sp>
        <p:nvSpPr>
          <p:cNvPr id="571" name="Shape 571"/>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Access Control </a:t>
            </a:r>
            <a:r>
              <a:rPr lang="en-CA"/>
              <a:t>(CPTED con’t)</a:t>
            </a:r>
          </a:p>
        </p:txBody>
      </p:sp>
      <p:sp>
        <p:nvSpPr>
          <p:cNvPr id="572" name="Shape 572"/>
          <p:cNvSpPr txBox="1">
            <a:spLocks noGrp="1"/>
          </p:cNvSpPr>
          <p:nvPr>
            <p:ph type="body" idx="1"/>
          </p:nvPr>
        </p:nvSpPr>
        <p:spPr>
          <a:xfrm>
            <a:off x="680320" y="2336873"/>
            <a:ext cx="9613861" cy="3599316"/>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lt1"/>
              </a:buClr>
              <a:buSzPct val="100000"/>
              <a:buFont typeface="Arial"/>
              <a:buChar char="•"/>
            </a:pPr>
            <a:r>
              <a:rPr lang="en-CA" sz="2400" b="0" i="0" u="none" strike="noStrike" cap="none">
                <a:solidFill>
                  <a:schemeClr val="lt1"/>
                </a:solidFill>
                <a:latin typeface="Trebuchet MS"/>
                <a:ea typeface="Trebuchet MS"/>
                <a:cs typeface="Trebuchet MS"/>
                <a:sym typeface="Trebuchet MS"/>
              </a:rPr>
              <a:t>Focused on reducing opportunities for crime by:</a:t>
            </a:r>
          </a:p>
          <a:p>
            <a:pPr marL="685800" marR="0" lvl="1" indent="-228600" algn="l" rtl="0">
              <a:lnSpc>
                <a:spcPct val="90000"/>
              </a:lnSpc>
              <a:spcBef>
                <a:spcPts val="500"/>
              </a:spcBef>
              <a:spcAft>
                <a:spcPts val="0"/>
              </a:spcAft>
              <a:buClr>
                <a:schemeClr val="lt1"/>
              </a:buClr>
              <a:buSzPct val="100000"/>
              <a:buFont typeface="Arial"/>
              <a:buChar char="•"/>
            </a:pPr>
            <a:r>
              <a:rPr lang="en-CA" sz="2000" b="0" i="0" u="none" strike="noStrike" cap="none">
                <a:solidFill>
                  <a:schemeClr val="lt1"/>
                </a:solidFill>
                <a:latin typeface="Trebuchet MS"/>
                <a:ea typeface="Trebuchet MS"/>
                <a:cs typeface="Trebuchet MS"/>
                <a:sym typeface="Trebuchet MS"/>
              </a:rPr>
              <a:t>denying access to potential targets</a:t>
            </a:r>
          </a:p>
          <a:p>
            <a:pPr marL="685800" marR="0" lvl="1" indent="-228600" algn="l" rtl="0">
              <a:lnSpc>
                <a:spcPct val="90000"/>
              </a:lnSpc>
              <a:spcBef>
                <a:spcPts val="500"/>
              </a:spcBef>
              <a:spcAft>
                <a:spcPts val="0"/>
              </a:spcAft>
              <a:buClr>
                <a:schemeClr val="lt1"/>
              </a:buClr>
              <a:buSzPct val="100000"/>
              <a:buFont typeface="Arial"/>
              <a:buChar char="•"/>
            </a:pPr>
            <a:r>
              <a:rPr lang="en-CA" sz="2000" b="0" i="0" u="none" strike="noStrike" cap="none">
                <a:solidFill>
                  <a:schemeClr val="lt1"/>
                </a:solidFill>
                <a:latin typeface="Trebuchet MS"/>
                <a:ea typeface="Trebuchet MS"/>
                <a:cs typeface="Trebuchet MS"/>
                <a:sym typeface="Trebuchet MS"/>
              </a:rPr>
              <a:t>creating a heightened perception of risk in offenders</a:t>
            </a:r>
          </a:p>
          <a:p>
            <a:pPr marL="228600" marR="0" lvl="0" indent="-228600" algn="l" rtl="0">
              <a:lnSpc>
                <a:spcPct val="90000"/>
              </a:lnSpc>
              <a:spcBef>
                <a:spcPts val="1000"/>
              </a:spcBef>
              <a:spcAft>
                <a:spcPts val="0"/>
              </a:spcAft>
              <a:buClr>
                <a:schemeClr val="lt1"/>
              </a:buClr>
              <a:buSzPct val="100000"/>
              <a:buFont typeface="Arial"/>
              <a:buChar char="•"/>
            </a:pPr>
            <a:r>
              <a:rPr lang="en-CA" sz="2400" b="0" i="0" u="none" strike="noStrike" cap="none">
                <a:solidFill>
                  <a:schemeClr val="lt1"/>
                </a:solidFill>
                <a:latin typeface="Trebuchet MS"/>
                <a:ea typeface="Trebuchet MS"/>
                <a:cs typeface="Trebuchet MS"/>
                <a:sym typeface="Trebuchet MS"/>
              </a:rPr>
              <a:t>Can comprise many forms:</a:t>
            </a:r>
          </a:p>
          <a:p>
            <a:pPr marL="685800" marR="0" lvl="1" indent="-228600" algn="l" rtl="0">
              <a:lnSpc>
                <a:spcPct val="90000"/>
              </a:lnSpc>
              <a:spcBef>
                <a:spcPts val="500"/>
              </a:spcBef>
              <a:spcAft>
                <a:spcPts val="0"/>
              </a:spcAft>
              <a:buClr>
                <a:schemeClr val="lt1"/>
              </a:buClr>
              <a:buSzPct val="100000"/>
              <a:buFont typeface="Arial"/>
              <a:buChar char="•"/>
            </a:pPr>
            <a:r>
              <a:rPr lang="en-CA" sz="2000" b="0" i="0" u="none" strike="noStrike" cap="none">
                <a:solidFill>
                  <a:schemeClr val="lt1"/>
                </a:solidFill>
                <a:latin typeface="Trebuchet MS"/>
                <a:ea typeface="Trebuchet MS"/>
                <a:cs typeface="Trebuchet MS"/>
                <a:sym typeface="Trebuchet MS"/>
              </a:rPr>
              <a:t>Informal and natural: spatial definition</a:t>
            </a:r>
          </a:p>
          <a:p>
            <a:pPr marL="685800" marR="0" lvl="1" indent="-228600" algn="l" rtl="0">
              <a:lnSpc>
                <a:spcPct val="90000"/>
              </a:lnSpc>
              <a:spcBef>
                <a:spcPts val="500"/>
              </a:spcBef>
              <a:spcAft>
                <a:spcPts val="0"/>
              </a:spcAft>
              <a:buClr>
                <a:schemeClr val="lt1"/>
              </a:buClr>
              <a:buSzPct val="100000"/>
              <a:buFont typeface="Arial"/>
              <a:buChar char="•"/>
            </a:pPr>
            <a:r>
              <a:rPr lang="en-CA" sz="2000" b="0" i="0" u="none" strike="noStrike" cap="none">
                <a:solidFill>
                  <a:schemeClr val="lt1"/>
                </a:solidFill>
                <a:latin typeface="Trebuchet MS"/>
                <a:ea typeface="Trebuchet MS"/>
                <a:cs typeface="Trebuchet MS"/>
                <a:sym typeface="Trebuchet MS"/>
              </a:rPr>
              <a:t>Formal and organised: security personnel</a:t>
            </a:r>
          </a:p>
          <a:p>
            <a:pPr marL="685800" marR="0" lvl="1" indent="-228600" algn="l" rtl="0">
              <a:lnSpc>
                <a:spcPct val="90000"/>
              </a:lnSpc>
              <a:spcBef>
                <a:spcPts val="500"/>
              </a:spcBef>
              <a:spcAft>
                <a:spcPts val="0"/>
              </a:spcAft>
              <a:buClr>
                <a:schemeClr val="lt1"/>
              </a:buClr>
              <a:buSzPct val="100000"/>
              <a:buFont typeface="Arial"/>
              <a:buChar char="•"/>
            </a:pPr>
            <a:r>
              <a:rPr lang="en-CA" sz="2000" b="0" i="0" u="none" strike="noStrike" cap="none">
                <a:solidFill>
                  <a:schemeClr val="lt1"/>
                </a:solidFill>
                <a:latin typeface="Trebuchet MS"/>
                <a:ea typeface="Trebuchet MS"/>
                <a:cs typeface="Trebuchet MS"/>
                <a:sym typeface="Trebuchet MS"/>
              </a:rPr>
              <a:t>Mechanical strategies: locks and bolts</a:t>
            </a:r>
          </a:p>
          <a:p>
            <a:pPr marL="228600" marR="0" lvl="0" indent="-228600" algn="l" rtl="0">
              <a:lnSpc>
                <a:spcPct val="90000"/>
              </a:lnSpc>
              <a:spcBef>
                <a:spcPts val="100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Areas with unregulated access have more crime than areas with street layouts with more restricted access </a:t>
            </a:r>
          </a:p>
          <a:p>
            <a:pPr marL="0" marR="0" lvl="0" indent="0" algn="l" rtl="0">
              <a:lnSpc>
                <a:spcPct val="90000"/>
              </a:lnSpc>
              <a:spcBef>
                <a:spcPts val="1000"/>
              </a:spcBef>
              <a:spcAft>
                <a:spcPts val="0"/>
              </a:spcAft>
              <a:buClr>
                <a:schemeClr val="dk1"/>
              </a:buClr>
              <a:buSzPct val="25000"/>
              <a:buFont typeface="Arial"/>
              <a:buNone/>
            </a:pPr>
            <a:r>
              <a:rPr lang="en-CA" sz="1800" b="0" i="0" u="none" strike="noStrike" cap="none">
                <a:solidFill>
                  <a:schemeClr val="dk1"/>
                </a:solidFill>
                <a:latin typeface="Trebuchet MS"/>
                <a:ea typeface="Trebuchet MS"/>
                <a:cs typeface="Trebuchet MS"/>
                <a:sym typeface="Trebuchet MS"/>
              </a:rPr>
              <a:t>Defensible Space: People and Design in the Violent City (1971)</a:t>
            </a:r>
          </a:p>
          <a:p>
            <a:pPr marL="0" marR="0" lvl="0" indent="0" algn="l" rtl="0">
              <a:lnSpc>
                <a:spcPct val="90000"/>
              </a:lnSpc>
              <a:spcBef>
                <a:spcPts val="1000"/>
              </a:spcBef>
              <a:buClr>
                <a:schemeClr val="dk1"/>
              </a:buClr>
              <a:buSzPct val="25000"/>
              <a:buFont typeface="Arial"/>
              <a:buNone/>
            </a:pPr>
            <a:r>
              <a:rPr lang="en-CA" sz="1800" b="0" i="0" u="none" strike="noStrike" cap="none">
                <a:solidFill>
                  <a:schemeClr val="dk1"/>
                </a:solidFill>
                <a:latin typeface="Trebuchet MS"/>
                <a:ea typeface="Trebuchet MS"/>
                <a:cs typeface="Trebuchet MS"/>
                <a:sym typeface="Trebuchet MS"/>
              </a:rPr>
              <a:t>Preventing Crime: What Works, What Doesn’t, What’s Promising (1997)</a:t>
            </a:r>
          </a:p>
        </p:txBody>
      </p:sp>
      <p:pic>
        <p:nvPicPr>
          <p:cNvPr id="573" name="Shape 573"/>
          <p:cNvPicPr preferRelativeResize="0"/>
          <p:nvPr/>
        </p:nvPicPr>
        <p:blipFill rotWithShape="1">
          <a:blip r:embed="rId3">
            <a:alphaModFix/>
          </a:blip>
          <a:srcRect/>
          <a:stretch/>
        </p:blipFill>
        <p:spPr>
          <a:xfrm>
            <a:off x="10509350" y="616975"/>
            <a:ext cx="1758900" cy="1388100"/>
          </a:xfrm>
          <a:prstGeom prst="rect">
            <a:avLst/>
          </a:prstGeom>
          <a:noFill/>
          <a:ln>
            <a:noFill/>
          </a:ln>
        </p:spPr>
      </p:pic>
      <p:sp>
        <p:nvSpPr>
          <p:cNvPr id="574" name="Shape 574"/>
          <p:cNvSpPr txBox="1"/>
          <p:nvPr/>
        </p:nvSpPr>
        <p:spPr>
          <a:xfrm>
            <a:off x="10180225" y="5153200"/>
            <a:ext cx="1851000" cy="783000"/>
          </a:xfrm>
          <a:prstGeom prst="rect">
            <a:avLst/>
          </a:prstGeom>
          <a:noFill/>
          <a:ln>
            <a:noFill/>
          </a:ln>
        </p:spPr>
        <p:txBody>
          <a:bodyPr lIns="91425" tIns="91425" rIns="91425" bIns="91425" anchor="ctr" anchorCtr="0">
            <a:noAutofit/>
          </a:bodyPr>
          <a:lstStyle/>
          <a:p>
            <a:pPr lvl="0" rtl="0">
              <a:spcBef>
                <a:spcPts val="0"/>
              </a:spcBef>
              <a:buNone/>
            </a:pPr>
            <a:r>
              <a:rPr lang="en-CA" sz="900"/>
              <a:t>http://www.arch.umu.se/en/education/master-studies/laboratory-of-immediate-architectural-intervention/</a:t>
            </a:r>
          </a:p>
        </p:txBody>
      </p:sp>
      <p:pic>
        <p:nvPicPr>
          <p:cNvPr id="575" name="Shape 575"/>
          <p:cNvPicPr preferRelativeResize="0"/>
          <p:nvPr/>
        </p:nvPicPr>
        <p:blipFill>
          <a:blip r:embed="rId4">
            <a:alphaModFix/>
          </a:blip>
          <a:stretch>
            <a:fillRect/>
          </a:stretch>
        </p:blipFill>
        <p:spPr>
          <a:xfrm>
            <a:off x="130525" y="2064525"/>
            <a:ext cx="11900652" cy="3000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580"/>
        <p:cNvGrpSpPr/>
        <p:nvPr/>
      </p:nvGrpSpPr>
      <p:grpSpPr>
        <a:xfrm>
          <a:off x="0" y="0"/>
          <a:ext cx="0" cy="0"/>
          <a:chOff x="0" y="0"/>
          <a:chExt cx="0" cy="0"/>
        </a:xfrm>
      </p:grpSpPr>
      <p:sp>
        <p:nvSpPr>
          <p:cNvPr id="581" name="Shape 581"/>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Support and Target Hardening </a:t>
            </a:r>
            <a:r>
              <a:rPr lang="en-CA"/>
              <a:t>(CPTED con’t)</a:t>
            </a:r>
          </a:p>
        </p:txBody>
      </p:sp>
      <p:sp>
        <p:nvSpPr>
          <p:cNvPr id="582" name="Shape 582"/>
          <p:cNvSpPr txBox="1">
            <a:spLocks noGrp="1"/>
          </p:cNvSpPr>
          <p:nvPr>
            <p:ph type="body" idx="1"/>
          </p:nvPr>
        </p:nvSpPr>
        <p:spPr>
          <a:xfrm>
            <a:off x="680320" y="2336873"/>
            <a:ext cx="10360718" cy="4005869"/>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Increases the efforts that offenders must expend for a crime</a:t>
            </a:r>
          </a:p>
          <a:p>
            <a:pPr marL="685800" marR="0" lvl="1" indent="-228600" algn="l" rtl="0">
              <a:lnSpc>
                <a:spcPct val="90000"/>
              </a:lnSpc>
              <a:spcBef>
                <a:spcPts val="500"/>
              </a:spcBef>
              <a:spcAft>
                <a:spcPts val="0"/>
              </a:spcAft>
              <a:buClr>
                <a:srgbClr val="000000"/>
              </a:buClr>
              <a:buSzPct val="100000"/>
              <a:buFont typeface="Arial"/>
              <a:buChar char="•"/>
            </a:pPr>
            <a:r>
              <a:rPr lang="en-CA" sz="2000" b="0" i="0" u="none" strike="noStrike" cap="none">
                <a:solidFill>
                  <a:srgbClr val="000000"/>
                </a:solidFill>
                <a:latin typeface="Trebuchet MS"/>
                <a:ea typeface="Trebuchet MS"/>
                <a:cs typeface="Trebuchet MS"/>
                <a:sym typeface="Trebuchet MS"/>
              </a:rPr>
              <a:t>Long-established and traditional approach to crime prevention</a:t>
            </a:r>
          </a:p>
          <a:p>
            <a:pPr marL="228600" marR="0" lvl="0" indent="-228600" algn="l" rtl="0">
              <a:lnSpc>
                <a:spcPct val="90000"/>
              </a:lnSpc>
              <a:spcBef>
                <a:spcPts val="100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Denying or limiting access to a crime target through the use of physical barriers (fences, gates, locks, electronic alarms, and security patrols)</a:t>
            </a:r>
          </a:p>
          <a:p>
            <a:pPr marL="228600" marR="0" lvl="0" indent="-228600" algn="l" rtl="0">
              <a:lnSpc>
                <a:spcPct val="90000"/>
              </a:lnSpc>
              <a:spcBef>
                <a:spcPts val="100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UK public housing estates: target-hardening strategies resulted in reductions in burglaries (control group used in comparison)</a:t>
            </a:r>
          </a:p>
          <a:p>
            <a:pPr marL="228600" marR="0" lvl="0" indent="-228600" algn="l" rtl="0">
              <a:lnSpc>
                <a:spcPct val="90000"/>
              </a:lnSpc>
              <a:spcBef>
                <a:spcPts val="1000"/>
              </a:spcBef>
              <a:spcAft>
                <a:spcPts val="0"/>
              </a:spcAft>
              <a:buClr>
                <a:schemeClr val="lt1"/>
              </a:buClr>
              <a:buSzPct val="100000"/>
              <a:buFont typeface="Arial"/>
              <a:buNone/>
            </a:pPr>
            <a:endParaRPr sz="2400" b="0" i="0" u="none" strike="noStrike" cap="none">
              <a:solidFill>
                <a:srgbClr val="000000"/>
              </a:solidFill>
              <a:latin typeface="Trebuchet MS"/>
              <a:ea typeface="Trebuchet MS"/>
              <a:cs typeface="Trebuchet MS"/>
              <a:sym typeface="Trebuchet MS"/>
            </a:endParaRPr>
          </a:p>
          <a:p>
            <a:pPr marL="0" marR="0" lvl="0" indent="0" algn="l" rtl="0">
              <a:lnSpc>
                <a:spcPct val="90000"/>
              </a:lnSpc>
              <a:spcBef>
                <a:spcPts val="1000"/>
              </a:spcBef>
              <a:spcAft>
                <a:spcPts val="0"/>
              </a:spcAft>
              <a:buClr>
                <a:schemeClr val="dk1"/>
              </a:buClr>
              <a:buSzPct val="25000"/>
              <a:buFont typeface="Arial"/>
              <a:buNone/>
            </a:pPr>
            <a:r>
              <a:rPr lang="en-CA" sz="1800" b="0" i="0" u="none" strike="noStrike" cap="none">
                <a:solidFill>
                  <a:schemeClr val="dk1"/>
                </a:solidFill>
                <a:latin typeface="Trebuchet MS"/>
                <a:ea typeface="Trebuchet MS"/>
                <a:cs typeface="Trebuchet MS"/>
                <a:sym typeface="Trebuchet MS"/>
              </a:rPr>
              <a:t>Burglary Reduction: Findings From Safer Cities Schemes (1994)</a:t>
            </a:r>
          </a:p>
          <a:p>
            <a:pPr marL="0" marR="0" lvl="0" indent="0" algn="l" rtl="0">
              <a:lnSpc>
                <a:spcPct val="90000"/>
              </a:lnSpc>
              <a:spcBef>
                <a:spcPts val="1000"/>
              </a:spcBef>
              <a:buClr>
                <a:schemeClr val="dk1"/>
              </a:buClr>
              <a:buSzPct val="25000"/>
              <a:buFont typeface="Arial"/>
              <a:buNone/>
            </a:pPr>
            <a:r>
              <a:rPr lang="en-CA" sz="1800" b="0" i="0" u="none" strike="noStrike" cap="none">
                <a:solidFill>
                  <a:schemeClr val="dk1"/>
                </a:solidFill>
                <a:latin typeface="Trebuchet MS"/>
                <a:ea typeface="Trebuchet MS"/>
                <a:cs typeface="Trebuchet MS"/>
                <a:sym typeface="Trebuchet MS"/>
              </a:rPr>
              <a:t>Residential security: containment and displacement of burglary (1984)</a:t>
            </a:r>
          </a:p>
        </p:txBody>
      </p:sp>
      <p:pic>
        <p:nvPicPr>
          <p:cNvPr id="583" name="Shape 583"/>
          <p:cNvPicPr preferRelativeResize="0"/>
          <p:nvPr/>
        </p:nvPicPr>
        <p:blipFill rotWithShape="1">
          <a:blip r:embed="rId3">
            <a:alphaModFix/>
          </a:blip>
          <a:srcRect/>
          <a:stretch/>
        </p:blipFill>
        <p:spPr>
          <a:xfrm>
            <a:off x="10509350" y="616975"/>
            <a:ext cx="1758900" cy="1388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588"/>
        <p:cNvGrpSpPr/>
        <p:nvPr/>
      </p:nvGrpSpPr>
      <p:grpSpPr>
        <a:xfrm>
          <a:off x="0" y="0"/>
          <a:ext cx="0" cy="0"/>
          <a:chOff x="0" y="0"/>
          <a:chExt cx="0" cy="0"/>
        </a:xfrm>
      </p:grpSpPr>
      <p:sp>
        <p:nvSpPr>
          <p:cNvPr id="589" name="Shape 589"/>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Alley-gating </a:t>
            </a:r>
            <a:r>
              <a:rPr lang="en-CA"/>
              <a:t>(CPTED con’t)</a:t>
            </a:r>
          </a:p>
        </p:txBody>
      </p:sp>
      <p:sp>
        <p:nvSpPr>
          <p:cNvPr id="590" name="Shape 590"/>
          <p:cNvSpPr txBox="1">
            <a:spLocks noGrp="1"/>
          </p:cNvSpPr>
          <p:nvPr>
            <p:ph type="body" idx="1"/>
          </p:nvPr>
        </p:nvSpPr>
        <p:spPr>
          <a:xfrm>
            <a:off x="680320" y="2336873"/>
            <a:ext cx="6968708" cy="387524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Installation of lockable gates across the alleyways on the rear of properties</a:t>
            </a:r>
          </a:p>
          <a:p>
            <a:pPr marL="685800" marR="0" lvl="1" indent="-228600" algn="l" rtl="0">
              <a:lnSpc>
                <a:spcPct val="90000"/>
              </a:lnSpc>
              <a:spcBef>
                <a:spcPts val="500"/>
              </a:spcBef>
              <a:spcAft>
                <a:spcPts val="0"/>
              </a:spcAft>
              <a:buClr>
                <a:srgbClr val="000000"/>
              </a:buClr>
              <a:buSzPct val="100000"/>
              <a:buFont typeface="Arial"/>
              <a:buChar char="•"/>
            </a:pPr>
            <a:r>
              <a:rPr lang="en-CA" sz="2000" b="0" i="0" u="none" strike="noStrike" cap="none">
                <a:solidFill>
                  <a:srgbClr val="000000"/>
                </a:solidFill>
                <a:latin typeface="Trebuchet MS"/>
                <a:ea typeface="Trebuchet MS"/>
                <a:cs typeface="Trebuchet MS"/>
                <a:sym typeface="Trebuchet MS"/>
              </a:rPr>
              <a:t>Situational crime prevention with widespread popularity in the UK</a:t>
            </a:r>
          </a:p>
          <a:p>
            <a:pPr marL="685800" marR="0" lvl="1" indent="-228600" algn="l" rtl="0">
              <a:lnSpc>
                <a:spcPct val="90000"/>
              </a:lnSpc>
              <a:spcBef>
                <a:spcPts val="500"/>
              </a:spcBef>
              <a:spcAft>
                <a:spcPts val="0"/>
              </a:spcAft>
              <a:buClr>
                <a:srgbClr val="000000"/>
              </a:buClr>
              <a:buSzPct val="100000"/>
              <a:buFont typeface="Arial"/>
              <a:buChar char="•"/>
            </a:pPr>
            <a:r>
              <a:rPr lang="en-CA" sz="2000" b="0" i="0" u="none" strike="noStrike" cap="none">
                <a:solidFill>
                  <a:srgbClr val="000000"/>
                </a:solidFill>
                <a:latin typeface="Trebuchet MS"/>
                <a:ea typeface="Trebuchet MS"/>
                <a:cs typeface="Trebuchet MS"/>
                <a:sym typeface="Trebuchet MS"/>
              </a:rPr>
              <a:t>Keys to the gates provided only to residents who live in the houses secured by the gates</a:t>
            </a:r>
          </a:p>
          <a:p>
            <a:pPr marL="228600" marR="0" lvl="0" indent="-228600" algn="l" rtl="0">
              <a:lnSpc>
                <a:spcPct val="90000"/>
              </a:lnSpc>
              <a:spcBef>
                <a:spcPts val="100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Critics have compared it to gated neighbourhoods</a:t>
            </a:r>
          </a:p>
          <a:p>
            <a:pPr marL="685800" marR="0" lvl="1" indent="-228600" algn="l" rtl="0">
              <a:lnSpc>
                <a:spcPct val="90000"/>
              </a:lnSpc>
              <a:spcBef>
                <a:spcPts val="500"/>
              </a:spcBef>
              <a:buClr>
                <a:srgbClr val="000000"/>
              </a:buClr>
              <a:buSzPct val="100000"/>
              <a:buFont typeface="Arial"/>
              <a:buChar char="•"/>
            </a:pPr>
            <a:r>
              <a:rPr lang="en-CA" sz="2000" b="0" i="0" u="none" strike="noStrike" cap="none">
                <a:solidFill>
                  <a:srgbClr val="000000"/>
                </a:solidFill>
                <a:latin typeface="Trebuchet MS"/>
                <a:ea typeface="Trebuchet MS"/>
                <a:cs typeface="Trebuchet MS"/>
                <a:sym typeface="Trebuchet MS"/>
              </a:rPr>
              <a:t>Alley-gating does not physically create a closed-off ‘community’ within gates, since only the alleys to the back are enclosed</a:t>
            </a:r>
          </a:p>
        </p:txBody>
      </p:sp>
      <p:pic>
        <p:nvPicPr>
          <p:cNvPr id="591" name="Shape 591"/>
          <p:cNvPicPr preferRelativeResize="0"/>
          <p:nvPr/>
        </p:nvPicPr>
        <p:blipFill rotWithShape="1">
          <a:blip r:embed="rId3">
            <a:alphaModFix/>
          </a:blip>
          <a:srcRect/>
          <a:stretch/>
        </p:blipFill>
        <p:spPr>
          <a:xfrm>
            <a:off x="8334442" y="2686150"/>
            <a:ext cx="3781739" cy="2918079"/>
          </a:xfrm>
          <a:prstGeom prst="rect">
            <a:avLst/>
          </a:prstGeom>
          <a:noFill/>
          <a:ln>
            <a:noFill/>
          </a:ln>
        </p:spPr>
      </p:pic>
      <p:sp>
        <p:nvSpPr>
          <p:cNvPr id="592" name="Shape 592"/>
          <p:cNvSpPr/>
          <p:nvPr/>
        </p:nvSpPr>
        <p:spPr>
          <a:xfrm>
            <a:off x="315308" y="6212114"/>
            <a:ext cx="11561400" cy="646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CA" sz="1800">
                <a:solidFill>
                  <a:schemeClr val="dk1"/>
                </a:solidFill>
                <a:latin typeface="Trebuchet MS"/>
                <a:ea typeface="Trebuchet MS"/>
                <a:cs typeface="Trebuchet MS"/>
                <a:sym typeface="Trebuchet MS"/>
              </a:rPr>
              <a:t>Closing off opportunities for crime: An evaluation of alley-gating (2005)</a:t>
            </a:r>
          </a:p>
          <a:p>
            <a:pPr marL="0" marR="0" lvl="0" indent="0" algn="l" rtl="0">
              <a:spcBef>
                <a:spcPts val="0"/>
              </a:spcBef>
              <a:buSzPct val="25000"/>
              <a:buNone/>
            </a:pPr>
            <a:r>
              <a:rPr lang="en-CA" sz="1800">
                <a:solidFill>
                  <a:schemeClr val="dk1"/>
                </a:solidFill>
                <a:latin typeface="Trebuchet MS"/>
                <a:ea typeface="Trebuchet MS"/>
                <a:cs typeface="Trebuchet MS"/>
                <a:sym typeface="Trebuchet MS"/>
              </a:rPr>
              <a:t>Alley-gating and neighbourhood gating are they two sides of the same face (2003)</a:t>
            </a:r>
          </a:p>
        </p:txBody>
      </p:sp>
      <p:sp>
        <p:nvSpPr>
          <p:cNvPr id="593" name="Shape 593"/>
          <p:cNvSpPr/>
          <p:nvPr/>
        </p:nvSpPr>
        <p:spPr>
          <a:xfrm>
            <a:off x="8984343" y="5611948"/>
            <a:ext cx="3207655"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CA" sz="1800">
                <a:solidFill>
                  <a:schemeClr val="lt1"/>
                </a:solidFill>
                <a:latin typeface="Times New Roman"/>
                <a:ea typeface="Times New Roman"/>
                <a:cs typeface="Times New Roman"/>
                <a:sym typeface="Times New Roman"/>
              </a:rPr>
              <a:t>Before (Jan 1998 - Dec 1999)</a:t>
            </a:r>
          </a:p>
          <a:p>
            <a:pPr marL="0" marR="0" lvl="0" indent="0" algn="l" rtl="0">
              <a:spcBef>
                <a:spcPts val="0"/>
              </a:spcBef>
              <a:buSzPct val="25000"/>
              <a:buNone/>
            </a:pPr>
            <a:r>
              <a:rPr lang="en-CA" sz="1800">
                <a:solidFill>
                  <a:schemeClr val="lt1"/>
                </a:solidFill>
                <a:latin typeface="Times New Roman"/>
                <a:ea typeface="Times New Roman"/>
                <a:cs typeface="Times New Roman"/>
                <a:sym typeface="Times New Roman"/>
              </a:rPr>
              <a:t>After (Jan 2000 - June 2003)</a:t>
            </a:r>
          </a:p>
          <a:p>
            <a:pPr marL="0" marR="0" lvl="0" indent="0" algn="l" rtl="0">
              <a:spcBef>
                <a:spcPts val="0"/>
              </a:spcBef>
              <a:buSzPct val="25000"/>
              <a:buNone/>
            </a:pPr>
            <a:r>
              <a:rPr lang="en-CA" sz="1800">
                <a:solidFill>
                  <a:schemeClr val="lt1"/>
                </a:solidFill>
                <a:latin typeface="Trebuchet MS"/>
                <a:ea typeface="Trebuchet MS"/>
                <a:cs typeface="Trebuchet MS"/>
                <a:sym typeface="Trebuchet MS"/>
              </a:rPr>
              <a:t>Total of 3178 gates were installed</a:t>
            </a:r>
          </a:p>
        </p:txBody>
      </p:sp>
      <p:pic>
        <p:nvPicPr>
          <p:cNvPr id="594" name="Shape 594" descr="https://www.hillingdon.gov.uk/media/31939/Alley-Gate-example/image/Gate_pic.png"/>
          <p:cNvPicPr preferRelativeResize="0"/>
          <p:nvPr/>
        </p:nvPicPr>
        <p:blipFill rotWithShape="1">
          <a:blip r:embed="rId4">
            <a:alphaModFix/>
          </a:blip>
          <a:srcRect/>
          <a:stretch/>
        </p:blipFill>
        <p:spPr>
          <a:xfrm>
            <a:off x="8182810" y="63488"/>
            <a:ext cx="3933370" cy="254807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599"/>
        <p:cNvGrpSpPr/>
        <p:nvPr/>
      </p:nvGrpSpPr>
      <p:grpSpPr>
        <a:xfrm>
          <a:off x="0" y="0"/>
          <a:ext cx="0" cy="0"/>
          <a:chOff x="0" y="0"/>
          <a:chExt cx="0" cy="0"/>
        </a:xfrm>
      </p:grpSpPr>
      <p:sp>
        <p:nvSpPr>
          <p:cNvPr id="600" name="Shape 600"/>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Support and Target Hardening </a:t>
            </a:r>
            <a:r>
              <a:rPr lang="en-CA"/>
              <a:t>(CPTED con’t)</a:t>
            </a:r>
          </a:p>
        </p:txBody>
      </p:sp>
      <p:grpSp>
        <p:nvGrpSpPr>
          <p:cNvPr id="601" name="Shape 601"/>
          <p:cNvGrpSpPr/>
          <p:nvPr/>
        </p:nvGrpSpPr>
        <p:grpSpPr>
          <a:xfrm>
            <a:off x="3212465" y="2337689"/>
            <a:ext cx="5843052" cy="4253288"/>
            <a:chOff x="2531428" y="889"/>
            <a:chExt cx="5843052" cy="4253288"/>
          </a:xfrm>
        </p:grpSpPr>
        <p:sp>
          <p:nvSpPr>
            <p:cNvPr id="602" name="Shape 602"/>
            <p:cNvSpPr/>
            <p:nvPr/>
          </p:nvSpPr>
          <p:spPr>
            <a:xfrm>
              <a:off x="4350648" y="889"/>
              <a:ext cx="2204612" cy="1102306"/>
            </a:xfrm>
            <a:prstGeom prst="roundRect">
              <a:avLst>
                <a:gd name="adj" fmla="val 10000"/>
              </a:avLst>
            </a:prstGeom>
            <a:solidFill>
              <a:srgbClr val="EF9413"/>
            </a:solidFill>
            <a:ln w="127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03" name="Shape 603"/>
            <p:cNvSpPr txBox="1"/>
            <p:nvPr/>
          </p:nvSpPr>
          <p:spPr>
            <a:xfrm>
              <a:off x="4382933" y="33175"/>
              <a:ext cx="2140041" cy="1037736"/>
            </a:xfrm>
            <a:prstGeom prst="rect">
              <a:avLst/>
            </a:prstGeom>
            <a:no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solidFill>
                    <a:schemeClr val="lt1"/>
                  </a:solidFill>
                  <a:latin typeface="Trebuchet MS"/>
                  <a:ea typeface="Trebuchet MS"/>
                  <a:cs typeface="Trebuchet MS"/>
                  <a:sym typeface="Trebuchet MS"/>
                </a:rPr>
                <a:t>Excessive use of target hardening tactics can create a “fortress mentality”</a:t>
              </a:r>
            </a:p>
          </p:txBody>
        </p:sp>
        <p:sp>
          <p:nvSpPr>
            <p:cNvPr id="604" name="Shape 604"/>
            <p:cNvSpPr/>
            <p:nvPr/>
          </p:nvSpPr>
          <p:spPr>
            <a:xfrm rot="3600000">
              <a:off x="5789033" y="1934629"/>
              <a:ext cx="1147061" cy="385806"/>
            </a:xfrm>
            <a:prstGeom prst="leftRightArrow">
              <a:avLst>
                <a:gd name="adj1" fmla="val 60000"/>
                <a:gd name="adj2" fmla="val 50000"/>
              </a:avLst>
            </a:prstGeom>
            <a:solidFill>
              <a:srgbClr val="F5C7A8"/>
            </a:solidFill>
            <a:ln>
              <a:noFill/>
            </a:ln>
          </p:spPr>
          <p:txBody>
            <a:bodyPr lIns="91425" tIns="91425" rIns="91425" bIns="91425" anchor="ctr" anchorCtr="0">
              <a:noAutofit/>
            </a:bodyPr>
            <a:lstStyle/>
            <a:p>
              <a:pPr lvl="0">
                <a:spcBef>
                  <a:spcPts val="0"/>
                </a:spcBef>
                <a:buNone/>
              </a:pPr>
              <a:endParaRPr/>
            </a:p>
          </p:txBody>
        </p:sp>
        <p:sp>
          <p:nvSpPr>
            <p:cNvPr id="605" name="Shape 605"/>
            <p:cNvSpPr txBox="1"/>
            <p:nvPr/>
          </p:nvSpPr>
          <p:spPr>
            <a:xfrm rot="3600000">
              <a:off x="5904776" y="2011791"/>
              <a:ext cx="915576" cy="231485"/>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1400">
                <a:solidFill>
                  <a:schemeClr val="lt1"/>
                </a:solidFill>
                <a:latin typeface="Trebuchet MS"/>
                <a:ea typeface="Trebuchet MS"/>
                <a:cs typeface="Trebuchet MS"/>
                <a:sym typeface="Trebuchet MS"/>
              </a:endParaRPr>
            </a:p>
          </p:txBody>
        </p:sp>
        <p:sp>
          <p:nvSpPr>
            <p:cNvPr id="606" name="Shape 606"/>
            <p:cNvSpPr/>
            <p:nvPr/>
          </p:nvSpPr>
          <p:spPr>
            <a:xfrm>
              <a:off x="6169869" y="3151872"/>
              <a:ext cx="2204612" cy="1102306"/>
            </a:xfrm>
            <a:prstGeom prst="roundRect">
              <a:avLst>
                <a:gd name="adj" fmla="val 10000"/>
              </a:avLst>
            </a:prstGeom>
            <a:solidFill>
              <a:srgbClr val="EF9413"/>
            </a:solidFill>
            <a:ln w="127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07" name="Shape 607"/>
            <p:cNvSpPr txBox="1"/>
            <p:nvPr/>
          </p:nvSpPr>
          <p:spPr>
            <a:xfrm>
              <a:off x="6202153" y="3184157"/>
              <a:ext cx="2140041" cy="1037736"/>
            </a:xfrm>
            <a:prstGeom prst="rect">
              <a:avLst/>
            </a:prstGeom>
            <a:no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solidFill>
                    <a:schemeClr val="lt1"/>
                  </a:solidFill>
                  <a:latin typeface="Trebuchet MS"/>
                  <a:ea typeface="Trebuchet MS"/>
                  <a:cs typeface="Trebuchet MS"/>
                  <a:sym typeface="Trebuchet MS"/>
                </a:rPr>
                <a:t>Imagery whereby residents withdraw behind physical barriers</a:t>
              </a:r>
            </a:p>
          </p:txBody>
        </p:sp>
        <p:sp>
          <p:nvSpPr>
            <p:cNvPr id="608" name="Shape 608"/>
            <p:cNvSpPr/>
            <p:nvPr/>
          </p:nvSpPr>
          <p:spPr>
            <a:xfrm rot="10800000">
              <a:off x="4879424" y="3510121"/>
              <a:ext cx="1147060" cy="385806"/>
            </a:xfrm>
            <a:prstGeom prst="leftRightArrow">
              <a:avLst>
                <a:gd name="adj1" fmla="val 60000"/>
                <a:gd name="adj2" fmla="val 50000"/>
              </a:avLst>
            </a:prstGeom>
            <a:solidFill>
              <a:srgbClr val="F5C7A8"/>
            </a:solidFill>
            <a:ln>
              <a:noFill/>
            </a:ln>
          </p:spPr>
          <p:txBody>
            <a:bodyPr lIns="91425" tIns="91425" rIns="91425" bIns="91425" anchor="ctr" anchorCtr="0">
              <a:noAutofit/>
            </a:bodyPr>
            <a:lstStyle/>
            <a:p>
              <a:pPr lvl="0">
                <a:spcBef>
                  <a:spcPts val="0"/>
                </a:spcBef>
                <a:buNone/>
              </a:pPr>
              <a:endParaRPr/>
            </a:p>
          </p:txBody>
        </p:sp>
        <p:sp>
          <p:nvSpPr>
            <p:cNvPr id="609" name="Shape 609"/>
            <p:cNvSpPr txBox="1"/>
            <p:nvPr/>
          </p:nvSpPr>
          <p:spPr>
            <a:xfrm>
              <a:off x="4995166" y="3587282"/>
              <a:ext cx="915576" cy="231485"/>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1400">
                <a:solidFill>
                  <a:schemeClr val="lt1"/>
                </a:solidFill>
                <a:latin typeface="Trebuchet MS"/>
                <a:ea typeface="Trebuchet MS"/>
                <a:cs typeface="Trebuchet MS"/>
                <a:sym typeface="Trebuchet MS"/>
              </a:endParaRPr>
            </a:p>
          </p:txBody>
        </p:sp>
        <p:sp>
          <p:nvSpPr>
            <p:cNvPr id="610" name="Shape 610"/>
            <p:cNvSpPr/>
            <p:nvPr/>
          </p:nvSpPr>
          <p:spPr>
            <a:xfrm>
              <a:off x="2531428" y="3151872"/>
              <a:ext cx="2204612" cy="1102306"/>
            </a:xfrm>
            <a:prstGeom prst="roundRect">
              <a:avLst>
                <a:gd name="adj" fmla="val 10000"/>
              </a:avLst>
            </a:prstGeom>
            <a:solidFill>
              <a:srgbClr val="EF9413"/>
            </a:solidFill>
            <a:ln w="127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11" name="Shape 611"/>
            <p:cNvSpPr txBox="1"/>
            <p:nvPr/>
          </p:nvSpPr>
          <p:spPr>
            <a:xfrm>
              <a:off x="2563714" y="3184157"/>
              <a:ext cx="2140041" cy="1037736"/>
            </a:xfrm>
            <a:prstGeom prst="rect">
              <a:avLst/>
            </a:prstGeom>
            <a:no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solidFill>
                    <a:schemeClr val="lt1"/>
                  </a:solidFill>
                  <a:latin typeface="Trebuchet MS"/>
                  <a:ea typeface="Trebuchet MS"/>
                  <a:cs typeface="Trebuchet MS"/>
                  <a:sym typeface="Trebuchet MS"/>
                </a:rPr>
                <a:t>Self-policing capacity of the built environment is damaged</a:t>
              </a:r>
            </a:p>
          </p:txBody>
        </p:sp>
        <p:sp>
          <p:nvSpPr>
            <p:cNvPr id="612" name="Shape 612"/>
            <p:cNvSpPr/>
            <p:nvPr/>
          </p:nvSpPr>
          <p:spPr>
            <a:xfrm rot="-3600000">
              <a:off x="3969813" y="1934630"/>
              <a:ext cx="1147061" cy="385806"/>
            </a:xfrm>
            <a:prstGeom prst="leftRightArrow">
              <a:avLst>
                <a:gd name="adj1" fmla="val 60000"/>
                <a:gd name="adj2" fmla="val 50000"/>
              </a:avLst>
            </a:prstGeom>
            <a:solidFill>
              <a:srgbClr val="F5C7A8"/>
            </a:solidFill>
            <a:ln>
              <a:noFill/>
            </a:ln>
          </p:spPr>
          <p:txBody>
            <a:bodyPr lIns="91425" tIns="91425" rIns="91425" bIns="91425" anchor="ctr" anchorCtr="0">
              <a:noAutofit/>
            </a:bodyPr>
            <a:lstStyle/>
            <a:p>
              <a:pPr lvl="0">
                <a:spcBef>
                  <a:spcPts val="0"/>
                </a:spcBef>
                <a:buNone/>
              </a:pPr>
              <a:endParaRPr/>
            </a:p>
          </p:txBody>
        </p:sp>
        <p:sp>
          <p:nvSpPr>
            <p:cNvPr id="613" name="Shape 613"/>
            <p:cNvSpPr txBox="1"/>
            <p:nvPr/>
          </p:nvSpPr>
          <p:spPr>
            <a:xfrm rot="-3600000">
              <a:off x="4085556" y="2011791"/>
              <a:ext cx="915576" cy="231485"/>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1400">
                <a:solidFill>
                  <a:schemeClr val="lt1"/>
                </a:solidFill>
                <a:latin typeface="Trebuchet MS"/>
                <a:ea typeface="Trebuchet MS"/>
                <a:cs typeface="Trebuchet MS"/>
                <a:sym typeface="Trebuchet MS"/>
              </a:endParaRPr>
            </a:p>
          </p:txBody>
        </p:sp>
      </p:grpSp>
      <p:sp>
        <p:nvSpPr>
          <p:cNvPr id="614" name="Shape 614"/>
          <p:cNvSpPr/>
          <p:nvPr/>
        </p:nvSpPr>
        <p:spPr>
          <a:xfrm>
            <a:off x="8418578" y="3144466"/>
            <a:ext cx="3337994"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CA" sz="1800">
                <a:solidFill>
                  <a:schemeClr val="dk1"/>
                </a:solidFill>
                <a:latin typeface="Trebuchet MS"/>
                <a:ea typeface="Trebuchet MS"/>
                <a:cs typeface="Trebuchet MS"/>
                <a:sym typeface="Trebuchet MS"/>
              </a:rPr>
              <a:t>Second-generation CPTED in schools (1997)</a:t>
            </a:r>
          </a:p>
        </p:txBody>
      </p:sp>
      <p:pic>
        <p:nvPicPr>
          <p:cNvPr id="615" name="Shape 615"/>
          <p:cNvPicPr preferRelativeResize="0"/>
          <p:nvPr/>
        </p:nvPicPr>
        <p:blipFill rotWithShape="1">
          <a:blip r:embed="rId3">
            <a:alphaModFix/>
          </a:blip>
          <a:srcRect/>
          <a:stretch/>
        </p:blipFill>
        <p:spPr>
          <a:xfrm>
            <a:off x="10509350" y="616975"/>
            <a:ext cx="1758900" cy="13881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620"/>
        <p:cNvGrpSpPr/>
        <p:nvPr/>
      </p:nvGrpSpPr>
      <p:grpSpPr>
        <a:xfrm>
          <a:off x="0" y="0"/>
          <a:ext cx="0" cy="0"/>
          <a:chOff x="0" y="0"/>
          <a:chExt cx="0" cy="0"/>
        </a:xfrm>
      </p:grpSpPr>
      <p:sp>
        <p:nvSpPr>
          <p:cNvPr id="621" name="Shape 621"/>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Image and Maintenance </a:t>
            </a:r>
            <a:r>
              <a:rPr lang="en-CA"/>
              <a:t>(CPTED con’t)</a:t>
            </a:r>
          </a:p>
        </p:txBody>
      </p:sp>
      <p:sp>
        <p:nvSpPr>
          <p:cNvPr id="622" name="Shape 622"/>
          <p:cNvSpPr txBox="1">
            <a:spLocks noGrp="1"/>
          </p:cNvSpPr>
          <p:nvPr>
            <p:ph type="body" idx="1"/>
          </p:nvPr>
        </p:nvSpPr>
        <p:spPr>
          <a:xfrm>
            <a:off x="680320" y="2336872"/>
            <a:ext cx="11308479" cy="4521126"/>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“Broken windows theory”: demoralizing effect that abandoned buildings, graffiti, and general decay have on neighbourhoods </a:t>
            </a:r>
          </a:p>
          <a:p>
            <a:pPr marL="228600" marR="0" lvl="0" indent="-228600" algn="l" rtl="0">
              <a:lnSpc>
                <a:spcPct val="90000"/>
              </a:lnSpc>
              <a:spcBef>
                <a:spcPts val="100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Promoting a positive image and routinely maintaining the built environment</a:t>
            </a:r>
          </a:p>
          <a:p>
            <a:pPr marL="685800" marR="0" lvl="1" indent="-228600" algn="l" rtl="0">
              <a:lnSpc>
                <a:spcPct val="90000"/>
              </a:lnSpc>
              <a:spcBef>
                <a:spcPts val="500"/>
              </a:spcBef>
              <a:spcAft>
                <a:spcPts val="0"/>
              </a:spcAft>
              <a:buClr>
                <a:srgbClr val="000000"/>
              </a:buClr>
              <a:buSzPct val="100000"/>
              <a:buFont typeface="Arial"/>
              <a:buChar char="•"/>
            </a:pPr>
            <a:r>
              <a:rPr lang="en-CA" sz="2000" b="0" i="0" u="none" strike="noStrike" cap="none">
                <a:solidFill>
                  <a:srgbClr val="000000"/>
                </a:solidFill>
                <a:latin typeface="Trebuchet MS"/>
                <a:ea typeface="Trebuchet MS"/>
                <a:cs typeface="Trebuchet MS"/>
                <a:sym typeface="Trebuchet MS"/>
              </a:rPr>
              <a:t>Management of private rental housing can reduce drug related crime</a:t>
            </a:r>
          </a:p>
          <a:p>
            <a:pPr marL="685800" marR="0" lvl="1" indent="-228600" algn="l" rtl="0">
              <a:lnSpc>
                <a:spcPct val="90000"/>
              </a:lnSpc>
              <a:spcBef>
                <a:spcPts val="500"/>
              </a:spcBef>
              <a:spcAft>
                <a:spcPts val="0"/>
              </a:spcAft>
              <a:buClr>
                <a:srgbClr val="000000"/>
              </a:buClr>
              <a:buSzPct val="100000"/>
              <a:buFont typeface="Arial"/>
              <a:buChar char="•"/>
            </a:pPr>
            <a:r>
              <a:rPr lang="en-CA" sz="2000" b="0" i="0" u="none" strike="noStrike" cap="none">
                <a:solidFill>
                  <a:srgbClr val="000000"/>
                </a:solidFill>
                <a:latin typeface="Trebuchet MS"/>
                <a:ea typeface="Trebuchet MS"/>
                <a:cs typeface="Trebuchet MS"/>
                <a:sym typeface="Trebuchet MS"/>
              </a:rPr>
              <a:t>Routine maintenance of the urban environment will significantly assist in reducing crime</a:t>
            </a:r>
          </a:p>
          <a:p>
            <a:pPr marL="228600" marR="0" lvl="0" indent="-228600" algn="l" rtl="0">
              <a:lnSpc>
                <a:spcPct val="90000"/>
              </a:lnSpc>
              <a:spcBef>
                <a:spcPts val="100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New York Port Authority Bus Terminal: goal to reduce disorder and crime</a:t>
            </a:r>
          </a:p>
          <a:p>
            <a:pPr marL="685800" marR="0" lvl="1" indent="-228600" algn="l" rtl="0">
              <a:lnSpc>
                <a:spcPct val="90000"/>
              </a:lnSpc>
              <a:spcBef>
                <a:spcPts val="500"/>
              </a:spcBef>
              <a:spcAft>
                <a:spcPts val="0"/>
              </a:spcAft>
              <a:buClr>
                <a:srgbClr val="000000"/>
              </a:buClr>
              <a:buSzPct val="100000"/>
              <a:buFont typeface="Arial"/>
              <a:buChar char="•"/>
            </a:pPr>
            <a:r>
              <a:rPr lang="en-CA" sz="2000" b="0" i="0" u="none" strike="noStrike" cap="none">
                <a:solidFill>
                  <a:srgbClr val="000000"/>
                </a:solidFill>
                <a:latin typeface="Trebuchet MS"/>
                <a:ea typeface="Trebuchet MS"/>
                <a:cs typeface="Trebuchet MS"/>
                <a:sym typeface="Trebuchet MS"/>
              </a:rPr>
              <a:t>62 tactics used including focus on renovations, visibility, surveillance, and flow</a:t>
            </a:r>
          </a:p>
          <a:p>
            <a:pPr marL="685800" marR="0" lvl="1" indent="-228600" algn="l" rtl="0">
              <a:lnSpc>
                <a:spcPct val="90000"/>
              </a:lnSpc>
              <a:spcBef>
                <a:spcPts val="500"/>
              </a:spcBef>
              <a:spcAft>
                <a:spcPts val="0"/>
              </a:spcAft>
              <a:buClr>
                <a:srgbClr val="000000"/>
              </a:buClr>
              <a:buSzPct val="100000"/>
              <a:buFont typeface="Arial"/>
              <a:buChar char="•"/>
            </a:pPr>
            <a:r>
              <a:rPr lang="en-CA" sz="2000" b="0" i="0" u="none" strike="noStrike" cap="none">
                <a:solidFill>
                  <a:srgbClr val="000000"/>
                </a:solidFill>
                <a:latin typeface="Trebuchet MS"/>
                <a:ea typeface="Trebuchet MS"/>
                <a:cs typeface="Trebuchet MS"/>
                <a:sym typeface="Trebuchet MS"/>
              </a:rPr>
              <a:t>Reductions in order complaints and robbery and assault offenses</a:t>
            </a:r>
          </a:p>
          <a:p>
            <a:pPr marL="0" marR="0" lvl="0" indent="0" algn="l" rtl="0">
              <a:lnSpc>
                <a:spcPct val="90000"/>
              </a:lnSpc>
              <a:spcBef>
                <a:spcPts val="1000"/>
              </a:spcBef>
              <a:spcAft>
                <a:spcPts val="0"/>
              </a:spcAft>
              <a:buClr>
                <a:schemeClr val="dk1"/>
              </a:buClr>
              <a:buSzPct val="25000"/>
              <a:buFont typeface="Arial"/>
              <a:buNone/>
            </a:pPr>
            <a:r>
              <a:rPr lang="en-CA" sz="1800" b="0" i="0" u="none" strike="noStrike" cap="none">
                <a:solidFill>
                  <a:schemeClr val="dk1"/>
                </a:solidFill>
                <a:latin typeface="Trebuchet MS"/>
                <a:ea typeface="Trebuchet MS"/>
                <a:cs typeface="Trebuchet MS"/>
                <a:sym typeface="Trebuchet MS"/>
              </a:rPr>
              <a:t>Preventing Crime at Places: Why Places Are Important (1997)</a:t>
            </a:r>
          </a:p>
          <a:p>
            <a:pPr marL="0" marR="0" lvl="0" indent="0" algn="l" rtl="0">
              <a:lnSpc>
                <a:spcPct val="90000"/>
              </a:lnSpc>
              <a:spcBef>
                <a:spcPts val="1000"/>
              </a:spcBef>
              <a:spcAft>
                <a:spcPts val="0"/>
              </a:spcAft>
              <a:buClr>
                <a:schemeClr val="dk1"/>
              </a:buClr>
              <a:buSzPct val="25000"/>
              <a:buFont typeface="Arial"/>
              <a:buNone/>
            </a:pPr>
            <a:r>
              <a:rPr lang="en-CA" sz="1800" b="0" i="0" u="none" strike="noStrike" cap="none">
                <a:solidFill>
                  <a:schemeClr val="dk1"/>
                </a:solidFill>
                <a:latin typeface="Trebuchet MS"/>
                <a:ea typeface="Trebuchet MS"/>
                <a:cs typeface="Trebuchet MS"/>
                <a:sym typeface="Trebuchet MS"/>
              </a:rPr>
              <a:t>From Broken Windows to Busy Streets: A Community Empowerment Perspective (2015)</a:t>
            </a:r>
          </a:p>
          <a:p>
            <a:pPr marL="0" marR="0" lvl="0" indent="0" algn="l" rtl="0">
              <a:lnSpc>
                <a:spcPct val="90000"/>
              </a:lnSpc>
              <a:spcBef>
                <a:spcPts val="1000"/>
              </a:spcBef>
              <a:buClr>
                <a:schemeClr val="dk1"/>
              </a:buClr>
              <a:buSzPct val="25000"/>
              <a:buFont typeface="Arial"/>
              <a:buNone/>
            </a:pPr>
            <a:r>
              <a:rPr lang="en-CA" sz="1800" b="0" i="0" u="none" strike="noStrike" cap="none">
                <a:solidFill>
                  <a:schemeClr val="dk1"/>
                </a:solidFill>
                <a:latin typeface="Trebuchet MS"/>
                <a:ea typeface="Trebuchet MS"/>
                <a:cs typeface="Trebuchet MS"/>
                <a:sym typeface="Trebuchet MS"/>
              </a:rPr>
              <a:t>Redesigning Hell: Preventing Crime and Disorder at the Port Authority Bus Terminal (1996)</a:t>
            </a:r>
          </a:p>
        </p:txBody>
      </p:sp>
      <p:pic>
        <p:nvPicPr>
          <p:cNvPr id="623" name="Shape 623"/>
          <p:cNvPicPr preferRelativeResize="0"/>
          <p:nvPr/>
        </p:nvPicPr>
        <p:blipFill rotWithShape="1">
          <a:blip r:embed="rId3">
            <a:alphaModFix/>
          </a:blip>
          <a:srcRect/>
          <a:stretch/>
        </p:blipFill>
        <p:spPr>
          <a:xfrm>
            <a:off x="10509350" y="616975"/>
            <a:ext cx="1758900" cy="1388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628"/>
        <p:cNvGrpSpPr/>
        <p:nvPr/>
      </p:nvGrpSpPr>
      <p:grpSpPr>
        <a:xfrm>
          <a:off x="0" y="0"/>
          <a:ext cx="0" cy="0"/>
          <a:chOff x="0" y="0"/>
          <a:chExt cx="0" cy="0"/>
        </a:xfrm>
      </p:grpSpPr>
      <p:sp>
        <p:nvSpPr>
          <p:cNvPr id="629" name="Shape 629"/>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Crime prevention through environmental design</a:t>
            </a:r>
          </a:p>
        </p:txBody>
      </p:sp>
      <p:sp>
        <p:nvSpPr>
          <p:cNvPr id="630" name="Shape 630"/>
          <p:cNvSpPr txBox="1">
            <a:spLocks noGrp="1"/>
          </p:cNvSpPr>
          <p:nvPr>
            <p:ph type="body" idx="1"/>
          </p:nvPr>
        </p:nvSpPr>
        <p:spPr>
          <a:xfrm>
            <a:off x="680320" y="2336873"/>
            <a:ext cx="9613861" cy="3599316"/>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lt1"/>
              </a:buClr>
              <a:buSzPct val="100000"/>
              <a:buFont typeface="Arial"/>
              <a:buChar char="•"/>
            </a:pPr>
            <a:r>
              <a:rPr lang="en-CA" sz="2400" b="0" i="0" u="none" strike="noStrike" cap="none">
                <a:solidFill>
                  <a:srgbClr val="000000"/>
                </a:solidFill>
                <a:latin typeface="Trebuchet MS"/>
                <a:ea typeface="Trebuchet MS"/>
                <a:cs typeface="Trebuchet MS"/>
                <a:sym typeface="Trebuchet MS"/>
              </a:rPr>
              <a:t>RCMP: “Research has shown that the proper design and effective use of the built environment can lead to a reduction in both the opportunity for crime and fear of crime”</a:t>
            </a:r>
          </a:p>
          <a:p>
            <a:pPr marL="228600" marR="0" lvl="0" indent="-228600" algn="l" rtl="0">
              <a:lnSpc>
                <a:spcPct val="90000"/>
              </a:lnSpc>
              <a:spcBef>
                <a:spcPts val="100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Incorporation into local crime prevention plans of Toronto and Edmonton</a:t>
            </a:r>
          </a:p>
          <a:p>
            <a:pPr marL="228600" marR="0" lvl="0" indent="-228600" algn="l" rtl="0">
              <a:lnSpc>
                <a:spcPct val="90000"/>
              </a:lnSpc>
              <a:spcBef>
                <a:spcPts val="1000"/>
              </a:spcBef>
              <a:spcAft>
                <a:spcPts val="0"/>
              </a:spcAft>
              <a:buClr>
                <a:srgbClr val="000000"/>
              </a:buClr>
              <a:buSzPct val="100000"/>
              <a:buFont typeface="Arial"/>
              <a:buChar char="•"/>
            </a:pPr>
            <a:r>
              <a:rPr lang="en-CA" sz="2400" b="0" i="0" u="none" strike="noStrike" cap="none">
                <a:solidFill>
                  <a:srgbClr val="000000"/>
                </a:solidFill>
                <a:latin typeface="Trebuchet MS"/>
                <a:ea typeface="Trebuchet MS"/>
                <a:cs typeface="Trebuchet MS"/>
                <a:sym typeface="Trebuchet MS"/>
              </a:rPr>
              <a:t>Application in the design of neighbourhoods, parks, public housing, etc in Erin Mills, Vancouver, Lethbridge, Brampton, Kitchener</a:t>
            </a:r>
          </a:p>
          <a:p>
            <a:pPr marL="0" marR="0" lvl="0" indent="0" algn="l" rtl="0">
              <a:lnSpc>
                <a:spcPct val="90000"/>
              </a:lnSpc>
              <a:spcBef>
                <a:spcPts val="1000"/>
              </a:spcBef>
              <a:spcAft>
                <a:spcPts val="0"/>
              </a:spcAft>
              <a:buClr>
                <a:schemeClr val="lt1"/>
              </a:buClr>
              <a:buSzPct val="25000"/>
              <a:buFont typeface="Arial"/>
              <a:buNone/>
            </a:pPr>
            <a:endParaRPr sz="1800" b="0" i="0" u="none" strike="noStrike" cap="none">
              <a:solidFill>
                <a:schemeClr val="dk1"/>
              </a:solidFill>
              <a:latin typeface="Trebuchet MS"/>
              <a:ea typeface="Trebuchet MS"/>
              <a:cs typeface="Trebuchet MS"/>
              <a:sym typeface="Trebuchet MS"/>
            </a:endParaRPr>
          </a:p>
          <a:p>
            <a:pPr marL="0" marR="0" lvl="0" indent="0" algn="l" rtl="0">
              <a:lnSpc>
                <a:spcPct val="90000"/>
              </a:lnSpc>
              <a:spcBef>
                <a:spcPts val="1000"/>
              </a:spcBef>
              <a:buClr>
                <a:schemeClr val="dk1"/>
              </a:buClr>
              <a:buSzPct val="25000"/>
              <a:buFont typeface="Arial"/>
              <a:buNone/>
            </a:pPr>
            <a:r>
              <a:rPr lang="en-CA" sz="1800" b="0" i="0" u="none" strike="noStrike" cap="none">
                <a:solidFill>
                  <a:schemeClr val="dk1"/>
                </a:solidFill>
                <a:latin typeface="Trebuchet MS"/>
                <a:ea typeface="Trebuchet MS"/>
                <a:cs typeface="Trebuchet MS"/>
                <a:sym typeface="Trebuchet MS"/>
              </a:rPr>
              <a:t>"Crime Prevention Through Environmental Design - Royal Canadian Mounted Police". </a:t>
            </a:r>
            <a:r>
              <a:rPr lang="en-CA" sz="1800" b="0" i="1" u="none" strike="noStrike" cap="none">
                <a:solidFill>
                  <a:schemeClr val="dk1"/>
                </a:solidFill>
                <a:latin typeface="Trebuchet MS"/>
                <a:ea typeface="Trebuchet MS"/>
                <a:cs typeface="Trebuchet MS"/>
                <a:sym typeface="Trebuchet MS"/>
              </a:rPr>
              <a:t>Rcmp-grc.gc.ca</a:t>
            </a:r>
            <a:r>
              <a:rPr lang="en-CA" sz="1800" b="0" i="0" u="none" strike="noStrike" cap="none">
                <a:solidFill>
                  <a:schemeClr val="dk1"/>
                </a:solidFill>
                <a:latin typeface="Trebuchet MS"/>
                <a:ea typeface="Trebuchet MS"/>
                <a:cs typeface="Trebuchet MS"/>
                <a:sym typeface="Trebuchet MS"/>
              </a:rPr>
              <a:t>. N.p., 2011. Web. 21 Apr. 2016.</a:t>
            </a:r>
          </a:p>
        </p:txBody>
      </p:sp>
      <p:pic>
        <p:nvPicPr>
          <p:cNvPr id="631" name="Shape 631"/>
          <p:cNvPicPr preferRelativeResize="0"/>
          <p:nvPr/>
        </p:nvPicPr>
        <p:blipFill rotWithShape="1">
          <a:blip r:embed="rId3">
            <a:alphaModFix/>
          </a:blip>
          <a:srcRect/>
          <a:stretch/>
        </p:blipFill>
        <p:spPr>
          <a:xfrm>
            <a:off x="10509350" y="616975"/>
            <a:ext cx="1758900" cy="1388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Shape 636"/>
          <p:cNvSpPr txBox="1">
            <a:spLocks noGrp="1"/>
          </p:cNvSpPr>
          <p:nvPr>
            <p:ph type="title"/>
          </p:nvPr>
        </p:nvSpPr>
        <p:spPr>
          <a:xfrm>
            <a:off x="680320" y="753227"/>
            <a:ext cx="9613800" cy="1080900"/>
          </a:xfrm>
          <a:prstGeom prst="rect">
            <a:avLst/>
          </a:prstGeom>
          <a:noFill/>
          <a:ln>
            <a:noFill/>
          </a:ln>
        </p:spPr>
        <p:txBody>
          <a:bodyPr lIns="91425" tIns="45700" rIns="91425" bIns="45700" anchor="ctr" anchorCtr="0">
            <a:noAutofit/>
          </a:bodyPr>
          <a:lstStyle/>
          <a:p>
            <a:pPr marL="0" marR="0" lvl="0" indent="0" algn="r"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Discussions and Questions</a:t>
            </a:r>
          </a:p>
        </p:txBody>
      </p:sp>
      <p:sp>
        <p:nvSpPr>
          <p:cNvPr id="637" name="Shape 637"/>
          <p:cNvSpPr txBox="1">
            <a:spLocks noGrp="1"/>
          </p:cNvSpPr>
          <p:nvPr>
            <p:ph type="body" idx="1"/>
          </p:nvPr>
        </p:nvSpPr>
        <p:spPr>
          <a:xfrm>
            <a:off x="7961150" y="2082300"/>
            <a:ext cx="4437900" cy="46806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CA" sz="4800"/>
              <a:t>Connect with us</a:t>
            </a:r>
          </a:p>
          <a:p>
            <a:pPr marL="0" marR="0" lvl="0" indent="0" algn="ctr" rtl="0">
              <a:lnSpc>
                <a:spcPct val="90000"/>
              </a:lnSpc>
              <a:spcBef>
                <a:spcPts val="0"/>
              </a:spcBef>
              <a:buClr>
                <a:schemeClr val="lt1"/>
              </a:buClr>
              <a:buSzPct val="25000"/>
              <a:buFont typeface="Arial"/>
              <a:buNone/>
            </a:pPr>
            <a:r>
              <a:rPr lang="en-CA" sz="4800"/>
              <a:t>bartonandking@gmail.com</a:t>
            </a:r>
          </a:p>
        </p:txBody>
      </p:sp>
      <p:grpSp>
        <p:nvGrpSpPr>
          <p:cNvPr id="638" name="Shape 638"/>
          <p:cNvGrpSpPr/>
          <p:nvPr/>
        </p:nvGrpSpPr>
        <p:grpSpPr>
          <a:xfrm>
            <a:off x="131841" y="2285287"/>
            <a:ext cx="7770380" cy="4352908"/>
            <a:chOff x="-44269" y="330234"/>
            <a:chExt cx="8169887" cy="3778238"/>
          </a:xfrm>
        </p:grpSpPr>
        <p:sp>
          <p:nvSpPr>
            <p:cNvPr id="639" name="Shape 639"/>
            <p:cNvSpPr txBox="1"/>
            <p:nvPr/>
          </p:nvSpPr>
          <p:spPr>
            <a:xfrm>
              <a:off x="2080406" y="378935"/>
              <a:ext cx="1889099" cy="1133400"/>
            </a:xfrm>
            <a:prstGeom prst="rect">
              <a:avLst/>
            </a:prstGeom>
            <a:solidFill>
              <a:srgbClr val="FCE5CD"/>
            </a:solidFill>
            <a:ln w="9525" cap="flat" cmpd="sng">
              <a:solidFill>
                <a:srgbClr val="000000"/>
              </a:solidFill>
              <a:prstDash val="solid"/>
              <a:round/>
              <a:headEnd type="none" w="med" len="med"/>
              <a:tailEnd type="none" w="med" len="med"/>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Social Cohesion</a:t>
              </a:r>
            </a:p>
          </p:txBody>
        </p:sp>
        <p:sp>
          <p:nvSpPr>
            <p:cNvPr id="640" name="Shape 640"/>
            <p:cNvSpPr txBox="1"/>
            <p:nvPr/>
          </p:nvSpPr>
          <p:spPr>
            <a:xfrm>
              <a:off x="6236517" y="378935"/>
              <a:ext cx="1889100" cy="1133400"/>
            </a:xfrm>
            <a:prstGeom prst="rect">
              <a:avLst/>
            </a:prstGeom>
            <a:solidFill>
              <a:srgbClr val="38761D"/>
            </a:solid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solidFill>
                    <a:schemeClr val="lt1"/>
                  </a:solidFill>
                  <a:latin typeface="Trebuchet MS"/>
                  <a:ea typeface="Trebuchet MS"/>
                  <a:cs typeface="Trebuchet MS"/>
                  <a:sym typeface="Trebuchet MS"/>
                </a:rPr>
                <a:t>Neighbourhood Watch</a:t>
              </a:r>
            </a:p>
          </p:txBody>
        </p:sp>
        <p:sp>
          <p:nvSpPr>
            <p:cNvPr id="641" name="Shape 641"/>
            <p:cNvSpPr txBox="1"/>
            <p:nvPr/>
          </p:nvSpPr>
          <p:spPr>
            <a:xfrm>
              <a:off x="6455" y="1618785"/>
              <a:ext cx="1889100" cy="1133400"/>
            </a:xfrm>
            <a:prstGeom prst="rect">
              <a:avLst/>
            </a:prstGeom>
            <a:solidFill>
              <a:srgbClr val="D9D2E9"/>
            </a:solid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Surveillance</a:t>
              </a:r>
            </a:p>
          </p:txBody>
        </p:sp>
        <p:sp>
          <p:nvSpPr>
            <p:cNvPr id="642" name="Shape 642"/>
            <p:cNvSpPr txBox="1"/>
            <p:nvPr/>
          </p:nvSpPr>
          <p:spPr>
            <a:xfrm>
              <a:off x="2080392" y="1589210"/>
              <a:ext cx="1889100" cy="1133400"/>
            </a:xfrm>
            <a:prstGeom prst="rect">
              <a:avLst/>
            </a:prstGeom>
            <a:solidFill>
              <a:srgbClr val="FFFF00"/>
            </a:solid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Lighting</a:t>
              </a:r>
            </a:p>
          </p:txBody>
        </p:sp>
        <p:sp>
          <p:nvSpPr>
            <p:cNvPr id="643" name="Shape 643"/>
            <p:cNvSpPr txBox="1"/>
            <p:nvPr/>
          </p:nvSpPr>
          <p:spPr>
            <a:xfrm>
              <a:off x="6236518" y="2975073"/>
              <a:ext cx="1889100" cy="1133400"/>
            </a:xfrm>
            <a:prstGeom prst="rect">
              <a:avLst/>
            </a:prstGeom>
            <a:solidFill>
              <a:srgbClr val="B6D7A8"/>
            </a:solid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Territoriality</a:t>
              </a:r>
            </a:p>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CPTED</a:t>
              </a:r>
            </a:p>
          </p:txBody>
        </p:sp>
        <p:sp>
          <p:nvSpPr>
            <p:cNvPr id="644" name="Shape 644"/>
            <p:cNvSpPr txBox="1"/>
            <p:nvPr/>
          </p:nvSpPr>
          <p:spPr>
            <a:xfrm>
              <a:off x="6236517" y="1652660"/>
              <a:ext cx="1889100" cy="1133400"/>
            </a:xfrm>
            <a:prstGeom prst="rect">
              <a:avLst/>
            </a:prstGeom>
            <a:solidFill>
              <a:srgbClr val="B6D7A8"/>
            </a:solid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Activity Support</a:t>
              </a:r>
            </a:p>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CPTED</a:t>
              </a:r>
            </a:p>
          </p:txBody>
        </p:sp>
        <p:sp>
          <p:nvSpPr>
            <p:cNvPr id="645" name="Shape 645"/>
            <p:cNvSpPr txBox="1"/>
            <p:nvPr/>
          </p:nvSpPr>
          <p:spPr>
            <a:xfrm>
              <a:off x="-44269" y="2907348"/>
              <a:ext cx="1889100" cy="1133400"/>
            </a:xfrm>
            <a:prstGeom prst="rect">
              <a:avLst/>
            </a:prstGeom>
            <a:solidFill>
              <a:srgbClr val="B6D7A8"/>
            </a:solid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Access Control</a:t>
              </a:r>
            </a:p>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CPTED</a:t>
              </a:r>
            </a:p>
          </p:txBody>
        </p:sp>
        <p:sp>
          <p:nvSpPr>
            <p:cNvPr id="646" name="Shape 646"/>
            <p:cNvSpPr txBox="1"/>
            <p:nvPr/>
          </p:nvSpPr>
          <p:spPr>
            <a:xfrm>
              <a:off x="2080405" y="2907335"/>
              <a:ext cx="1889100" cy="1133400"/>
            </a:xfrm>
            <a:prstGeom prst="rect">
              <a:avLst/>
            </a:prstGeom>
            <a:solidFill>
              <a:srgbClr val="B6D7A8"/>
            </a:solid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Image and Maintenance</a:t>
              </a:r>
            </a:p>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CPTED</a:t>
              </a:r>
            </a:p>
          </p:txBody>
        </p:sp>
        <p:sp>
          <p:nvSpPr>
            <p:cNvPr id="647" name="Shape 647"/>
            <p:cNvSpPr txBox="1"/>
            <p:nvPr/>
          </p:nvSpPr>
          <p:spPr>
            <a:xfrm>
              <a:off x="4158456" y="2907359"/>
              <a:ext cx="1889100" cy="1133400"/>
            </a:xfrm>
            <a:prstGeom prst="rect">
              <a:avLst/>
            </a:prstGeom>
            <a:solidFill>
              <a:srgbClr val="B6D7A8"/>
            </a:solid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Target Hardening</a:t>
              </a:r>
            </a:p>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CPTED</a:t>
              </a:r>
            </a:p>
          </p:txBody>
        </p:sp>
        <p:sp>
          <p:nvSpPr>
            <p:cNvPr id="648" name="Shape 648"/>
            <p:cNvSpPr txBox="1"/>
            <p:nvPr/>
          </p:nvSpPr>
          <p:spPr>
            <a:xfrm>
              <a:off x="4222067" y="1618797"/>
              <a:ext cx="1889100" cy="1133400"/>
            </a:xfrm>
            <a:prstGeom prst="rect">
              <a:avLst/>
            </a:prstGeom>
            <a:solidFill>
              <a:srgbClr val="B6D7A8"/>
            </a:solid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Crime prevention through environmental design (CPTED)</a:t>
              </a:r>
            </a:p>
          </p:txBody>
        </p:sp>
        <p:sp>
          <p:nvSpPr>
            <p:cNvPr id="649" name="Shape 649"/>
            <p:cNvSpPr txBox="1"/>
            <p:nvPr/>
          </p:nvSpPr>
          <p:spPr>
            <a:xfrm>
              <a:off x="-44269" y="330234"/>
              <a:ext cx="1889100" cy="1133400"/>
            </a:xfrm>
            <a:prstGeom prst="rect">
              <a:avLst/>
            </a:prstGeom>
            <a:solidFill>
              <a:srgbClr val="A64D79"/>
            </a:solid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solidFill>
                    <a:schemeClr val="lt1"/>
                  </a:solidFill>
                  <a:latin typeface="Trebuchet MS"/>
                  <a:ea typeface="Trebuchet MS"/>
                  <a:cs typeface="Trebuchet MS"/>
                  <a:sym typeface="Trebuchet MS"/>
                </a:rPr>
                <a:t>Situation Table</a:t>
              </a:r>
            </a:p>
          </p:txBody>
        </p:sp>
        <p:sp>
          <p:nvSpPr>
            <p:cNvPr id="650" name="Shape 650"/>
            <p:cNvSpPr txBox="1"/>
            <p:nvPr/>
          </p:nvSpPr>
          <p:spPr>
            <a:xfrm>
              <a:off x="4205067" y="378934"/>
              <a:ext cx="1889100" cy="1133400"/>
            </a:xfrm>
            <a:prstGeom prst="rect">
              <a:avLst/>
            </a:prstGeom>
            <a:solidFill>
              <a:srgbClr val="FFE599"/>
            </a:solid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Sustaining Volunteer Engagement</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Significance of Community Engagement</a:t>
            </a:r>
          </a:p>
        </p:txBody>
      </p:sp>
      <p:sp>
        <p:nvSpPr>
          <p:cNvPr id="231" name="Shape 231"/>
          <p:cNvSpPr txBox="1">
            <a:spLocks noGrp="1"/>
          </p:cNvSpPr>
          <p:nvPr>
            <p:ph type="body" idx="1"/>
          </p:nvPr>
        </p:nvSpPr>
        <p:spPr>
          <a:xfrm>
            <a:off x="680320" y="2336872"/>
            <a:ext cx="11177850" cy="397684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CA" sz="2400" b="0" i="0" u="none" strike="noStrike" cap="none">
                <a:solidFill>
                  <a:schemeClr val="dk1"/>
                </a:solidFill>
                <a:latin typeface="Trebuchet MS"/>
                <a:ea typeface="Trebuchet MS"/>
                <a:cs typeface="Trebuchet MS"/>
                <a:sym typeface="Trebuchet MS"/>
              </a:rPr>
              <a:t>“The most successful crime prevention initiatives are comprehensive. The causes of crime are very complex and there are no simple solutions. Rather than relying on a single program or strategy, you should use several different programs that are targeted at different aspects of the problem”</a:t>
            </a:r>
          </a:p>
          <a:p>
            <a:pPr marL="685800" marR="0" lvl="1" indent="-228600" algn="l" rtl="0">
              <a:lnSpc>
                <a:spcPct val="90000"/>
              </a:lnSpc>
              <a:spcBef>
                <a:spcPts val="500"/>
              </a:spcBef>
              <a:spcAft>
                <a:spcPts val="0"/>
              </a:spcAft>
              <a:buClr>
                <a:schemeClr val="lt1"/>
              </a:buClr>
              <a:buSzPct val="100000"/>
              <a:buFont typeface="Arial"/>
              <a:buChar char="•"/>
            </a:pPr>
            <a:r>
              <a:rPr lang="en-CA" sz="2000" b="0" i="0" u="none" strike="noStrike" cap="none">
                <a:solidFill>
                  <a:schemeClr val="lt1"/>
                </a:solidFill>
                <a:latin typeface="Trebuchet MS"/>
                <a:ea typeface="Trebuchet MS"/>
                <a:cs typeface="Trebuchet MS"/>
                <a:sym typeface="Trebuchet MS"/>
              </a:rPr>
              <a:t>Programs using a collaborative approach and addressing root problems have been very successful. </a:t>
            </a:r>
          </a:p>
          <a:p>
            <a:pPr marL="685800" marR="0" lvl="1" indent="-228600" algn="l" rtl="0">
              <a:lnSpc>
                <a:spcPct val="90000"/>
              </a:lnSpc>
              <a:spcBef>
                <a:spcPts val="500"/>
              </a:spcBef>
              <a:spcAft>
                <a:spcPts val="0"/>
              </a:spcAft>
              <a:buClr>
                <a:schemeClr val="lt1"/>
              </a:buClr>
              <a:buSzPct val="100000"/>
              <a:buFont typeface="Arial"/>
              <a:buChar char="•"/>
            </a:pPr>
            <a:r>
              <a:rPr lang="en-CA" sz="2000" b="0" i="0" u="none" strike="noStrike" cap="none">
                <a:solidFill>
                  <a:schemeClr val="lt1"/>
                </a:solidFill>
                <a:latin typeface="Trebuchet MS"/>
                <a:ea typeface="Trebuchet MS"/>
                <a:cs typeface="Trebuchet MS"/>
                <a:sym typeface="Trebuchet MS"/>
              </a:rPr>
              <a:t>Delivering local solutions to local problems that have been identified by local people.</a:t>
            </a:r>
          </a:p>
          <a:p>
            <a:pPr marL="685800" marR="0" lvl="1" indent="-228600" algn="l" rtl="0">
              <a:lnSpc>
                <a:spcPct val="90000"/>
              </a:lnSpc>
              <a:spcBef>
                <a:spcPts val="500"/>
              </a:spcBef>
              <a:spcAft>
                <a:spcPts val="0"/>
              </a:spcAft>
              <a:buClr>
                <a:schemeClr val="lt1"/>
              </a:buClr>
              <a:buSzPct val="100000"/>
              <a:buFont typeface="Arial"/>
              <a:buChar char="•"/>
            </a:pPr>
            <a:r>
              <a:rPr lang="en-CA" sz="2000" b="0" i="0" u="none" strike="noStrike" cap="none">
                <a:solidFill>
                  <a:schemeClr val="lt1"/>
                </a:solidFill>
                <a:latin typeface="Trebuchet MS"/>
                <a:ea typeface="Trebuchet MS"/>
                <a:cs typeface="Trebuchet MS"/>
                <a:sym typeface="Trebuchet MS"/>
              </a:rPr>
              <a:t>Focus on prevention, crisis intervention, and long-term solutions</a:t>
            </a:r>
            <a:r>
              <a:rPr lang="en-CA" sz="1600" b="0" i="0" u="none" strike="noStrike" cap="none">
                <a:solidFill>
                  <a:schemeClr val="lt1"/>
                </a:solidFill>
                <a:latin typeface="Trebuchet MS"/>
                <a:ea typeface="Trebuchet MS"/>
                <a:cs typeface="Trebuchet MS"/>
                <a:sym typeface="Trebuchet MS"/>
              </a:rPr>
              <a:t>. </a:t>
            </a:r>
          </a:p>
          <a:p>
            <a:pPr marL="0" marR="0" lvl="0" indent="0" algn="l" rtl="0">
              <a:lnSpc>
                <a:spcPct val="90000"/>
              </a:lnSpc>
              <a:spcBef>
                <a:spcPts val="1000"/>
              </a:spcBef>
              <a:spcAft>
                <a:spcPts val="0"/>
              </a:spcAft>
              <a:buClr>
                <a:schemeClr val="lt1"/>
              </a:buClr>
              <a:buSzPct val="25000"/>
              <a:buFont typeface="Arial"/>
              <a:buNone/>
            </a:pPr>
            <a:endParaRPr sz="2000" b="0" i="0" u="none" strike="noStrike" cap="none">
              <a:solidFill>
                <a:schemeClr val="lt1"/>
              </a:solidFill>
              <a:latin typeface="Trebuchet MS"/>
              <a:ea typeface="Trebuchet MS"/>
              <a:cs typeface="Trebuchet MS"/>
              <a:sym typeface="Trebuchet MS"/>
            </a:endParaRPr>
          </a:p>
          <a:p>
            <a:pPr marL="0" marR="0" lvl="0" indent="0" algn="l" rtl="0">
              <a:lnSpc>
                <a:spcPct val="90000"/>
              </a:lnSpc>
              <a:spcBef>
                <a:spcPts val="1000"/>
              </a:spcBef>
              <a:spcAft>
                <a:spcPts val="0"/>
              </a:spcAft>
              <a:buClr>
                <a:schemeClr val="dk1"/>
              </a:buClr>
              <a:buSzPct val="25000"/>
              <a:buFont typeface="Arial"/>
              <a:buNone/>
            </a:pPr>
            <a:r>
              <a:rPr lang="en-CA" sz="1800" b="1" i="0" u="none" strike="noStrike" cap="none">
                <a:solidFill>
                  <a:schemeClr val="dk1"/>
                </a:solidFill>
                <a:latin typeface="Trebuchet MS"/>
                <a:ea typeface="Trebuchet MS"/>
                <a:cs typeface="Trebuchet MS"/>
                <a:sym typeface="Trebuchet MS"/>
              </a:rPr>
              <a:t>Premier's Advisory Council on Crime and Community Safety: Final Report (2015)</a:t>
            </a:r>
          </a:p>
          <a:p>
            <a:pPr marL="0" marR="0" lvl="0" indent="0" algn="l" rtl="0">
              <a:lnSpc>
                <a:spcPct val="90000"/>
              </a:lnSpc>
              <a:spcBef>
                <a:spcPts val="1000"/>
              </a:spcBef>
              <a:buClr>
                <a:schemeClr val="dk1"/>
              </a:buClr>
              <a:buSzPct val="25000"/>
              <a:buFont typeface="Arial"/>
              <a:buNone/>
            </a:pPr>
            <a:r>
              <a:rPr lang="en-CA" sz="1800" b="1" i="0" u="none" strike="noStrike" cap="none">
                <a:solidFill>
                  <a:schemeClr val="dk1"/>
                </a:solidFill>
                <a:latin typeface="Trebuchet MS"/>
                <a:ea typeface="Trebuchet MS"/>
                <a:cs typeface="Trebuchet MS"/>
                <a:sym typeface="Trebuchet MS"/>
              </a:rPr>
              <a:t>Making Cities Safer Action Briefs for Municipal Stakeholders (2009)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Challenges to Community Engagement</a:t>
            </a:r>
          </a:p>
        </p:txBody>
      </p:sp>
      <p:sp>
        <p:nvSpPr>
          <p:cNvPr id="238" name="Shape 238"/>
          <p:cNvSpPr txBox="1">
            <a:spLocks noGrp="1"/>
          </p:cNvSpPr>
          <p:nvPr>
            <p:ph type="body" idx="1"/>
          </p:nvPr>
        </p:nvSpPr>
        <p:spPr>
          <a:xfrm>
            <a:off x="680320" y="2336873"/>
            <a:ext cx="10974650" cy="4296156"/>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dk1"/>
              </a:buClr>
              <a:buSzPct val="100000"/>
              <a:buFont typeface="Arial"/>
              <a:buChar char="•"/>
            </a:pPr>
            <a:r>
              <a:rPr lang="en-CA" sz="2400" b="0" i="0" u="none" strike="noStrike" cap="none">
                <a:solidFill>
                  <a:schemeClr val="dk1"/>
                </a:solidFill>
                <a:latin typeface="Trebuchet MS"/>
                <a:ea typeface="Trebuchet MS"/>
                <a:cs typeface="Trebuchet MS"/>
                <a:sym typeface="Trebuchet MS"/>
              </a:rPr>
              <a:t>Not enough volunteers</a:t>
            </a:r>
          </a:p>
          <a:p>
            <a:pPr marL="685800" marR="0" lvl="1" indent="-228600" algn="l" rtl="0">
              <a:lnSpc>
                <a:spcPct val="80000"/>
              </a:lnSpc>
              <a:spcBef>
                <a:spcPts val="500"/>
              </a:spcBef>
              <a:spcAft>
                <a:spcPts val="0"/>
              </a:spcAft>
              <a:buClr>
                <a:schemeClr val="lt1"/>
              </a:buClr>
              <a:buSzPct val="100000"/>
              <a:buFont typeface="Arial"/>
              <a:buChar char="•"/>
            </a:pPr>
            <a:r>
              <a:rPr lang="en-CA" sz="2000" b="0" i="0" u="none" strike="noStrike" cap="none">
                <a:solidFill>
                  <a:schemeClr val="lt1"/>
                </a:solidFill>
                <a:latin typeface="Trebuchet MS"/>
                <a:ea typeface="Trebuchet MS"/>
                <a:cs typeface="Trebuchet MS"/>
                <a:sym typeface="Trebuchet MS"/>
              </a:rPr>
              <a:t>Leading to other community volunteers becoming burned out</a:t>
            </a:r>
          </a:p>
          <a:p>
            <a:pPr marL="228600" marR="0" lvl="0" indent="-228600" algn="l" rtl="0">
              <a:lnSpc>
                <a:spcPct val="80000"/>
              </a:lnSpc>
              <a:spcBef>
                <a:spcPts val="1000"/>
              </a:spcBef>
              <a:spcAft>
                <a:spcPts val="0"/>
              </a:spcAft>
              <a:buClr>
                <a:schemeClr val="dk1"/>
              </a:buClr>
              <a:buSzPct val="100000"/>
              <a:buFont typeface="Arial"/>
              <a:buChar char="•"/>
            </a:pPr>
            <a:r>
              <a:rPr lang="en-CA" sz="2400" b="0" i="0" u="none" strike="noStrike" cap="none">
                <a:solidFill>
                  <a:schemeClr val="dk1"/>
                </a:solidFill>
                <a:latin typeface="Trebuchet MS"/>
                <a:ea typeface="Trebuchet MS"/>
                <a:cs typeface="Trebuchet MS"/>
                <a:sym typeface="Trebuchet MS"/>
              </a:rPr>
              <a:t>Perceived increased liability, risk and high stress levels in volunteer roles</a:t>
            </a:r>
          </a:p>
          <a:p>
            <a:pPr marL="228600" marR="0" lvl="0" indent="-228600" algn="l" rtl="0">
              <a:lnSpc>
                <a:spcPct val="80000"/>
              </a:lnSpc>
              <a:spcBef>
                <a:spcPts val="1000"/>
              </a:spcBef>
              <a:spcAft>
                <a:spcPts val="0"/>
              </a:spcAft>
              <a:buClr>
                <a:schemeClr val="dk1"/>
              </a:buClr>
              <a:buSzPct val="100000"/>
              <a:buFont typeface="Arial"/>
              <a:buChar char="•"/>
            </a:pPr>
            <a:r>
              <a:rPr lang="en-CA" sz="2400" b="0" i="0" u="none" strike="noStrike" cap="none">
                <a:solidFill>
                  <a:schemeClr val="dk1"/>
                </a:solidFill>
                <a:latin typeface="Trebuchet MS"/>
                <a:ea typeface="Trebuchet MS"/>
                <a:cs typeface="Trebuchet MS"/>
                <a:sym typeface="Trebuchet MS"/>
              </a:rPr>
              <a:t>Community buy in through education and awareness</a:t>
            </a:r>
          </a:p>
          <a:p>
            <a:pPr marL="228600" marR="0" lvl="0" indent="-228600" algn="l" rtl="0">
              <a:lnSpc>
                <a:spcPct val="80000"/>
              </a:lnSpc>
              <a:spcBef>
                <a:spcPts val="1000"/>
              </a:spcBef>
              <a:spcAft>
                <a:spcPts val="0"/>
              </a:spcAft>
              <a:buClr>
                <a:schemeClr val="dk1"/>
              </a:buClr>
              <a:buSzPct val="100000"/>
              <a:buFont typeface="Arial"/>
              <a:buChar char="•"/>
            </a:pPr>
            <a:r>
              <a:rPr lang="en-CA" sz="2400" b="0" i="0" u="none" strike="noStrike" cap="none">
                <a:solidFill>
                  <a:schemeClr val="dk1"/>
                </a:solidFill>
                <a:latin typeface="Trebuchet MS"/>
                <a:ea typeface="Trebuchet MS"/>
                <a:cs typeface="Trebuchet MS"/>
                <a:sym typeface="Trebuchet MS"/>
              </a:rPr>
              <a:t>No coordination within communities about what types of programs are being offered by whom</a:t>
            </a:r>
          </a:p>
          <a:p>
            <a:pPr marL="685800" marR="0" lvl="1" indent="-228600" algn="l" rtl="0">
              <a:lnSpc>
                <a:spcPct val="80000"/>
              </a:lnSpc>
              <a:spcBef>
                <a:spcPts val="500"/>
              </a:spcBef>
              <a:spcAft>
                <a:spcPts val="0"/>
              </a:spcAft>
              <a:buClr>
                <a:schemeClr val="lt1"/>
              </a:buClr>
              <a:buSzPct val="100000"/>
              <a:buFont typeface="Arial"/>
              <a:buChar char="•"/>
            </a:pPr>
            <a:r>
              <a:rPr lang="en-CA" sz="2000" b="0" i="0" u="none" strike="noStrike" cap="none">
                <a:solidFill>
                  <a:schemeClr val="lt1"/>
                </a:solidFill>
                <a:latin typeface="Trebuchet MS"/>
                <a:ea typeface="Trebuchet MS"/>
                <a:cs typeface="Trebuchet MS"/>
                <a:sym typeface="Trebuchet MS"/>
              </a:rPr>
              <a:t>Organizations working in silos</a:t>
            </a:r>
          </a:p>
          <a:p>
            <a:pPr marL="228600" marR="0" lvl="0" indent="-228600" algn="l" rtl="0">
              <a:lnSpc>
                <a:spcPct val="80000"/>
              </a:lnSpc>
              <a:spcBef>
                <a:spcPts val="1000"/>
              </a:spcBef>
              <a:spcAft>
                <a:spcPts val="0"/>
              </a:spcAft>
              <a:buClr>
                <a:schemeClr val="dk1"/>
              </a:buClr>
              <a:buSzPct val="100000"/>
              <a:buFont typeface="Arial"/>
              <a:buChar char="•"/>
            </a:pPr>
            <a:r>
              <a:rPr lang="en-CA" sz="2400" b="0" i="0" u="none" strike="noStrike" cap="none">
                <a:solidFill>
                  <a:schemeClr val="dk1"/>
                </a:solidFill>
                <a:latin typeface="Trebuchet MS"/>
                <a:ea typeface="Trebuchet MS"/>
                <a:cs typeface="Trebuchet MS"/>
                <a:sym typeface="Trebuchet MS"/>
              </a:rPr>
              <a:t>Lack of system support, core funding, and staff</a:t>
            </a:r>
          </a:p>
          <a:p>
            <a:pPr marL="228600" marR="0" lvl="0" indent="-228600" algn="l" rtl="0">
              <a:lnSpc>
                <a:spcPct val="80000"/>
              </a:lnSpc>
              <a:spcBef>
                <a:spcPts val="1000"/>
              </a:spcBef>
              <a:spcAft>
                <a:spcPts val="0"/>
              </a:spcAft>
              <a:buClr>
                <a:schemeClr val="dk1"/>
              </a:buClr>
              <a:buSzPct val="100000"/>
              <a:buFont typeface="Arial"/>
              <a:buChar char="•"/>
            </a:pPr>
            <a:r>
              <a:rPr lang="en-CA" sz="2400" b="0" i="0" u="none" strike="noStrike" cap="none">
                <a:solidFill>
                  <a:schemeClr val="dk1"/>
                </a:solidFill>
                <a:latin typeface="Trebuchet MS"/>
                <a:ea typeface="Trebuchet MS"/>
                <a:cs typeface="Trebuchet MS"/>
                <a:sym typeface="Trebuchet MS"/>
              </a:rPr>
              <a:t>Need to build community capacity</a:t>
            </a:r>
          </a:p>
          <a:p>
            <a:pPr marL="685800" marR="0" lvl="1" indent="-228600" algn="l" rtl="0">
              <a:lnSpc>
                <a:spcPct val="80000"/>
              </a:lnSpc>
              <a:spcBef>
                <a:spcPts val="500"/>
              </a:spcBef>
              <a:spcAft>
                <a:spcPts val="0"/>
              </a:spcAft>
              <a:buClr>
                <a:schemeClr val="lt1"/>
              </a:buClr>
              <a:buSzPct val="100000"/>
              <a:buFont typeface="Arial"/>
              <a:buChar char="•"/>
            </a:pPr>
            <a:r>
              <a:rPr lang="en-CA" sz="2000" b="0" i="0" u="none" strike="noStrike" cap="none">
                <a:solidFill>
                  <a:schemeClr val="lt1"/>
                </a:solidFill>
                <a:latin typeface="Trebuchet MS"/>
                <a:ea typeface="Trebuchet MS"/>
                <a:cs typeface="Trebuchet MS"/>
                <a:sym typeface="Trebuchet MS"/>
              </a:rPr>
              <a:t>Developing train-the-trainer programs and providing support for volunteers</a:t>
            </a:r>
          </a:p>
          <a:p>
            <a:pPr marL="0" marR="0" lvl="0" indent="0" algn="l" rtl="0">
              <a:lnSpc>
                <a:spcPct val="80000"/>
              </a:lnSpc>
              <a:spcBef>
                <a:spcPts val="1000"/>
              </a:spcBef>
              <a:buClr>
                <a:schemeClr val="dk1"/>
              </a:buClr>
              <a:buSzPct val="25000"/>
              <a:buFont typeface="Arial"/>
              <a:buNone/>
            </a:pPr>
            <a:r>
              <a:rPr lang="en-CA" sz="1800" b="0" i="0" u="none" strike="noStrike" cap="none">
                <a:solidFill>
                  <a:schemeClr val="dk1"/>
                </a:solidFill>
                <a:latin typeface="Trebuchet MS"/>
                <a:ea typeface="Trebuchet MS"/>
                <a:cs typeface="Trebuchet MS"/>
                <a:sym typeface="Trebuchet MS"/>
              </a:rPr>
              <a:t>Premier's Advisory Council on Crime and Community Safety Final Report (2015)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Different Strategies Researched in the Literature</a:t>
            </a:r>
          </a:p>
        </p:txBody>
      </p:sp>
      <p:grpSp>
        <p:nvGrpSpPr>
          <p:cNvPr id="245" name="Shape 245"/>
          <p:cNvGrpSpPr/>
          <p:nvPr/>
        </p:nvGrpSpPr>
        <p:grpSpPr>
          <a:xfrm>
            <a:off x="1802378" y="2406169"/>
            <a:ext cx="8169887" cy="3778238"/>
            <a:chOff x="-44269" y="330234"/>
            <a:chExt cx="8169887" cy="3778238"/>
          </a:xfrm>
        </p:grpSpPr>
        <p:sp>
          <p:nvSpPr>
            <p:cNvPr id="246" name="Shape 246"/>
            <p:cNvSpPr txBox="1"/>
            <p:nvPr/>
          </p:nvSpPr>
          <p:spPr>
            <a:xfrm>
              <a:off x="2080406" y="378935"/>
              <a:ext cx="1889099" cy="1133400"/>
            </a:xfrm>
            <a:prstGeom prst="rect">
              <a:avLst/>
            </a:prstGeom>
            <a:solidFill>
              <a:srgbClr val="FCE5CD"/>
            </a:solidFill>
            <a:ln w="9525" cap="flat" cmpd="sng">
              <a:solidFill>
                <a:srgbClr val="000000"/>
              </a:solidFill>
              <a:prstDash val="solid"/>
              <a:round/>
              <a:headEnd type="none" w="med" len="med"/>
              <a:tailEnd type="none" w="med" len="med"/>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Social Cohesion</a:t>
              </a:r>
            </a:p>
          </p:txBody>
        </p:sp>
        <p:sp>
          <p:nvSpPr>
            <p:cNvPr id="247" name="Shape 247"/>
            <p:cNvSpPr txBox="1"/>
            <p:nvPr/>
          </p:nvSpPr>
          <p:spPr>
            <a:xfrm>
              <a:off x="6236517" y="378935"/>
              <a:ext cx="1889100" cy="1133400"/>
            </a:xfrm>
            <a:prstGeom prst="rect">
              <a:avLst/>
            </a:prstGeom>
            <a:solidFill>
              <a:srgbClr val="38761D"/>
            </a:solid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solidFill>
                    <a:schemeClr val="lt1"/>
                  </a:solidFill>
                  <a:latin typeface="Trebuchet MS"/>
                  <a:ea typeface="Trebuchet MS"/>
                  <a:cs typeface="Trebuchet MS"/>
                  <a:sym typeface="Trebuchet MS"/>
                </a:rPr>
                <a:t>Neighbourhood Watch</a:t>
              </a:r>
            </a:p>
          </p:txBody>
        </p:sp>
        <p:sp>
          <p:nvSpPr>
            <p:cNvPr id="248" name="Shape 248"/>
            <p:cNvSpPr txBox="1"/>
            <p:nvPr/>
          </p:nvSpPr>
          <p:spPr>
            <a:xfrm>
              <a:off x="6455" y="1618785"/>
              <a:ext cx="1889100" cy="1133400"/>
            </a:xfrm>
            <a:prstGeom prst="rect">
              <a:avLst/>
            </a:prstGeom>
            <a:solidFill>
              <a:srgbClr val="D9D2E9"/>
            </a:solid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Surveillance</a:t>
              </a:r>
            </a:p>
          </p:txBody>
        </p:sp>
        <p:sp>
          <p:nvSpPr>
            <p:cNvPr id="249" name="Shape 249"/>
            <p:cNvSpPr txBox="1"/>
            <p:nvPr/>
          </p:nvSpPr>
          <p:spPr>
            <a:xfrm>
              <a:off x="2080392" y="1589210"/>
              <a:ext cx="1889100" cy="1133400"/>
            </a:xfrm>
            <a:prstGeom prst="rect">
              <a:avLst/>
            </a:prstGeom>
            <a:solidFill>
              <a:srgbClr val="FFFF00"/>
            </a:solid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Lighting</a:t>
              </a:r>
            </a:p>
          </p:txBody>
        </p:sp>
        <p:sp>
          <p:nvSpPr>
            <p:cNvPr id="250" name="Shape 250"/>
            <p:cNvSpPr txBox="1"/>
            <p:nvPr/>
          </p:nvSpPr>
          <p:spPr>
            <a:xfrm>
              <a:off x="6236518" y="2975073"/>
              <a:ext cx="1889100" cy="1133400"/>
            </a:xfrm>
            <a:prstGeom prst="rect">
              <a:avLst/>
            </a:prstGeom>
            <a:solidFill>
              <a:srgbClr val="B6D7A8"/>
            </a:solid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Territoriality</a:t>
              </a:r>
            </a:p>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CPTED</a:t>
              </a:r>
            </a:p>
          </p:txBody>
        </p:sp>
        <p:sp>
          <p:nvSpPr>
            <p:cNvPr id="251" name="Shape 251"/>
            <p:cNvSpPr txBox="1"/>
            <p:nvPr/>
          </p:nvSpPr>
          <p:spPr>
            <a:xfrm>
              <a:off x="6236517" y="1652660"/>
              <a:ext cx="1889100" cy="1133400"/>
            </a:xfrm>
            <a:prstGeom prst="rect">
              <a:avLst/>
            </a:prstGeom>
            <a:solidFill>
              <a:srgbClr val="B6D7A8"/>
            </a:solid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Activity Support</a:t>
              </a:r>
            </a:p>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CPTED</a:t>
              </a:r>
            </a:p>
          </p:txBody>
        </p:sp>
        <p:sp>
          <p:nvSpPr>
            <p:cNvPr id="252" name="Shape 252"/>
            <p:cNvSpPr txBox="1"/>
            <p:nvPr/>
          </p:nvSpPr>
          <p:spPr>
            <a:xfrm>
              <a:off x="-44269" y="2907348"/>
              <a:ext cx="1889100" cy="1133400"/>
            </a:xfrm>
            <a:prstGeom prst="rect">
              <a:avLst/>
            </a:prstGeom>
            <a:solidFill>
              <a:srgbClr val="B6D7A8"/>
            </a:solid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Access Control</a:t>
              </a:r>
            </a:p>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CPTED</a:t>
              </a:r>
            </a:p>
          </p:txBody>
        </p:sp>
        <p:sp>
          <p:nvSpPr>
            <p:cNvPr id="253" name="Shape 253"/>
            <p:cNvSpPr txBox="1"/>
            <p:nvPr/>
          </p:nvSpPr>
          <p:spPr>
            <a:xfrm>
              <a:off x="2080405" y="2907335"/>
              <a:ext cx="1889100" cy="1133400"/>
            </a:xfrm>
            <a:prstGeom prst="rect">
              <a:avLst/>
            </a:prstGeom>
            <a:solidFill>
              <a:srgbClr val="B6D7A8"/>
            </a:solid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Image and Maintenance</a:t>
              </a:r>
            </a:p>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CPTED</a:t>
              </a:r>
            </a:p>
          </p:txBody>
        </p:sp>
        <p:sp>
          <p:nvSpPr>
            <p:cNvPr id="254" name="Shape 254"/>
            <p:cNvSpPr txBox="1"/>
            <p:nvPr/>
          </p:nvSpPr>
          <p:spPr>
            <a:xfrm>
              <a:off x="4158456" y="2907359"/>
              <a:ext cx="1889100" cy="1133400"/>
            </a:xfrm>
            <a:prstGeom prst="rect">
              <a:avLst/>
            </a:prstGeom>
            <a:solidFill>
              <a:srgbClr val="B6D7A8"/>
            </a:solid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Target Hardening</a:t>
              </a:r>
            </a:p>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CPTED</a:t>
              </a:r>
            </a:p>
          </p:txBody>
        </p:sp>
        <p:sp>
          <p:nvSpPr>
            <p:cNvPr id="255" name="Shape 255"/>
            <p:cNvSpPr txBox="1"/>
            <p:nvPr/>
          </p:nvSpPr>
          <p:spPr>
            <a:xfrm>
              <a:off x="4222067" y="1618797"/>
              <a:ext cx="1889100" cy="1133400"/>
            </a:xfrm>
            <a:prstGeom prst="rect">
              <a:avLst/>
            </a:prstGeom>
            <a:solidFill>
              <a:srgbClr val="B6D7A8"/>
            </a:solid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Crime Prevention Through Environmental Design (CPTED)</a:t>
              </a:r>
            </a:p>
          </p:txBody>
        </p:sp>
        <p:sp>
          <p:nvSpPr>
            <p:cNvPr id="256" name="Shape 256"/>
            <p:cNvSpPr txBox="1"/>
            <p:nvPr/>
          </p:nvSpPr>
          <p:spPr>
            <a:xfrm>
              <a:off x="-44269" y="330234"/>
              <a:ext cx="1889100" cy="1133400"/>
            </a:xfrm>
            <a:prstGeom prst="rect">
              <a:avLst/>
            </a:prstGeom>
            <a:solidFill>
              <a:srgbClr val="A64D79"/>
            </a:solid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solidFill>
                    <a:schemeClr val="lt1"/>
                  </a:solidFill>
                  <a:latin typeface="Trebuchet MS"/>
                  <a:ea typeface="Trebuchet MS"/>
                  <a:cs typeface="Trebuchet MS"/>
                  <a:sym typeface="Trebuchet MS"/>
                </a:rPr>
                <a:t>Situation Table</a:t>
              </a:r>
            </a:p>
          </p:txBody>
        </p:sp>
        <p:sp>
          <p:nvSpPr>
            <p:cNvPr id="257" name="Shape 257"/>
            <p:cNvSpPr txBox="1"/>
            <p:nvPr/>
          </p:nvSpPr>
          <p:spPr>
            <a:xfrm>
              <a:off x="4205067" y="378934"/>
              <a:ext cx="1889100" cy="1133400"/>
            </a:xfrm>
            <a:prstGeom prst="rect">
              <a:avLst/>
            </a:prstGeom>
            <a:solidFill>
              <a:srgbClr val="FFE599"/>
            </a:solid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CA" sz="1700">
                  <a:latin typeface="Trebuchet MS"/>
                  <a:ea typeface="Trebuchet MS"/>
                  <a:cs typeface="Trebuchet MS"/>
                  <a:sym typeface="Trebuchet MS"/>
                </a:rPr>
                <a:t>Sustaining Volunteer Engagement</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64D79"/>
        </a:solidFill>
        <a:effectLst/>
      </p:bgPr>
    </p:bg>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680322" y="2869894"/>
            <a:ext cx="9613859" cy="1090787"/>
          </a:xfrm>
          <a:prstGeom prst="rect">
            <a:avLst/>
          </a:prstGeom>
          <a:noFill/>
          <a:ln>
            <a:noFill/>
          </a:ln>
        </p:spPr>
        <p:txBody>
          <a:bodyPr lIns="91425" tIns="45700" rIns="91425" bIns="45700" anchor="ctr" anchorCtr="0">
            <a:noAutofit/>
          </a:bodyPr>
          <a:lstStyle/>
          <a:p>
            <a:pPr marL="0" marR="0" lvl="0" indent="0" algn="r"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Situation Table</a:t>
            </a:r>
          </a:p>
        </p:txBody>
      </p:sp>
      <p:sp>
        <p:nvSpPr>
          <p:cNvPr id="263" name="Shape 263"/>
          <p:cNvSpPr txBox="1">
            <a:spLocks noGrp="1"/>
          </p:cNvSpPr>
          <p:nvPr>
            <p:ph type="body" idx="1"/>
          </p:nvPr>
        </p:nvSpPr>
        <p:spPr>
          <a:xfrm>
            <a:off x="680322" y="4232171"/>
            <a:ext cx="9613859" cy="1704017"/>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chemeClr val="lt1"/>
              </a:buClr>
              <a:buSzPct val="25000"/>
              <a:buFont typeface="Arial"/>
              <a:buNone/>
            </a:pPr>
            <a:endParaRPr sz="2000" b="0" i="0" u="none" strike="noStrike" cap="none">
              <a:solidFill>
                <a:schemeClr val="lt1"/>
              </a:solidFill>
              <a:latin typeface="Trebuchet MS"/>
              <a:ea typeface="Trebuchet MS"/>
              <a:cs typeface="Trebuchet MS"/>
              <a:sym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64D79"/>
        </a:solidFill>
        <a:effectLst/>
      </p:bgPr>
    </p:bg>
    <p:spTree>
      <p:nvGrpSpPr>
        <p:cNvPr id="1" name="Shape 268"/>
        <p:cNvGrpSpPr/>
        <p:nvPr/>
      </p:nvGrpSpPr>
      <p:grpSpPr>
        <a:xfrm>
          <a:off x="0" y="0"/>
          <a:ext cx="0" cy="0"/>
          <a:chOff x="0" y="0"/>
          <a:chExt cx="0" cy="0"/>
        </a:xfrm>
      </p:grpSpPr>
      <p:sp>
        <p:nvSpPr>
          <p:cNvPr id="269" name="Shape 269"/>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Situation Table</a:t>
            </a:r>
          </a:p>
        </p:txBody>
      </p:sp>
      <p:sp>
        <p:nvSpPr>
          <p:cNvPr id="270" name="Shape 270"/>
          <p:cNvSpPr txBox="1">
            <a:spLocks noGrp="1"/>
          </p:cNvSpPr>
          <p:nvPr>
            <p:ph type="body" idx="1"/>
          </p:nvPr>
        </p:nvSpPr>
        <p:spPr>
          <a:xfrm>
            <a:off x="680320" y="2264301"/>
            <a:ext cx="11076250" cy="410747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CA" sz="2000" b="0" i="0" u="none" strike="noStrike" cap="none">
                <a:solidFill>
                  <a:schemeClr val="dk1"/>
                </a:solidFill>
                <a:latin typeface="Trebuchet MS"/>
                <a:ea typeface="Trebuchet MS"/>
                <a:cs typeface="Trebuchet MS"/>
                <a:sym typeface="Trebuchet MS"/>
              </a:rPr>
              <a:t>Regular held meeting with police, representatives from different community organizations, and community members to discuss risk situations in a timely matter</a:t>
            </a:r>
          </a:p>
          <a:p>
            <a:pPr marL="685800" marR="0" lvl="1" indent="-228600" algn="l" rtl="0">
              <a:lnSpc>
                <a:spcPct val="90000"/>
              </a:lnSpc>
              <a:spcBef>
                <a:spcPts val="500"/>
              </a:spcBef>
              <a:spcAft>
                <a:spcPts val="0"/>
              </a:spcAft>
              <a:buClr>
                <a:schemeClr val="lt1"/>
              </a:buClr>
              <a:buSzPct val="100000"/>
              <a:buFont typeface="Arial"/>
              <a:buChar char="•"/>
            </a:pPr>
            <a:r>
              <a:rPr lang="en-CA" sz="1800" b="0" i="0" u="none" strike="noStrike" cap="none">
                <a:solidFill>
                  <a:schemeClr val="lt1"/>
                </a:solidFill>
                <a:latin typeface="Trebuchet MS"/>
                <a:ea typeface="Trebuchet MS"/>
                <a:cs typeface="Trebuchet MS"/>
                <a:sym typeface="Trebuchet MS"/>
              </a:rPr>
              <a:t>By addressing situations with acutely elevated risk and/or individuals at imminent risk of harm and victimization, the Situation Table can work together to intervene</a:t>
            </a:r>
          </a:p>
          <a:p>
            <a:pPr marL="685800" marR="0" lvl="1" indent="-228600" algn="l" rtl="0">
              <a:lnSpc>
                <a:spcPct val="90000"/>
              </a:lnSpc>
              <a:spcBef>
                <a:spcPts val="500"/>
              </a:spcBef>
              <a:spcAft>
                <a:spcPts val="0"/>
              </a:spcAft>
              <a:buClr>
                <a:schemeClr val="lt1"/>
              </a:buClr>
              <a:buSzPct val="100000"/>
              <a:buFont typeface="Arial"/>
              <a:buChar char="•"/>
            </a:pPr>
            <a:r>
              <a:rPr lang="en-CA" sz="1800" b="0" i="0" u="none" strike="noStrike" cap="none">
                <a:solidFill>
                  <a:schemeClr val="lt1"/>
                </a:solidFill>
                <a:latin typeface="Trebuchet MS"/>
                <a:ea typeface="Trebuchet MS"/>
                <a:cs typeface="Trebuchet MS"/>
                <a:sym typeface="Trebuchet MS"/>
              </a:rPr>
              <a:t>Relatively new program and as of March 2015, there are currently 8 pilot Situation Tables operating across Ontario with 6 more planned</a:t>
            </a:r>
          </a:p>
          <a:p>
            <a:pPr marL="228600" marR="0" lvl="0" indent="-228600" algn="l" rtl="0">
              <a:lnSpc>
                <a:spcPct val="90000"/>
              </a:lnSpc>
              <a:spcBef>
                <a:spcPts val="1000"/>
              </a:spcBef>
              <a:spcAft>
                <a:spcPts val="0"/>
              </a:spcAft>
              <a:buClr>
                <a:schemeClr val="dk1"/>
              </a:buClr>
              <a:buSzPct val="100000"/>
              <a:buFont typeface="Arial"/>
              <a:buChar char="•"/>
            </a:pPr>
            <a:r>
              <a:rPr lang="en-CA" sz="2000" b="0" i="0" u="none" strike="noStrike" cap="none">
                <a:solidFill>
                  <a:schemeClr val="dk1"/>
                </a:solidFill>
                <a:latin typeface="Trebuchet MS"/>
                <a:ea typeface="Trebuchet MS"/>
                <a:cs typeface="Trebuchet MS"/>
                <a:sym typeface="Trebuchet MS"/>
              </a:rPr>
              <a:t>A study detailing the results of the pilots has yet to be released</a:t>
            </a:r>
          </a:p>
          <a:p>
            <a:pPr marL="685800" marR="0" lvl="1" indent="-228600" algn="l" rtl="0">
              <a:lnSpc>
                <a:spcPct val="90000"/>
              </a:lnSpc>
              <a:spcBef>
                <a:spcPts val="500"/>
              </a:spcBef>
              <a:spcAft>
                <a:spcPts val="0"/>
              </a:spcAft>
              <a:buClr>
                <a:schemeClr val="lt1"/>
              </a:buClr>
              <a:buSzPct val="100000"/>
              <a:buFont typeface="Arial"/>
              <a:buChar char="•"/>
            </a:pPr>
            <a:r>
              <a:rPr lang="en-CA" sz="1800" b="0" i="0" u="none" strike="noStrike" cap="none">
                <a:solidFill>
                  <a:schemeClr val="lt1"/>
                </a:solidFill>
                <a:latin typeface="Trebuchet MS"/>
                <a:ea typeface="Trebuchet MS"/>
                <a:cs typeface="Trebuchet MS"/>
                <a:sym typeface="Trebuchet MS"/>
              </a:rPr>
              <a:t>Presented by the Minister of Community Safety and Correctional Services at the summit on Economics of Policing Community Safety</a:t>
            </a:r>
          </a:p>
          <a:p>
            <a:pPr marL="685800" marR="0" lvl="1" indent="-228600" algn="l" rtl="0">
              <a:lnSpc>
                <a:spcPct val="90000"/>
              </a:lnSpc>
              <a:spcBef>
                <a:spcPts val="500"/>
              </a:spcBef>
              <a:spcAft>
                <a:spcPts val="0"/>
              </a:spcAft>
              <a:buClr>
                <a:schemeClr val="lt1"/>
              </a:buClr>
              <a:buSzPct val="100000"/>
              <a:buFont typeface="Arial"/>
              <a:buChar char="•"/>
            </a:pPr>
            <a:r>
              <a:rPr lang="en-CA" sz="1800" b="0" i="0" u="none" strike="noStrike" cap="none">
                <a:solidFill>
                  <a:schemeClr val="lt1"/>
                </a:solidFill>
                <a:latin typeface="Trebuchet MS"/>
                <a:ea typeface="Trebuchet MS"/>
                <a:cs typeface="Trebuchet MS"/>
                <a:sym typeface="Trebuchet MS"/>
              </a:rPr>
              <a:t>Reported that the North Bay Gateway Hub Situation Table has 200 cases brought forward in a year’s time with 290 individuals supported</a:t>
            </a:r>
          </a:p>
          <a:p>
            <a:pPr marL="0" marR="0" lvl="0" indent="0" algn="l" rtl="0">
              <a:lnSpc>
                <a:spcPct val="90000"/>
              </a:lnSpc>
              <a:spcBef>
                <a:spcPts val="1000"/>
              </a:spcBef>
              <a:spcAft>
                <a:spcPts val="0"/>
              </a:spcAft>
              <a:buClr>
                <a:schemeClr val="dk1"/>
              </a:buClr>
              <a:buSzPct val="25000"/>
              <a:buFont typeface="Arial"/>
              <a:buNone/>
            </a:pPr>
            <a:r>
              <a:rPr lang="en-CA" sz="1400" b="0" i="0" u="none" strike="noStrike" cap="none">
                <a:solidFill>
                  <a:schemeClr val="dk1"/>
                </a:solidFill>
                <a:latin typeface="Trebuchet MS"/>
                <a:ea typeface="Trebuchet MS"/>
                <a:cs typeface="Trebuchet MS"/>
                <a:sym typeface="Trebuchet MS"/>
              </a:rPr>
              <a:t>"Public Safety Canada - 2Nd Summit On The Economics Of Policing &amp; Community Safety - March 2, 2015 - Ottawa". </a:t>
            </a:r>
            <a:r>
              <a:rPr lang="en-CA" sz="1400" b="0" i="1" u="none" strike="noStrike" cap="none">
                <a:solidFill>
                  <a:schemeClr val="dk1"/>
                </a:solidFill>
                <a:latin typeface="Trebuchet MS"/>
                <a:ea typeface="Trebuchet MS"/>
                <a:cs typeface="Trebuchet MS"/>
                <a:sym typeface="Trebuchet MS"/>
              </a:rPr>
              <a:t>news.ontario.ca</a:t>
            </a:r>
            <a:r>
              <a:rPr lang="en-CA" sz="1400" b="0" i="0" u="none" strike="noStrike" cap="none">
                <a:solidFill>
                  <a:schemeClr val="dk1"/>
                </a:solidFill>
                <a:latin typeface="Trebuchet MS"/>
                <a:ea typeface="Trebuchet MS"/>
                <a:cs typeface="Trebuchet MS"/>
                <a:sym typeface="Trebuchet MS"/>
              </a:rPr>
              <a:t>. N.p., 2015. Web. 21 Apr. 2016.</a:t>
            </a:r>
          </a:p>
          <a:p>
            <a:pPr marL="0" marR="0" lvl="0" indent="0" algn="l" rtl="0">
              <a:lnSpc>
                <a:spcPct val="90000"/>
              </a:lnSpc>
              <a:spcBef>
                <a:spcPts val="1000"/>
              </a:spcBef>
              <a:spcAft>
                <a:spcPts val="0"/>
              </a:spcAft>
              <a:buClr>
                <a:schemeClr val="dk1"/>
              </a:buClr>
              <a:buSzPct val="25000"/>
              <a:buFont typeface="Arial"/>
              <a:buNone/>
            </a:pPr>
            <a:r>
              <a:rPr lang="en-CA" sz="1400" b="0" i="0" u="none" strike="noStrike" cap="none">
                <a:solidFill>
                  <a:schemeClr val="dk1"/>
                </a:solidFill>
                <a:latin typeface="Trebuchet MS"/>
                <a:ea typeface="Trebuchet MS"/>
                <a:cs typeface="Trebuchet MS"/>
                <a:sym typeface="Trebuchet MS"/>
              </a:rPr>
              <a:t>"Situation Table Helps Those In Need". </a:t>
            </a:r>
            <a:r>
              <a:rPr lang="en-CA" sz="1400" b="0" i="1" u="none" strike="noStrike" cap="none">
                <a:solidFill>
                  <a:schemeClr val="dk1"/>
                </a:solidFill>
                <a:latin typeface="Trebuchet MS"/>
                <a:ea typeface="Trebuchet MS"/>
                <a:cs typeface="Trebuchet MS"/>
                <a:sym typeface="Trebuchet MS"/>
              </a:rPr>
              <a:t>Beacon Herald</a:t>
            </a:r>
            <a:r>
              <a:rPr lang="en-CA" sz="1400" b="0" i="0" u="none" strike="noStrike" cap="none">
                <a:solidFill>
                  <a:schemeClr val="dk1"/>
                </a:solidFill>
                <a:latin typeface="Trebuchet MS"/>
                <a:ea typeface="Trebuchet MS"/>
                <a:cs typeface="Trebuchet MS"/>
                <a:sym typeface="Trebuchet MS"/>
              </a:rPr>
              <a:t>. N.p., 2016. Web. 21 Apr. 2016.</a:t>
            </a:r>
          </a:p>
          <a:p>
            <a:pPr marL="0" marR="0" lvl="0" indent="0" algn="l" rtl="0">
              <a:lnSpc>
                <a:spcPct val="90000"/>
              </a:lnSpc>
              <a:spcBef>
                <a:spcPts val="1000"/>
              </a:spcBef>
              <a:buClr>
                <a:schemeClr val="dk1"/>
              </a:buClr>
              <a:buSzPct val="25000"/>
              <a:buFont typeface="Arial"/>
              <a:buNone/>
            </a:pPr>
            <a:r>
              <a:rPr lang="en-CA" sz="1400" b="0" i="0" u="none" strike="noStrike" cap="none">
                <a:solidFill>
                  <a:schemeClr val="dk1"/>
                </a:solidFill>
                <a:latin typeface="Trebuchet MS"/>
                <a:ea typeface="Trebuchet MS"/>
                <a:cs typeface="Trebuchet MS"/>
                <a:sym typeface="Trebuchet MS"/>
              </a:rPr>
              <a:t>"Situation Table Training, Centre For Public Safety And Well-Being | Wilfrid Laurier University". </a:t>
            </a:r>
            <a:r>
              <a:rPr lang="en-CA" sz="1400" b="0" i="1" u="none" strike="noStrike" cap="none">
                <a:solidFill>
                  <a:schemeClr val="dk1"/>
                </a:solidFill>
                <a:latin typeface="Trebuchet MS"/>
                <a:ea typeface="Trebuchet MS"/>
                <a:cs typeface="Trebuchet MS"/>
                <a:sym typeface="Trebuchet MS"/>
              </a:rPr>
              <a:t>Wlu.ca</a:t>
            </a:r>
            <a:r>
              <a:rPr lang="en-CA" sz="1400" b="0" i="0" u="none" strike="noStrike" cap="none">
                <a:solidFill>
                  <a:schemeClr val="dk1"/>
                </a:solidFill>
                <a:latin typeface="Trebuchet MS"/>
                <a:ea typeface="Trebuchet MS"/>
                <a:cs typeface="Trebuchet MS"/>
                <a:sym typeface="Trebuchet MS"/>
              </a:rPr>
              <a:t>. N.p., 2016. Web. 21 Apr. 2016.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64D79"/>
        </a:solidFill>
        <a:effectLst/>
      </p:bgPr>
    </p:bg>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680320" y="753227"/>
            <a:ext cx="9613861" cy="108093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CA" sz="3600" b="0" i="0" u="none" strike="noStrike" cap="none">
                <a:solidFill>
                  <a:schemeClr val="lt1"/>
                </a:solidFill>
                <a:latin typeface="Trebuchet MS"/>
                <a:ea typeface="Trebuchet MS"/>
                <a:cs typeface="Trebuchet MS"/>
                <a:sym typeface="Trebuchet MS"/>
              </a:rPr>
              <a:t>Evaluation of Situation Tables in Cambridge and Kitchener</a:t>
            </a:r>
          </a:p>
        </p:txBody>
      </p:sp>
      <p:sp>
        <p:nvSpPr>
          <p:cNvPr id="277" name="Shape 277"/>
          <p:cNvSpPr txBox="1">
            <a:spLocks noGrp="1"/>
          </p:cNvSpPr>
          <p:nvPr>
            <p:ph type="body" idx="1"/>
          </p:nvPr>
        </p:nvSpPr>
        <p:spPr>
          <a:xfrm>
            <a:off x="680320" y="2336872"/>
            <a:ext cx="11250422" cy="4521127"/>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1000"/>
              </a:spcBef>
              <a:spcAft>
                <a:spcPts val="0"/>
              </a:spcAft>
              <a:buClr>
                <a:schemeClr val="lt1"/>
              </a:buClr>
              <a:buSzPct val="100000"/>
              <a:buFont typeface="Arial"/>
              <a:buChar char="•"/>
            </a:pPr>
            <a:r>
              <a:rPr lang="en-CA" sz="2400" b="0" i="0" u="none" strike="noStrike" cap="none">
                <a:solidFill>
                  <a:schemeClr val="lt1"/>
                </a:solidFill>
                <a:latin typeface="Trebuchet MS"/>
                <a:ea typeface="Trebuchet MS"/>
                <a:cs typeface="Trebuchet MS"/>
                <a:sym typeface="Trebuchet MS"/>
              </a:rPr>
              <a:t>25 members representing local services and organizations</a:t>
            </a:r>
          </a:p>
          <a:p>
            <a:pPr marL="685800" marR="0" lvl="1" indent="-228600" algn="l" rtl="0">
              <a:lnSpc>
                <a:spcPct val="90000"/>
              </a:lnSpc>
              <a:spcBef>
                <a:spcPts val="500"/>
              </a:spcBef>
              <a:spcAft>
                <a:spcPts val="0"/>
              </a:spcAft>
              <a:buClr>
                <a:schemeClr val="lt1"/>
              </a:buClr>
              <a:buSzPct val="100000"/>
              <a:buFont typeface="Arial"/>
              <a:buChar char="•"/>
            </a:pPr>
            <a:r>
              <a:rPr lang="en-CA" sz="2000" b="0" i="0" u="none" strike="noStrike" cap="none">
                <a:solidFill>
                  <a:schemeClr val="lt1"/>
                </a:solidFill>
                <a:latin typeface="Trebuchet MS"/>
                <a:ea typeface="Trebuchet MS"/>
                <a:cs typeface="Trebuchet MS"/>
                <a:sym typeface="Trebuchet MS"/>
              </a:rPr>
              <a:t>Alternate members to stand-in when primary representative was unavailable</a:t>
            </a:r>
          </a:p>
          <a:p>
            <a:pPr marL="228600" marR="0" lvl="0" indent="-228600" algn="l" rtl="0">
              <a:lnSpc>
                <a:spcPct val="90000"/>
              </a:lnSpc>
              <a:spcBef>
                <a:spcPts val="1000"/>
              </a:spcBef>
              <a:spcAft>
                <a:spcPts val="0"/>
              </a:spcAft>
              <a:buClr>
                <a:schemeClr val="lt1"/>
              </a:buClr>
              <a:buSzPct val="100000"/>
              <a:buFont typeface="Arial"/>
              <a:buChar char="•"/>
            </a:pPr>
            <a:r>
              <a:rPr lang="en-CA" sz="2400" b="0" i="0" u="none" strike="noStrike" cap="none">
                <a:solidFill>
                  <a:schemeClr val="lt1"/>
                </a:solidFill>
                <a:latin typeface="Trebuchet MS"/>
                <a:ea typeface="Trebuchet MS"/>
                <a:cs typeface="Trebuchet MS"/>
                <a:sym typeface="Trebuchet MS"/>
              </a:rPr>
              <a:t>Most common risk factors: mental health, criminal involvement, and substance use</a:t>
            </a:r>
          </a:p>
          <a:p>
            <a:pPr marL="228600" marR="0" lvl="0" indent="-228600" algn="l" rtl="0">
              <a:lnSpc>
                <a:spcPct val="90000"/>
              </a:lnSpc>
              <a:spcBef>
                <a:spcPts val="1000"/>
              </a:spcBef>
              <a:spcAft>
                <a:spcPts val="0"/>
              </a:spcAft>
              <a:buClr>
                <a:schemeClr val="lt1"/>
              </a:buClr>
              <a:buSzPct val="100000"/>
              <a:buFont typeface="Arial"/>
              <a:buChar char="•"/>
            </a:pPr>
            <a:r>
              <a:rPr lang="en-CA" sz="2400" b="0" i="0" u="none" strike="noStrike" cap="none">
                <a:solidFill>
                  <a:schemeClr val="lt1"/>
                </a:solidFill>
                <a:latin typeface="Trebuchet MS"/>
                <a:ea typeface="Trebuchet MS"/>
                <a:cs typeface="Trebuchet MS"/>
                <a:sym typeface="Trebuchet MS"/>
              </a:rPr>
              <a:t>Key factor to successful implementation: recruitment and engagement of members with the ability to act quickly with flexibility and autonomy in their home organizations in response to situations</a:t>
            </a:r>
          </a:p>
          <a:p>
            <a:pPr marL="0" marR="0" lvl="0" indent="0" algn="l" rtl="0">
              <a:lnSpc>
                <a:spcPct val="90000"/>
              </a:lnSpc>
              <a:spcBef>
                <a:spcPts val="1000"/>
              </a:spcBef>
              <a:buClr>
                <a:schemeClr val="dk1"/>
              </a:buClr>
              <a:buSzPct val="25000"/>
              <a:buFont typeface="Arial"/>
              <a:buNone/>
            </a:pPr>
            <a:r>
              <a:rPr lang="en-CA" sz="1800" b="0" i="0" u="none" strike="noStrike" cap="none">
                <a:solidFill>
                  <a:schemeClr val="dk1"/>
                </a:solidFill>
                <a:latin typeface="Trebuchet MS"/>
                <a:ea typeface="Trebuchet MS"/>
                <a:cs typeface="Trebuchet MS"/>
                <a:sym typeface="Trebuchet MS"/>
              </a:rPr>
              <a:t>An Evaluation of the Connectivity Situation Tables in Waterloo Region Addressing Risk Through System Collaboration (2015)</a:t>
            </a:r>
          </a:p>
        </p:txBody>
      </p:sp>
    </p:spTree>
  </p:cSld>
  <p:clrMapOvr>
    <a:masterClrMapping/>
  </p:clrMapOvr>
</p:sld>
</file>

<file path=ppt/theme/theme1.xml><?xml version="1.0" encoding="utf-8"?>
<a:theme xmlns:a="http://schemas.openxmlformats.org/drawingml/2006/main" name="Berlin">
  <a:themeElements>
    <a:clrScheme name="Berlin">
      <a:dk1>
        <a:srgbClr val="000000"/>
      </a:dk1>
      <a:lt1>
        <a:srgbClr val="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6513</Words>
  <Application>Microsoft Office PowerPoint</Application>
  <PresentationFormat>Widescreen</PresentationFormat>
  <Paragraphs>522</Paragraphs>
  <Slides>36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Tahoma</vt:lpstr>
      <vt:lpstr>Calibri</vt:lpstr>
      <vt:lpstr>Times New Roman</vt:lpstr>
      <vt:lpstr>Trebuchet MS</vt:lpstr>
      <vt:lpstr>Arial</vt:lpstr>
      <vt:lpstr>Berlin</vt:lpstr>
      <vt:lpstr>Community Safety Committee Research Presentation</vt:lpstr>
      <vt:lpstr>Research Question</vt:lpstr>
      <vt:lpstr>Search Strategy</vt:lpstr>
      <vt:lpstr>Significance of Community Engagement</vt:lpstr>
      <vt:lpstr>Challenges to Community Engagement</vt:lpstr>
      <vt:lpstr>Different Strategies Researched in the Literature</vt:lpstr>
      <vt:lpstr>Situation Table</vt:lpstr>
      <vt:lpstr>Situation Table</vt:lpstr>
      <vt:lpstr>Evaluation of Situation Tables in Cambridge and Kitchener</vt:lpstr>
      <vt:lpstr>Evaluation of Situation Tables in Cambridge and Kitchener</vt:lpstr>
      <vt:lpstr>Social Cohesion</vt:lpstr>
      <vt:lpstr>Social Cohesion</vt:lpstr>
      <vt:lpstr>Social Cohesion (cont.)</vt:lpstr>
      <vt:lpstr>How to Build on Domains of Social Cohesion?</vt:lpstr>
      <vt:lpstr>Social Cohesion (cont.)</vt:lpstr>
      <vt:lpstr>Sustaining Volunteer Engagement</vt:lpstr>
      <vt:lpstr>Capacity of an Organization</vt:lpstr>
      <vt:lpstr>Capacity of an Organization</vt:lpstr>
      <vt:lpstr>Volunteer Retention in Charities</vt:lpstr>
      <vt:lpstr>Focus on Pride and Respect</vt:lpstr>
      <vt:lpstr>Neighbourhood Watch</vt:lpstr>
      <vt:lpstr>Neighbourhood Watch (cont.)</vt:lpstr>
      <vt:lpstr>Surveillance</vt:lpstr>
      <vt:lpstr>Surveillance </vt:lpstr>
      <vt:lpstr>Lighting</vt:lpstr>
      <vt:lpstr>Lighting</vt:lpstr>
      <vt:lpstr>Lighting (cont.)</vt:lpstr>
      <vt:lpstr>Crime Prevention Through Environmental Design (CPTED)</vt:lpstr>
      <vt:lpstr>Territoriality (CPTED con’t)</vt:lpstr>
      <vt:lpstr>Access Control (CPTED con’t)</vt:lpstr>
      <vt:lpstr>Support and Target Hardening (CPTED con’t)</vt:lpstr>
      <vt:lpstr>Alley-gating (CPTED con’t)</vt:lpstr>
      <vt:lpstr>Support and Target Hardening (CPTED con’t)</vt:lpstr>
      <vt:lpstr>Image and Maintenance (CPTED con’t)</vt:lpstr>
      <vt:lpstr>Crime prevention through environmental design</vt:lpstr>
      <vt:lpstr>Discussions and 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Safety Committee Research Presentation</dc:title>
  <dc:creator>Julie Michal</dc:creator>
  <cp:keywords>urban crime, povert, Hamilton Ontario, community engaged research</cp:keywords>
  <dc:description>social cohesion, neighbourhood watch, lighting, crime prevention through environmental design, situation table, volunteer engagement</dc:description>
  <cp:lastModifiedBy>Julie Michal</cp:lastModifiedBy>
  <cp:revision>2</cp:revision>
  <dcterms:modified xsi:type="dcterms:W3CDTF">2017-03-07T23:43:36Z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